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08"/>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127177ec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127177ec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127177ec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127177ec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127177ec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127177ec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127177ec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127177ec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127177ec5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127177ec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127177ec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127177ec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0ed5cd2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0ed5cd2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0ed5cd23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0ed5cd23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0ed5cd2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0ed5cd23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0ed5cd23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0ed5cd23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0ed5cd23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0ed5cd23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127177ec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127177ec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127177ec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127177ec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127177ec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127177ec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HKtsdZs9LJo"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82950" y="1976825"/>
            <a:ext cx="9144000" cy="2052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a:latin typeface="Times New Roman"/>
                <a:ea typeface="Times New Roman"/>
                <a:cs typeface="Times New Roman"/>
                <a:sym typeface="Times New Roman"/>
              </a:rPr>
              <a:t>Wicked Redemption:</a:t>
            </a:r>
            <a:endParaRPr>
              <a:latin typeface="Times New Roman"/>
              <a:ea typeface="Times New Roman"/>
              <a:cs typeface="Times New Roman"/>
              <a:sym typeface="Times New Roman"/>
            </a:endParaRPr>
          </a:p>
          <a:p>
            <a:pPr marL="0" lvl="0" indent="0" algn="ctr" rtl="0">
              <a:lnSpc>
                <a:spcPct val="150000"/>
              </a:lnSpc>
              <a:spcBef>
                <a:spcPts val="0"/>
              </a:spcBef>
              <a:spcAft>
                <a:spcPts val="0"/>
              </a:spcAft>
              <a:buNone/>
            </a:pPr>
            <a:r>
              <a:rPr lang="en">
                <a:latin typeface="Times New Roman"/>
                <a:ea typeface="Times New Roman"/>
                <a:cs typeface="Times New Roman"/>
                <a:sym typeface="Times New Roman"/>
              </a:rPr>
              <a:t> A Music Perspective Analysis of “Ain’t No Rest for the Wicked”</a:t>
            </a:r>
            <a:endParaRPr i="1">
              <a:latin typeface="Times New Roman"/>
              <a:ea typeface="Times New Roman"/>
              <a:cs typeface="Times New Roman"/>
              <a:sym typeface="Times New Roman"/>
            </a:endParaRPr>
          </a:p>
        </p:txBody>
      </p:sp>
      <p:sp>
        <p:nvSpPr>
          <p:cNvPr id="55" name="Google Shape;55;p13"/>
          <p:cNvSpPr txBox="1">
            <a:spLocks noGrp="1"/>
          </p:cNvSpPr>
          <p:nvPr>
            <p:ph type="subTitle" idx="1"/>
          </p:nvPr>
        </p:nvSpPr>
        <p:spPr>
          <a:xfrm>
            <a:off x="178950" y="41601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Jamison A. Will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Congruity Vs. Incongruity</a:t>
            </a:r>
            <a:endParaRPr/>
          </a:p>
        </p:txBody>
      </p:sp>
      <p:sp>
        <p:nvSpPr>
          <p:cNvPr id="124" name="Google Shape;124;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Congruent Interaction:</a:t>
            </a:r>
            <a:endParaRPr/>
          </a:p>
          <a:p>
            <a:pPr marL="914400" lvl="1" indent="-317500" algn="l" rtl="0">
              <a:spcBef>
                <a:spcPts val="0"/>
              </a:spcBef>
              <a:spcAft>
                <a:spcPts val="0"/>
              </a:spcAft>
              <a:buSzPts val="1400"/>
              <a:buChar char="○"/>
            </a:pPr>
            <a:r>
              <a:rPr lang="en"/>
              <a:t>Emotional meanings of lyrics which are reinforced</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Incongruent Interaction:</a:t>
            </a:r>
            <a:endParaRPr/>
          </a:p>
          <a:p>
            <a:pPr marL="914400" lvl="1" indent="-317500" algn="l" rtl="0">
              <a:spcBef>
                <a:spcPts val="0"/>
              </a:spcBef>
              <a:spcAft>
                <a:spcPts val="0"/>
              </a:spcAft>
              <a:buSzPts val="1400"/>
              <a:buChar char="○"/>
            </a:pPr>
            <a:r>
              <a:rPr lang="en"/>
              <a:t>Emotional meanings of lyrics which contradict one another, and alter meanings which would have been conveyed by either one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Congruity of “Ain't No Rest For The Wicked”</a:t>
            </a:r>
            <a:endParaRPr/>
          </a:p>
        </p:txBody>
      </p:sp>
      <p:sp>
        <p:nvSpPr>
          <p:cNvPr id="130" name="Google Shape;13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Congruity Analysis Conclusion:</a:t>
            </a:r>
            <a:endParaRPr/>
          </a:p>
          <a:p>
            <a:pPr marL="914400" lvl="1" indent="-317500" algn="l" rtl="0">
              <a:spcBef>
                <a:spcPts val="0"/>
              </a:spcBef>
              <a:spcAft>
                <a:spcPts val="0"/>
              </a:spcAft>
              <a:buSzPts val="1400"/>
              <a:buChar char="○"/>
            </a:pPr>
            <a:r>
              <a:rPr lang="en"/>
              <a:t>-tragic lyrics + release patterns + poetic illusion e.g. </a:t>
            </a:r>
            <a:endParaRPr/>
          </a:p>
          <a:p>
            <a:pPr marL="0" lvl="0" indent="0" algn="l" rtl="0">
              <a:spcBef>
                <a:spcPts val="1600"/>
              </a:spcBef>
              <a:spcAft>
                <a:spcPts val="0"/>
              </a:spcAft>
              <a:buNone/>
            </a:pPr>
            <a:endParaRPr/>
          </a:p>
          <a:p>
            <a:pPr marL="0" lvl="0" indent="0" algn="l" rtl="0">
              <a:spcBef>
                <a:spcPts val="1600"/>
              </a:spcBef>
              <a:spcAft>
                <a:spcPts val="0"/>
              </a:spcAft>
              <a:buNone/>
            </a:pPr>
            <a:r>
              <a:rPr lang="en"/>
              <a:t>“</a:t>
            </a:r>
            <a:r>
              <a:rPr lang="en" sz="1050">
                <a:solidFill>
                  <a:srgbClr val="222222"/>
                </a:solidFill>
                <a:highlight>
                  <a:srgbClr val="FFFFFF"/>
                </a:highlight>
                <a:latin typeface="Roboto"/>
                <a:ea typeface="Roboto"/>
                <a:cs typeface="Roboto"/>
                <a:sym typeface="Roboto"/>
              </a:rPr>
              <a:t>He'd stuffed his bank account with righteous dollar bills		“I told him, You can have my cash, but first you know I gotta ask” </a:t>
            </a:r>
            <a:endParaRPr sz="1050">
              <a:solidFill>
                <a:srgbClr val="222222"/>
              </a:solidFill>
              <a:highlight>
                <a:srgbClr val="FFFFFF"/>
              </a:highlight>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r>
              <a:rPr lang="en" sz="1050">
                <a:solidFill>
                  <a:srgbClr val="222222"/>
                </a:solidFill>
                <a:highlight>
                  <a:srgbClr val="FFFFFF"/>
                </a:highlight>
                <a:latin typeface="Roboto"/>
                <a:ea typeface="Roboto"/>
                <a:cs typeface="Roboto"/>
                <a:sym typeface="Roboto"/>
              </a:rPr>
              <a:t>What made you want to live this kind of life?"                                                                                                            (poetic illusion)</a:t>
            </a:r>
            <a:endParaRPr sz="1050">
              <a:solidFill>
                <a:srgbClr val="222222"/>
              </a:solidFill>
              <a:highlight>
                <a:srgbClr val="FFFFFF"/>
              </a:highlight>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r>
              <a:rPr lang="en" sz="1050">
                <a:solidFill>
                  <a:srgbClr val="222222"/>
                </a:solidFill>
                <a:highlight>
                  <a:srgbClr val="FFFFFF"/>
                </a:highlight>
                <a:latin typeface="Roboto"/>
                <a:ea typeface="Roboto"/>
                <a:cs typeface="Roboto"/>
                <a:sym typeface="Roboto"/>
              </a:rPr>
              <a:t>But even still I can't say much because I know we're all the same</a:t>
            </a:r>
            <a:endParaRPr sz="1050">
              <a:solidFill>
                <a:srgbClr val="222222"/>
              </a:solidFill>
              <a:highlight>
                <a:srgbClr val="FFFFFF"/>
              </a:highlight>
              <a:latin typeface="Roboto"/>
              <a:ea typeface="Roboto"/>
              <a:cs typeface="Roboto"/>
              <a:sym typeface="Roboto"/>
            </a:endParaRPr>
          </a:p>
          <a:p>
            <a:pPr marL="0" lvl="0" indent="0" algn="l" rtl="0">
              <a:spcBef>
                <a:spcPts val="1600"/>
              </a:spcBef>
              <a:spcAft>
                <a:spcPts val="0"/>
              </a:spcAft>
              <a:buNone/>
            </a:pPr>
            <a:r>
              <a:rPr lang="en" sz="1050">
                <a:solidFill>
                  <a:srgbClr val="222222"/>
                </a:solidFill>
                <a:highlight>
                  <a:srgbClr val="FFFFFF"/>
                </a:highlight>
                <a:latin typeface="Roboto"/>
                <a:ea typeface="Roboto"/>
                <a:cs typeface="Roboto"/>
                <a:sym typeface="Roboto"/>
              </a:rPr>
              <a:t>Oh yes we all seek out to satisfy those thrills”</a:t>
            </a:r>
            <a:endParaRPr sz="1050">
              <a:solidFill>
                <a:srgbClr val="222222"/>
              </a:solidFill>
              <a:highlight>
                <a:srgbClr val="FFFFFF"/>
              </a:highlight>
              <a:latin typeface="Roboto"/>
              <a:ea typeface="Roboto"/>
              <a:cs typeface="Roboto"/>
              <a:sym typeface="Roboto"/>
            </a:endParaRPr>
          </a:p>
          <a:p>
            <a:pPr marL="0" lvl="0" indent="0" algn="l" rtl="0">
              <a:spcBef>
                <a:spcPts val="1600"/>
              </a:spcBef>
              <a:spcAft>
                <a:spcPts val="0"/>
              </a:spcAft>
              <a:buNone/>
            </a:pPr>
            <a:r>
              <a:rPr lang="en" sz="1050">
                <a:solidFill>
                  <a:srgbClr val="222222"/>
                </a:solidFill>
                <a:highlight>
                  <a:srgbClr val="FFFFFF"/>
                </a:highlight>
                <a:latin typeface="Roboto"/>
                <a:ea typeface="Roboto"/>
                <a:cs typeface="Roboto"/>
                <a:sym typeface="Roboto"/>
              </a:rPr>
              <a:t> (tragic lyrics)    </a:t>
            </a:r>
            <a:endParaRPr sz="1050">
              <a:solidFill>
                <a:srgbClr val="222222"/>
              </a:solidFill>
              <a:highlight>
                <a:srgbClr val="FFFFFF"/>
              </a:highlight>
              <a:latin typeface="Roboto"/>
              <a:ea typeface="Roboto"/>
              <a:cs typeface="Roboto"/>
              <a:sym typeface="Roboto"/>
            </a:endParaRPr>
          </a:p>
          <a:p>
            <a:pPr marL="0" lvl="0" indent="0" algn="l" rtl="0">
              <a:spcBef>
                <a:spcPts val="1600"/>
              </a:spcBef>
              <a:spcAft>
                <a:spcPts val="1600"/>
              </a:spcAft>
              <a:buNone/>
            </a:pPr>
            <a:endParaRPr sz="1050">
              <a:solidFill>
                <a:srgbClr val="222222"/>
              </a:solidFill>
              <a:highlight>
                <a:srgbClr val="FFFFFF"/>
              </a:highlight>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Ambiguity &amp; Ascription</a:t>
            </a:r>
            <a:endParaRPr/>
          </a:p>
        </p:txBody>
      </p:sp>
      <p:sp>
        <p:nvSpPr>
          <p:cNvPr id="136" name="Google Shape;13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Strategic Ambiguity</a:t>
            </a:r>
            <a:endParaRPr/>
          </a:p>
          <a:p>
            <a:pPr marL="914400" lvl="1" indent="-317500" algn="l" rtl="0">
              <a:spcBef>
                <a:spcPts val="0"/>
              </a:spcBef>
              <a:spcAft>
                <a:spcPts val="0"/>
              </a:spcAft>
              <a:buSzPts val="1400"/>
              <a:buChar char="○"/>
            </a:pPr>
            <a:r>
              <a:rPr lang="en"/>
              <a:t>Strategic Ambiguity is making a claim using vague language that avoids specifics but helps listeners </a:t>
            </a:r>
            <a:endParaRPr/>
          </a:p>
          <a:p>
            <a:pPr marL="914400" lvl="0" indent="0" algn="l" rtl="0">
              <a:spcBef>
                <a:spcPts val="1600"/>
              </a:spcBef>
              <a:spcAft>
                <a:spcPts val="0"/>
              </a:spcAft>
              <a:buNone/>
            </a:pPr>
            <a:r>
              <a:rPr lang="en" sz="1050">
                <a:solidFill>
                  <a:srgbClr val="222222"/>
                </a:solidFill>
                <a:highlight>
                  <a:srgbClr val="FFFFFF"/>
                </a:highlight>
                <a:latin typeface="Roboto"/>
                <a:ea typeface="Roboto"/>
                <a:cs typeface="Roboto"/>
                <a:sym typeface="Roboto"/>
              </a:rPr>
              <a:t>“But even still I can't say much because I know we're all the same</a:t>
            </a:r>
            <a:endParaRPr sz="1050">
              <a:solidFill>
                <a:srgbClr val="222222"/>
              </a:solidFill>
              <a:highlight>
                <a:srgbClr val="FFFFFF"/>
              </a:highlight>
              <a:latin typeface="Roboto"/>
              <a:ea typeface="Roboto"/>
              <a:cs typeface="Roboto"/>
              <a:sym typeface="Roboto"/>
            </a:endParaRPr>
          </a:p>
          <a:p>
            <a:pPr marL="914400" lvl="0" indent="0" algn="l" rtl="0">
              <a:spcBef>
                <a:spcPts val="1600"/>
              </a:spcBef>
              <a:spcAft>
                <a:spcPts val="0"/>
              </a:spcAft>
              <a:buNone/>
            </a:pPr>
            <a:r>
              <a:rPr lang="en" sz="1050" b="1" i="1">
                <a:solidFill>
                  <a:srgbClr val="222222"/>
                </a:solidFill>
                <a:highlight>
                  <a:srgbClr val="FFFFFF"/>
                </a:highlight>
                <a:latin typeface="Roboto"/>
                <a:ea typeface="Roboto"/>
                <a:cs typeface="Roboto"/>
                <a:sym typeface="Roboto"/>
              </a:rPr>
              <a:t>Oh yes we all seek out to satisfy those thrills</a:t>
            </a:r>
            <a:r>
              <a:rPr lang="en" sz="1050">
                <a:solidFill>
                  <a:srgbClr val="222222"/>
                </a:solidFill>
                <a:highlight>
                  <a:srgbClr val="FFFFFF"/>
                </a:highlight>
                <a:latin typeface="Roboto"/>
                <a:ea typeface="Roboto"/>
                <a:cs typeface="Roboto"/>
                <a:sym typeface="Roboto"/>
              </a:rPr>
              <a:t>”</a:t>
            </a:r>
            <a:endParaRPr sz="1050">
              <a:solidFill>
                <a:srgbClr val="222222"/>
              </a:solidFill>
              <a:highlight>
                <a:srgbClr val="FFFFFF"/>
              </a:highlight>
              <a:latin typeface="Roboto"/>
              <a:ea typeface="Roboto"/>
              <a:cs typeface="Roboto"/>
              <a:sym typeface="Roboto"/>
            </a:endParaRPr>
          </a:p>
          <a:p>
            <a:pPr marL="914400" lvl="0" indent="0" algn="l" rtl="0">
              <a:spcBef>
                <a:spcPts val="1600"/>
              </a:spcBef>
              <a:spcAft>
                <a:spcPts val="0"/>
              </a:spcAft>
              <a:buNone/>
            </a:pPr>
            <a:r>
              <a:rPr lang="en" sz="1050">
                <a:solidFill>
                  <a:srgbClr val="222222"/>
                </a:solidFill>
                <a:highlight>
                  <a:srgbClr val="FFFFFF"/>
                </a:highlight>
                <a:latin typeface="Roboto"/>
                <a:ea typeface="Roboto"/>
                <a:cs typeface="Roboto"/>
                <a:sym typeface="Roboto"/>
              </a:rPr>
              <a:t>(ambiguous lyrics) </a:t>
            </a:r>
            <a:endParaRPr sz="1050">
              <a:solidFill>
                <a:srgbClr val="222222"/>
              </a:solidFill>
              <a:highlight>
                <a:srgbClr val="FFFFFF"/>
              </a:highlight>
              <a:latin typeface="Roboto"/>
              <a:ea typeface="Roboto"/>
              <a:cs typeface="Roboto"/>
              <a:sym typeface="Roboto"/>
            </a:endParaRPr>
          </a:p>
          <a:p>
            <a:pPr marL="457200" lvl="0" indent="-342900" algn="l" rtl="0">
              <a:spcBef>
                <a:spcPts val="1600"/>
              </a:spcBef>
              <a:spcAft>
                <a:spcPts val="0"/>
              </a:spcAft>
              <a:buSzPts val="1800"/>
              <a:buChar char="●"/>
            </a:pPr>
            <a:r>
              <a:rPr lang="en"/>
              <a:t>Strategic Ascription</a:t>
            </a:r>
            <a:endParaRPr/>
          </a:p>
          <a:p>
            <a:pPr marL="914400" lvl="1" indent="-317500" algn="l" rtl="0">
              <a:spcBef>
                <a:spcPts val="0"/>
              </a:spcBef>
              <a:spcAft>
                <a:spcPts val="0"/>
              </a:spcAft>
              <a:buSzPts val="1400"/>
              <a:buChar char="○"/>
            </a:pPr>
            <a:r>
              <a:rPr lang="en"/>
              <a:t>There is also a story being told in these lyrics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Listen to the Song</a:t>
            </a:r>
            <a:endParaRPr/>
          </a:p>
        </p:txBody>
      </p:sp>
      <p:sp>
        <p:nvSpPr>
          <p:cNvPr id="142" name="Google Shape;14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Piece together the Conclusion…</a:t>
            </a:r>
            <a:endParaRPr/>
          </a:p>
          <a:p>
            <a:pPr marL="0" lvl="0" indent="0" algn="l" rtl="0">
              <a:spcBef>
                <a:spcPts val="1600"/>
              </a:spcBef>
              <a:spcAft>
                <a:spcPts val="0"/>
              </a:spcAft>
              <a:buNone/>
            </a:pPr>
            <a:r>
              <a:rPr lang="en" sz="1100" u="sng">
                <a:solidFill>
                  <a:schemeClr val="hlink"/>
                </a:solidFill>
                <a:hlinkClick r:id="rId3"/>
              </a:rPr>
              <a:t>https://www.youtube.com/watch?v=HKtsdZs9LJo</a:t>
            </a:r>
            <a:endParaRPr/>
          </a:p>
          <a:p>
            <a:pPr marL="0" lvl="0" indent="0" algn="l" rtl="0">
              <a:spcBef>
                <a:spcPts val="1600"/>
              </a:spcBef>
              <a:spcAft>
                <a:spcPts val="1600"/>
              </a:spcAft>
              <a:buNone/>
            </a:pPr>
            <a:endParaRPr/>
          </a:p>
        </p:txBody>
      </p:sp>
      <p:pic>
        <p:nvPicPr>
          <p:cNvPr id="143" name="Google Shape;143;p25" descr="Image result for aint no rest for the wicked"/>
          <p:cNvPicPr preferRelativeResize="0"/>
          <p:nvPr/>
        </p:nvPicPr>
        <p:blipFill>
          <a:blip r:embed="rId4">
            <a:alphaModFix/>
          </a:blip>
          <a:stretch>
            <a:fillRect/>
          </a:stretch>
        </p:blipFill>
        <p:spPr>
          <a:xfrm>
            <a:off x="0" y="2846300"/>
            <a:ext cx="3452075" cy="229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Analysis of “Ain’t No Rest for The Wicked”</a:t>
            </a:r>
            <a:endParaRPr/>
          </a:p>
        </p:txBody>
      </p:sp>
      <p:sp>
        <p:nvSpPr>
          <p:cNvPr id="149" name="Google Shape;14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Musical congruity </a:t>
            </a:r>
            <a:r>
              <a:rPr lang="en" sz="1400"/>
              <a:t>-tragic lyrics + release patterns + poetic illusion e.g. </a:t>
            </a:r>
            <a:endParaRPr sz="1400"/>
          </a:p>
          <a:p>
            <a:pPr marL="914400" lvl="1" indent="-317500" algn="l" rtl="0">
              <a:spcBef>
                <a:spcPts val="0"/>
              </a:spcBef>
              <a:spcAft>
                <a:spcPts val="0"/>
              </a:spcAft>
              <a:buSzPts val="1400"/>
              <a:buChar char="○"/>
            </a:pPr>
            <a:r>
              <a:rPr lang="en"/>
              <a:t>Group theme that the “wicked” can’t rest, and need to survive through unethical methods</a:t>
            </a:r>
            <a:endParaRPr/>
          </a:p>
          <a:p>
            <a:pPr marL="914400" lvl="1" indent="-317500" algn="l" rtl="0">
              <a:spcBef>
                <a:spcPts val="0"/>
              </a:spcBef>
              <a:spcAft>
                <a:spcPts val="0"/>
              </a:spcAft>
              <a:buSzPts val="1400"/>
              <a:buChar char="○"/>
            </a:pPr>
            <a:r>
              <a:rPr lang="en"/>
              <a:t>Slow beat after chorus, gives us time to understand whats happening </a:t>
            </a:r>
            <a:endParaRPr/>
          </a:p>
          <a:p>
            <a:pPr marL="914400" lvl="1" indent="-317500" algn="l" rtl="0">
              <a:spcBef>
                <a:spcPts val="0"/>
              </a:spcBef>
              <a:spcAft>
                <a:spcPts val="0"/>
              </a:spcAft>
              <a:buSzPts val="1400"/>
              <a:buChar char="○"/>
            </a:pPr>
            <a:r>
              <a:rPr lang="en"/>
              <a:t>Backward reflecting, happened in the past, and is being reflected upon</a:t>
            </a:r>
            <a:endParaRPr/>
          </a:p>
          <a:p>
            <a:pPr marL="457200" lvl="0" indent="-342900" algn="l" rtl="0">
              <a:spcBef>
                <a:spcPts val="0"/>
              </a:spcBef>
              <a:spcAft>
                <a:spcPts val="0"/>
              </a:spcAft>
              <a:buSzPts val="1800"/>
              <a:buChar char="●"/>
            </a:pPr>
            <a:r>
              <a:rPr lang="en"/>
              <a:t>Lyrical Ascription </a:t>
            </a:r>
            <a:endParaRPr/>
          </a:p>
          <a:p>
            <a:pPr marL="914400" lvl="1" indent="-317500" algn="l" rtl="0">
              <a:spcBef>
                <a:spcPts val="0"/>
              </a:spcBef>
              <a:spcAft>
                <a:spcPts val="0"/>
              </a:spcAft>
              <a:buSzPts val="1400"/>
              <a:buChar char="○"/>
            </a:pPr>
            <a:r>
              <a:rPr lang="en"/>
              <a:t>Story of what happened to himself</a:t>
            </a:r>
            <a:endParaRPr/>
          </a:p>
          <a:p>
            <a:pPr marL="914400" lvl="1" indent="-317500" algn="l" rtl="0">
              <a:spcBef>
                <a:spcPts val="0"/>
              </a:spcBef>
              <a:spcAft>
                <a:spcPts val="0"/>
              </a:spcAft>
              <a:buSzPts val="1400"/>
              <a:buChar char="○"/>
            </a:pPr>
            <a:r>
              <a:rPr lang="en"/>
              <a:t>Tragic lyrics- protagonist has sense of hopelessness and “whatever happens happens” attitude</a:t>
            </a:r>
            <a:endParaRPr/>
          </a:p>
          <a:p>
            <a:pPr marL="457200" lvl="0" indent="-342900" algn="l" rtl="0">
              <a:spcBef>
                <a:spcPts val="0"/>
              </a:spcBef>
              <a:spcAft>
                <a:spcPts val="0"/>
              </a:spcAft>
              <a:buSzPts val="1800"/>
              <a:buChar char="●"/>
            </a:pPr>
            <a:r>
              <a:rPr lang="en"/>
              <a:t>Lesson </a:t>
            </a:r>
            <a:endParaRPr/>
          </a:p>
          <a:p>
            <a:pPr marL="914400" lvl="1" indent="-317500" algn="l" rtl="0">
              <a:spcBef>
                <a:spcPts val="0"/>
              </a:spcBef>
              <a:spcAft>
                <a:spcPts val="0"/>
              </a:spcAft>
              <a:buSzPts val="1400"/>
              <a:buChar char="○"/>
            </a:pPr>
            <a:r>
              <a:rPr lang="en"/>
              <a:t>The wicked will do what they need to survive, no matter what they need to do, and that we are all wicked in that we’ll do whatever we need to survive no matter the method</a:t>
            </a:r>
            <a:endParaRPr/>
          </a:p>
          <a:p>
            <a:pPr marL="914400" lvl="1" indent="-317500" algn="l" rtl="0">
              <a:spcBef>
                <a:spcPts val="0"/>
              </a:spcBef>
              <a:spcAft>
                <a:spcPts val="0"/>
              </a:spcAft>
              <a:buSzPts val="1400"/>
              <a:buChar char="○"/>
            </a:pPr>
            <a:r>
              <a:rPr lang="en"/>
              <a:t>There is no redemption for any of us...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155" name="Google Shape;155;p27"/>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We will do what we need to to survive</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Sellnow’s Illusion of Life method is a viable and effective tool for analyzing songs through multiple levels and filters </a:t>
            </a:r>
            <a:endParaRPr/>
          </a:p>
          <a:p>
            <a:pPr marL="457200" lvl="0" indent="0" algn="l" rtl="0">
              <a:spcBef>
                <a:spcPts val="1600"/>
              </a:spcBef>
              <a:spcAft>
                <a:spcPts val="0"/>
              </a:spcAft>
              <a:buNone/>
            </a:pPr>
            <a:r>
              <a:rPr lang="en"/>
              <a:t> </a:t>
            </a:r>
            <a:endParaRPr/>
          </a:p>
          <a:p>
            <a:pPr marL="457200" lvl="0" indent="-342900" algn="l" rtl="0">
              <a:spcBef>
                <a:spcPts val="1600"/>
              </a:spcBef>
              <a:spcAft>
                <a:spcPts val="0"/>
              </a:spcAft>
              <a:buSzPts val="1800"/>
              <a:buChar char="●"/>
            </a:pPr>
            <a:r>
              <a:rPr lang="en"/>
              <a:t>We will continue to use this tool to analyze future pieces/artifacts and continue to learn new/ surprising things utilizing this tool</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Hope you Enjoyed! 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Music Perspective:</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Discursive Symbols:</a:t>
            </a:r>
            <a:endParaRPr/>
          </a:p>
          <a:p>
            <a:pPr marL="914400" lvl="1" indent="-317500" algn="l" rtl="0">
              <a:spcBef>
                <a:spcPts val="0"/>
              </a:spcBef>
              <a:spcAft>
                <a:spcPts val="0"/>
              </a:spcAft>
              <a:buSzPts val="1400"/>
              <a:buChar char="○"/>
            </a:pPr>
            <a:r>
              <a:rPr lang="en"/>
              <a:t>Units with fixed associations (letters/numbers)</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Nondiscursive Symbols:</a:t>
            </a:r>
            <a:endParaRPr/>
          </a:p>
          <a:p>
            <a:pPr marL="914400" lvl="1" indent="-317500" algn="l" rtl="0">
              <a:spcBef>
                <a:spcPts val="0"/>
              </a:spcBef>
              <a:spcAft>
                <a:spcPts val="0"/>
              </a:spcAft>
              <a:buSzPts val="1400"/>
              <a:buChar char="○"/>
            </a:pPr>
            <a:r>
              <a:rPr lang="en"/>
              <a:t>Units beyond words or numbers (nonverbal/paralanguage)</a:t>
            </a:r>
            <a:endParaRPr/>
          </a:p>
          <a:p>
            <a:pPr marL="457200" lvl="0" indent="0" algn="l" rtl="0">
              <a:spcBef>
                <a:spcPts val="1600"/>
              </a:spcBef>
              <a:spcAft>
                <a:spcPts val="0"/>
              </a:spcAft>
              <a:buNone/>
            </a:pPr>
            <a:r>
              <a:rPr lang="en"/>
              <a:t> </a:t>
            </a:r>
            <a:endParaRPr/>
          </a:p>
          <a:p>
            <a:pPr marL="457200" lvl="0" indent="-342900" algn="l" rtl="0">
              <a:spcBef>
                <a:spcPts val="1600"/>
              </a:spcBef>
              <a:spcAft>
                <a:spcPts val="0"/>
              </a:spcAft>
              <a:buSzPts val="1800"/>
              <a:buChar char="●"/>
            </a:pPr>
            <a:r>
              <a:rPr lang="en"/>
              <a:t>Musical Artifacts:</a:t>
            </a:r>
            <a:endParaRPr/>
          </a:p>
          <a:p>
            <a:pPr marL="914400" lvl="1" indent="-317500" algn="l" rtl="0">
              <a:spcBef>
                <a:spcPts val="0"/>
              </a:spcBef>
              <a:spcAft>
                <a:spcPts val="0"/>
              </a:spcAft>
              <a:buSzPts val="1400"/>
              <a:buChar char="○"/>
            </a:pPr>
            <a:r>
              <a:rPr lang="en"/>
              <a:t>To be an artifact, the meaning (intended or not by creator)must be widely shared by an identifiable group</a:t>
            </a:r>
            <a:endParaRPr/>
          </a:p>
        </p:txBody>
      </p:sp>
      <p:pic>
        <p:nvPicPr>
          <p:cNvPr id="62" name="Google Shape;62;p14" descr="Image result for numbers"/>
          <p:cNvPicPr preferRelativeResize="0"/>
          <p:nvPr/>
        </p:nvPicPr>
        <p:blipFill>
          <a:blip r:embed="rId3">
            <a:alphaModFix/>
          </a:blip>
          <a:stretch>
            <a:fillRect/>
          </a:stretch>
        </p:blipFill>
        <p:spPr>
          <a:xfrm>
            <a:off x="6139275" y="0"/>
            <a:ext cx="3004725" cy="2250625"/>
          </a:xfrm>
          <a:prstGeom prst="rect">
            <a:avLst/>
          </a:prstGeom>
          <a:noFill/>
          <a:ln>
            <a:noFill/>
          </a:ln>
        </p:spPr>
      </p:pic>
      <p:pic>
        <p:nvPicPr>
          <p:cNvPr id="63" name="Google Shape;63;p14" descr="Image result for nonverbals"/>
          <p:cNvPicPr preferRelativeResize="0"/>
          <p:nvPr/>
        </p:nvPicPr>
        <p:blipFill>
          <a:blip r:embed="rId4">
            <a:alphaModFix/>
          </a:blip>
          <a:stretch>
            <a:fillRect/>
          </a:stretch>
        </p:blipFill>
        <p:spPr>
          <a:xfrm>
            <a:off x="6595575" y="2250625"/>
            <a:ext cx="1777625" cy="1597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Music as Rhetoric:</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Musical Rhetoric:</a:t>
            </a:r>
            <a:endParaRPr/>
          </a:p>
          <a:p>
            <a:pPr marL="914400" lvl="1" indent="-317500" algn="l" rtl="0">
              <a:spcBef>
                <a:spcPts val="0"/>
              </a:spcBef>
              <a:spcAft>
                <a:spcPts val="0"/>
              </a:spcAft>
              <a:buSzPts val="1400"/>
              <a:buChar char="○"/>
            </a:pPr>
            <a:r>
              <a:rPr lang="en"/>
              <a:t>Persuasive arguments conveyed through music that reinforce/challenge taken-for-granted beliefs/behavior</a:t>
            </a:r>
            <a:endParaRPr/>
          </a:p>
          <a:p>
            <a:pPr marL="0" lvl="0" indent="0" algn="l" rtl="0">
              <a:spcBef>
                <a:spcPts val="1600"/>
              </a:spcBef>
              <a:spcAft>
                <a:spcPts val="0"/>
              </a:spcAft>
              <a:buNone/>
            </a:pPr>
            <a:r>
              <a:rPr lang="en"/>
              <a:t> </a:t>
            </a:r>
            <a:endParaRPr/>
          </a:p>
          <a:p>
            <a:pPr marL="457200" lvl="0" indent="-342900" algn="l" rtl="0">
              <a:spcBef>
                <a:spcPts val="1600"/>
              </a:spcBef>
              <a:spcAft>
                <a:spcPts val="0"/>
              </a:spcAft>
              <a:buSzPts val="1800"/>
              <a:buChar char="●"/>
            </a:pPr>
            <a:r>
              <a:rPr lang="en"/>
              <a:t>Nondiscursive Rhetoric:</a:t>
            </a:r>
            <a:endParaRPr/>
          </a:p>
          <a:p>
            <a:pPr marL="914400" lvl="1" indent="-317500" algn="l" rtl="0">
              <a:spcBef>
                <a:spcPts val="0"/>
              </a:spcBef>
              <a:spcAft>
                <a:spcPts val="0"/>
              </a:spcAft>
              <a:buSzPts val="1400"/>
              <a:buChar char="○"/>
            </a:pPr>
            <a:r>
              <a:rPr lang="en"/>
              <a:t>Study of how these symbols function as persuasion</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Music Perspectives:</a:t>
            </a:r>
            <a:endParaRPr/>
          </a:p>
          <a:p>
            <a:pPr marL="914400" lvl="1" indent="-317500" algn="l" rtl="0">
              <a:spcBef>
                <a:spcPts val="0"/>
              </a:spcBef>
              <a:spcAft>
                <a:spcPts val="0"/>
              </a:spcAft>
              <a:buSzPts val="1400"/>
              <a:buChar char="○"/>
            </a:pPr>
            <a:r>
              <a:rPr lang="en"/>
              <a:t>Explains how musical sounds (nondiscursive) with or without lyrics (discursive) function rhetorically</a:t>
            </a:r>
            <a:endParaRPr/>
          </a:p>
          <a:p>
            <a:pPr marL="914400" lvl="0" indent="0" algn="l" rtl="0">
              <a:spcBef>
                <a:spcPts val="1600"/>
              </a:spcBef>
              <a:spcAft>
                <a:spcPts val="1600"/>
              </a:spcAft>
              <a:buNone/>
            </a:pPr>
            <a:endParaRPr/>
          </a:p>
        </p:txBody>
      </p:sp>
      <p:pic>
        <p:nvPicPr>
          <p:cNvPr id="70" name="Google Shape;70;p15" descr="Image result for persuasion"/>
          <p:cNvPicPr preferRelativeResize="0"/>
          <p:nvPr/>
        </p:nvPicPr>
        <p:blipFill>
          <a:blip r:embed="rId3">
            <a:alphaModFix/>
          </a:blip>
          <a:stretch>
            <a:fillRect/>
          </a:stretch>
        </p:blipFill>
        <p:spPr>
          <a:xfrm>
            <a:off x="5176850" y="33975"/>
            <a:ext cx="3967150" cy="1484975"/>
          </a:xfrm>
          <a:prstGeom prst="rect">
            <a:avLst/>
          </a:prstGeom>
          <a:noFill/>
          <a:ln>
            <a:noFill/>
          </a:ln>
        </p:spPr>
      </p:pic>
      <p:pic>
        <p:nvPicPr>
          <p:cNvPr id="71" name="Google Shape;71;p15" descr="Image result for lyrics"/>
          <p:cNvPicPr preferRelativeResize="0"/>
          <p:nvPr/>
        </p:nvPicPr>
        <p:blipFill>
          <a:blip r:embed="rId4">
            <a:alphaModFix/>
          </a:blip>
          <a:stretch>
            <a:fillRect/>
          </a:stretch>
        </p:blipFill>
        <p:spPr>
          <a:xfrm>
            <a:off x="6705600" y="3352350"/>
            <a:ext cx="2438400" cy="1791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Musical Aesthetics/Communication:</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Musical Aesthetics:</a:t>
            </a:r>
            <a:endParaRPr/>
          </a:p>
          <a:p>
            <a:pPr marL="914400" lvl="1" indent="-317500" algn="l" rtl="0">
              <a:spcBef>
                <a:spcPts val="0"/>
              </a:spcBef>
              <a:spcAft>
                <a:spcPts val="0"/>
              </a:spcAft>
              <a:buSzPts val="1400"/>
              <a:buChar char="○"/>
            </a:pPr>
            <a:r>
              <a:rPr lang="en"/>
              <a:t>Appreciation/evaluation of musical form/designs sometimes within a well defined criteria</a:t>
            </a:r>
            <a:endParaRPr/>
          </a:p>
          <a:p>
            <a:pPr marL="914400" lvl="0" indent="0" algn="l" rtl="0">
              <a:spcBef>
                <a:spcPts val="1600"/>
              </a:spcBef>
              <a:spcAft>
                <a:spcPts val="0"/>
              </a:spcAft>
              <a:buNone/>
            </a:pPr>
            <a:r>
              <a:rPr lang="en"/>
              <a:t> </a:t>
            </a:r>
            <a:endParaRPr/>
          </a:p>
          <a:p>
            <a:pPr marL="457200" lvl="0" indent="-342900" algn="l" rtl="0">
              <a:spcBef>
                <a:spcPts val="1600"/>
              </a:spcBef>
              <a:spcAft>
                <a:spcPts val="0"/>
              </a:spcAft>
              <a:buSzPts val="1800"/>
              <a:buChar char="●"/>
            </a:pPr>
            <a:r>
              <a:rPr lang="en"/>
              <a:t>Musical Communication:</a:t>
            </a:r>
            <a:endParaRPr/>
          </a:p>
          <a:p>
            <a:pPr marL="914400" lvl="1" indent="-317500" algn="l" rtl="0">
              <a:spcBef>
                <a:spcPts val="0"/>
              </a:spcBef>
              <a:spcAft>
                <a:spcPts val="0"/>
              </a:spcAft>
              <a:buSzPts val="1400"/>
              <a:buChar char="○"/>
            </a:pPr>
            <a:r>
              <a:rPr lang="en"/>
              <a:t>Refers to individual and unique meanings, not necessarily shared, that we attach to musical work</a:t>
            </a:r>
            <a:endParaRPr/>
          </a:p>
        </p:txBody>
      </p:sp>
      <p:pic>
        <p:nvPicPr>
          <p:cNvPr id="78" name="Google Shape;78;p16" descr="Image result for aesthetics"/>
          <p:cNvPicPr preferRelativeResize="0"/>
          <p:nvPr/>
        </p:nvPicPr>
        <p:blipFill>
          <a:blip r:embed="rId3">
            <a:alphaModFix/>
          </a:blip>
          <a:stretch>
            <a:fillRect/>
          </a:stretch>
        </p:blipFill>
        <p:spPr>
          <a:xfrm>
            <a:off x="6261350" y="0"/>
            <a:ext cx="2882650" cy="1535525"/>
          </a:xfrm>
          <a:prstGeom prst="rect">
            <a:avLst/>
          </a:prstGeom>
          <a:noFill/>
          <a:ln>
            <a:noFill/>
          </a:ln>
        </p:spPr>
      </p:pic>
      <p:pic>
        <p:nvPicPr>
          <p:cNvPr id="79" name="Google Shape;79;p16" descr="Image result for personal"/>
          <p:cNvPicPr preferRelativeResize="0"/>
          <p:nvPr/>
        </p:nvPicPr>
        <p:blipFill>
          <a:blip r:embed="rId4">
            <a:alphaModFix/>
          </a:blip>
          <a:stretch>
            <a:fillRect/>
          </a:stretch>
        </p:blipFill>
        <p:spPr>
          <a:xfrm>
            <a:off x="5674700" y="3211325"/>
            <a:ext cx="3469300" cy="1932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0" y="469925"/>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Illusion of Life: Based from Susanne Langer’s early work</a:t>
            </a:r>
            <a:endParaRPr/>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Illusion of Life:</a:t>
            </a:r>
            <a:endParaRPr/>
          </a:p>
          <a:p>
            <a:pPr marL="457200" lvl="0" indent="-342900" algn="l" rtl="0">
              <a:spcBef>
                <a:spcPts val="1600"/>
              </a:spcBef>
              <a:spcAft>
                <a:spcPts val="0"/>
              </a:spcAft>
              <a:buSzPts val="1800"/>
              <a:buChar char="●"/>
            </a:pPr>
            <a:r>
              <a:rPr lang="en"/>
              <a:t>Called this because music is not real life; it represents human experiences and emotions</a:t>
            </a:r>
            <a:endParaRPr/>
          </a:p>
          <a:p>
            <a:pPr marL="457200" lvl="0" indent="0" algn="l" rtl="0">
              <a:spcBef>
                <a:spcPts val="1600"/>
              </a:spcBef>
              <a:spcAft>
                <a:spcPts val="0"/>
              </a:spcAft>
              <a:buNone/>
            </a:pPr>
            <a:r>
              <a:rPr lang="en"/>
              <a:t> </a:t>
            </a:r>
            <a:endParaRPr/>
          </a:p>
          <a:p>
            <a:pPr marL="457200" lvl="0" indent="-342900" algn="l" rtl="0">
              <a:spcBef>
                <a:spcPts val="1600"/>
              </a:spcBef>
              <a:spcAft>
                <a:spcPts val="0"/>
              </a:spcAft>
              <a:buSzPts val="1800"/>
              <a:buChar char="●"/>
            </a:pPr>
            <a:r>
              <a:rPr lang="en"/>
              <a:t>Impacts:</a:t>
            </a:r>
            <a:endParaRPr/>
          </a:p>
          <a:p>
            <a:pPr marL="914400" lvl="1" indent="-317500" algn="l" rtl="0">
              <a:spcBef>
                <a:spcPts val="0"/>
              </a:spcBef>
              <a:spcAft>
                <a:spcPts val="0"/>
              </a:spcAft>
              <a:buSzPts val="1400"/>
              <a:buChar char="○"/>
            </a:pPr>
            <a:r>
              <a:rPr lang="en"/>
              <a:t>Discursive symbols (letters/words) are not real things; they are representations of real things</a:t>
            </a:r>
            <a:endParaRPr/>
          </a:p>
          <a:p>
            <a:pPr marL="914400" lvl="1" indent="-317500" algn="l" rtl="0">
              <a:spcBef>
                <a:spcPts val="0"/>
              </a:spcBef>
              <a:spcAft>
                <a:spcPts val="0"/>
              </a:spcAft>
              <a:buSzPts val="1400"/>
              <a:buChar char="○"/>
            </a:pPr>
            <a:r>
              <a:rPr lang="en"/>
              <a:t>Nondiscursive symbols (musical sounds) are not actual emotions; rather they are representations of emotions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Music &amp; Emotions:</a:t>
            </a:r>
            <a:endParaRPr/>
          </a:p>
        </p:txBody>
      </p:sp>
      <p:sp>
        <p:nvSpPr>
          <p:cNvPr id="91" name="Google Shape;91;p18"/>
          <p:cNvSpPr txBox="1">
            <a:spLocks noGrp="1"/>
          </p:cNvSpPr>
          <p:nvPr>
            <p:ph type="body" idx="1"/>
          </p:nvPr>
        </p:nvSpPr>
        <p:spPr>
          <a:xfrm>
            <a:off x="311700" y="1152475"/>
            <a:ext cx="6026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Music Communicates Emotions using:</a:t>
            </a:r>
            <a:endParaRPr/>
          </a:p>
          <a:p>
            <a:pPr marL="457200" lvl="0" indent="-342900" algn="l" rtl="0">
              <a:spcBef>
                <a:spcPts val="1600"/>
              </a:spcBef>
              <a:spcAft>
                <a:spcPts val="0"/>
              </a:spcAft>
              <a:buSzPts val="1800"/>
              <a:buChar char="●"/>
            </a:pPr>
            <a:r>
              <a:rPr lang="en"/>
              <a:t>Intensity Patterns:</a:t>
            </a:r>
            <a:endParaRPr/>
          </a:p>
          <a:p>
            <a:pPr marL="914400" lvl="1" indent="-317500" algn="l" rtl="0">
              <a:spcBef>
                <a:spcPts val="0"/>
              </a:spcBef>
              <a:spcAft>
                <a:spcPts val="0"/>
              </a:spcAft>
              <a:buSzPts val="1400"/>
              <a:buChar char="○"/>
            </a:pPr>
            <a:r>
              <a:rPr lang="en"/>
              <a:t>Tension (allegro/ fast paced) and speeding up (accelerando) and increased volumes (crescendo) </a:t>
            </a:r>
            <a:endParaRPr/>
          </a:p>
          <a:p>
            <a:pPr marL="457200" lvl="0" indent="-342900" algn="l" rtl="0">
              <a:spcBef>
                <a:spcPts val="0"/>
              </a:spcBef>
              <a:spcAft>
                <a:spcPts val="0"/>
              </a:spcAft>
              <a:buSzPts val="1800"/>
              <a:buChar char="●"/>
            </a:pPr>
            <a:r>
              <a:rPr lang="en"/>
              <a:t>Release Patterns:</a:t>
            </a:r>
            <a:endParaRPr/>
          </a:p>
          <a:p>
            <a:pPr marL="914400" lvl="1" indent="-317500" algn="l" rtl="0">
              <a:spcBef>
                <a:spcPts val="0"/>
              </a:spcBef>
              <a:spcAft>
                <a:spcPts val="0"/>
              </a:spcAft>
              <a:buSzPts val="1400"/>
              <a:buChar char="○"/>
            </a:pPr>
            <a:r>
              <a:rPr lang="en"/>
              <a:t>Relief (slow rate/largo) and slowing down (ritardando) and reducing volumes (decrescendo)</a:t>
            </a:r>
            <a:endParaRPr/>
          </a:p>
          <a:p>
            <a:pPr marL="457200" lvl="0" indent="0" algn="l" rtl="0">
              <a:spcBef>
                <a:spcPts val="1600"/>
              </a:spcBef>
              <a:spcAft>
                <a:spcPts val="0"/>
              </a:spcAft>
              <a:buNone/>
            </a:pPr>
            <a:r>
              <a:rPr lang="en"/>
              <a:t> </a:t>
            </a:r>
            <a:endParaRPr/>
          </a:p>
          <a:p>
            <a:pPr marL="457200" lvl="0" indent="-342900" algn="l" rtl="0">
              <a:spcBef>
                <a:spcPts val="1600"/>
              </a:spcBef>
              <a:spcAft>
                <a:spcPts val="0"/>
              </a:spcAft>
              <a:buSzPts val="1800"/>
              <a:buChar char="●"/>
            </a:pPr>
            <a:r>
              <a:rPr lang="en"/>
              <a:t>Paralinguistics as in Music:</a:t>
            </a:r>
            <a:endParaRPr/>
          </a:p>
          <a:p>
            <a:pPr marL="914400" lvl="1" indent="-317500" algn="l" rtl="0">
              <a:spcBef>
                <a:spcPts val="0"/>
              </a:spcBef>
              <a:spcAft>
                <a:spcPts val="0"/>
              </a:spcAft>
              <a:buSzPts val="1400"/>
              <a:buChar char="○"/>
            </a:pPr>
            <a:r>
              <a:rPr lang="en"/>
              <a:t>As we listen to cues, pitch, and tone in vocal communication as so we listen to rhythm, harmony, melody, instrumentation and articulation</a:t>
            </a:r>
            <a:endParaRPr/>
          </a:p>
        </p:txBody>
      </p:sp>
      <p:pic>
        <p:nvPicPr>
          <p:cNvPr id="92" name="Google Shape;92;p18" descr="Image result for music"/>
          <p:cNvPicPr preferRelativeResize="0"/>
          <p:nvPr/>
        </p:nvPicPr>
        <p:blipFill>
          <a:blip r:embed="rId3">
            <a:alphaModFix/>
          </a:blip>
          <a:stretch>
            <a:fillRect/>
          </a:stretch>
        </p:blipFill>
        <p:spPr>
          <a:xfrm>
            <a:off x="5434125" y="33950"/>
            <a:ext cx="3709875" cy="1932975"/>
          </a:xfrm>
          <a:prstGeom prst="rect">
            <a:avLst/>
          </a:prstGeom>
          <a:noFill/>
          <a:ln>
            <a:noFill/>
          </a:ln>
        </p:spPr>
      </p:pic>
      <p:pic>
        <p:nvPicPr>
          <p:cNvPr id="93" name="Google Shape;93;p18" descr="Image result for alt rock"/>
          <p:cNvPicPr preferRelativeResize="0"/>
          <p:nvPr/>
        </p:nvPicPr>
        <p:blipFill>
          <a:blip r:embed="rId4">
            <a:alphaModFix/>
          </a:blip>
          <a:stretch>
            <a:fillRect/>
          </a:stretch>
        </p:blipFill>
        <p:spPr>
          <a:xfrm>
            <a:off x="6280300" y="2979025"/>
            <a:ext cx="2906400" cy="2164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Virtual Time &amp; Experiences:</a:t>
            </a:r>
            <a:endParaRPr/>
          </a:p>
        </p:txBody>
      </p:sp>
      <p:sp>
        <p:nvSpPr>
          <p:cNvPr id="99" name="Google Shape;99;p19"/>
          <p:cNvSpPr txBox="1">
            <a:spLocks noGrp="1"/>
          </p:cNvSpPr>
          <p:nvPr>
            <p:ph type="body" idx="1"/>
          </p:nvPr>
        </p:nvSpPr>
        <p:spPr>
          <a:xfrm>
            <a:off x="311700" y="1152475"/>
            <a:ext cx="64332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Virtual Time:</a:t>
            </a:r>
            <a:endParaRPr/>
          </a:p>
          <a:p>
            <a:pPr marL="914400" lvl="1" indent="-317500" algn="l" rtl="0">
              <a:spcBef>
                <a:spcPts val="0"/>
              </a:spcBef>
              <a:spcAft>
                <a:spcPts val="0"/>
              </a:spcAft>
              <a:buSzPts val="1400"/>
              <a:buChar char="○"/>
            </a:pPr>
            <a:r>
              <a:rPr lang="en"/>
              <a:t>Actual time is succession one-dimensional of moments (minutes) whereas music suspends this and substitutes rhythm, harmony etc.  of its intensity/release patterns</a:t>
            </a:r>
            <a:endParaRPr/>
          </a:p>
          <a:p>
            <a:pPr marL="457200" lvl="0" indent="0" algn="l" rtl="0">
              <a:spcBef>
                <a:spcPts val="1600"/>
              </a:spcBef>
              <a:spcAft>
                <a:spcPts val="0"/>
              </a:spcAft>
              <a:buNone/>
            </a:pPr>
            <a:r>
              <a:rPr lang="en"/>
              <a:t> </a:t>
            </a:r>
            <a:endParaRPr/>
          </a:p>
          <a:p>
            <a:pPr marL="457200" lvl="0" indent="-342900" algn="l" rtl="0">
              <a:spcBef>
                <a:spcPts val="1600"/>
              </a:spcBef>
              <a:spcAft>
                <a:spcPts val="0"/>
              </a:spcAft>
              <a:buSzPts val="1800"/>
              <a:buChar char="●"/>
            </a:pPr>
            <a:r>
              <a:rPr lang="en"/>
              <a:t>Virtual Experience:</a:t>
            </a:r>
            <a:endParaRPr/>
          </a:p>
          <a:p>
            <a:pPr marL="914400" lvl="1" indent="-317500" algn="l" rtl="0">
              <a:spcBef>
                <a:spcPts val="0"/>
              </a:spcBef>
              <a:spcAft>
                <a:spcPts val="0"/>
              </a:spcAft>
              <a:buSzPts val="1400"/>
              <a:buChar char="○"/>
            </a:pPr>
            <a:r>
              <a:rPr lang="en"/>
              <a:t>Not real experience but a lyrical accounting of life via an artist’s perspective</a:t>
            </a: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100" name="Google Shape;100;p19" descr="Image result for time"/>
          <p:cNvPicPr preferRelativeResize="0"/>
          <p:nvPr/>
        </p:nvPicPr>
        <p:blipFill>
          <a:blip r:embed="rId3">
            <a:alphaModFix/>
          </a:blip>
          <a:stretch>
            <a:fillRect/>
          </a:stretch>
        </p:blipFill>
        <p:spPr>
          <a:xfrm>
            <a:off x="6330075" y="3270950"/>
            <a:ext cx="2813925" cy="1872550"/>
          </a:xfrm>
          <a:prstGeom prst="rect">
            <a:avLst/>
          </a:prstGeom>
          <a:noFill/>
          <a:ln>
            <a:noFill/>
          </a:ln>
        </p:spPr>
      </p:pic>
      <p:pic>
        <p:nvPicPr>
          <p:cNvPr id="101" name="Google Shape;101;p19" descr="Image result for intense"/>
          <p:cNvPicPr preferRelativeResize="0"/>
          <p:nvPr/>
        </p:nvPicPr>
        <p:blipFill>
          <a:blip r:embed="rId4">
            <a:alphaModFix/>
          </a:blip>
          <a:stretch>
            <a:fillRect/>
          </a:stretch>
        </p:blipFill>
        <p:spPr>
          <a:xfrm>
            <a:off x="6744900" y="30350"/>
            <a:ext cx="2400300" cy="1402050"/>
          </a:xfrm>
          <a:prstGeom prst="rect">
            <a:avLst/>
          </a:prstGeom>
          <a:noFill/>
          <a:ln>
            <a:noFill/>
          </a:ln>
        </p:spPr>
      </p:pic>
      <p:pic>
        <p:nvPicPr>
          <p:cNvPr id="102" name="Google Shape;102;p19" descr="Image result for relief"/>
          <p:cNvPicPr preferRelativeResize="0"/>
          <p:nvPr/>
        </p:nvPicPr>
        <p:blipFill>
          <a:blip r:embed="rId5">
            <a:alphaModFix/>
          </a:blip>
          <a:stretch>
            <a:fillRect/>
          </a:stretch>
        </p:blipFill>
        <p:spPr>
          <a:xfrm>
            <a:off x="6626675" y="1717426"/>
            <a:ext cx="2517325" cy="1553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Comic Vs. Tragic Lyrics:</a:t>
            </a:r>
            <a:endParaRPr/>
          </a:p>
        </p:txBody>
      </p:sp>
      <p:sp>
        <p:nvSpPr>
          <p:cNvPr id="108" name="Google Shape;108;p20"/>
          <p:cNvSpPr txBox="1">
            <a:spLocks noGrp="1"/>
          </p:cNvSpPr>
          <p:nvPr>
            <p:ph type="body" idx="1"/>
          </p:nvPr>
        </p:nvSpPr>
        <p:spPr>
          <a:xfrm>
            <a:off x="311700" y="1152475"/>
            <a:ext cx="675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Comic Lyrics:</a:t>
            </a:r>
            <a:endParaRPr/>
          </a:p>
          <a:p>
            <a:pPr marL="914400" lvl="1" indent="-317500" algn="l" rtl="0">
              <a:spcBef>
                <a:spcPts val="0"/>
              </a:spcBef>
              <a:spcAft>
                <a:spcPts val="0"/>
              </a:spcAft>
              <a:buSzPts val="1400"/>
              <a:buChar char="○"/>
            </a:pPr>
            <a:r>
              <a:rPr lang="en"/>
              <a:t>Not funny or hilarious, but the protagonist is determined to beat the odds/cannot fail</a:t>
            </a:r>
            <a:endParaRPr/>
          </a:p>
          <a:p>
            <a:pPr marL="457200" lvl="0" indent="0" algn="l" rtl="0">
              <a:spcBef>
                <a:spcPts val="1600"/>
              </a:spcBef>
              <a:spcAft>
                <a:spcPts val="0"/>
              </a:spcAft>
              <a:buNone/>
            </a:pPr>
            <a:r>
              <a:rPr lang="en"/>
              <a:t> </a:t>
            </a:r>
            <a:endParaRPr/>
          </a:p>
          <a:p>
            <a:pPr marL="457200" lvl="0" indent="-342900" algn="l" rtl="0">
              <a:spcBef>
                <a:spcPts val="1600"/>
              </a:spcBef>
              <a:spcAft>
                <a:spcPts val="0"/>
              </a:spcAft>
              <a:buSzPts val="1800"/>
              <a:buChar char="●"/>
            </a:pPr>
            <a:r>
              <a:rPr lang="en"/>
              <a:t>Tragic Lyrics:</a:t>
            </a:r>
            <a:endParaRPr/>
          </a:p>
          <a:p>
            <a:pPr marL="914400" lvl="1" indent="-317500" algn="l" rtl="0">
              <a:spcBef>
                <a:spcPts val="0"/>
              </a:spcBef>
              <a:spcAft>
                <a:spcPts val="0"/>
              </a:spcAft>
              <a:buSzPts val="1400"/>
              <a:buChar char="○"/>
            </a:pPr>
            <a:r>
              <a:rPr lang="en"/>
              <a:t>Protagonist has sense of hopelessness, attempts to cope with reality</a:t>
            </a:r>
            <a:endParaRPr/>
          </a:p>
        </p:txBody>
      </p:sp>
      <p:pic>
        <p:nvPicPr>
          <p:cNvPr id="109" name="Google Shape;109;p20" descr="Image result for tragidy faces creepy"/>
          <p:cNvPicPr preferRelativeResize="0"/>
          <p:nvPr/>
        </p:nvPicPr>
        <p:blipFill>
          <a:blip r:embed="rId3">
            <a:alphaModFix/>
          </a:blip>
          <a:stretch>
            <a:fillRect/>
          </a:stretch>
        </p:blipFill>
        <p:spPr>
          <a:xfrm>
            <a:off x="6724650" y="3257550"/>
            <a:ext cx="2419350" cy="1885950"/>
          </a:xfrm>
          <a:prstGeom prst="rect">
            <a:avLst/>
          </a:prstGeom>
          <a:noFill/>
          <a:ln>
            <a:noFill/>
          </a:ln>
        </p:spPr>
      </p:pic>
      <p:pic>
        <p:nvPicPr>
          <p:cNvPr id="110" name="Google Shape;110;p20" descr="Image result for determination"/>
          <p:cNvPicPr preferRelativeResize="0"/>
          <p:nvPr/>
        </p:nvPicPr>
        <p:blipFill>
          <a:blip r:embed="rId4">
            <a:alphaModFix/>
          </a:blip>
          <a:stretch>
            <a:fillRect/>
          </a:stretch>
        </p:blipFill>
        <p:spPr>
          <a:xfrm>
            <a:off x="6524625" y="33975"/>
            <a:ext cx="2619375" cy="174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Augmentation of Lyrics:</a:t>
            </a:r>
            <a:endParaRPr/>
          </a:p>
        </p:txBody>
      </p:sp>
      <p:sp>
        <p:nvSpPr>
          <p:cNvPr id="116" name="Google Shape;116;p21"/>
          <p:cNvSpPr txBox="1">
            <a:spLocks noGrp="1"/>
          </p:cNvSpPr>
          <p:nvPr>
            <p:ph type="body" idx="1"/>
          </p:nvPr>
        </p:nvSpPr>
        <p:spPr>
          <a:xfrm>
            <a:off x="311700" y="1152475"/>
            <a:ext cx="67257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Poetic Lyric Illusions:</a:t>
            </a:r>
            <a:endParaRPr/>
          </a:p>
          <a:p>
            <a:pPr marL="914400" lvl="1" indent="-317500" algn="l" rtl="0">
              <a:spcBef>
                <a:spcPts val="0"/>
              </a:spcBef>
              <a:spcAft>
                <a:spcPts val="0"/>
              </a:spcAft>
              <a:buSzPts val="1400"/>
              <a:buChar char="○"/>
            </a:pPr>
            <a:r>
              <a:rPr lang="en"/>
              <a:t>Lyrics are backwards looking, reflecting on the resolved past</a:t>
            </a:r>
            <a:endParaRPr/>
          </a:p>
          <a:p>
            <a:pPr marL="457200" lvl="0" indent="0" algn="l" rtl="0">
              <a:spcBef>
                <a:spcPts val="1600"/>
              </a:spcBef>
              <a:spcAft>
                <a:spcPts val="0"/>
              </a:spcAft>
              <a:buNone/>
            </a:pPr>
            <a:r>
              <a:rPr lang="en"/>
              <a:t> </a:t>
            </a:r>
            <a:endParaRPr/>
          </a:p>
          <a:p>
            <a:pPr marL="457200" lvl="0" indent="-342900" algn="l" rtl="0">
              <a:spcBef>
                <a:spcPts val="1600"/>
              </a:spcBef>
              <a:spcAft>
                <a:spcPts val="0"/>
              </a:spcAft>
              <a:buSzPts val="1800"/>
              <a:buChar char="●"/>
            </a:pPr>
            <a:r>
              <a:rPr lang="en"/>
              <a:t>Dramatic Lyric Illusions:</a:t>
            </a:r>
            <a:endParaRPr/>
          </a:p>
          <a:p>
            <a:pPr marL="914400" lvl="1" indent="-317500" algn="l" rtl="0">
              <a:spcBef>
                <a:spcPts val="0"/>
              </a:spcBef>
              <a:spcAft>
                <a:spcPts val="0"/>
              </a:spcAft>
              <a:buSzPts val="1400"/>
              <a:buChar char="○"/>
            </a:pPr>
            <a:r>
              <a:rPr lang="en"/>
              <a:t>Forward looking into unresolved future</a:t>
            </a:r>
            <a:endParaRPr/>
          </a:p>
        </p:txBody>
      </p:sp>
      <p:pic>
        <p:nvPicPr>
          <p:cNvPr id="117" name="Google Shape;117;p21" descr="Image result for reflecting on past"/>
          <p:cNvPicPr preferRelativeResize="0"/>
          <p:nvPr/>
        </p:nvPicPr>
        <p:blipFill>
          <a:blip r:embed="rId3">
            <a:alphaModFix/>
          </a:blip>
          <a:stretch>
            <a:fillRect/>
          </a:stretch>
        </p:blipFill>
        <p:spPr>
          <a:xfrm>
            <a:off x="6115050" y="0"/>
            <a:ext cx="3028950" cy="1514475"/>
          </a:xfrm>
          <a:prstGeom prst="rect">
            <a:avLst/>
          </a:prstGeom>
          <a:noFill/>
          <a:ln>
            <a:noFill/>
          </a:ln>
        </p:spPr>
      </p:pic>
      <p:pic>
        <p:nvPicPr>
          <p:cNvPr id="118" name="Google Shape;118;p21" descr="Image result for looking into future"/>
          <p:cNvPicPr preferRelativeResize="0"/>
          <p:nvPr/>
        </p:nvPicPr>
        <p:blipFill>
          <a:blip r:embed="rId4">
            <a:alphaModFix/>
          </a:blip>
          <a:stretch>
            <a:fillRect/>
          </a:stretch>
        </p:blipFill>
        <p:spPr>
          <a:xfrm>
            <a:off x="4470100" y="2423200"/>
            <a:ext cx="4591500" cy="27203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825</Words>
  <Application>Microsoft Office PowerPoint</Application>
  <PresentationFormat>On-screen Show (16:9)</PresentationFormat>
  <Paragraphs>106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Roboto</vt:lpstr>
      <vt:lpstr>Times New Roman</vt:lpstr>
      <vt:lpstr>Arial</vt:lpstr>
      <vt:lpstr>Simple Light</vt:lpstr>
      <vt:lpstr>Wicked Redemption:  A Music Perspective Analysis of “Ain’t No Rest for the Wicked”</vt:lpstr>
      <vt:lpstr>A Music Perspective:</vt:lpstr>
      <vt:lpstr>Music as Rhetoric:</vt:lpstr>
      <vt:lpstr>Musical Aesthetics/Communication:</vt:lpstr>
      <vt:lpstr>Illusion of Life: Based from Susanne Langer’s early work</vt:lpstr>
      <vt:lpstr>Music &amp; Emotions:</vt:lpstr>
      <vt:lpstr>Virtual Time &amp; Experiences:</vt:lpstr>
      <vt:lpstr>Comic Vs. Tragic Lyrics:</vt:lpstr>
      <vt:lpstr>Augmentation of Lyrics:</vt:lpstr>
      <vt:lpstr>Congruity Vs. Incongruity</vt:lpstr>
      <vt:lpstr>Congruity of “Ain't No Rest For The Wicked”</vt:lpstr>
      <vt:lpstr>Ambiguity &amp; Ascription</vt:lpstr>
      <vt:lpstr>Listen to the Song</vt:lpstr>
      <vt:lpstr>Analysis of “Ain’t No Rest for The Wicked”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Wicked Redemption:  A Music Perspective Analysis of “Ain’t No Rest for the Wicked”</dc:title>
  <dc:creator>Endres, Thomas</dc:creator>
  <cp:lastModifiedBy>Endres, Thomas</cp:lastModifiedBy>
  <cp:revision>2</cp:revision>
  <dcterms:modified xsi:type="dcterms:W3CDTF">2020-03-16T20:12:01Z</dcterms:modified>
</cp:coreProperties>
</file>