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Lato" panose="020B0604020202020204" charset="0"/>
      <p:regular r:id="rId10"/>
      <p:bold r:id="rId11"/>
      <p:italic r:id="rId12"/>
      <p:boldItalic r:id="rId13"/>
    </p:embeddedFont>
    <p:embeddedFont>
      <p:font typeface="Raleway" panose="020B060402020202020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80efda697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80efda697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I was a child there was a television show that impacted my life with how he used narration to teach me about life.  The television show I am talking about is Mr. Rogers’ Neighborhood.</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Fred Rogers understood how a mind of a young child works and he was brilliant with using narration as a tool to help discuss topics that were hard for  young children to understand.</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80efda6979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80efda6979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Narration is the action of telling a story. When Mr. Rogers narrates in his show, he always makes sure that the story as a beginning, middle and end. Also he uses different ways to use narration. The elements he uses are music and puppets to help tell the story.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812799fd5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812799fd5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is no doubt in my mind that Mr. Rogers used his narration skills impact his young audience because he understood how younger children learn in their eviroments.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80efda697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80efda697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are two sides of Mr. Rogers’ Neighborhood and let's start with the first side. What I enjoyed about the neighborhood is how Mr. Rogers is the narrator and he is directly looking at you. Within the narration there is a framework called narrative paradigm and when Mr. Rogers talks to his audience, there is a human connection because he is directly talking to his audience about the topic of the show. Another framework is paradigm and Fred uses this well because with the narration, his audience is able to understand about the world they live in. Also Mr. Rogers uses syntagmatic which means  everything he talks about is a natural flow or easy for younger children to understand. However he does challenge his audience by using paradigmatic because Mr. Rogers often does ask his audience to think back to yesterdays episode to reflect on a topic. Now to the other side!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80efda6979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80efda6979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I was a child I always wanted to visit The Land of Make Belief because it was filled with great imagination and stories. Plus I wanted to visit my favorite character Daniel. When Mr. Rogers transitions to The Land of Make Believe the narration becomes a coherence because the story continues to hang together by the puppets, actresses and actors. Because of the coherence, this leads to structural because the events flow nicely in the story. The characters in the Land of Make Believe are a flat or in other words predictable. For example, when I see Daniel I know I am expecting a shy and low voiced character. Also I will point out there are a lot of characters and I can’t remember all of them but every single one of them help develop the story. The material is easy going and simple because whatever the topic Mr. Rogers talked about, The Land of Make Believe will further discuss that topic. The stories and themes are always related regardless how serious the topic is. And of course The Land of Make Believe is syntagmatic because the stories are told on a natural flow or easier for  young children to understand.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812086fc6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812086fc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 truly loved about Mr Rogers is how he never treated anyone differently. He genuinely cared about people and he impacted my life with kindness. Thank you.</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915500" y="1891525"/>
            <a:ext cx="7688100" cy="106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9900"/>
                </a:solidFill>
              </a:rPr>
              <a:t>Pop Culture Presentation</a:t>
            </a:r>
            <a:endParaRPr>
              <a:solidFill>
                <a:srgbClr val="FF9900"/>
              </a:solidFill>
            </a:endParaRPr>
          </a:p>
          <a:p>
            <a:pPr marL="0" lvl="0" indent="0" algn="l" rtl="0">
              <a:spcBef>
                <a:spcPts val="0"/>
              </a:spcBef>
              <a:spcAft>
                <a:spcPts val="0"/>
              </a:spcAft>
              <a:buNone/>
            </a:pPr>
            <a:endParaRPr/>
          </a:p>
        </p:txBody>
      </p:sp>
      <p:sp>
        <p:nvSpPr>
          <p:cNvPr id="87" name="Google Shape;87;p13"/>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accent5"/>
                </a:solidFill>
              </a:rPr>
              <a:t>By Caitlin Stoddard</a:t>
            </a:r>
            <a:endParaRPr sz="1800" b="1">
              <a:solidFill>
                <a:schemeClr val="accent5"/>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4"/>
          <p:cNvPicPr preferRelativeResize="0"/>
          <p:nvPr/>
        </p:nvPicPr>
        <p:blipFill>
          <a:blip r:embed="rId3">
            <a:alphaModFix/>
          </a:blip>
          <a:stretch>
            <a:fillRect/>
          </a:stretch>
        </p:blipFill>
        <p:spPr>
          <a:xfrm>
            <a:off x="1443100" y="1452700"/>
            <a:ext cx="5457825" cy="3219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455875" y="2358300"/>
            <a:ext cx="7688400" cy="53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A64D79"/>
                </a:solidFill>
              </a:rPr>
              <a:t>Narration</a:t>
            </a:r>
            <a:endParaRPr>
              <a:solidFill>
                <a:srgbClr val="A64D7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727800" y="1366825"/>
            <a:ext cx="7688400" cy="53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CC4125"/>
                </a:solidFill>
              </a:rPr>
              <a:t>Argument</a:t>
            </a:r>
            <a:endParaRPr>
              <a:solidFill>
                <a:srgbClr val="CC4125"/>
              </a:solidFill>
            </a:endParaRPr>
          </a:p>
        </p:txBody>
      </p:sp>
      <p:sp>
        <p:nvSpPr>
          <p:cNvPr id="103" name="Google Shape;103;p16"/>
          <p:cNvSpPr txBox="1">
            <a:spLocks noGrp="1"/>
          </p:cNvSpPr>
          <p:nvPr>
            <p:ph type="body" idx="1"/>
          </p:nvPr>
        </p:nvSpPr>
        <p:spPr>
          <a:xfrm>
            <a:off x="661900" y="2148550"/>
            <a:ext cx="3774300" cy="13581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 sz="1800">
                <a:solidFill>
                  <a:srgbClr val="000000"/>
                </a:solidFill>
              </a:rPr>
              <a:t>Mr. Rogers' Neighborhood used different concepts of narration to teach young children about life.</a:t>
            </a:r>
            <a:endParaRPr sz="1800">
              <a:solidFill>
                <a:srgbClr val="000000"/>
              </a:solidFill>
            </a:endParaRPr>
          </a:p>
          <a:p>
            <a:pPr marL="457200" lvl="0" indent="0" algn="l" rtl="0">
              <a:lnSpc>
                <a:spcPct val="150000"/>
              </a:lnSpc>
              <a:spcBef>
                <a:spcPts val="0"/>
              </a:spcBef>
              <a:spcAft>
                <a:spcPts val="1600"/>
              </a:spcAft>
              <a:buNone/>
            </a:pPr>
            <a:endParaRPr sz="1800"/>
          </a:p>
        </p:txBody>
      </p:sp>
      <p:pic>
        <p:nvPicPr>
          <p:cNvPr id="104" name="Google Shape;104;p16"/>
          <p:cNvPicPr preferRelativeResize="0"/>
          <p:nvPr/>
        </p:nvPicPr>
        <p:blipFill>
          <a:blip r:embed="rId3">
            <a:alphaModFix/>
          </a:blip>
          <a:stretch>
            <a:fillRect/>
          </a:stretch>
        </p:blipFill>
        <p:spPr>
          <a:xfrm>
            <a:off x="4797025" y="2025525"/>
            <a:ext cx="3534949" cy="2356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674EA7"/>
                </a:solidFill>
              </a:rPr>
              <a:t>The Neighborhood </a:t>
            </a:r>
            <a:endParaRPr>
              <a:solidFill>
                <a:srgbClr val="674EA7"/>
              </a:solidFill>
            </a:endParaRPr>
          </a:p>
        </p:txBody>
      </p:sp>
      <p:sp>
        <p:nvSpPr>
          <p:cNvPr id="110" name="Google Shape;110;p17"/>
          <p:cNvSpPr txBox="1">
            <a:spLocks noGrp="1"/>
          </p:cNvSpPr>
          <p:nvPr>
            <p:ph type="body" idx="1"/>
          </p:nvPr>
        </p:nvSpPr>
        <p:spPr>
          <a:xfrm>
            <a:off x="777600" y="2041600"/>
            <a:ext cx="7688700" cy="29667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000000"/>
              </a:buClr>
              <a:buSzPts val="1800"/>
              <a:buChar char="●"/>
            </a:pPr>
            <a:r>
              <a:rPr lang="en" sz="1800" b="1">
                <a:solidFill>
                  <a:srgbClr val="000000"/>
                </a:solidFill>
              </a:rPr>
              <a:t>Narrator - </a:t>
            </a:r>
            <a:r>
              <a:rPr lang="en" sz="1800">
                <a:solidFill>
                  <a:srgbClr val="000000"/>
                </a:solidFill>
              </a:rPr>
              <a:t>How the story is being told.</a:t>
            </a:r>
            <a:endParaRPr sz="1800">
              <a:solidFill>
                <a:srgbClr val="000000"/>
              </a:solidFill>
            </a:endParaRPr>
          </a:p>
          <a:p>
            <a:pPr marL="457200" lvl="0" indent="-342900" algn="l" rtl="0">
              <a:lnSpc>
                <a:spcPct val="150000"/>
              </a:lnSpc>
              <a:spcBef>
                <a:spcPts val="0"/>
              </a:spcBef>
              <a:spcAft>
                <a:spcPts val="0"/>
              </a:spcAft>
              <a:buClr>
                <a:srgbClr val="000000"/>
              </a:buClr>
              <a:buSzPts val="1800"/>
              <a:buChar char="●"/>
            </a:pPr>
            <a:r>
              <a:rPr lang="en" sz="1800" b="1">
                <a:solidFill>
                  <a:srgbClr val="000000"/>
                </a:solidFill>
              </a:rPr>
              <a:t>Narrative paradigm - </a:t>
            </a:r>
            <a:r>
              <a:rPr lang="en" sz="1800">
                <a:solidFill>
                  <a:srgbClr val="000000"/>
                </a:solidFill>
              </a:rPr>
              <a:t>A framework that places storytelling at the heart of human connection.</a:t>
            </a:r>
            <a:endParaRPr sz="1800">
              <a:solidFill>
                <a:srgbClr val="000000"/>
              </a:solidFill>
            </a:endParaRPr>
          </a:p>
          <a:p>
            <a:pPr marL="457200" lvl="0" indent="-342900" algn="l" rtl="0">
              <a:lnSpc>
                <a:spcPct val="150000"/>
              </a:lnSpc>
              <a:spcBef>
                <a:spcPts val="0"/>
              </a:spcBef>
              <a:spcAft>
                <a:spcPts val="0"/>
              </a:spcAft>
              <a:buClr>
                <a:srgbClr val="000000"/>
              </a:buClr>
              <a:buSzPts val="1800"/>
              <a:buChar char="●"/>
            </a:pPr>
            <a:r>
              <a:rPr lang="en" sz="1800" b="1">
                <a:solidFill>
                  <a:srgbClr val="000000"/>
                </a:solidFill>
              </a:rPr>
              <a:t>Paradigm - </a:t>
            </a:r>
            <a:r>
              <a:rPr lang="en" sz="1800">
                <a:solidFill>
                  <a:srgbClr val="000000"/>
                </a:solidFill>
              </a:rPr>
              <a:t>Is the framework for understanding the world around us</a:t>
            </a:r>
            <a:endParaRPr sz="1800">
              <a:solidFill>
                <a:srgbClr val="000000"/>
              </a:solidFill>
            </a:endParaRPr>
          </a:p>
          <a:p>
            <a:pPr marL="457200" lvl="0" indent="-342900" algn="l" rtl="0">
              <a:lnSpc>
                <a:spcPct val="150000"/>
              </a:lnSpc>
              <a:spcBef>
                <a:spcPts val="0"/>
              </a:spcBef>
              <a:spcAft>
                <a:spcPts val="0"/>
              </a:spcAft>
              <a:buClr>
                <a:srgbClr val="000000"/>
              </a:buClr>
              <a:buSzPts val="1800"/>
              <a:buChar char="●"/>
            </a:pPr>
            <a:r>
              <a:rPr lang="en" sz="1800" b="1">
                <a:solidFill>
                  <a:srgbClr val="000000"/>
                </a:solidFill>
              </a:rPr>
              <a:t>Syntagmatic/Paradigmatic - </a:t>
            </a:r>
            <a:r>
              <a:rPr lang="en" sz="1800">
                <a:solidFill>
                  <a:srgbClr val="000000"/>
                </a:solidFill>
              </a:rPr>
              <a:t>The narration is a natural flow but sometimes Fred will ask his young viewers to flashback to a previous topic.</a:t>
            </a:r>
            <a:r>
              <a:rPr lang="en" sz="1800" b="1">
                <a:solidFill>
                  <a:srgbClr val="000000"/>
                </a:solidFill>
              </a:rPr>
              <a:t/>
            </a:r>
            <a:br>
              <a:rPr lang="en" sz="1800" b="1">
                <a:solidFill>
                  <a:srgbClr val="000000"/>
                </a:solidFill>
              </a:rPr>
            </a:br>
            <a:r>
              <a:rPr lang="en" sz="1800" b="1">
                <a:solidFill>
                  <a:srgbClr val="000000"/>
                </a:solidFill>
              </a:rPr>
              <a:t/>
            </a:r>
            <a:br>
              <a:rPr lang="en" sz="1800" b="1">
                <a:solidFill>
                  <a:srgbClr val="000000"/>
                </a:solidFill>
              </a:rPr>
            </a:br>
            <a:endParaRPr sz="1800" b="1">
              <a:solidFill>
                <a:srgbClr val="000000"/>
              </a:solidFill>
            </a:endParaRPr>
          </a:p>
          <a:p>
            <a:pPr marL="0" lvl="0" indent="0" algn="l" rtl="0">
              <a:lnSpc>
                <a:spcPct val="150000"/>
              </a:lnSpc>
              <a:spcBef>
                <a:spcPts val="0"/>
              </a:spcBef>
              <a:spcAft>
                <a:spcPts val="0"/>
              </a:spcAft>
              <a:buNone/>
            </a:pPr>
            <a:endParaRPr sz="1200">
              <a:solidFill>
                <a:srgbClr val="000000"/>
              </a:solidFill>
              <a:latin typeface="Times New Roman"/>
              <a:ea typeface="Times New Roman"/>
              <a:cs typeface="Times New Roman"/>
              <a:sym typeface="Times New Roman"/>
            </a:endParaRPr>
          </a:p>
          <a:p>
            <a:pPr marL="0" lvl="0" indent="0" algn="l" rtl="0">
              <a:lnSpc>
                <a:spcPct val="150000"/>
              </a:lnSpc>
              <a:spcBef>
                <a:spcPts val="0"/>
              </a:spcBef>
              <a:spcAft>
                <a:spcPts val="0"/>
              </a:spcAft>
              <a:buNone/>
            </a:pPr>
            <a:endParaRPr sz="1200">
              <a:solidFill>
                <a:srgbClr val="000000"/>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85200C"/>
                </a:solidFill>
              </a:rPr>
              <a:t>The Land of Make Believe</a:t>
            </a:r>
            <a:endParaRPr>
              <a:solidFill>
                <a:srgbClr val="85200C"/>
              </a:solidFill>
            </a:endParaRPr>
          </a:p>
        </p:txBody>
      </p:sp>
      <p:sp>
        <p:nvSpPr>
          <p:cNvPr id="116" name="Google Shape;116;p18"/>
          <p:cNvSpPr txBox="1">
            <a:spLocks noGrp="1"/>
          </p:cNvSpPr>
          <p:nvPr>
            <p:ph type="body" idx="1"/>
          </p:nvPr>
        </p:nvSpPr>
        <p:spPr>
          <a:xfrm>
            <a:off x="729450" y="2078875"/>
            <a:ext cx="7688700" cy="26028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000000"/>
              </a:buClr>
              <a:buSzPts val="1800"/>
              <a:buChar char="●"/>
            </a:pPr>
            <a:r>
              <a:rPr lang="en" sz="1800" b="1">
                <a:solidFill>
                  <a:srgbClr val="000000"/>
                </a:solidFill>
              </a:rPr>
              <a:t>Coherence - </a:t>
            </a:r>
            <a:r>
              <a:rPr lang="en" sz="1800">
                <a:solidFill>
                  <a:srgbClr val="000000"/>
                </a:solidFill>
              </a:rPr>
              <a:t>The way a story hangs together.</a:t>
            </a:r>
            <a:endParaRPr sz="1800">
              <a:solidFill>
                <a:srgbClr val="000000"/>
              </a:solidFill>
            </a:endParaRPr>
          </a:p>
          <a:p>
            <a:pPr marL="457200" lvl="0" indent="-342900" algn="l" rtl="0">
              <a:lnSpc>
                <a:spcPct val="150000"/>
              </a:lnSpc>
              <a:spcBef>
                <a:spcPts val="0"/>
              </a:spcBef>
              <a:spcAft>
                <a:spcPts val="0"/>
              </a:spcAft>
              <a:buClr>
                <a:srgbClr val="000000"/>
              </a:buClr>
              <a:buSzPts val="1800"/>
              <a:buChar char="●"/>
            </a:pPr>
            <a:r>
              <a:rPr lang="en" sz="1800" b="1">
                <a:solidFill>
                  <a:srgbClr val="000000"/>
                </a:solidFill>
              </a:rPr>
              <a:t> Structural - </a:t>
            </a:r>
            <a:r>
              <a:rPr lang="en" sz="1800">
                <a:solidFill>
                  <a:srgbClr val="000000"/>
                </a:solidFill>
              </a:rPr>
              <a:t>The sequence of events flow nicely.</a:t>
            </a:r>
            <a:endParaRPr sz="1800">
              <a:solidFill>
                <a:srgbClr val="000000"/>
              </a:solidFill>
            </a:endParaRPr>
          </a:p>
          <a:p>
            <a:pPr marL="457200" lvl="0" indent="-342900" algn="l" rtl="0">
              <a:lnSpc>
                <a:spcPct val="150000"/>
              </a:lnSpc>
              <a:spcBef>
                <a:spcPts val="0"/>
              </a:spcBef>
              <a:spcAft>
                <a:spcPts val="0"/>
              </a:spcAft>
              <a:buClr>
                <a:srgbClr val="000000"/>
              </a:buClr>
              <a:buSzPts val="1800"/>
              <a:buChar char="●"/>
            </a:pPr>
            <a:r>
              <a:rPr lang="en" sz="1800" b="1">
                <a:solidFill>
                  <a:srgbClr val="000000"/>
                </a:solidFill>
              </a:rPr>
              <a:t>Character - </a:t>
            </a:r>
            <a:r>
              <a:rPr lang="en" sz="1800">
                <a:solidFill>
                  <a:srgbClr val="000000"/>
                </a:solidFill>
              </a:rPr>
              <a:t>The characters are flat and help develop the story.</a:t>
            </a:r>
            <a:endParaRPr sz="1800">
              <a:solidFill>
                <a:srgbClr val="000000"/>
              </a:solidFill>
            </a:endParaRPr>
          </a:p>
          <a:p>
            <a:pPr marL="457200" lvl="0" indent="-342900" algn="l" rtl="0">
              <a:lnSpc>
                <a:spcPct val="150000"/>
              </a:lnSpc>
              <a:spcBef>
                <a:spcPts val="0"/>
              </a:spcBef>
              <a:spcAft>
                <a:spcPts val="0"/>
              </a:spcAft>
              <a:buClr>
                <a:srgbClr val="000000"/>
              </a:buClr>
              <a:buSzPts val="1800"/>
              <a:buChar char="●"/>
            </a:pPr>
            <a:r>
              <a:rPr lang="en" sz="1800" b="1">
                <a:solidFill>
                  <a:srgbClr val="000000"/>
                </a:solidFill>
              </a:rPr>
              <a:t>Material - </a:t>
            </a:r>
            <a:r>
              <a:rPr lang="en" sz="1800">
                <a:solidFill>
                  <a:srgbClr val="000000"/>
                </a:solidFill>
              </a:rPr>
              <a:t>The stories are consistent with related themes.</a:t>
            </a:r>
            <a:endParaRPr sz="1800">
              <a:solidFill>
                <a:srgbClr val="000000"/>
              </a:solidFill>
            </a:endParaRPr>
          </a:p>
          <a:p>
            <a:pPr marL="457200" lvl="0" indent="-342900" algn="l" rtl="0">
              <a:lnSpc>
                <a:spcPct val="150000"/>
              </a:lnSpc>
              <a:spcBef>
                <a:spcPts val="0"/>
              </a:spcBef>
              <a:spcAft>
                <a:spcPts val="0"/>
              </a:spcAft>
              <a:buClr>
                <a:srgbClr val="000000"/>
              </a:buClr>
              <a:buSzPts val="1800"/>
              <a:buChar char="●"/>
            </a:pPr>
            <a:r>
              <a:rPr lang="en" sz="1800" b="1">
                <a:solidFill>
                  <a:srgbClr val="000000"/>
                </a:solidFill>
              </a:rPr>
              <a:t>Syntagmatic - </a:t>
            </a:r>
            <a:r>
              <a:rPr lang="en" sz="1800">
                <a:solidFill>
                  <a:srgbClr val="000000"/>
                </a:solidFill>
              </a:rPr>
              <a:t>The stories are being told on a natural flow which is suitable for young children.</a:t>
            </a:r>
            <a:r>
              <a:rPr lang="en" sz="1800" b="1">
                <a:solidFill>
                  <a:srgbClr val="000000"/>
                </a:solidFill>
              </a:rPr>
              <a:t/>
            </a:r>
            <a:br>
              <a:rPr lang="en" sz="1800" b="1">
                <a:solidFill>
                  <a:srgbClr val="000000"/>
                </a:solidFill>
              </a:rPr>
            </a:br>
            <a:endParaRPr sz="1800" b="1">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274E13"/>
                </a:solidFill>
              </a:rPr>
              <a:t>Conclusion</a:t>
            </a:r>
            <a:endParaRPr>
              <a:solidFill>
                <a:srgbClr val="274E13"/>
              </a:solidFill>
            </a:endParaRPr>
          </a:p>
        </p:txBody>
      </p:sp>
      <p:sp>
        <p:nvSpPr>
          <p:cNvPr id="122" name="Google Shape;122;p19"/>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lnSpc>
                <a:spcPct val="150000"/>
              </a:lnSpc>
              <a:spcBef>
                <a:spcPts val="0"/>
              </a:spcBef>
              <a:spcAft>
                <a:spcPts val="0"/>
              </a:spcAft>
              <a:buClr>
                <a:srgbClr val="000000"/>
              </a:buClr>
              <a:buSzPts val="1300"/>
              <a:buChar char="●"/>
            </a:pPr>
            <a:r>
              <a:rPr lang="en" sz="1200">
                <a:solidFill>
                  <a:srgbClr val="000000"/>
                </a:solidFill>
                <a:latin typeface="Times New Roman"/>
                <a:ea typeface="Times New Roman"/>
                <a:cs typeface="Times New Roman"/>
                <a:sym typeface="Times New Roman"/>
              </a:rPr>
              <a:t> </a:t>
            </a:r>
            <a:r>
              <a:rPr lang="en" sz="1800">
                <a:solidFill>
                  <a:srgbClr val="000000"/>
                </a:solidFill>
              </a:rPr>
              <a:t>In closing, Mr. Rogers used different concepts of narration to impact the lives of young children but perhaps the greatest accomplishment of all was letting each child know how much he cared about them.</a:t>
            </a:r>
            <a:endParaRPr sz="1800"/>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766</Words>
  <Application>Microsoft Office PowerPoint</Application>
  <PresentationFormat>On-screen Show (16:9)</PresentationFormat>
  <Paragraphs>25</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Lato</vt:lpstr>
      <vt:lpstr>Raleway</vt:lpstr>
      <vt:lpstr>Times New Roman</vt:lpstr>
      <vt:lpstr>Arial</vt:lpstr>
      <vt:lpstr>Streamline</vt:lpstr>
      <vt:lpstr>Pop Culture Presentation </vt:lpstr>
      <vt:lpstr>PowerPoint Presentation</vt:lpstr>
      <vt:lpstr>Narration</vt:lpstr>
      <vt:lpstr>Argument</vt:lpstr>
      <vt:lpstr>The Neighborhood </vt:lpstr>
      <vt:lpstr>The Land of Make Believe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 Culture Presentation </dc:title>
  <dc:creator>Endres, Thomas</dc:creator>
  <cp:lastModifiedBy>Endres, Thomas</cp:lastModifiedBy>
  <cp:revision>1</cp:revision>
  <dcterms:modified xsi:type="dcterms:W3CDTF">2020-03-16T21:52:32Z</dcterms:modified>
</cp:coreProperties>
</file>