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71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66" r:id="rId22"/>
    <p:sldId id="267" r:id="rId23"/>
    <p:sldId id="268" r:id="rId24"/>
    <p:sldId id="26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942109"/>
            <a:ext cx="9001462" cy="3482109"/>
          </a:xfrm>
        </p:spPr>
        <p:txBody>
          <a:bodyPr>
            <a:normAutofit/>
          </a:bodyPr>
          <a:lstStyle/>
          <a:p>
            <a:r>
              <a:rPr lang="en-US" dirty="0"/>
              <a:t>The Impact of the Everyday Rhythm of Choosing Caretaking, Conversation, and Creativity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4775199"/>
            <a:ext cx="9001462" cy="10737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SASSI 2020</a:t>
            </a:r>
          </a:p>
          <a:p>
            <a:r>
              <a:rPr lang="en-US" dirty="0" smtClean="0"/>
              <a:t>Dr. Heidi L. Muller – University of Northern Colorado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1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most to least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sz="3200" dirty="0">
                <a:solidFill>
                  <a:prstClr val="white"/>
                </a:solidFill>
              </a:rPr>
              <a:t>Talk that provides the promise of </a:t>
            </a:r>
            <a:r>
              <a:rPr lang="en-US" sz="3200" dirty="0" smtClean="0">
                <a:solidFill>
                  <a:prstClr val="white"/>
                </a:solidFill>
              </a:rPr>
              <a:t>well-being</a:t>
            </a:r>
            <a:endParaRPr lang="en-US" sz="3200" dirty="0">
              <a:solidFill>
                <a:prstClr val="white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dirty="0" smtClean="0">
                <a:solidFill>
                  <a:prstClr val="white"/>
                </a:solidFill>
              </a:rPr>
              <a:t>½ </a:t>
            </a:r>
            <a:r>
              <a:rPr lang="en-US" sz="2800" dirty="0" err="1" smtClean="0">
                <a:solidFill>
                  <a:prstClr val="white"/>
                </a:solidFill>
              </a:rPr>
              <a:t>Intercontextual</a:t>
            </a:r>
            <a:r>
              <a:rPr lang="en-US" sz="2800" dirty="0" smtClean="0">
                <a:solidFill>
                  <a:prstClr val="white"/>
                </a:solidFill>
              </a:rPr>
              <a:t>, ½ anything else (Jedi Mind Trick)</a:t>
            </a:r>
            <a:endParaRPr lang="en-US" sz="2800" dirty="0">
              <a:solidFill>
                <a:prstClr val="white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dirty="0" err="1" smtClean="0">
                <a:solidFill>
                  <a:prstClr val="white"/>
                </a:solidFill>
              </a:rPr>
              <a:t>Intercontextual</a:t>
            </a:r>
            <a:r>
              <a:rPr lang="en-US" sz="2800" dirty="0" smtClean="0">
                <a:solidFill>
                  <a:prstClr val="white"/>
                </a:solidFill>
              </a:rPr>
              <a:t> Talk</a:t>
            </a:r>
            <a:endParaRPr lang="en-US" sz="2800" dirty="0">
              <a:solidFill>
                <a:prstClr val="white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dirty="0" smtClean="0">
                <a:solidFill>
                  <a:prstClr val="white"/>
                </a:solidFill>
              </a:rPr>
              <a:t>Therapeutic Talk</a:t>
            </a:r>
            <a:endParaRPr lang="en-US" sz="2800" dirty="0">
              <a:solidFill>
                <a:prstClr val="white"/>
              </a:solidFill>
            </a:endParaRPr>
          </a:p>
          <a:p>
            <a:pPr marL="514350" lvl="0" indent="-514350">
              <a:buFont typeface="+mj-lt"/>
              <a:buAutoNum type="arabicParenR"/>
            </a:pPr>
            <a:r>
              <a:rPr lang="en-US" sz="2800" dirty="0" smtClean="0">
                <a:solidFill>
                  <a:prstClr val="white"/>
                </a:solidFill>
              </a:rPr>
              <a:t>Self-Expressive Talk</a:t>
            </a:r>
            <a:endParaRPr lang="en-US" sz="2800" dirty="0">
              <a:solidFill>
                <a:prstClr val="white"/>
              </a:solidFill>
            </a:endParaRPr>
          </a:p>
          <a:p>
            <a:pPr lvl="0"/>
            <a:r>
              <a:rPr lang="en-US" sz="3200" dirty="0">
                <a:solidFill>
                  <a:prstClr val="white"/>
                </a:solidFill>
              </a:rPr>
              <a:t>At the least end, most </a:t>
            </a:r>
            <a:r>
              <a:rPr lang="en-US" sz="3200" dirty="0" smtClean="0">
                <a:solidFill>
                  <a:prstClr val="white"/>
                </a:solidFill>
              </a:rPr>
              <a:t>direct translation of self-processing - at the most end, most fully integrated </a:t>
            </a:r>
            <a:r>
              <a:rPr lang="en-US" sz="3000" dirty="0" smtClean="0">
                <a:solidFill>
                  <a:prstClr val="white"/>
                </a:solidFill>
              </a:rPr>
              <a:t>with context.</a:t>
            </a:r>
            <a:endParaRPr lang="en-US" sz="3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832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Impact of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 seen in the play the “Cherry Orchard” (Chekov)</a:t>
            </a:r>
          </a:p>
          <a:p>
            <a:pPr lvl="1"/>
            <a:r>
              <a:rPr lang="en-US" sz="2600" dirty="0"/>
              <a:t>W</a:t>
            </a:r>
            <a:r>
              <a:rPr lang="en-US" sz="2600" dirty="0" smtClean="0"/>
              <a:t>hen there is normalization of a dominant culture, </a:t>
            </a:r>
          </a:p>
          <a:p>
            <a:pPr lvl="1"/>
            <a:r>
              <a:rPr lang="en-US" sz="2600" dirty="0"/>
              <a:t>t</a:t>
            </a:r>
            <a:r>
              <a:rPr lang="en-US" sz="2600" dirty="0" smtClean="0"/>
              <a:t>his becomes part and parcel of the everyday lives of everyone in that culture.  </a:t>
            </a:r>
          </a:p>
          <a:p>
            <a:pPr lvl="1"/>
            <a:r>
              <a:rPr lang="en-US" sz="2600" dirty="0" smtClean="0"/>
              <a:t>Potentially to the point where individual people literally are not in view of others.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81545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1: The Mother Road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On the road from CA back to OK</a:t>
            </a:r>
          </a:p>
          <a:p>
            <a:pPr lvl="1"/>
            <a:r>
              <a:rPr lang="en-US" sz="2600" dirty="0" smtClean="0"/>
              <a:t>We see William, Martín, Mo, James, and </a:t>
            </a:r>
            <a:r>
              <a:rPr lang="en-US" sz="2600" dirty="0" err="1" smtClean="0"/>
              <a:t>Abelardo</a:t>
            </a:r>
            <a:endParaRPr lang="en-US" sz="2600" dirty="0" smtClean="0"/>
          </a:p>
          <a:p>
            <a:pPr lvl="1"/>
            <a:r>
              <a:rPr lang="en-US" sz="2600" dirty="0" smtClean="0"/>
              <a:t>Each find moments individually to talk through things</a:t>
            </a:r>
          </a:p>
          <a:p>
            <a:pPr lvl="1"/>
            <a:r>
              <a:rPr lang="en-US" sz="2600" dirty="0" smtClean="0"/>
              <a:t>Though it is not clear in the immediate interchanges</a:t>
            </a:r>
          </a:p>
          <a:p>
            <a:pPr lvl="1"/>
            <a:r>
              <a:rPr lang="en-US" sz="2600" dirty="0" smtClean="0"/>
              <a:t>These “Selves” come to be able to work with each other</a:t>
            </a:r>
          </a:p>
          <a:p>
            <a:pPr lvl="2"/>
            <a:r>
              <a:rPr lang="en-US" sz="2400" dirty="0" smtClean="0"/>
              <a:t>Eventually planning a future shared life</a:t>
            </a:r>
          </a:p>
          <a:p>
            <a:r>
              <a:rPr lang="en-US" sz="2800" dirty="0" smtClean="0"/>
              <a:t>This is a clear example of healing via self-expressive talk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4866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2: </a:t>
            </a:r>
            <a:r>
              <a:rPr lang="en-US" dirty="0" err="1" smtClean="0"/>
              <a:t>INdecent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lay about the </a:t>
            </a:r>
            <a:r>
              <a:rPr lang="en-US" sz="2800" dirty="0" err="1" smtClean="0"/>
              <a:t>Sholem</a:t>
            </a:r>
            <a:r>
              <a:rPr lang="en-US" sz="2800" dirty="0" smtClean="0"/>
              <a:t> Asch play “God of Vengeance”</a:t>
            </a:r>
          </a:p>
          <a:p>
            <a:pPr lvl="1"/>
            <a:r>
              <a:rPr lang="en-US" sz="2600" dirty="0" smtClean="0"/>
              <a:t>We see a slide down the continuum from dialogue to culturally-based transactional game</a:t>
            </a:r>
          </a:p>
          <a:p>
            <a:pPr lvl="1"/>
            <a:r>
              <a:rPr lang="en-US" sz="2600" dirty="0" smtClean="0"/>
              <a:t>Some cast members until the very end </a:t>
            </a:r>
          </a:p>
          <a:p>
            <a:pPr lvl="2"/>
            <a:r>
              <a:rPr lang="en-US" sz="2400" dirty="0" smtClean="0"/>
              <a:t>In the line to the gas chamber</a:t>
            </a:r>
          </a:p>
          <a:p>
            <a:pPr lvl="2"/>
            <a:r>
              <a:rPr lang="en-US" sz="2400" dirty="0" smtClean="0"/>
              <a:t>Keep alive the dialogue, the known/unknown liveness of the play</a:t>
            </a:r>
          </a:p>
          <a:p>
            <a:pPr lvl="1"/>
            <a:r>
              <a:rPr lang="en-US" sz="2600" dirty="0" smtClean="0"/>
              <a:t>Until literally consumed by the dominant culture</a:t>
            </a:r>
          </a:p>
        </p:txBody>
      </p:sp>
    </p:spTree>
    <p:extLst>
      <p:ext uri="{BB962C8B-B14F-4D97-AF65-F5344CB8AC3E}">
        <p14:creationId xmlns:p14="http://schemas.microsoft.com/office/powerpoint/2010/main" val="3681980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3: Cambodian rock band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Complicated play of a father going back to Cambodia many years post surviving the </a:t>
            </a:r>
            <a:r>
              <a:rPr lang="en-US" sz="2800" dirty="0" err="1" smtClean="0"/>
              <a:t>Kmher</a:t>
            </a:r>
            <a:r>
              <a:rPr lang="en-US" sz="2800" dirty="0" smtClean="0"/>
              <a:t> Rouge death camps </a:t>
            </a:r>
          </a:p>
          <a:p>
            <a:r>
              <a:rPr lang="en-US" sz="2800" dirty="0"/>
              <a:t>w</a:t>
            </a:r>
            <a:r>
              <a:rPr lang="en-US" sz="2800" dirty="0" smtClean="0"/>
              <a:t>hen his American daughter</a:t>
            </a:r>
          </a:p>
          <a:p>
            <a:pPr lvl="1"/>
            <a:r>
              <a:rPr lang="en-US" sz="2600" dirty="0" smtClean="0"/>
              <a:t>who does not know much about her father’s life in Cambodia</a:t>
            </a:r>
          </a:p>
          <a:p>
            <a:r>
              <a:rPr lang="en-US" sz="2800" dirty="0" smtClean="0"/>
              <a:t>is working to see </a:t>
            </a:r>
            <a:r>
              <a:rPr lang="en-US" sz="2800" dirty="0" err="1" smtClean="0"/>
              <a:t>Duch</a:t>
            </a:r>
            <a:r>
              <a:rPr lang="en-US" sz="2800" dirty="0" smtClean="0"/>
              <a:t> tried for his role in said death camps.  </a:t>
            </a:r>
          </a:p>
          <a:p>
            <a:r>
              <a:rPr lang="en-US" sz="2800" dirty="0" smtClean="0"/>
              <a:t>All cast members</a:t>
            </a:r>
          </a:p>
          <a:p>
            <a:pPr lvl="1"/>
            <a:r>
              <a:rPr lang="en-US" sz="2600" dirty="0" smtClean="0"/>
              <a:t>except the engaging one time math teacher and play narrator </a:t>
            </a:r>
            <a:r>
              <a:rPr lang="en-US" sz="2600" dirty="0" err="1" smtClean="0"/>
              <a:t>Duch</a:t>
            </a:r>
            <a:r>
              <a:rPr lang="en-US" sz="2600" dirty="0" smtClean="0"/>
              <a:t>,</a:t>
            </a:r>
          </a:p>
          <a:p>
            <a:r>
              <a:rPr lang="en-US" sz="2800" dirty="0"/>
              <a:t>A</a:t>
            </a:r>
            <a:r>
              <a:rPr lang="en-US" sz="2800" dirty="0" smtClean="0"/>
              <a:t>ct out characters and also perform together as members of a 60’s/70’s Cambodian rock band, </a:t>
            </a:r>
            <a:r>
              <a:rPr lang="en-US" sz="2800" dirty="0" err="1" smtClean="0"/>
              <a:t>Cyclos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1293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Cambodian Rock Band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This play ends on a powerful plateau of 60’s/70’s rock music including invited audience dancing</a:t>
            </a:r>
          </a:p>
          <a:p>
            <a:r>
              <a:rPr lang="en-US" sz="2800" dirty="0" smtClean="0"/>
              <a:t>The talk in this play is primarily informational </a:t>
            </a:r>
          </a:p>
          <a:p>
            <a:pPr lvl="1"/>
            <a:r>
              <a:rPr lang="en-US" sz="2600" dirty="0" smtClean="0"/>
              <a:t>Unearthing the details of previously hidden life stories</a:t>
            </a:r>
          </a:p>
          <a:p>
            <a:pPr lvl="1"/>
            <a:r>
              <a:rPr lang="en-US" sz="2600" dirty="0" smtClean="0"/>
              <a:t>Contrasting the potential trial justice w/information-based justice of sharing truth</a:t>
            </a:r>
          </a:p>
          <a:p>
            <a:r>
              <a:rPr lang="en-US" sz="2800" dirty="0" smtClean="0"/>
              <a:t>At moments the talk is therapeutic,</a:t>
            </a:r>
          </a:p>
          <a:p>
            <a:pPr lvl="1"/>
            <a:r>
              <a:rPr lang="en-US" sz="2600" dirty="0" smtClean="0"/>
              <a:t>Showing caring even through deep, extensive, and nearly unbearable culturally-warped trauma</a:t>
            </a:r>
          </a:p>
          <a:p>
            <a:r>
              <a:rPr lang="en-US" sz="2800" dirty="0" smtClean="0"/>
              <a:t>Justice and care combo yields emotionally saturated shared-together ending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7904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4: How to Catch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 set of black characters in SF – spanning </a:t>
            </a:r>
            <a:r>
              <a:rPr lang="en-US" sz="2800" dirty="0" err="1" smtClean="0"/>
              <a:t>frm</a:t>
            </a:r>
            <a:r>
              <a:rPr lang="en-US" sz="2800" dirty="0" smtClean="0"/>
              <a:t> 1960’s to present-day, designed to show black gaze</a:t>
            </a:r>
          </a:p>
          <a:p>
            <a:r>
              <a:rPr lang="en-US" sz="2800" dirty="0" smtClean="0"/>
              <a:t>Play begins with ex-con (wrongly </a:t>
            </a:r>
            <a:r>
              <a:rPr lang="en-US" sz="2800" dirty="0" err="1" smtClean="0"/>
              <a:t>convivted</a:t>
            </a:r>
            <a:r>
              <a:rPr lang="en-US" sz="2800" dirty="0" smtClean="0"/>
              <a:t>), semi-professor telling his lesbian artist friend that “I think I want to have a baby”</a:t>
            </a:r>
          </a:p>
          <a:p>
            <a:r>
              <a:rPr lang="en-US" sz="2800" dirty="0" smtClean="0"/>
              <a:t>Bounces around five locations on the stage in following the interactions of six (7th only in one scene) characters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8995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catch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As these six characters interact the differences and overlaps between their life contexts emerges</a:t>
            </a:r>
          </a:p>
          <a:p>
            <a:pPr lvl="1"/>
            <a:r>
              <a:rPr lang="en-US" sz="2600" dirty="0" smtClean="0"/>
              <a:t>These differences and overlaps are across/between characters as well as within the life of each individual character</a:t>
            </a:r>
          </a:p>
          <a:p>
            <a:r>
              <a:rPr lang="en-US" sz="2800" dirty="0" smtClean="0"/>
              <a:t>The play becomes moving around in this tapestry of contexts</a:t>
            </a:r>
          </a:p>
          <a:p>
            <a:pPr lvl="1"/>
            <a:r>
              <a:rPr lang="en-US" sz="2600" dirty="0" smtClean="0"/>
              <a:t>The interaction of the characters make relevant and brings into the spotlight specific contexts</a:t>
            </a:r>
          </a:p>
          <a:p>
            <a:r>
              <a:rPr lang="en-US" sz="2800" dirty="0" smtClean="0"/>
              <a:t>The play ends with the lesbian artist friend saying “I think I want to have a baby.”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5135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title of this presentation is based on this movement in this play:</a:t>
            </a:r>
          </a:p>
          <a:p>
            <a:pPr lvl="1"/>
            <a:r>
              <a:rPr lang="en-US" sz="2600" dirty="0" smtClean="0"/>
              <a:t>Other then the 7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character who is only in one scene and impacts the characters in many ways</a:t>
            </a:r>
          </a:p>
          <a:p>
            <a:r>
              <a:rPr lang="en-US" sz="2800" dirty="0" smtClean="0"/>
              <a:t>Each character chooses an interwoven trifecta of caretaking, conversation, and creativity</a:t>
            </a:r>
          </a:p>
        </p:txBody>
      </p:sp>
    </p:spTree>
    <p:extLst>
      <p:ext uri="{BB962C8B-B14F-4D97-AF65-F5344CB8AC3E}">
        <p14:creationId xmlns:p14="http://schemas.microsoft.com/office/powerpoint/2010/main" val="2254398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title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There are always other ways/other times when care can be offered and engaged</a:t>
            </a:r>
          </a:p>
          <a:p>
            <a:pPr lvl="1"/>
            <a:r>
              <a:rPr lang="en-US" sz="2600" dirty="0" smtClean="0"/>
              <a:t>And when we embrace care-taking</a:t>
            </a:r>
          </a:p>
          <a:p>
            <a:r>
              <a:rPr lang="en-US" sz="2800" dirty="0" smtClean="0"/>
              <a:t>Our meaning can always be in conversation</a:t>
            </a:r>
          </a:p>
          <a:p>
            <a:pPr lvl="1"/>
            <a:r>
              <a:rPr lang="en-US" sz="2600" dirty="0" smtClean="0"/>
              <a:t>In development, within ourselves and in our interactions with others</a:t>
            </a:r>
          </a:p>
          <a:p>
            <a:r>
              <a:rPr lang="en-US" sz="2800" dirty="0" smtClean="0"/>
              <a:t>Creativity can then be what we are doing</a:t>
            </a:r>
          </a:p>
          <a:p>
            <a:pPr lvl="1"/>
            <a:r>
              <a:rPr lang="en-US" sz="2600" dirty="0" smtClean="0"/>
              <a:t>Our agency can be to bring new things into the world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520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PERPLE </a:t>
            </a:r>
            <a:r>
              <a:rPr lang="en-US" dirty="0" err="1" smtClean="0"/>
              <a:t>Methodolgy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was the impact of seeing four deeply culturally-based plays at the 2019 Oregon Shakespeare Festival?</a:t>
            </a:r>
          </a:p>
          <a:p>
            <a:endParaRPr lang="en-US" sz="1000" dirty="0" smtClean="0"/>
          </a:p>
          <a:p>
            <a:pPr lvl="1"/>
            <a:r>
              <a:rPr lang="en-US" sz="2600" dirty="0" smtClean="0"/>
              <a:t>The Mother Road (Solis)</a:t>
            </a:r>
          </a:p>
          <a:p>
            <a:pPr lvl="1"/>
            <a:r>
              <a:rPr lang="en-US" sz="2600" dirty="0" smtClean="0"/>
              <a:t>Indecent (Vogel)</a:t>
            </a:r>
          </a:p>
          <a:p>
            <a:pPr lvl="1"/>
            <a:r>
              <a:rPr lang="en-US" sz="2600" dirty="0" smtClean="0"/>
              <a:t>Cambodian Rock Band (Yee)</a:t>
            </a:r>
          </a:p>
          <a:p>
            <a:pPr lvl="1"/>
            <a:r>
              <a:rPr lang="en-US" sz="2600" dirty="0" smtClean="0"/>
              <a:t>How to Catch Creation (Anderson)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01307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In the novel “Main Street” (Lewis) the impact of culture is a different than in the Cherry Orchard</a:t>
            </a:r>
          </a:p>
          <a:p>
            <a:r>
              <a:rPr lang="en-US" sz="2800" dirty="0" smtClean="0"/>
              <a:t>In this novel, Carol knows her work has not really even dented the dominant culture,</a:t>
            </a:r>
          </a:p>
          <a:p>
            <a:pPr lvl="1"/>
            <a:r>
              <a:rPr lang="en-US" sz="2600" dirty="0" smtClean="0"/>
              <a:t>But she knows she has “kept the faith” and not taken on the stance of the dominant culture</a:t>
            </a:r>
          </a:p>
          <a:p>
            <a:r>
              <a:rPr lang="en-US" sz="2800" dirty="0" smtClean="0"/>
              <a:t>This impact holds only in a democratic culture.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6052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to the rise of </a:t>
            </a:r>
            <a:r>
              <a:rPr lang="en-US" dirty="0" err="1" smtClean="0"/>
              <a:t>skywalker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When the dominant culture </a:t>
            </a:r>
          </a:p>
          <a:p>
            <a:pPr lvl="1"/>
            <a:r>
              <a:rPr lang="en-US" sz="2600" dirty="0" smtClean="0"/>
              <a:t>(the first and then final order) </a:t>
            </a:r>
          </a:p>
          <a:p>
            <a:pPr lvl="1"/>
            <a:r>
              <a:rPr lang="en-US" sz="2600" dirty="0"/>
              <a:t>d</a:t>
            </a:r>
            <a:r>
              <a:rPr lang="en-US" sz="2600" dirty="0" smtClean="0"/>
              <a:t>oes not involve any justice.</a:t>
            </a:r>
          </a:p>
          <a:p>
            <a:r>
              <a:rPr lang="en-US" sz="2800" dirty="0" smtClean="0"/>
              <a:t>The “Other,” Democratic Discourse relies only on</a:t>
            </a:r>
          </a:p>
          <a:p>
            <a:pPr lvl="1"/>
            <a:r>
              <a:rPr lang="en-US" sz="2600" dirty="0" smtClean="0"/>
              <a:t>Resistance</a:t>
            </a:r>
          </a:p>
          <a:p>
            <a:pPr lvl="1"/>
            <a:r>
              <a:rPr lang="en-US" sz="2600" dirty="0" smtClean="0"/>
              <a:t>Care</a:t>
            </a:r>
          </a:p>
          <a:p>
            <a:pPr lvl="1"/>
            <a:r>
              <a:rPr lang="en-US" sz="2600" dirty="0" smtClean="0"/>
              <a:t>Healing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09502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Consider:</a:t>
            </a:r>
          </a:p>
          <a:p>
            <a:r>
              <a:rPr lang="en-US" sz="2800" dirty="0"/>
              <a:t>T</a:t>
            </a:r>
            <a:r>
              <a:rPr lang="en-US" sz="2800" dirty="0" smtClean="0"/>
              <a:t>he “force” to be the energy of shared emotional life </a:t>
            </a:r>
          </a:p>
          <a:p>
            <a:r>
              <a:rPr lang="en-US" sz="2800" dirty="0" smtClean="0"/>
              <a:t>Negativity separates individuals</a:t>
            </a:r>
          </a:p>
          <a:p>
            <a:pPr lvl="1"/>
            <a:r>
              <a:rPr lang="en-US" sz="2600" dirty="0" smtClean="0"/>
              <a:t>Dehumanizes, allows robotic action</a:t>
            </a:r>
          </a:p>
          <a:p>
            <a:r>
              <a:rPr lang="en-US" sz="2800" dirty="0" smtClean="0"/>
              <a:t>Positivity allows connection</a:t>
            </a:r>
          </a:p>
          <a:p>
            <a:pPr lvl="1"/>
            <a:r>
              <a:rPr lang="en-US" sz="2600" dirty="0" smtClean="0"/>
              <a:t>Puts us in a shared context with others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20048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Triadic </a:t>
            </a:r>
            <a:r>
              <a:rPr lang="en-US" dirty="0" err="1" smtClean="0"/>
              <a:t>cOMBO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Building on healing </a:t>
            </a:r>
          </a:p>
          <a:p>
            <a:pPr lvl="1"/>
            <a:r>
              <a:rPr lang="en-US" sz="2600" dirty="0" smtClean="0"/>
              <a:t>Rey of the serpent guardian of the underground exit </a:t>
            </a:r>
          </a:p>
          <a:p>
            <a:pPr lvl="1"/>
            <a:r>
              <a:rPr lang="en-US" sz="2600" dirty="0" smtClean="0"/>
              <a:t>Rey of </a:t>
            </a:r>
            <a:r>
              <a:rPr lang="en-US" sz="2600" dirty="0" err="1" smtClean="0"/>
              <a:t>Kylo</a:t>
            </a:r>
            <a:endParaRPr lang="en-US" sz="2600" dirty="0" smtClean="0"/>
          </a:p>
          <a:p>
            <a:pPr lvl="1"/>
            <a:r>
              <a:rPr lang="en-US" sz="2600" dirty="0" smtClean="0"/>
              <a:t>Ben of Rey</a:t>
            </a:r>
          </a:p>
          <a:p>
            <a:r>
              <a:rPr lang="en-US" sz="2800" dirty="0" smtClean="0"/>
              <a:t>Being open to care</a:t>
            </a:r>
          </a:p>
          <a:p>
            <a:pPr lvl="1"/>
            <a:r>
              <a:rPr lang="en-US" sz="2600" dirty="0" err="1" smtClean="0"/>
              <a:t>Kylo</a:t>
            </a:r>
            <a:r>
              <a:rPr lang="en-US" sz="2600" dirty="0" smtClean="0"/>
              <a:t> to Leia and Han</a:t>
            </a:r>
          </a:p>
          <a:p>
            <a:r>
              <a:rPr lang="en-US" sz="2800" dirty="0" smtClean="0"/>
              <a:t>The shared context of the Jedi becomes accessible </a:t>
            </a:r>
          </a:p>
          <a:p>
            <a:r>
              <a:rPr lang="en-US" sz="2800" dirty="0" smtClean="0"/>
              <a:t>Resistance members individually and collectively engage dialogically</a:t>
            </a:r>
          </a:p>
          <a:p>
            <a:pPr lvl="1"/>
            <a:r>
              <a:rPr lang="en-US" sz="2600" dirty="0" smtClean="0"/>
              <a:t>“It’s Just People”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77076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and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There is a difference between culture and context.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sz="2800" dirty="0" smtClean="0"/>
              <a:t>Culture (Mead) is a collectively shared attitude.</a:t>
            </a:r>
          </a:p>
          <a:p>
            <a:pPr lvl="1"/>
            <a:r>
              <a:rPr lang="en-US" sz="2600" dirty="0" smtClean="0"/>
              <a:t>Which individuals learn through interaction with others.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r>
              <a:rPr lang="en-US" sz="2800" dirty="0" smtClean="0"/>
              <a:t>Context is unique to a person, that person’s lived art.</a:t>
            </a:r>
          </a:p>
          <a:p>
            <a:pPr lvl="1"/>
            <a:r>
              <a:rPr lang="en-US" sz="2600" dirty="0" smtClean="0"/>
              <a:t>Held together </a:t>
            </a:r>
            <a:r>
              <a:rPr lang="en-US" sz="2600" dirty="0" err="1" smtClean="0"/>
              <a:t>presentationally</a:t>
            </a:r>
            <a:r>
              <a:rPr lang="en-US" sz="2600" dirty="0" smtClean="0"/>
              <a:t> (Langer).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54151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Democratic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In images of a democratic culture, the lack of justice </a:t>
            </a:r>
          </a:p>
          <a:p>
            <a:pPr lvl="1"/>
            <a:r>
              <a:rPr lang="en-US" sz="2600" dirty="0" smtClean="0"/>
              <a:t>can be countered by the triadic combo.</a:t>
            </a:r>
          </a:p>
          <a:p>
            <a:pPr lvl="2"/>
            <a:r>
              <a:rPr lang="en-US" sz="2400" dirty="0" smtClean="0"/>
              <a:t>Due to the possibility of accessing a shared context, rooted in positivity</a:t>
            </a:r>
          </a:p>
          <a:p>
            <a:r>
              <a:rPr lang="en-US" sz="2800" dirty="0" smtClean="0"/>
              <a:t>When looking at the kinds of talk in democratic discourse</a:t>
            </a:r>
          </a:p>
          <a:p>
            <a:pPr lvl="1"/>
            <a:r>
              <a:rPr lang="en-US" sz="2600" dirty="0" smtClean="0"/>
              <a:t>We can find images of how we can </a:t>
            </a:r>
          </a:p>
          <a:p>
            <a:pPr lvl="2"/>
            <a:r>
              <a:rPr lang="en-US" sz="2400" dirty="0" smtClean="0"/>
              <a:t>Heal through self-expressive talk and learn to live together</a:t>
            </a:r>
          </a:p>
          <a:p>
            <a:pPr lvl="2"/>
            <a:r>
              <a:rPr lang="en-US" sz="2400" dirty="0" smtClean="0"/>
              <a:t>Have live engagement be consumed by culture</a:t>
            </a:r>
          </a:p>
          <a:p>
            <a:pPr lvl="2"/>
            <a:r>
              <a:rPr lang="en-US" sz="2400" dirty="0" smtClean="0"/>
              <a:t>Engage in a shared experience of care and justice</a:t>
            </a:r>
          </a:p>
          <a:p>
            <a:pPr lvl="2"/>
            <a:r>
              <a:rPr lang="en-US" sz="2400" dirty="0" smtClean="0"/>
              <a:t>Interact </a:t>
            </a:r>
            <a:r>
              <a:rPr lang="en-US" sz="2400" dirty="0" err="1" smtClean="0"/>
              <a:t>intercontexutally</a:t>
            </a:r>
            <a:r>
              <a:rPr lang="en-US" sz="2400" dirty="0" smtClean="0"/>
              <a:t> keeping creativity central in our lives</a:t>
            </a:r>
          </a:p>
          <a:p>
            <a:pPr lvl="2"/>
            <a:endParaRPr lang="en-US" sz="24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5689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 on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Working through the impact of viewing these four plays </a:t>
            </a:r>
          </a:p>
          <a:p>
            <a:pPr lvl="1"/>
            <a:r>
              <a:rPr lang="en-US" sz="2600" dirty="0" smtClean="0"/>
              <a:t>Coupled with one movie, another play, and a novel</a:t>
            </a:r>
          </a:p>
          <a:p>
            <a:r>
              <a:rPr lang="en-US" sz="2800" dirty="0" smtClean="0"/>
              <a:t>Has shed light on two potentialities</a:t>
            </a:r>
          </a:p>
          <a:p>
            <a:pPr lvl="1"/>
            <a:r>
              <a:rPr lang="en-US" sz="2600" dirty="0" smtClean="0"/>
              <a:t>The democratic discourse continuums providing discourse for articulating the audience impact of culturally-based plays</a:t>
            </a:r>
          </a:p>
          <a:p>
            <a:pPr lvl="1"/>
            <a:r>
              <a:rPr lang="en-US" sz="2600" dirty="0"/>
              <a:t>T</a:t>
            </a:r>
            <a:r>
              <a:rPr lang="en-US" sz="2600" dirty="0" smtClean="0"/>
              <a:t>he importance of context as a contrast to culture as  a framework through which to practically theorize interaction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5816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SASSI 2017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The Ethic of Care and the Rebirth of American Democratic </a:t>
            </a:r>
            <a:r>
              <a:rPr lang="en-US" sz="2400" dirty="0" smtClean="0"/>
              <a:t>Discourse</a:t>
            </a:r>
          </a:p>
          <a:p>
            <a:r>
              <a:rPr lang="en-US" sz="3200" dirty="0" smtClean="0"/>
              <a:t>Four Pillars Necessary for Democratic Discourse</a:t>
            </a:r>
          </a:p>
          <a:p>
            <a:pPr lvl="1"/>
            <a:r>
              <a:rPr lang="en-US" sz="3200" dirty="0" smtClean="0"/>
              <a:t>Ethic of Justice</a:t>
            </a:r>
          </a:p>
          <a:p>
            <a:pPr lvl="1"/>
            <a:r>
              <a:rPr lang="en-US" sz="3200" dirty="0" smtClean="0"/>
              <a:t>Ethic of Care (Gilligan)</a:t>
            </a:r>
          </a:p>
          <a:p>
            <a:pPr lvl="1"/>
            <a:r>
              <a:rPr lang="en-US" sz="3200" dirty="0" smtClean="0"/>
              <a:t>Resistance</a:t>
            </a:r>
          </a:p>
          <a:p>
            <a:pPr lvl="1"/>
            <a:r>
              <a:rPr lang="en-US" sz="3200" dirty="0" smtClean="0"/>
              <a:t>Healing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6505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Justice and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Ethic of Justice</a:t>
            </a:r>
          </a:p>
          <a:p>
            <a:pPr lvl="1"/>
            <a:r>
              <a:rPr lang="en-US" sz="2600" dirty="0" smtClean="0"/>
              <a:t>All individuals need right to speak, as participants in the endeavor of Justice as working toward sharing truth</a:t>
            </a:r>
          </a:p>
          <a:p>
            <a:pPr lvl="1"/>
            <a:endParaRPr lang="en-US" sz="1100" dirty="0" smtClean="0"/>
          </a:p>
          <a:p>
            <a:r>
              <a:rPr lang="en-US" sz="2800" dirty="0" smtClean="0"/>
              <a:t>Resistance</a:t>
            </a:r>
          </a:p>
          <a:p>
            <a:pPr lvl="1"/>
            <a:r>
              <a:rPr lang="en-US" sz="2600" dirty="0" smtClean="0"/>
              <a:t>Individuals need to hold onto their capacity to  be agents of change and move into the lurch to speak when moments for change emerge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98573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and Healing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Ethic of Care</a:t>
            </a:r>
          </a:p>
          <a:p>
            <a:pPr lvl="1"/>
            <a:r>
              <a:rPr lang="en-US" sz="2600" dirty="0" smtClean="0"/>
              <a:t>When enacted in responsiveness to each other provides the mental freedom to engage in democratic discourse</a:t>
            </a:r>
          </a:p>
          <a:p>
            <a:pPr lvl="1"/>
            <a:endParaRPr lang="en-US" sz="1400" dirty="0" smtClean="0"/>
          </a:p>
          <a:p>
            <a:r>
              <a:rPr lang="en-US" sz="2800" dirty="0" smtClean="0"/>
              <a:t>Healing</a:t>
            </a:r>
          </a:p>
          <a:p>
            <a:pPr lvl="1"/>
            <a:r>
              <a:rPr lang="en-US" sz="2600" dirty="0" smtClean="0"/>
              <a:t>Space for healing is constructed through talking in ways that don’t get in the way of the healing of each other and talk that implicitly values the integrity of individuals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181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Level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Justice is accomplished through informational talk</a:t>
            </a:r>
          </a:p>
          <a:p>
            <a:pPr lvl="1"/>
            <a:r>
              <a:rPr lang="en-US" sz="2600" dirty="0" smtClean="0"/>
              <a:t>Focused on discursive details, skilled expert translation talk </a:t>
            </a:r>
          </a:p>
          <a:p>
            <a:pPr lvl="1"/>
            <a:r>
              <a:rPr lang="en-US" sz="2600" dirty="0" smtClean="0"/>
              <a:t>Provides parameters for constructive self-removed talk</a:t>
            </a:r>
          </a:p>
          <a:p>
            <a:pPr lvl="1"/>
            <a:endParaRPr lang="en-US" sz="1000" dirty="0" smtClean="0"/>
          </a:p>
          <a:p>
            <a:r>
              <a:rPr lang="en-US" sz="2800" dirty="0" smtClean="0"/>
              <a:t>Resistance is accomplished through dialogue</a:t>
            </a:r>
          </a:p>
          <a:p>
            <a:pPr lvl="1"/>
            <a:r>
              <a:rPr lang="en-US" sz="2600" dirty="0" smtClean="0"/>
              <a:t>Talk where we embrace the known/unknown of others </a:t>
            </a:r>
          </a:p>
          <a:p>
            <a:pPr lvl="1"/>
            <a:r>
              <a:rPr lang="en-US" sz="2600" dirty="0" smtClean="0"/>
              <a:t>Provides the grounding for the promise of internal space</a:t>
            </a:r>
            <a:endParaRPr lang="en-US" sz="2800" dirty="0" smtClean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4121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Level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Care is accomplished through therapeutic talk</a:t>
            </a:r>
          </a:p>
          <a:p>
            <a:pPr lvl="1"/>
            <a:r>
              <a:rPr lang="en-US" sz="2600" dirty="0" smtClean="0"/>
              <a:t>Talk in ways that lets other know basic personhood is okay</a:t>
            </a:r>
          </a:p>
          <a:p>
            <a:pPr lvl="1"/>
            <a:r>
              <a:rPr lang="en-US" sz="2600" dirty="0" smtClean="0"/>
              <a:t>Facilitates making our way through our personal glitches</a:t>
            </a:r>
          </a:p>
          <a:p>
            <a:pPr lvl="1"/>
            <a:endParaRPr lang="en-US" sz="1000" dirty="0" smtClean="0"/>
          </a:p>
          <a:p>
            <a:r>
              <a:rPr lang="en-US" sz="2800" dirty="0" smtClean="0"/>
              <a:t>Healing is accomplished through self-expression talk</a:t>
            </a:r>
          </a:p>
          <a:p>
            <a:pPr lvl="1"/>
            <a:r>
              <a:rPr lang="en-US" sz="2600" dirty="0" smtClean="0"/>
              <a:t>Provide space for people to talk though things individually</a:t>
            </a:r>
          </a:p>
          <a:p>
            <a:pPr lvl="1"/>
            <a:r>
              <a:rPr lang="en-US" sz="2600" dirty="0" smtClean="0"/>
              <a:t>Provides the grounding for the promise of well-being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58767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Continuums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There are two continuums of  Talk</a:t>
            </a:r>
          </a:p>
          <a:p>
            <a:pPr lvl="1"/>
            <a:r>
              <a:rPr lang="en-US" sz="2800" dirty="0" smtClean="0"/>
              <a:t>One provides the promise of internal space</a:t>
            </a:r>
          </a:p>
          <a:p>
            <a:pPr lvl="2"/>
            <a:r>
              <a:rPr lang="en-US" sz="2600" dirty="0" smtClean="0"/>
              <a:t>For a person to develop within </a:t>
            </a:r>
            <a:r>
              <a:rPr lang="en-US" sz="2600" dirty="0" err="1" smtClean="0"/>
              <a:t>theirmslef</a:t>
            </a:r>
            <a:r>
              <a:rPr lang="en-US" sz="2600" dirty="0" smtClean="0"/>
              <a:t> </a:t>
            </a:r>
          </a:p>
          <a:p>
            <a:pPr lvl="2"/>
            <a:endParaRPr lang="en-US" sz="1000" dirty="0" smtClean="0"/>
          </a:p>
          <a:p>
            <a:pPr lvl="1"/>
            <a:r>
              <a:rPr lang="en-US" sz="2800" dirty="0" smtClean="0"/>
              <a:t>One provides the promise of well-being</a:t>
            </a:r>
          </a:p>
          <a:p>
            <a:pPr lvl="2"/>
            <a:r>
              <a:rPr lang="en-US" sz="2600" dirty="0" smtClean="0"/>
              <a:t>For a person to feel well in </a:t>
            </a:r>
            <a:r>
              <a:rPr lang="en-US" sz="2600" dirty="0" err="1" smtClean="0"/>
              <a:t>theirmself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67138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Most to Least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Talk that provides the promise of internal space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Dialogic Talk</a:t>
            </a:r>
            <a:endParaRPr lang="en-US" sz="32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Informational Talk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Persuasive Talk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Culturally-Based Transactional Games</a:t>
            </a:r>
          </a:p>
          <a:p>
            <a:r>
              <a:rPr lang="en-US" sz="3200" dirty="0" smtClean="0"/>
              <a:t>At the least end, most “forced” into culturally sanctioned talk with least space for individually chosen talk</a:t>
            </a:r>
          </a:p>
        </p:txBody>
      </p:sp>
    </p:spTree>
    <p:extLst>
      <p:ext uri="{BB962C8B-B14F-4D97-AF65-F5344CB8AC3E}">
        <p14:creationId xmlns:p14="http://schemas.microsoft.com/office/powerpoint/2010/main" val="434084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350</TotalTime>
  <Words>1416</Words>
  <Application>Microsoft Office PowerPoint</Application>
  <PresentationFormat>Widescreen</PresentationFormat>
  <Paragraphs>178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Bookman Old Style</vt:lpstr>
      <vt:lpstr>Rockwell</vt:lpstr>
      <vt:lpstr>Damask</vt:lpstr>
      <vt:lpstr>The Impact of the Everyday Rhythm of Choosing Caretaking, Conversation, and Creativity</vt:lpstr>
      <vt:lpstr>PERPLE Methodolgy</vt:lpstr>
      <vt:lpstr>SASSI 2017 Review</vt:lpstr>
      <vt:lpstr>Justice and resistance</vt:lpstr>
      <vt:lpstr>Care and Healing</vt:lpstr>
      <vt:lpstr>The Level of Talk</vt:lpstr>
      <vt:lpstr>The Level of talk</vt:lpstr>
      <vt:lpstr>Continuums of Talk</vt:lpstr>
      <vt:lpstr>From Most to Least</vt:lpstr>
      <vt:lpstr>From most to least</vt:lpstr>
      <vt:lpstr>The Impact of Culture</vt:lpstr>
      <vt:lpstr>Play 1: The Mother Road</vt:lpstr>
      <vt:lpstr>Play 2: INdecent</vt:lpstr>
      <vt:lpstr>Play 3: Cambodian rock band</vt:lpstr>
      <vt:lpstr>Cambodian Rock Band</vt:lpstr>
      <vt:lpstr>Play 4: How to Catch creation</vt:lpstr>
      <vt:lpstr>How to catch creation</vt:lpstr>
      <vt:lpstr>The Title</vt:lpstr>
      <vt:lpstr>The title continued</vt:lpstr>
      <vt:lpstr>More on culture</vt:lpstr>
      <vt:lpstr>Connection to the rise of skywalker</vt:lpstr>
      <vt:lpstr>The force</vt:lpstr>
      <vt:lpstr>Triadic cOMBO</vt:lpstr>
      <vt:lpstr>Culture and context</vt:lpstr>
      <vt:lpstr>Democratic images</vt:lpstr>
      <vt:lpstr>Reflections on Impact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the Everyday Rhythm of Choosing Caretaking, Conversation, and Creativity</dc:title>
  <dc:creator>Muller, Heidi</dc:creator>
  <cp:lastModifiedBy>Endres, Thomas</cp:lastModifiedBy>
  <cp:revision>40</cp:revision>
  <dcterms:created xsi:type="dcterms:W3CDTF">2020-03-16T20:05:47Z</dcterms:created>
  <dcterms:modified xsi:type="dcterms:W3CDTF">2020-03-17T02:16:25Z</dcterms:modified>
</cp:coreProperties>
</file>