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Active Engagement as a Cancer Patient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RMCA April 4,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Initiating Moment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smtClean="0"/>
              <a:t>In the talk of this call, doctor referenced multiple parts of the “job” of being a cancer patient</a:t>
            </a:r>
          </a:p>
          <a:p>
            <a:pPr lvl="1"/>
            <a:r>
              <a:rPr lang="en-US" sz="3000" dirty="0" smtClean="0"/>
              <a:t>Doing research to understand disease</a:t>
            </a:r>
          </a:p>
          <a:p>
            <a:pPr lvl="1"/>
            <a:r>
              <a:rPr lang="en-US" sz="3000" dirty="0" smtClean="0"/>
              <a:t>Scheduling and coordinating between specialists</a:t>
            </a:r>
          </a:p>
          <a:p>
            <a:pPr lvl="1"/>
            <a:r>
              <a:rPr lang="en-US" sz="3000" dirty="0" smtClean="0"/>
              <a:t>Working through chemo treatments</a:t>
            </a:r>
          </a:p>
          <a:p>
            <a:r>
              <a:rPr lang="en-US" sz="3200" dirty="0" smtClean="0"/>
              <a:t>Felt almost like I was the one directing the conversation without having to do that interactional work</a:t>
            </a:r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48586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Intercontexuality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Intercontextuality</a:t>
            </a:r>
            <a:r>
              <a:rPr lang="en-US" sz="3200" dirty="0" smtClean="0"/>
              <a:t> is an interactional version of intertextuality (</a:t>
            </a:r>
            <a:r>
              <a:rPr lang="en-US" sz="3200" dirty="0" err="1" smtClean="0"/>
              <a:t>Kristeva</a:t>
            </a:r>
            <a:r>
              <a:rPr lang="en-US" sz="3200" dirty="0" smtClean="0"/>
              <a:t>)</a:t>
            </a:r>
          </a:p>
          <a:p>
            <a:pPr lvl="1"/>
            <a:r>
              <a:rPr lang="en-US" sz="3000" dirty="0" smtClean="0"/>
              <a:t>Where a text can speak to other texts</a:t>
            </a:r>
          </a:p>
          <a:p>
            <a:r>
              <a:rPr lang="en-US" sz="3200" dirty="0" err="1" smtClean="0"/>
              <a:t>Interactants</a:t>
            </a:r>
            <a:r>
              <a:rPr lang="en-US" sz="3200" dirty="0" smtClean="0"/>
              <a:t> can reference contexts</a:t>
            </a:r>
          </a:p>
          <a:p>
            <a:pPr lvl="1"/>
            <a:r>
              <a:rPr lang="en-US" sz="3000" dirty="0" smtClean="0"/>
              <a:t>Contexts “hang together” as articulated presentational forms (Langer)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438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Creative Agency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One explanation for why </a:t>
            </a:r>
            <a:r>
              <a:rPr lang="en-US" sz="3200" dirty="0" err="1" smtClean="0"/>
              <a:t>intercontextuality</a:t>
            </a:r>
            <a:r>
              <a:rPr lang="en-US" sz="3200" dirty="0" smtClean="0"/>
              <a:t> made me fell well and alive is that it invoked my creative agency</a:t>
            </a:r>
          </a:p>
          <a:p>
            <a:r>
              <a:rPr lang="en-US" sz="3200" dirty="0" smtClean="0"/>
              <a:t>In </a:t>
            </a:r>
            <a:r>
              <a:rPr lang="en-US" sz="3200" dirty="0"/>
              <a:t>that </a:t>
            </a:r>
            <a:r>
              <a:rPr lang="en-US" sz="3200" dirty="0" smtClean="0"/>
              <a:t>my medical providers and I were </a:t>
            </a:r>
            <a:r>
              <a:rPr lang="en-US" sz="3200" dirty="0"/>
              <a:t>not borrowing from scripts or culture, these shared contexts needed to be created.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8283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Creative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As a cancer patient, then, in doing something I needed to </a:t>
            </a:r>
            <a:r>
              <a:rPr lang="en-US" sz="3200" dirty="0" smtClean="0"/>
              <a:t>do</a:t>
            </a:r>
            <a:endParaRPr lang="en-US" sz="3200" dirty="0"/>
          </a:p>
          <a:p>
            <a:pPr lvl="1"/>
            <a:r>
              <a:rPr lang="en-US" sz="3000" dirty="0"/>
              <a:t>Go to my appointments and talk with my providers</a:t>
            </a:r>
          </a:p>
          <a:p>
            <a:r>
              <a:rPr lang="en-US" sz="3200" dirty="0"/>
              <a:t>I was able to both </a:t>
            </a:r>
          </a:p>
          <a:p>
            <a:pPr lvl="1"/>
            <a:r>
              <a:rPr lang="en-US" sz="3000" dirty="0"/>
              <a:t>Use </a:t>
            </a:r>
            <a:r>
              <a:rPr lang="en-US" sz="3000" dirty="0" smtClean="0"/>
              <a:t>positively co-constructive interactional skills</a:t>
            </a:r>
            <a:endParaRPr lang="en-US" sz="3000" dirty="0"/>
          </a:p>
          <a:p>
            <a:pPr lvl="1"/>
            <a:r>
              <a:rPr lang="en-US" sz="3000" dirty="0"/>
              <a:t>And create, bring something new into </a:t>
            </a:r>
            <a:r>
              <a:rPr lang="en-US" sz="3000" dirty="0" smtClean="0"/>
              <a:t>being</a:t>
            </a:r>
          </a:p>
          <a:p>
            <a:pPr lvl="1"/>
            <a:endParaRPr lang="en-US" sz="3000" dirty="0"/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72764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Pragmatic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Build new scripts where professionals</a:t>
            </a:r>
          </a:p>
          <a:p>
            <a:pPr lvl="1"/>
            <a:r>
              <a:rPr lang="en-US" sz="3000" dirty="0"/>
              <a:t>D</a:t>
            </a:r>
            <a:r>
              <a:rPr lang="en-US" sz="3000" dirty="0" smtClean="0"/>
              <a:t>o interactional work to open the conversation to the particularities of he patient’s condition</a:t>
            </a:r>
          </a:p>
          <a:p>
            <a:r>
              <a:rPr lang="en-US" sz="3200" dirty="0" smtClean="0"/>
              <a:t>Become aware of the draining nature of culturally-based interactional games</a:t>
            </a:r>
          </a:p>
          <a:p>
            <a:r>
              <a:rPr lang="en-US" sz="3200" dirty="0" smtClean="0"/>
              <a:t>Become aware of the possibility of </a:t>
            </a:r>
            <a:r>
              <a:rPr lang="en-US" sz="3200" dirty="0" err="1" smtClean="0"/>
              <a:t>intercontextuality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120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Sense of Wellness </a:t>
            </a:r>
            <a:r>
              <a:rPr lang="en-US" dirty="0"/>
              <a:t>in a Compromised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/>
              <a:t>T</a:t>
            </a:r>
            <a:r>
              <a:rPr lang="en-US" sz="3200" dirty="0" smtClean="0"/>
              <a:t>he communication practices we engage in matter</a:t>
            </a:r>
          </a:p>
          <a:p>
            <a:pPr lvl="1"/>
            <a:r>
              <a:rPr lang="en-US" sz="3000" dirty="0" smtClean="0"/>
              <a:t>They take discursive work and they take energy</a:t>
            </a:r>
          </a:p>
          <a:p>
            <a:r>
              <a:rPr lang="en-US" sz="3200" dirty="0" smtClean="0"/>
              <a:t>And even in a medical context</a:t>
            </a:r>
          </a:p>
          <a:p>
            <a:pPr lvl="1"/>
            <a:r>
              <a:rPr lang="en-US" sz="3000" dirty="0" smtClean="0"/>
              <a:t>With a cancer patient in a deeply compromised state</a:t>
            </a:r>
          </a:p>
          <a:p>
            <a:r>
              <a:rPr lang="en-US" sz="3200" dirty="0" smtClean="0"/>
              <a:t>Interaction between patient and provider</a:t>
            </a:r>
          </a:p>
          <a:p>
            <a:pPr lvl="1"/>
            <a:r>
              <a:rPr lang="en-US" sz="3000" dirty="0" smtClean="0"/>
              <a:t>can create a sense of wellness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898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Paper?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10 plus year BRCA-1 Breast Cancer Survivor</a:t>
            </a:r>
          </a:p>
          <a:p>
            <a:r>
              <a:rPr lang="en-US" sz="3200" dirty="0" smtClean="0"/>
              <a:t>Due to the need to make daily life decisions during treatment and recovery about what I could or could not attempt to do on a given day – learned a lot about the physical and emotional energy as well as the talk work involved in interactions in the medical context between provider and patient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55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Discourse?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During this time I had interactions within the medical context that were particularly striking</a:t>
            </a:r>
          </a:p>
          <a:p>
            <a:r>
              <a:rPr lang="en-US" sz="3200" dirty="0" smtClean="0"/>
              <a:t>But as a discourse analyst, I was unable to capture these interactions via recording and then transcriptions</a:t>
            </a:r>
          </a:p>
          <a:p>
            <a:r>
              <a:rPr lang="en-US" sz="3200" dirty="0" smtClean="0"/>
              <a:t>I was able to summarize some of these interactions</a:t>
            </a:r>
          </a:p>
        </p:txBody>
      </p:sp>
    </p:spTree>
    <p:extLst>
      <p:ext uri="{BB962C8B-B14F-4D97-AF65-F5344CB8AC3E}">
        <p14:creationId xmlns:p14="http://schemas.microsoft.com/office/powerpoint/2010/main" val="31819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PERPLE</a:t>
            </a:r>
          </a:p>
          <a:p>
            <a:pPr lvl="1"/>
            <a:r>
              <a:rPr lang="en-US" sz="3000" dirty="0" smtClean="0"/>
              <a:t>Practically engaged reflection on the processing of lived experience </a:t>
            </a:r>
          </a:p>
          <a:p>
            <a:pPr lvl="2"/>
            <a:r>
              <a:rPr lang="en-US" sz="2800" dirty="0" smtClean="0"/>
              <a:t>Combines auto-ethnography and </a:t>
            </a:r>
          </a:p>
          <a:p>
            <a:pPr lvl="2"/>
            <a:r>
              <a:rPr lang="en-US" sz="2800" dirty="0" smtClean="0"/>
              <a:t>Practical theorizing of communication practices</a:t>
            </a:r>
          </a:p>
          <a:p>
            <a:r>
              <a:rPr lang="en-US" sz="3200" dirty="0" smtClean="0"/>
              <a:t>To move from a striking personal experience to proposals for how to go about doing things in communication, through writing that resonates with the reader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87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Initiating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PERPLE typically begins with an initiating moment</a:t>
            </a:r>
          </a:p>
          <a:p>
            <a:pPr lvl="1"/>
            <a:r>
              <a:rPr lang="en-US" sz="3000" dirty="0" smtClean="0"/>
              <a:t>A moment in the lived experience of the researcher that strikes her as something that needs processing</a:t>
            </a:r>
          </a:p>
          <a:p>
            <a:r>
              <a:rPr lang="en-US" sz="3200" dirty="0" smtClean="0"/>
              <a:t>In this case this was a follow-up call from my surgical gynecologist to share results from a set of tests</a:t>
            </a:r>
          </a:p>
          <a:p>
            <a:pPr lvl="1"/>
            <a:r>
              <a:rPr lang="en-US" sz="3000" dirty="0" smtClean="0"/>
              <a:t>The energy and feeling of wellness from this call, for me, merited my scholarly attention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546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Communication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In processing this lived experience, other interactions in the medical context became relevant</a:t>
            </a:r>
          </a:p>
          <a:p>
            <a:r>
              <a:rPr lang="en-US" sz="3200" dirty="0" smtClean="0"/>
              <a:t>Three communication practices defined my experience as a cancer patient</a:t>
            </a:r>
          </a:p>
          <a:p>
            <a:pPr marL="834390" lvl="1" indent="-514350">
              <a:buFont typeface="+mj-lt"/>
              <a:buAutoNum type="arabicParenR"/>
            </a:pPr>
            <a:r>
              <a:rPr lang="en-US" sz="3000" dirty="0" smtClean="0"/>
              <a:t>An everyday practice</a:t>
            </a:r>
          </a:p>
          <a:p>
            <a:pPr marL="834390" lvl="1" indent="-514350">
              <a:buFont typeface="+mj-lt"/>
              <a:buAutoNum type="arabicParenR"/>
            </a:pPr>
            <a:r>
              <a:rPr lang="en-US" sz="3000" dirty="0" smtClean="0"/>
              <a:t>An emotionally draining practice</a:t>
            </a:r>
          </a:p>
          <a:p>
            <a:pPr marL="834390" lvl="1" indent="-514350">
              <a:buFont typeface="+mj-lt"/>
              <a:buAutoNum type="arabicParenR"/>
            </a:pPr>
            <a:r>
              <a:rPr lang="en-US" sz="3000" dirty="0" smtClean="0"/>
              <a:t>A energizing practice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47570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Script-Based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Standard Everyday Communication Practice of a Cancer Patient in the Medical Context</a:t>
            </a:r>
          </a:p>
          <a:p>
            <a:r>
              <a:rPr lang="en-US" sz="3200" dirty="0" smtClean="0"/>
              <a:t>Provider Talk</a:t>
            </a:r>
          </a:p>
          <a:p>
            <a:pPr lvl="1"/>
            <a:r>
              <a:rPr lang="en-US" sz="3000" dirty="0" smtClean="0"/>
              <a:t>Does the job of generalized, typical medical care</a:t>
            </a:r>
          </a:p>
          <a:p>
            <a:r>
              <a:rPr lang="en-US" sz="3200" dirty="0" smtClean="0"/>
              <a:t>Patient Talk</a:t>
            </a:r>
          </a:p>
          <a:p>
            <a:pPr lvl="1"/>
            <a:r>
              <a:rPr lang="en-US" sz="3000" dirty="0" smtClean="0"/>
              <a:t>Makes personal medical situation relevant in the interaction</a:t>
            </a:r>
          </a:p>
          <a:p>
            <a:r>
              <a:rPr lang="en-US" sz="3200" dirty="0" smtClean="0"/>
              <a:t>Example: call from nurse of primary care physician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3926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Culturally-Based Transactional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200" dirty="0" smtClean="0"/>
              <a:t>Provider Talk</a:t>
            </a:r>
          </a:p>
          <a:p>
            <a:pPr lvl="1"/>
            <a:r>
              <a:rPr lang="en-US" sz="3000" dirty="0" smtClean="0"/>
              <a:t>Maintains Culturally-Sanctioned Role Performance</a:t>
            </a:r>
          </a:p>
          <a:p>
            <a:r>
              <a:rPr lang="en-US" sz="3200" dirty="0" smtClean="0"/>
              <a:t>Patient Talk</a:t>
            </a:r>
          </a:p>
          <a:p>
            <a:pPr lvl="1"/>
            <a:r>
              <a:rPr lang="en-US" sz="3000" dirty="0" smtClean="0"/>
              <a:t>Work to make personal condition relevant = not work</a:t>
            </a:r>
          </a:p>
          <a:p>
            <a:pPr lvl="1"/>
            <a:r>
              <a:rPr lang="en-US" sz="3000" dirty="0" smtClean="0"/>
              <a:t>Work to make interaction go smoothly = can achieve though significant interactional work</a:t>
            </a:r>
          </a:p>
          <a:p>
            <a:pPr lvl="1"/>
            <a:r>
              <a:rPr lang="en-US" sz="3000" dirty="0" smtClean="0"/>
              <a:t>Work to “get through” the interaction as quickly as possible = move from work of interaction to whatever is next including to the relief of the chemotherapy infusion room for treatment, as little drained as possible</a:t>
            </a:r>
          </a:p>
          <a:p>
            <a:r>
              <a:rPr lang="en-US" sz="3200" dirty="0" smtClean="0"/>
              <a:t>Example: pre-treatment appointment with oncologist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143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Intercontextual</a:t>
            </a:r>
            <a:r>
              <a:rPr lang="en-US" dirty="0" smtClean="0"/>
              <a:t> 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dirty="0" smtClean="0"/>
              <a:t>Specific details in the talk reference aspects of my contextual life as a cancer patient, and our shared contexts</a:t>
            </a:r>
          </a:p>
          <a:p>
            <a:pPr lvl="1"/>
            <a:r>
              <a:rPr lang="en-US" sz="3000" dirty="0" smtClean="0"/>
              <a:t>Surgeon mentioning, can use deodorant</a:t>
            </a:r>
          </a:p>
          <a:p>
            <a:pPr lvl="1"/>
            <a:r>
              <a:rPr lang="en-US" sz="3000" dirty="0" smtClean="0"/>
              <a:t>Surgeon sharing pager message source: “Good God it is the ER”</a:t>
            </a:r>
            <a:endParaRPr lang="en-US" sz="3200" dirty="0" smtClean="0"/>
          </a:p>
          <a:p>
            <a:r>
              <a:rPr lang="en-US" sz="3200" dirty="0" smtClean="0"/>
              <a:t>Feel well and as a particular cancer patient</a:t>
            </a:r>
          </a:p>
          <a:p>
            <a:pPr lvl="1"/>
            <a:r>
              <a:rPr lang="en-US" sz="3000" dirty="0" smtClean="0"/>
              <a:t>Don’t have to do any interactional work other than being cancer patient</a:t>
            </a:r>
          </a:p>
          <a:p>
            <a:r>
              <a:rPr lang="en-US" sz="3200" dirty="0"/>
              <a:t>P</a:t>
            </a:r>
            <a:r>
              <a:rPr lang="en-US" sz="3200" dirty="0" smtClean="0"/>
              <a:t>resentational contexts of both participants fully relevant</a:t>
            </a:r>
          </a:p>
          <a:p>
            <a:pPr lvl="1"/>
            <a:r>
              <a:rPr lang="en-US" sz="3000" dirty="0" smtClean="0"/>
              <a:t>Interact not in personal ways</a:t>
            </a:r>
          </a:p>
          <a:p>
            <a:pPr lvl="1"/>
            <a:r>
              <a:rPr lang="en-US" sz="3000" dirty="0" smtClean="0"/>
              <a:t>But through reference to details in individual and shared contexts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3278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6039</TotalTime>
  <Words>736</Words>
  <Application>Microsoft Office PowerPoint</Application>
  <PresentationFormat>Widescreen</PresentationFormat>
  <Paragraphs>82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Schoolbook</vt:lpstr>
      <vt:lpstr>Corbel</vt:lpstr>
      <vt:lpstr>Feathered</vt:lpstr>
      <vt:lpstr>Active Engagement as a Cancer Patient I</vt:lpstr>
      <vt:lpstr>Why This Paper?</vt:lpstr>
      <vt:lpstr>Interaction Discourse?</vt:lpstr>
      <vt:lpstr>Methodology</vt:lpstr>
      <vt:lpstr>Initiating Moment</vt:lpstr>
      <vt:lpstr>Relevant Communication Practices</vt:lpstr>
      <vt:lpstr>Script-Based Interaction</vt:lpstr>
      <vt:lpstr>Culturally-Based Transactional Games</vt:lpstr>
      <vt:lpstr>Intercontextual Interaction</vt:lpstr>
      <vt:lpstr>Initiating Moment Revisited</vt:lpstr>
      <vt:lpstr>Intercontexuality</vt:lpstr>
      <vt:lpstr>Creative Agency</vt:lpstr>
      <vt:lpstr>Doing Creative Work</vt:lpstr>
      <vt:lpstr>Pragmatic Proposals</vt:lpstr>
      <vt:lpstr>A Sense of Wellness in a Compromised State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Muller, Heidi</dc:creator>
  <cp:lastModifiedBy>Muller, Heidi</cp:lastModifiedBy>
  <cp:revision>27</cp:revision>
  <dcterms:created xsi:type="dcterms:W3CDTF">2020-03-27T00:24:22Z</dcterms:created>
  <dcterms:modified xsi:type="dcterms:W3CDTF">2020-04-03T17:45:42Z</dcterms:modified>
</cp:coreProperties>
</file>