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/>
    <p:restoredTop sz="94643"/>
  </p:normalViewPr>
  <p:slideViewPr>
    <p:cSldViewPr snapToGrid="0" snapToObjects="1">
      <p:cViewPr>
        <p:scale>
          <a:sx n="56" d="100"/>
          <a:sy n="56" d="100"/>
        </p:scale>
        <p:origin x="151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994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3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84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74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1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04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Conflict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Mallory Gibson </a:t>
            </a:r>
          </a:p>
          <a:p>
            <a:r>
              <a:rPr lang="en-US" dirty="0" smtClean="0"/>
              <a:t>08.02.16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try to avoid being singled out, keeping conflict with others to myself.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avoid discussing my differences with others.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avoid hard feelings by keeping my disagreements with others to myself.</a:t>
            </a:r>
          </a:p>
        </p:txBody>
      </p:sp>
    </p:spTree>
    <p:extLst>
      <p:ext uri="{BB962C8B-B14F-4D97-AF65-F5344CB8AC3E}">
        <p14:creationId xmlns:p14="http://schemas.microsoft.com/office/powerpoint/2010/main" val="35512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attempt to meet the expectations of others.</a:t>
            </a:r>
          </a:p>
          <a:p>
            <a:r>
              <a:rPr lang="en-US" dirty="0" smtClean="0"/>
              <a:t>I try to accommodate the wishes of my staff members and friends.</a:t>
            </a:r>
          </a:p>
          <a:p>
            <a:r>
              <a:rPr lang="en-US" dirty="0" smtClean="0"/>
              <a:t>I accept the recommendations of colleagues, peers, and coworkers.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2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try to reach compromises through negotiation.</a:t>
            </a:r>
          </a:p>
          <a:p>
            <a:r>
              <a:rPr lang="en-US" dirty="0" smtClean="0"/>
              <a:t>I compromise in order to reach solutions.</a:t>
            </a:r>
          </a:p>
          <a:p>
            <a:r>
              <a:rPr lang="en-US" dirty="0" smtClean="0"/>
              <a:t>I put forward middle position in order to break deadlocks.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3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conflict style?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up your results for each section.</a:t>
            </a:r>
          </a:p>
          <a:p>
            <a:r>
              <a:rPr lang="en-US" dirty="0" smtClean="0"/>
              <a:t>Which section is your lowest? (Ties are totally okay!)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5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– Competing 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Sharks use a forcing or competing conflict management style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Highly goal-oriented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Relationships take on a lower priority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use aggressive behavior to resolve conflicts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Advantage: If a shark’s decision is correct, a better decision without compromise can result.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Disadvantage: May breed hostility and resentment toward the person using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619" y="383453"/>
            <a:ext cx="1649061" cy="17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3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times to use a </a:t>
            </a:r>
            <a:br>
              <a:rPr lang="en-US" dirty="0" smtClean="0"/>
            </a:br>
            <a:r>
              <a:rPr lang="en-US" dirty="0" smtClean="0"/>
              <a:t>shark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conflict involves personal differences that are difficult to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fostering intimate or supportive relationships is not critical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others are likely to take advantage of noncompetitive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conflict resolution is urgent; when decision is vital in crisis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unpopular decisions need to be </a:t>
            </a:r>
            <a:r>
              <a:rPr lang="en-US" dirty="0" smtClean="0"/>
              <a:t>implemented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619" y="383453"/>
            <a:ext cx="1649061" cy="17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9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Section 2 – Collaborating owl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Owls use a collaborating or problem confronting conflict management style valuing their goals and relationships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Owls view conflicts as problems to be solved finding solutions agreeable to all sides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Advantage: both sides get what they want and negative feelings eliminated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Disadvantage: takes a great deal of time and effort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95" y="717454"/>
            <a:ext cx="1852710" cy="1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1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Appropriate times to use</a:t>
            </a:r>
            <a:br>
              <a:rPr lang="en-US" smtClean="0"/>
            </a:br>
            <a:r>
              <a:rPr lang="en-US" smtClean="0"/>
              <a:t>owl style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maintaining relationships is important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time is not a concern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peer conflict is involved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trying to gain commitment through consensus building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learning and trying to merge differing perspectives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477" y="585216"/>
            <a:ext cx="185334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1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Section 3 – Avoiding Turtle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Turtles adopt an avoiding or withdrawing conflict management style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Tend to ignore conflict rather than resolve it; leads them to be uncooperative and unassertive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Tend to give up personal goals and display passive behavior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Advantage: may help to maintain relationships that would be hurt by conflict resolution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Disadvantage: conflicts remain unresolved; overuse of style leads to others viewing them as pushovers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717" y="737119"/>
            <a:ext cx="2144790" cy="8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Appropriate times to use a </a:t>
            </a:r>
            <a:br>
              <a:rPr lang="en-US" smtClean="0"/>
            </a:br>
            <a:r>
              <a:rPr lang="en-US" smtClean="0"/>
              <a:t>turtle style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the stakes are not high or the issue is trivial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confrontation will hurt a working relationship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there is little chance of satisfying your wants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gathering information is more important than an immediate decision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time constraints demand a delay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13" y="750888"/>
            <a:ext cx="213988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4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conflict important?</a:t>
            </a:r>
            <a:br>
              <a:rPr lang="en-US" dirty="0" smtClean="0"/>
            </a:br>
            <a:r>
              <a:rPr lang="en-US" sz="2400" dirty="0" smtClean="0"/>
              <a:t>Tuchman’s Stages of Group Development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77340" y="2788920"/>
            <a:ext cx="26289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Norming</a:t>
            </a:r>
          </a:p>
          <a:p>
            <a:pPr algn="ctr"/>
            <a:r>
              <a:rPr lang="en-US" dirty="0" smtClean="0"/>
              <a:t>Working with each other</a:t>
            </a:r>
          </a:p>
          <a:p>
            <a:pPr algn="ctr"/>
            <a:r>
              <a:rPr lang="en-US" dirty="0" smtClean="0"/>
              <a:t>	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6240" y="2788919"/>
            <a:ext cx="262890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Storming </a:t>
            </a:r>
          </a:p>
          <a:p>
            <a:pPr algn="ctr"/>
            <a:r>
              <a:rPr lang="en-US" dirty="0" smtClean="0"/>
              <a:t>Challenging each other</a:t>
            </a:r>
          </a:p>
          <a:p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7340" y="3989248"/>
            <a:ext cx="26289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Performing</a:t>
            </a:r>
          </a:p>
          <a:p>
            <a:pPr algn="ctr"/>
            <a:r>
              <a:rPr lang="en-US" dirty="0" smtClean="0"/>
              <a:t>Working as one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06240" y="3989247"/>
            <a:ext cx="26289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Forming</a:t>
            </a:r>
          </a:p>
          <a:p>
            <a:pPr algn="ctr"/>
            <a:r>
              <a:rPr lang="en-US" dirty="0" smtClean="0"/>
              <a:t>Learning about each other		</a:t>
            </a:r>
            <a:endParaRPr lang="en-US" dirty="0"/>
          </a:p>
        </p:txBody>
      </p:sp>
      <p:cxnSp>
        <p:nvCxnSpPr>
          <p:cNvPr id="12" name="Curved Connector 11"/>
          <p:cNvCxnSpPr/>
          <p:nvPr/>
        </p:nvCxnSpPr>
        <p:spPr>
          <a:xfrm rot="10800000">
            <a:off x="4413123" y="3718042"/>
            <a:ext cx="3222119" cy="1333132"/>
          </a:xfrm>
          <a:prstGeom prst="curvedConnector3">
            <a:avLst>
              <a:gd name="adj1" fmla="val 30135"/>
            </a:avLst>
          </a:prstGeom>
          <a:ln w="444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 flipV="1">
            <a:off x="768096" y="3718044"/>
            <a:ext cx="3645027" cy="1252290"/>
          </a:xfrm>
          <a:prstGeom prst="curvedConnector3">
            <a:avLst>
              <a:gd name="adj1" fmla="val 65679"/>
            </a:avLst>
          </a:prstGeom>
          <a:ln w="444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58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Section 4 – Accommodating </a:t>
            </a:r>
            <a:br>
              <a:rPr lang="en-US" smtClean="0"/>
            </a:br>
            <a:r>
              <a:rPr lang="en-US" smtClean="0"/>
              <a:t>Teddy Bear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Teddy bears use a smoothing or accommodating conflict management style with emphasis on human relationships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Tend to ignore their own goals and resolve conflict by giving into others; unassertive and cooperative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Advantage: accommodating maintains relationships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Disadvantage: giving in may not be productive, bear may be taken advantage 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55" y="260977"/>
            <a:ext cx="1764069" cy="19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3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Appropriate times to use</a:t>
            </a:r>
            <a:br>
              <a:rPr lang="en-US" smtClean="0"/>
            </a:br>
            <a:r>
              <a:rPr lang="en-US" smtClean="0"/>
              <a:t>Teddy Bear Style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maintaining the relationship outweighs other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suggestions/changes are not important to accommodator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minimizing losses in situations where outmatched or losing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harmony and stability are valued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381" y="258913"/>
            <a:ext cx="176799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Section 5 – Compromising Fox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Foxes use a compromising conflict management style; concern is for goals and relationships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Willing to sacrifice some of their goals while persuading others to give up part of theirs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Compromise is assertive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Advantage: relationships are maintained and conflicts are removed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Disadvantage: compromise may create less than ideal outcome and game playing can result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362" y="747522"/>
            <a:ext cx="1753736" cy="11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1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Appropriate times to use  </a:t>
            </a:r>
            <a:br>
              <a:rPr lang="en-US" smtClean="0"/>
            </a:br>
            <a:r>
              <a:rPr lang="en-US" smtClean="0"/>
              <a:t>fox style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important/complex issues leave no clear or simple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all conflicting people are equal in power and have strong interests in different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When there are no time constraints.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128" y="585216"/>
            <a:ext cx="175580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your role come across to others?</a:t>
            </a:r>
          </a:p>
          <a:p>
            <a:r>
              <a:rPr lang="en-US" dirty="0" smtClean="0"/>
              <a:t>How might your role be put into action this year?</a:t>
            </a:r>
          </a:p>
          <a:p>
            <a:r>
              <a:rPr lang="en-US" dirty="0" smtClean="0"/>
              <a:t>What would a group of all one animal look like?</a:t>
            </a:r>
          </a:p>
          <a:p>
            <a:r>
              <a:rPr lang="en-US" dirty="0" smtClean="0"/>
              <a:t>Why is it important to have a balance of different animals in a group?</a:t>
            </a:r>
          </a:p>
          <a:p>
            <a:r>
              <a:rPr lang="en-US" dirty="0" smtClean="0"/>
              <a:t>Why is it important to know the conflict management styles of the people you work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34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&amp;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Whatever animal you are, it’s okay! </a:t>
            </a:r>
          </a:p>
          <a:p>
            <a:r>
              <a:rPr lang="en-US" dirty="0" smtClean="0"/>
              <a:t>There will be situations where some animal styles will be more effective than others.</a:t>
            </a:r>
          </a:p>
          <a:p>
            <a:r>
              <a:rPr lang="en-US" dirty="0" smtClean="0"/>
              <a:t>Learn more about your style so you can better know when it is appropriate to use your style and when to defer to others.</a:t>
            </a:r>
          </a:p>
          <a:p>
            <a:r>
              <a:rPr lang="en-US" dirty="0" smtClean="0"/>
              <a:t>Learn to feel comfortable being all the different animals according to the situation.</a:t>
            </a:r>
          </a:p>
          <a:p>
            <a:r>
              <a:rPr lang="en-US" dirty="0" smtClean="0"/>
              <a:t>Strive to be all 5 animals at some point in your leadership journey.</a:t>
            </a:r>
          </a:p>
          <a:p>
            <a:r>
              <a:rPr lang="en-US" dirty="0" smtClean="0"/>
              <a:t>Learn how to best work with other animals.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0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24" y="3495459"/>
            <a:ext cx="2584676" cy="284544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1333"/>
            <a:ext cx="3600450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524" y="675528"/>
            <a:ext cx="2445662" cy="247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495" y="3669460"/>
            <a:ext cx="3061218" cy="3061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247" y="478065"/>
            <a:ext cx="2970466" cy="29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4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Sapir-Whorf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language that we know, hear, and speak determines the way we interpret and understand</a:t>
            </a:r>
          </a:p>
          <a:p>
            <a:r>
              <a:rPr lang="en-US" dirty="0" smtClean="0"/>
              <a:t>Intent vs. Impact</a:t>
            </a:r>
          </a:p>
          <a:p>
            <a:r>
              <a:rPr lang="en-US" dirty="0" smtClean="0"/>
              <a:t>Non-verbal Communication</a:t>
            </a:r>
          </a:p>
          <a:p>
            <a:pPr lvl="1"/>
            <a:r>
              <a:rPr lang="en-US" dirty="0" smtClean="0"/>
              <a:t>Eye Contact</a:t>
            </a:r>
          </a:p>
          <a:p>
            <a:pPr lvl="1"/>
            <a:r>
              <a:rPr lang="en-US" dirty="0" smtClean="0"/>
              <a:t>Posture</a:t>
            </a:r>
          </a:p>
          <a:p>
            <a:pPr lvl="1"/>
            <a:r>
              <a:rPr lang="en-US" dirty="0" smtClean="0"/>
              <a:t>Facial Expressions</a:t>
            </a:r>
          </a:p>
          <a:p>
            <a:pPr lvl="1"/>
            <a:r>
              <a:rPr lang="en-US" dirty="0" smtClean="0"/>
              <a:t>Clothing</a:t>
            </a:r>
          </a:p>
          <a:p>
            <a:pPr lvl="1"/>
            <a:r>
              <a:rPr lang="en-US" dirty="0" smtClean="0"/>
              <a:t>Artifacts (jewelry, tattoos, piercings, etc.)</a:t>
            </a:r>
          </a:p>
          <a:p>
            <a:pPr lvl="1"/>
            <a:r>
              <a:rPr lang="en-US" dirty="0" smtClean="0"/>
              <a:t>Gestures</a:t>
            </a:r>
          </a:p>
          <a:p>
            <a:pPr lvl="1"/>
            <a:r>
              <a:rPr lang="en-US" dirty="0" smtClean="0"/>
              <a:t>Touch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5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difficult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Gossiping</a:t>
            </a:r>
          </a:p>
          <a:p>
            <a:r>
              <a:rPr lang="en-US" dirty="0" smtClean="0"/>
              <a:t>Manipulating</a:t>
            </a:r>
          </a:p>
          <a:p>
            <a:r>
              <a:rPr lang="en-US" dirty="0" smtClean="0"/>
              <a:t>Showing Off</a:t>
            </a:r>
          </a:p>
          <a:p>
            <a:r>
              <a:rPr lang="en-US" dirty="0" smtClean="0"/>
              <a:t>Goofing Off</a:t>
            </a:r>
          </a:p>
          <a:p>
            <a:r>
              <a:rPr lang="en-US" dirty="0" smtClean="0"/>
              <a:t>Disengaging </a:t>
            </a:r>
          </a:p>
          <a:p>
            <a:r>
              <a:rPr lang="en-US" dirty="0" smtClean="0"/>
              <a:t>Complaining</a:t>
            </a:r>
          </a:p>
          <a:p>
            <a:endParaRPr lang="en-US" dirty="0"/>
          </a:p>
          <a:p>
            <a:pPr algn="ctr"/>
            <a:r>
              <a:rPr lang="en-US" dirty="0"/>
              <a:t>*</a:t>
            </a:r>
            <a:r>
              <a:rPr lang="en-US" dirty="0" smtClean="0"/>
              <a:t>When your </a:t>
            </a:r>
            <a:r>
              <a:rPr lang="en-US" dirty="0" smtClean="0"/>
              <a:t>professional </a:t>
            </a:r>
            <a:r>
              <a:rPr lang="en-US" dirty="0" smtClean="0"/>
              <a:t>hat goes on,</a:t>
            </a:r>
          </a:p>
          <a:p>
            <a:pPr algn="ctr"/>
            <a:r>
              <a:rPr lang="en-US" dirty="0" smtClean="0"/>
              <a:t> your personal hat comes off*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1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handle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48 Hour Rule</a:t>
            </a:r>
          </a:p>
          <a:p>
            <a:pPr lvl="1"/>
            <a:r>
              <a:rPr lang="en-US" dirty="0"/>
              <a:t>Discuss the behavior with the person within 48 hours or forget it happened.</a:t>
            </a:r>
          </a:p>
          <a:p>
            <a:pPr lvl="1"/>
            <a:r>
              <a:rPr lang="en-US" dirty="0"/>
              <a:t>Breathe, Reflect, and </a:t>
            </a:r>
            <a:r>
              <a:rPr lang="en-US" dirty="0" smtClean="0"/>
              <a:t>Respond</a:t>
            </a:r>
          </a:p>
          <a:p>
            <a:r>
              <a:rPr lang="en-US" dirty="0" smtClean="0"/>
              <a:t>Take a look at your own behavior first</a:t>
            </a:r>
          </a:p>
          <a:p>
            <a:r>
              <a:rPr lang="en-US" dirty="0" smtClean="0"/>
              <a:t>Provide constructive feedback rather than criticisms</a:t>
            </a:r>
          </a:p>
          <a:p>
            <a:r>
              <a:rPr lang="en-US" dirty="0" smtClean="0"/>
              <a:t>Remember that everyone can be sensitive about their situations</a:t>
            </a:r>
          </a:p>
          <a:p>
            <a:r>
              <a:rPr lang="en-US" dirty="0" smtClean="0"/>
              <a:t>Do not ever verbally attack the other person.</a:t>
            </a:r>
          </a:p>
          <a:p>
            <a:pPr lvl="1"/>
            <a:r>
              <a:rPr lang="en-US" dirty="0" smtClean="0"/>
              <a:t>Simply state your case and your ideas</a:t>
            </a:r>
          </a:p>
        </p:txBody>
      </p:sp>
    </p:spTree>
    <p:extLst>
      <p:ext uri="{BB962C8B-B14F-4D97-AF65-F5344CB8AC3E}">
        <p14:creationId xmlns:p14="http://schemas.microsoft.com/office/powerpoint/2010/main" val="95742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handle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Praise in public (if they like public recognition) and challenge in private</a:t>
            </a:r>
          </a:p>
          <a:p>
            <a:r>
              <a:rPr lang="en-US" dirty="0" smtClean="0"/>
              <a:t>Be specific about what you have an issue with</a:t>
            </a:r>
          </a:p>
          <a:p>
            <a:r>
              <a:rPr lang="en-US" dirty="0" smtClean="0"/>
              <a:t>Allow the other person to vent fully before you begin trying to reach a resolution</a:t>
            </a:r>
          </a:p>
          <a:p>
            <a:r>
              <a:rPr lang="en-US" dirty="0" smtClean="0"/>
              <a:t>Go into the situation with your ideal solution in mind. If both parties do this, it is much easier to come to a solution.</a:t>
            </a:r>
          </a:p>
          <a:p>
            <a:r>
              <a:rPr lang="en-US" dirty="0" smtClean="0"/>
              <a:t>Don’t forget to ask the other people in the conflict what they need, and realize that you may be the one in the wrong.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a piece of paper and a writing utensil</a:t>
            </a:r>
          </a:p>
          <a:p>
            <a:r>
              <a:rPr lang="en-US" dirty="0" smtClean="0"/>
              <a:t>Section off 5 segments, with room for a section header and three numbers</a:t>
            </a:r>
          </a:p>
          <a:p>
            <a:r>
              <a:rPr lang="en-US" dirty="0" smtClean="0"/>
              <a:t>Don’t spend too long thinking about your answers, just go with your gut instinct</a:t>
            </a:r>
          </a:p>
          <a:p>
            <a:r>
              <a:rPr lang="en-US" dirty="0" smtClean="0"/>
              <a:t>Give each statement a numerical value </a:t>
            </a:r>
          </a:p>
          <a:p>
            <a:r>
              <a:rPr lang="en-US" dirty="0" smtClean="0"/>
              <a:t>1. Always, 2. Very often, 3. Sometimes, 4. Not very often, 5. Rarely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8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argue my case with </a:t>
            </a:r>
            <a:r>
              <a:rPr lang="en-US" dirty="0" smtClean="0"/>
              <a:t>peers</a:t>
            </a:r>
            <a:r>
              <a:rPr lang="en-US" dirty="0"/>
              <a:t>, friends, and staff members to demonstrate the merits of the position I take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am firm in resolve when it comes to defending my side of the </a:t>
            </a:r>
            <a:r>
              <a:rPr lang="en-US" dirty="0" smtClean="0"/>
              <a:t>issue.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uphold my solutions to problems.</a:t>
            </a:r>
          </a:p>
        </p:txBody>
      </p:sp>
    </p:spTree>
    <p:extLst>
      <p:ext uri="{BB962C8B-B14F-4D97-AF65-F5344CB8AC3E}">
        <p14:creationId xmlns:p14="http://schemas.microsoft.com/office/powerpoint/2010/main" val="211654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seek to investigate issues with others in order to find solutions that are mutually acceptable.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seek to bring everyone’s concerns out into the open in order to resolve disputes in the best possible way.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trade important information with others so that problems can be solved together.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88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</TotalTime>
  <Words>1219</Words>
  <Application>Microsoft Macintosh PowerPoint</Application>
  <PresentationFormat>On-screen Show (4:3)</PresentationFormat>
  <Paragraphs>153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Tw Cen MT</vt:lpstr>
      <vt:lpstr>Tw Cen MT Condensed</vt:lpstr>
      <vt:lpstr>Wingdings 3</vt:lpstr>
      <vt:lpstr>Arial</vt:lpstr>
      <vt:lpstr>Integral</vt:lpstr>
      <vt:lpstr>Conflict Management</vt:lpstr>
      <vt:lpstr>Why is conflict important? Tuchman’s Stages of Group Development</vt:lpstr>
      <vt:lpstr>The Sapir-Whorf Hypothesis</vt:lpstr>
      <vt:lpstr>Types of difficult Behaviors</vt:lpstr>
      <vt:lpstr>How to handle conflict</vt:lpstr>
      <vt:lpstr>How to handle conflict</vt:lpstr>
      <vt:lpstr>Conflict Styles</vt:lpstr>
      <vt:lpstr>Section 1</vt:lpstr>
      <vt:lpstr>Section 2</vt:lpstr>
      <vt:lpstr>Section 3</vt:lpstr>
      <vt:lpstr>Section 4</vt:lpstr>
      <vt:lpstr>Section 5</vt:lpstr>
      <vt:lpstr>What is your conflict style?</vt:lpstr>
      <vt:lpstr>Section 1 – Competing shark</vt:lpstr>
      <vt:lpstr>Appropriate times to use a  shark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Learn &amp; Grow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Management</dc:title>
  <dc:creator>Mallory Gibson</dc:creator>
  <cp:lastModifiedBy>Mallory Gibson</cp:lastModifiedBy>
  <cp:revision>11</cp:revision>
  <dcterms:created xsi:type="dcterms:W3CDTF">2016-08-02T05:47:02Z</dcterms:created>
  <dcterms:modified xsi:type="dcterms:W3CDTF">2016-11-08T01:48:07Z</dcterms:modified>
</cp:coreProperties>
</file>