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3/7/2017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Neuropsychology in Leadership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Madison Rose </a:t>
            </a:r>
            <a:r>
              <a:rPr lang="en-US" dirty="0" err="1" smtClean="0">
                <a:solidFill>
                  <a:schemeClr val="bg1"/>
                </a:solidFill>
              </a:rPr>
              <a:t>Buhre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Senior Resident Assistant</a:t>
            </a:r>
          </a:p>
        </p:txBody>
      </p:sp>
    </p:spTree>
    <p:extLst>
      <p:ext uri="{BB962C8B-B14F-4D97-AF65-F5344CB8AC3E}">
        <p14:creationId xmlns:p14="http://schemas.microsoft.com/office/powerpoint/2010/main" val="177644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Agreeableness</a:t>
            </a:r>
            <a:r>
              <a:rPr lang="en-US" dirty="0" smtClean="0"/>
              <a:t>		</a:t>
            </a:r>
            <a:r>
              <a:rPr lang="en-US" dirty="0" smtClean="0">
                <a:sym typeface="Wingdings" panose="05000000000000000000" pitchFamily="2" charset="2"/>
              </a:rPr>
              <a:t> 			</a:t>
            </a:r>
            <a:r>
              <a:rPr lang="en-US" i="1" dirty="0" smtClean="0">
                <a:sym typeface="Wingdings" panose="05000000000000000000" pitchFamily="2" charset="2"/>
              </a:rPr>
              <a:t>Oxytocin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4181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LOW SCORE (Competitor)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Independent, skeptical, competitive, questioning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Cold, rejecting, hostile, combative, argumentative, self-centered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MIDDLE SCORE (Negotiator)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HIGH SCORE (Cooperator)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Warm, friendly, trusting, cooperative, team player, accepting, amicable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Spineless, gullible, dependent, indecisive, unassertive, unprincipled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9109" y="1599122"/>
            <a:ext cx="378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level of cohesion &amp; cooperation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367" y="1575605"/>
            <a:ext cx="303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“love/bonding chemical”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63813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Conscientiousness</a:t>
            </a:r>
            <a:r>
              <a:rPr lang="en-US" dirty="0" smtClean="0"/>
              <a:t>	</a:t>
            </a:r>
            <a:r>
              <a:rPr lang="en-US" dirty="0" smtClean="0">
                <a:sym typeface="Wingdings" panose="05000000000000000000" pitchFamily="2" charset="2"/>
              </a:rPr>
              <a:t> 		</a:t>
            </a:r>
            <a:r>
              <a:rPr lang="en-US" i="1" dirty="0" smtClean="0">
                <a:sym typeface="Wingdings" panose="05000000000000000000" pitchFamily="2" charset="2"/>
              </a:rPr>
              <a:t> Testosterone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71264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LOW SCORE (Flexible)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Relaxed, spontaneous, multitasking, adaptable, relationship oriented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Unprepared, unfocused, lazy, nonproductive, procrastinator, irresponsible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MIDDLE SCORE (Balanced)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HIGH SCORE (Structured)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Dependable, focused, responsible, organized, productive, prepared, thoughtful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Compulsive, rigid, calculated, overbearing, workaholic, suppressed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5196" y="1646155"/>
            <a:ext cx="5056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How one best functions in chaotic situations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632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 this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Stop &amp; THINK about how to utilize others’ </a:t>
            </a:r>
            <a:r>
              <a:rPr lang="en-US" b="1" i="1" dirty="0" smtClean="0"/>
              <a:t>strengths</a:t>
            </a:r>
            <a:r>
              <a:rPr lang="en-US" dirty="0" smtClean="0"/>
              <a:t> instead of viewing those traits as a </a:t>
            </a:r>
            <a:r>
              <a:rPr lang="en-US" i="1" dirty="0" smtClean="0"/>
              <a:t>weakness</a:t>
            </a:r>
          </a:p>
          <a:p>
            <a:pPr lvl="1"/>
            <a:r>
              <a:rPr lang="en-US" dirty="0" smtClean="0"/>
              <a:t>Honor people where they are at</a:t>
            </a:r>
          </a:p>
          <a:p>
            <a:pPr lvl="1"/>
            <a:endParaRPr lang="en-US" dirty="0"/>
          </a:p>
          <a:p>
            <a:r>
              <a:rPr lang="en-US" dirty="0" smtClean="0"/>
              <a:t>Work </a:t>
            </a:r>
            <a:r>
              <a:rPr lang="en-US" i="1" dirty="0" smtClean="0"/>
              <a:t>with</a:t>
            </a:r>
            <a:r>
              <a:rPr lang="en-US" dirty="0" smtClean="0"/>
              <a:t> people</a:t>
            </a:r>
          </a:p>
          <a:p>
            <a:endParaRPr lang="en-US" dirty="0"/>
          </a:p>
          <a:p>
            <a:r>
              <a:rPr lang="en-US" dirty="0" smtClean="0"/>
              <a:t>Change is still possible if any individual</a:t>
            </a:r>
          </a:p>
          <a:p>
            <a:pPr lvl="1"/>
            <a:r>
              <a:rPr lang="en-US" dirty="0" smtClean="0"/>
              <a:t>Requires PRACTICE!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54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Want to Learn More?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2800" dirty="0" smtClean="0"/>
              <a:t>Email me! </a:t>
            </a:r>
          </a:p>
          <a:p>
            <a:pPr lvl="1">
              <a:lnSpc>
                <a:spcPct val="130000"/>
              </a:lnSpc>
            </a:pPr>
            <a:r>
              <a:rPr lang="en-US" sz="2800" dirty="0" smtClean="0"/>
              <a:t>buhr4721@bears.unco.edu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821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5 Personality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the Assessment</a:t>
            </a:r>
          </a:p>
          <a:p>
            <a:pPr lvl="1"/>
            <a:r>
              <a:rPr lang="en-US" dirty="0" smtClean="0"/>
              <a:t>5 minutes</a:t>
            </a:r>
          </a:p>
        </p:txBody>
      </p:sp>
    </p:spTree>
    <p:extLst>
      <p:ext uri="{BB962C8B-B14F-4D97-AF65-F5344CB8AC3E}">
        <p14:creationId xmlns:p14="http://schemas.microsoft.com/office/powerpoint/2010/main" val="304811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 (7-point scale)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87148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Calm </a:t>
            </a:r>
            <a:r>
              <a:rPr lang="mr-IN" dirty="0" smtClean="0"/>
              <a:t>…</a:t>
            </a:r>
            <a:r>
              <a:rPr lang="en-US" dirty="0" smtClean="0"/>
              <a:t> Alert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Private </a:t>
            </a:r>
            <a:r>
              <a:rPr lang="mr-IN" dirty="0" smtClean="0"/>
              <a:t>…</a:t>
            </a:r>
            <a:r>
              <a:rPr lang="en-US" dirty="0" smtClean="0"/>
              <a:t> Social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Efficient </a:t>
            </a:r>
            <a:r>
              <a:rPr lang="mr-IN" dirty="0" smtClean="0"/>
              <a:t>…</a:t>
            </a:r>
            <a:r>
              <a:rPr lang="en-US" dirty="0" smtClean="0"/>
              <a:t> Imaginative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Competitive </a:t>
            </a:r>
            <a:r>
              <a:rPr lang="mr-IN" dirty="0" smtClean="0"/>
              <a:t>…</a:t>
            </a:r>
            <a:r>
              <a:rPr lang="en-US" dirty="0" smtClean="0"/>
              <a:t> Cooperative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Adaptable </a:t>
            </a:r>
            <a:r>
              <a:rPr lang="mr-IN" dirty="0" smtClean="0"/>
              <a:t>…</a:t>
            </a:r>
            <a:r>
              <a:rPr lang="en-US" dirty="0" smtClean="0"/>
              <a:t> Systematic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Relaxed </a:t>
            </a:r>
            <a:r>
              <a:rPr lang="mr-IN" dirty="0" smtClean="0"/>
              <a:t>…</a:t>
            </a:r>
            <a:r>
              <a:rPr lang="en-US" dirty="0" smtClean="0"/>
              <a:t> Expressive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Reserved </a:t>
            </a:r>
            <a:r>
              <a:rPr lang="mr-IN" dirty="0" smtClean="0"/>
              <a:t>…</a:t>
            </a:r>
            <a:r>
              <a:rPr lang="en-US" dirty="0" smtClean="0"/>
              <a:t> Energetic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Practical </a:t>
            </a:r>
            <a:r>
              <a:rPr lang="mr-IN" dirty="0" smtClean="0"/>
              <a:t>…</a:t>
            </a:r>
            <a:r>
              <a:rPr lang="en-US" dirty="0" smtClean="0"/>
              <a:t> Curious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57721" y="1575606"/>
            <a:ext cx="4915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EX: Calm (1), Both (4), Alert (7)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950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77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9. Skeptical </a:t>
            </a:r>
            <a:r>
              <a:rPr lang="mr-IN" dirty="0" smtClean="0"/>
              <a:t>…</a:t>
            </a:r>
            <a:r>
              <a:rPr lang="en-US" dirty="0" smtClean="0"/>
              <a:t> Trusting</a:t>
            </a:r>
          </a:p>
          <a:p>
            <a:pPr marL="0" indent="0">
              <a:buNone/>
            </a:pPr>
            <a:r>
              <a:rPr lang="en-US" dirty="0" smtClean="0"/>
              <a:t>10. Spontaneous </a:t>
            </a:r>
            <a:r>
              <a:rPr lang="mr-IN" dirty="0" smtClean="0"/>
              <a:t>…</a:t>
            </a:r>
            <a:r>
              <a:rPr lang="en-US" dirty="0" smtClean="0"/>
              <a:t> Prepared</a:t>
            </a:r>
          </a:p>
          <a:p>
            <a:pPr marL="0" indent="0">
              <a:buNone/>
            </a:pPr>
            <a:r>
              <a:rPr lang="en-US" dirty="0" smtClean="0"/>
              <a:t>11. Stress Free </a:t>
            </a:r>
            <a:r>
              <a:rPr lang="mr-IN" dirty="0" smtClean="0"/>
              <a:t>…</a:t>
            </a:r>
            <a:r>
              <a:rPr lang="en-US" dirty="0" smtClean="0"/>
              <a:t> Aware</a:t>
            </a:r>
          </a:p>
          <a:p>
            <a:pPr marL="0" indent="0">
              <a:buNone/>
            </a:pPr>
            <a:r>
              <a:rPr lang="en-US" dirty="0" smtClean="0"/>
              <a:t>12. Serious </a:t>
            </a:r>
            <a:r>
              <a:rPr lang="mr-IN" dirty="0" smtClean="0"/>
              <a:t>…</a:t>
            </a:r>
            <a:r>
              <a:rPr lang="en-US" dirty="0" smtClean="0"/>
              <a:t> Animated</a:t>
            </a:r>
          </a:p>
          <a:p>
            <a:pPr marL="0" indent="0">
              <a:buNone/>
            </a:pPr>
            <a:r>
              <a:rPr lang="en-US" dirty="0" smtClean="0"/>
              <a:t>13. Traditional </a:t>
            </a:r>
            <a:r>
              <a:rPr lang="mr-IN" dirty="0" smtClean="0"/>
              <a:t>…</a:t>
            </a:r>
            <a:r>
              <a:rPr lang="en-US" dirty="0" smtClean="0"/>
              <a:t> Original</a:t>
            </a:r>
          </a:p>
          <a:p>
            <a:pPr marL="0" indent="0">
              <a:buNone/>
            </a:pPr>
            <a:r>
              <a:rPr lang="en-US" dirty="0" smtClean="0"/>
              <a:t>14. Questioning </a:t>
            </a:r>
            <a:r>
              <a:rPr lang="mr-IN" dirty="0" smtClean="0"/>
              <a:t>…</a:t>
            </a:r>
            <a:r>
              <a:rPr lang="en-US" dirty="0" smtClean="0"/>
              <a:t> Team Player</a:t>
            </a:r>
          </a:p>
          <a:p>
            <a:pPr marL="0" indent="0">
              <a:buNone/>
            </a:pPr>
            <a:r>
              <a:rPr lang="en-US" dirty="0" smtClean="0"/>
              <a:t>15. Multitasking </a:t>
            </a:r>
            <a:r>
              <a:rPr lang="mr-IN" dirty="0" smtClean="0"/>
              <a:t>…</a:t>
            </a:r>
            <a:r>
              <a:rPr lang="en-US" dirty="0" smtClean="0"/>
              <a:t> Focused</a:t>
            </a:r>
          </a:p>
          <a:p>
            <a:pPr marL="0" indent="0">
              <a:buNone/>
            </a:pPr>
            <a:r>
              <a:rPr lang="en-US" dirty="0" smtClean="0"/>
              <a:t>16. Tranquil </a:t>
            </a:r>
            <a:r>
              <a:rPr lang="mr-IN" dirty="0" smtClean="0"/>
              <a:t>…</a:t>
            </a:r>
            <a:r>
              <a:rPr lang="en-US" dirty="0" smtClean="0"/>
              <a:t> Empathetic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934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Questionnaire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224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17. Prefer Writing </a:t>
            </a:r>
            <a:r>
              <a:rPr lang="mr-IN" dirty="0" smtClean="0"/>
              <a:t>…</a:t>
            </a:r>
            <a:r>
              <a:rPr lang="en-US" dirty="0" smtClean="0"/>
              <a:t> Prefer Talking</a:t>
            </a:r>
          </a:p>
          <a:p>
            <a:pPr marL="0" indent="0">
              <a:buNone/>
            </a:pPr>
            <a:r>
              <a:rPr lang="en-US" dirty="0" smtClean="0"/>
              <a:t>18. Focused </a:t>
            </a:r>
            <a:r>
              <a:rPr lang="mr-IN" dirty="0" smtClean="0"/>
              <a:t>…</a:t>
            </a:r>
            <a:r>
              <a:rPr lang="en-US" dirty="0" smtClean="0"/>
              <a:t> Creative</a:t>
            </a:r>
          </a:p>
          <a:p>
            <a:pPr marL="0" indent="0">
              <a:buNone/>
            </a:pPr>
            <a:r>
              <a:rPr lang="en-US" dirty="0" smtClean="0"/>
              <a:t>19. Critical </a:t>
            </a:r>
            <a:r>
              <a:rPr lang="mr-IN" dirty="0" smtClean="0"/>
              <a:t>…</a:t>
            </a:r>
            <a:r>
              <a:rPr lang="en-US" dirty="0" smtClean="0"/>
              <a:t> Accepting</a:t>
            </a:r>
          </a:p>
          <a:p>
            <a:pPr marL="0" indent="0">
              <a:buNone/>
            </a:pPr>
            <a:r>
              <a:rPr lang="en-US" dirty="0" smtClean="0"/>
              <a:t>20. In the Moment </a:t>
            </a:r>
            <a:r>
              <a:rPr lang="mr-IN" dirty="0" smtClean="0"/>
              <a:t>…</a:t>
            </a:r>
            <a:r>
              <a:rPr lang="en-US" dirty="0" smtClean="0"/>
              <a:t> Planned</a:t>
            </a:r>
          </a:p>
          <a:p>
            <a:pPr marL="0" indent="0">
              <a:buNone/>
            </a:pPr>
            <a:r>
              <a:rPr lang="en-US" dirty="0" smtClean="0"/>
              <a:t>21. Steady </a:t>
            </a:r>
            <a:r>
              <a:rPr lang="mr-IN" dirty="0" smtClean="0"/>
              <a:t>…</a:t>
            </a:r>
            <a:r>
              <a:rPr lang="en-US" dirty="0" smtClean="0"/>
              <a:t> Energetic</a:t>
            </a:r>
          </a:p>
          <a:p>
            <a:pPr marL="0" indent="0">
              <a:buNone/>
            </a:pPr>
            <a:r>
              <a:rPr lang="en-US" dirty="0" smtClean="0"/>
              <a:t>22. Quiet </a:t>
            </a:r>
            <a:r>
              <a:rPr lang="mr-IN" dirty="0" smtClean="0"/>
              <a:t>…</a:t>
            </a:r>
            <a:r>
              <a:rPr lang="en-US" dirty="0" smtClean="0"/>
              <a:t> Outspoken</a:t>
            </a:r>
          </a:p>
          <a:p>
            <a:pPr marL="0" indent="0">
              <a:buNone/>
            </a:pPr>
            <a:r>
              <a:rPr lang="en-US" dirty="0" smtClean="0"/>
              <a:t>23. Conventional </a:t>
            </a:r>
            <a:r>
              <a:rPr lang="mr-IN" dirty="0" smtClean="0"/>
              <a:t>…</a:t>
            </a:r>
            <a:r>
              <a:rPr lang="en-US" dirty="0" smtClean="0"/>
              <a:t> Innovative</a:t>
            </a:r>
          </a:p>
          <a:p>
            <a:pPr marL="0" indent="0">
              <a:buNone/>
            </a:pPr>
            <a:r>
              <a:rPr lang="en-US" dirty="0" smtClean="0"/>
              <a:t>24. Inquisitive </a:t>
            </a:r>
            <a:r>
              <a:rPr lang="mr-IN" dirty="0" smtClean="0"/>
              <a:t>…</a:t>
            </a:r>
            <a:r>
              <a:rPr lang="en-US" dirty="0" smtClean="0"/>
              <a:t> Warm</a:t>
            </a:r>
          </a:p>
          <a:p>
            <a:pPr marL="0" indent="0">
              <a:buNone/>
            </a:pPr>
            <a:r>
              <a:rPr lang="en-US" dirty="0" smtClean="0"/>
              <a:t>25. </a:t>
            </a:r>
            <a:r>
              <a:rPr lang="en-US" dirty="0" err="1" smtClean="0"/>
              <a:t>Flexbile</a:t>
            </a:r>
            <a:r>
              <a:rPr lang="en-US" dirty="0" smtClean="0"/>
              <a:t> </a:t>
            </a:r>
            <a:r>
              <a:rPr lang="mr-IN" dirty="0" smtClean="0"/>
              <a:t>…</a:t>
            </a:r>
            <a:r>
              <a:rPr lang="en-US" dirty="0" smtClean="0"/>
              <a:t> Organized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736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 -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what do these numbers mean?</a:t>
            </a:r>
          </a:p>
          <a:p>
            <a:endParaRPr lang="en-US" dirty="0"/>
          </a:p>
          <a:p>
            <a:r>
              <a:rPr lang="en-US" dirty="0" smtClean="0"/>
              <a:t>LOW SCORE Range: 5-14</a:t>
            </a:r>
          </a:p>
          <a:p>
            <a:endParaRPr lang="en-US" dirty="0"/>
          </a:p>
          <a:p>
            <a:r>
              <a:rPr lang="en-US" dirty="0" smtClean="0"/>
              <a:t>MIDDLE SCORE Range: 15-25</a:t>
            </a:r>
          </a:p>
          <a:p>
            <a:endParaRPr lang="en-US" dirty="0"/>
          </a:p>
          <a:p>
            <a:r>
              <a:rPr lang="en-US" dirty="0" smtClean="0"/>
              <a:t>HIGH SCORE Range: 26-35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87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Neuroticism</a:t>
            </a:r>
            <a:r>
              <a:rPr lang="en-US" dirty="0" smtClean="0"/>
              <a:t>			</a:t>
            </a:r>
            <a:r>
              <a:rPr lang="en-US" dirty="0" smtClean="0">
                <a:sym typeface="Wingdings" panose="05000000000000000000" pitchFamily="2" charset="2"/>
              </a:rPr>
              <a:t> 			</a:t>
            </a:r>
            <a:r>
              <a:rPr lang="en-US" i="1" dirty="0" smtClean="0">
                <a:sym typeface="Wingdings" panose="05000000000000000000" pitchFamily="2" charset="2"/>
              </a:rPr>
              <a:t>Serotonin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808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</a:pPr>
            <a:r>
              <a:rPr lang="en-US" dirty="0" smtClean="0"/>
              <a:t>LOW SCORE (Stable)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Positive Descriptors: Secure, calm, concentrating, steady, unflappable, stress-free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Negative Descriptors: Lethargic, laid-back, unresponsive, unaware, insensitive, tunnel-</a:t>
            </a:r>
            <a:r>
              <a:rPr lang="en-US" dirty="0" err="1" smtClean="0"/>
              <a:t>visioned</a:t>
            </a:r>
            <a:endParaRPr lang="en-US" dirty="0" smtClean="0"/>
          </a:p>
          <a:p>
            <a:pPr>
              <a:lnSpc>
                <a:spcPct val="160000"/>
              </a:lnSpc>
            </a:pPr>
            <a:r>
              <a:rPr lang="en-US" dirty="0" smtClean="0"/>
              <a:t>MIDDLE SCORE (Responsive)</a:t>
            </a:r>
          </a:p>
          <a:p>
            <a:pPr>
              <a:lnSpc>
                <a:spcPct val="160000"/>
              </a:lnSpc>
            </a:pPr>
            <a:r>
              <a:rPr lang="en-US" dirty="0" smtClean="0"/>
              <a:t>HIGH SCORE (Neurotic)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Positive Descriptors: Alert, aware, empathic, expressive, energetic</a:t>
            </a:r>
          </a:p>
          <a:p>
            <a:pPr lvl="1">
              <a:lnSpc>
                <a:spcPct val="160000"/>
              </a:lnSpc>
            </a:pPr>
            <a:r>
              <a:rPr lang="en-US" dirty="0" smtClean="0"/>
              <a:t>Negative Descriptors: Tense, high-strung, depressed, neurotic, restless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43721" y="1622638"/>
            <a:ext cx="2657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 “mood regulator”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99668" y="1599122"/>
            <a:ext cx="2728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emotional barometer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245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Extraversion</a:t>
            </a: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>
                <a:sym typeface="Wingdings" panose="05000000000000000000" pitchFamily="2" charset="2"/>
              </a:rPr>
              <a:t> 	    </a:t>
            </a:r>
            <a:r>
              <a:rPr lang="en-US" i="1" dirty="0" smtClean="0">
                <a:sym typeface="Wingdings" panose="05000000000000000000" pitchFamily="2" charset="2"/>
              </a:rPr>
              <a:t>Norepinephrine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01" y="2101708"/>
            <a:ext cx="9613861" cy="432162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/>
              <a:t>LOW SCORE (Introvert)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Positive Descriptors: Private, reserved, serious, autonomous, prefers technology &amp; writing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Negative Descriptors: Reclusive, fearful, submissive, loner, eccentric, </a:t>
            </a:r>
            <a:r>
              <a:rPr lang="en-US" dirty="0" err="1" smtClean="0"/>
              <a:t>passsive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MIDDLE SCORE (</a:t>
            </a:r>
            <a:r>
              <a:rPr lang="en-US" sz="2000" dirty="0" err="1" smtClean="0"/>
              <a:t>Ambivert</a:t>
            </a:r>
            <a:r>
              <a:rPr lang="en-US" sz="20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en-US" sz="2000" dirty="0" smtClean="0"/>
              <a:t>HIGH SCORE (Extravert)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Positive Descriptors: Social, energetic, assertive, confident, optimistic, dynamic, animated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Negative Descriptors: Aggressive, overbearing, loud, pushy, forceful, melodramatic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5589" y="1599122"/>
            <a:ext cx="291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how individuals recharge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361652" y="1622639"/>
            <a:ext cx="3339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“adrenaline”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91541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Openness</a:t>
            </a:r>
            <a:r>
              <a:rPr lang="en-US" dirty="0" smtClean="0"/>
              <a:t>			</a:t>
            </a:r>
            <a:r>
              <a:rPr lang="en-US" dirty="0" smtClean="0">
                <a:sym typeface="Wingdings" panose="05000000000000000000" pitchFamily="2" charset="2"/>
              </a:rPr>
              <a:t> 			</a:t>
            </a:r>
            <a:r>
              <a:rPr lang="en-US" i="1" dirty="0" smtClean="0">
                <a:sym typeface="Wingdings" panose="05000000000000000000" pitchFamily="2" charset="2"/>
              </a:rPr>
              <a:t>Dopamine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31829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LOW SCORE (Conservative)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Practical, efficient, traditional, conservative, predictable, conventional, detail-oriented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Narrow-minded, closed, limited, misses new opportunities, lacks the big picture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MIDDLE SCORE (Moderate)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HIGH SCORE (Liberal)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Positive Descriptors: Curious, imaginative, open-minded, tolerant, inspired, artistic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Negative Descriptors: Impractical, unfocused, unrealistic, lacking in attention to detail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4471" y="1575606"/>
            <a:ext cx="366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: willingness to try new things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902603" y="1646155"/>
            <a:ext cx="30105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“happy chemical,” promotes exploratory behavior</a:t>
            </a:r>
          </a:p>
        </p:txBody>
      </p:sp>
    </p:spTree>
    <p:extLst>
      <p:ext uri="{BB962C8B-B14F-4D97-AF65-F5344CB8AC3E}">
        <p14:creationId xmlns:p14="http://schemas.microsoft.com/office/powerpoint/2010/main" val="39513247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89</TotalTime>
  <Words>641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Mangal</vt:lpstr>
      <vt:lpstr>Trebuchet MS</vt:lpstr>
      <vt:lpstr>Wingdings</vt:lpstr>
      <vt:lpstr>Berlin</vt:lpstr>
      <vt:lpstr>Neuropsychology in Leadership</vt:lpstr>
      <vt:lpstr>Big 5 Personality Characteristics</vt:lpstr>
      <vt:lpstr>Questionnaire (7-point scale)</vt:lpstr>
      <vt:lpstr>Questionnaire </vt:lpstr>
      <vt:lpstr>Questionnaire </vt:lpstr>
      <vt:lpstr>The Results - Explained</vt:lpstr>
      <vt:lpstr>Neuroticism       Serotonin</vt:lpstr>
      <vt:lpstr>Extraversion         Norepinephrine </vt:lpstr>
      <vt:lpstr>Openness       Dopamine </vt:lpstr>
      <vt:lpstr>Agreeableness      Oxytocin</vt:lpstr>
      <vt:lpstr>Conscientiousness     Testosterone </vt:lpstr>
      <vt:lpstr>How to Apply this Information</vt:lpstr>
      <vt:lpstr>Want to Learn More? </vt:lpstr>
    </vt:vector>
  </TitlesOfParts>
  <Company>University of Northern Colorado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Neuropsychology in Leadership</dc:title>
  <dc:creator>Desk, Lawrenson</dc:creator>
  <cp:lastModifiedBy>Friend, Corey</cp:lastModifiedBy>
  <cp:revision>21</cp:revision>
  <dcterms:created xsi:type="dcterms:W3CDTF">2017-03-06T06:26:29Z</dcterms:created>
  <dcterms:modified xsi:type="dcterms:W3CDTF">2017-03-07T20:07:26Z</dcterms:modified>
</cp:coreProperties>
</file>