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</p:sldMasterIdLst>
  <p:sldIdLst>
    <p:sldId id="256" r:id="rId2"/>
    <p:sldId id="257" r:id="rId3"/>
    <p:sldId id="265" r:id="rId4"/>
    <p:sldId id="258" r:id="rId5"/>
    <p:sldId id="266" r:id="rId6"/>
    <p:sldId id="264" r:id="rId7"/>
    <p:sldId id="267" r:id="rId8"/>
    <p:sldId id="268" r:id="rId9"/>
    <p:sldId id="270" r:id="rId10"/>
    <p:sldId id="259" r:id="rId11"/>
    <p:sldId id="269" r:id="rId12"/>
    <p:sldId id="260" r:id="rId13"/>
    <p:sldId id="262" r:id="rId14"/>
    <p:sldId id="263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/>
    <p:restoredTop sz="94643"/>
  </p:normalViewPr>
  <p:slideViewPr>
    <p:cSldViewPr snapToGrid="0" snapToObjects="1">
      <p:cViewPr>
        <p:scale>
          <a:sx n="50" d="100"/>
          <a:sy n="50" d="100"/>
        </p:scale>
        <p:origin x="448" y="1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13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3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7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2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77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99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1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5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1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2/27/17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903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Wrap Up Report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30224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IACURH Regional Business conference 2017</a:t>
            </a:r>
          </a:p>
          <a:p>
            <a:r>
              <a:rPr lang="en-US" dirty="0" smtClean="0"/>
              <a:t>University of Colorado, Colorado Springs</a:t>
            </a:r>
          </a:p>
          <a:p>
            <a:r>
              <a:rPr lang="en-US" dirty="0" smtClean="0"/>
              <a:t>February 9-11, 2017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86788" y="51006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9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Elected</a:t>
            </a:r>
          </a:p>
          <a:p>
            <a:r>
              <a:rPr lang="en-US" dirty="0" smtClean="0"/>
              <a:t>IACURH Director: </a:t>
            </a:r>
            <a:r>
              <a:rPr lang="en-US" dirty="0" err="1" smtClean="0"/>
              <a:t>Becca</a:t>
            </a:r>
            <a:r>
              <a:rPr lang="en-US" dirty="0" smtClean="0"/>
              <a:t> Lynch (ASU-T)</a:t>
            </a:r>
          </a:p>
          <a:p>
            <a:r>
              <a:rPr lang="en-US" dirty="0" smtClean="0"/>
              <a:t>AD-NRHH (Associate Director for NRHH) : Matt Denney (UNR)</a:t>
            </a:r>
          </a:p>
          <a:p>
            <a:r>
              <a:rPr lang="en-US" dirty="0" smtClean="0"/>
              <a:t>CO-NCCTD (Coordinating Officer for NCC Training and Development) : Jason </a:t>
            </a:r>
            <a:r>
              <a:rPr lang="en-US" dirty="0" err="1" smtClean="0"/>
              <a:t>Littleford</a:t>
            </a:r>
            <a:r>
              <a:rPr lang="en-US" dirty="0" smtClean="0"/>
              <a:t> (UNR)</a:t>
            </a:r>
          </a:p>
          <a:p>
            <a:endParaRPr lang="en-US" dirty="0"/>
          </a:p>
          <a:p>
            <a:r>
              <a:rPr lang="en-US" b="1" dirty="0" smtClean="0"/>
              <a:t>Still Vacant</a:t>
            </a:r>
          </a:p>
          <a:p>
            <a:r>
              <a:rPr lang="en-US" dirty="0" smtClean="0"/>
              <a:t>ADAF (Associate Director for Administration and Finance</a:t>
            </a:r>
          </a:p>
          <a:p>
            <a:r>
              <a:rPr lang="en-US" dirty="0" smtClean="0"/>
              <a:t>CO-PRRHA (Coordinating Officer for Presidential Relations and RHA Development)</a:t>
            </a:r>
          </a:p>
          <a:p>
            <a:r>
              <a:rPr lang="en-US" dirty="0" smtClean="0"/>
              <a:t>CO-PT (Coordinating Office for Publications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597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Virtual Chat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Positional Intents Close | March 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Positional Bids Due | March 15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Positional Bids Released | March 16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Positional Election Chat | March 19</a:t>
            </a:r>
            <a:r>
              <a:rPr lang="en-US" baseline="30000" dirty="0" smtClean="0"/>
              <a:t>th</a:t>
            </a:r>
            <a:r>
              <a:rPr lang="en-US" dirty="0" smtClean="0"/>
              <a:t> at 6:00 PM MST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10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 Bids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2125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NACURH Distinguished Service Award | </a:t>
            </a:r>
            <a:r>
              <a:rPr lang="en-US" dirty="0" smtClean="0"/>
              <a:t>Sara Collins, UNM</a:t>
            </a:r>
          </a:p>
          <a:p>
            <a:r>
              <a:rPr lang="en-US" b="1" dirty="0" smtClean="0"/>
              <a:t>NACURH First Year Experience Award | </a:t>
            </a:r>
            <a:r>
              <a:rPr lang="en-US" dirty="0" smtClean="0"/>
              <a:t>Allyson Malloy, CU-B</a:t>
            </a:r>
          </a:p>
          <a:p>
            <a:r>
              <a:rPr lang="en-US" b="1" dirty="0" smtClean="0"/>
              <a:t>NACURH RHA Building Block of the Year Award | </a:t>
            </a:r>
            <a:r>
              <a:rPr lang="en-US" dirty="0" smtClean="0"/>
              <a:t>University of Utah</a:t>
            </a:r>
          </a:p>
          <a:p>
            <a:r>
              <a:rPr lang="en-US" b="1" dirty="0" smtClean="0"/>
              <a:t>NACURH School of the Year | </a:t>
            </a:r>
            <a:r>
              <a:rPr lang="en-US" dirty="0" smtClean="0"/>
              <a:t>UNLV</a:t>
            </a:r>
          </a:p>
          <a:p>
            <a:r>
              <a:rPr lang="en-US" b="1" dirty="0" smtClean="0"/>
              <a:t>NACURH Student of the Year | </a:t>
            </a:r>
            <a:r>
              <a:rPr lang="en-US" dirty="0" smtClean="0"/>
              <a:t>Carl de la Cerda, NAU</a:t>
            </a:r>
          </a:p>
          <a:p>
            <a:r>
              <a:rPr lang="en-US" b="1" dirty="0" smtClean="0"/>
              <a:t>NACURH Valerie Averill Advisor of the Year Award | </a:t>
            </a:r>
            <a:r>
              <a:rPr lang="en-US" dirty="0" smtClean="0"/>
              <a:t>Corey Friend, UNC</a:t>
            </a:r>
          </a:p>
          <a:p>
            <a:r>
              <a:rPr lang="en-US" b="1" dirty="0" smtClean="0"/>
              <a:t>NRHH Building Block of the Year Award | </a:t>
            </a:r>
            <a:r>
              <a:rPr lang="en-US" dirty="0" smtClean="0"/>
              <a:t>UNR</a:t>
            </a:r>
          </a:p>
          <a:p>
            <a:r>
              <a:rPr lang="en-US" b="1" dirty="0" smtClean="0"/>
              <a:t>NRHH Outstanding Chapter of the Year Award | </a:t>
            </a:r>
            <a:r>
              <a:rPr lang="en-US" dirty="0" smtClean="0"/>
              <a:t>UA</a:t>
            </a:r>
          </a:p>
          <a:p>
            <a:r>
              <a:rPr lang="en-US" b="1" dirty="0" smtClean="0"/>
              <a:t>NACURH NCC of the Year | </a:t>
            </a:r>
            <a:r>
              <a:rPr lang="en-US" dirty="0" smtClean="0"/>
              <a:t>Lupe Godoy, UA</a:t>
            </a:r>
          </a:p>
          <a:p>
            <a:r>
              <a:rPr lang="en-US" b="1" dirty="0" smtClean="0"/>
              <a:t>NACURH NRHH President of the Year </a:t>
            </a:r>
            <a:r>
              <a:rPr lang="en-US" dirty="0" smtClean="0"/>
              <a:t>| Erin Mercado, CU-B</a:t>
            </a:r>
          </a:p>
          <a:p>
            <a:r>
              <a:rPr lang="en-US" b="1" dirty="0" smtClean="0"/>
              <a:t>NACURH NRHH Outstanding Member of the Year | </a:t>
            </a:r>
            <a:r>
              <a:rPr lang="en-US" dirty="0" smtClean="0"/>
              <a:t>Rachel </a:t>
            </a:r>
            <a:r>
              <a:rPr lang="en-US" dirty="0" err="1" smtClean="0"/>
              <a:t>Maly</a:t>
            </a:r>
            <a:r>
              <a:rPr lang="en-US" dirty="0" smtClean="0"/>
              <a:t>, CU_B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6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NACURH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 File Index (RFI) Database is being fixed! </a:t>
            </a:r>
          </a:p>
          <a:p>
            <a:r>
              <a:rPr lang="en-US" dirty="0" smtClean="0"/>
              <a:t>NACURH Corporate Office (NCO) is being officially combined after this year! </a:t>
            </a:r>
          </a:p>
          <a:p>
            <a:pPr lvl="1"/>
            <a:r>
              <a:rPr lang="en-US" dirty="0"/>
              <a:t>NSRO and NIC combined at last NACURH</a:t>
            </a:r>
          </a:p>
          <a:p>
            <a:pPr lvl="1"/>
            <a:r>
              <a:rPr lang="en-US" dirty="0"/>
              <a:t>NCO Bids happening</a:t>
            </a:r>
          </a:p>
          <a:p>
            <a:pPr lvl="1"/>
            <a:r>
              <a:rPr lang="en-US" dirty="0"/>
              <a:t>Will be one central office now!</a:t>
            </a:r>
          </a:p>
          <a:p>
            <a:r>
              <a:rPr lang="en-US" dirty="0" smtClean="0"/>
              <a:t>Legislation at NACURH will include making the change from NCC being National Communications Coordinator to NACURH Communications Coordinator.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0794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Conferences are an opportunity for us to meet other people in similar situations and talk to each other about how we can grow our organizations to our fullest potential. 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Without these conferences, a lot of what we implement on our campus wouldn’t exist.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We forget to talk about how we don</a:t>
            </a:r>
            <a:r>
              <a:rPr lang="fr-FR" dirty="0" smtClean="0"/>
              <a:t>’</a:t>
            </a:r>
            <a:r>
              <a:rPr lang="en-US" dirty="0" smtClean="0"/>
              <a:t>t really go for ourselves. We go for the organizations.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Bridging the Gap between RHA and NRHH – a lot of institutions don’t have as strong a relationship as we have between our organizations, so we’re in a really good place to help those institutions.</a:t>
            </a:r>
          </a:p>
        </p:txBody>
      </p:sp>
    </p:spTree>
    <p:extLst>
      <p:ext uri="{BB962C8B-B14F-4D97-AF65-F5344CB8AC3E}">
        <p14:creationId xmlns:p14="http://schemas.microsoft.com/office/powerpoint/2010/main" val="532670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8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IACURH 101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Intermountain Affiliate of College and University Residence Halls</a:t>
            </a:r>
          </a:p>
          <a:p>
            <a:r>
              <a:rPr lang="en-US" dirty="0" smtClean="0"/>
              <a:t>Conferences: IACURH Regional Leadership Conference, IACURH Regional Business Conference, NACURH Annual Conference </a:t>
            </a:r>
          </a:p>
          <a:p>
            <a:r>
              <a:rPr lang="en-US" dirty="0" smtClean="0"/>
              <a:t>Bids: Visual reports used to showcase the accomplishments of an individual or group, used as a nomination process for IACURH and NACURH level awards.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06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Conference Updates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NACURH 2017 – Purdue University (West Lafayette, Indiana)</a:t>
            </a:r>
          </a:p>
          <a:p>
            <a:pPr lvl="1"/>
            <a:r>
              <a:rPr lang="en-US" dirty="0" smtClean="0"/>
              <a:t>Budget approved at Semis (January)</a:t>
            </a:r>
          </a:p>
          <a:p>
            <a:pPr lvl="1"/>
            <a:r>
              <a:rPr lang="en-US" dirty="0" smtClean="0"/>
              <a:t>NBD and NNB members attend – facilities tour</a:t>
            </a:r>
          </a:p>
          <a:p>
            <a:pPr lvl="1"/>
            <a:r>
              <a:rPr lang="en-US" dirty="0" smtClean="0"/>
              <a:t>10 delegate cap </a:t>
            </a:r>
          </a:p>
          <a:p>
            <a:r>
              <a:rPr lang="en-US" dirty="0" smtClean="0"/>
              <a:t>Regional Leadership Conference 2017 – University of New Mexico</a:t>
            </a:r>
          </a:p>
          <a:p>
            <a:pPr lvl="1"/>
            <a:r>
              <a:rPr lang="en-US" dirty="0" smtClean="0"/>
              <a:t>Boardroom location moved</a:t>
            </a:r>
          </a:p>
          <a:p>
            <a:pPr lvl="1"/>
            <a:r>
              <a:rPr lang="en-US" dirty="0" smtClean="0"/>
              <a:t>Working on entertainment </a:t>
            </a:r>
          </a:p>
          <a:p>
            <a:pPr lvl="1"/>
            <a:r>
              <a:rPr lang="en-US" dirty="0" smtClean="0"/>
              <a:t>10 delegate cap</a:t>
            </a:r>
          </a:p>
          <a:p>
            <a:r>
              <a:rPr lang="en-US" dirty="0" smtClean="0"/>
              <a:t>Regional Business Conference 2018 – Boise State University </a:t>
            </a:r>
          </a:p>
          <a:p>
            <a:pPr lvl="1"/>
            <a:r>
              <a:rPr lang="en-US" dirty="0" smtClean="0"/>
              <a:t>BSU bid to host RBC18 at UCCS during RBC 2017</a:t>
            </a:r>
          </a:p>
          <a:p>
            <a:pPr lvl="1"/>
            <a:r>
              <a:rPr lang="en-US" dirty="0" smtClean="0"/>
              <a:t>“Prism of Possibilities” </a:t>
            </a:r>
          </a:p>
          <a:p>
            <a:pPr lvl="1"/>
            <a:r>
              <a:rPr lang="en-US" dirty="0" smtClean="0"/>
              <a:t>4 delegate cap</a:t>
            </a:r>
          </a:p>
        </p:txBody>
      </p:sp>
    </p:spTree>
    <p:extLst>
      <p:ext uri="{BB962C8B-B14F-4D97-AF65-F5344CB8AC3E}">
        <p14:creationId xmlns:p14="http://schemas.microsoft.com/office/powerpoint/2010/main" val="147257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MMAB | </a:t>
            </a:r>
            <a:r>
              <a:rPr lang="en-US" dirty="0" smtClean="0"/>
              <a:t>3 Year Service Pins - Passed</a:t>
            </a:r>
          </a:p>
          <a:p>
            <a:r>
              <a:rPr lang="en-US" b="1" dirty="0" smtClean="0"/>
              <a:t>- </a:t>
            </a:r>
            <a:r>
              <a:rPr lang="en-US" dirty="0" smtClean="0"/>
              <a:t>Turns the 3 year service pin application into a rolling application so you can fill it out at any point</a:t>
            </a:r>
          </a:p>
          <a:p>
            <a:r>
              <a:rPr lang="en-US" b="1" dirty="0" smtClean="0"/>
              <a:t>MMAC | </a:t>
            </a:r>
            <a:r>
              <a:rPr lang="en-US" dirty="0" smtClean="0"/>
              <a:t>Award Plaque Funding – Passed </a:t>
            </a:r>
          </a:p>
          <a:p>
            <a:r>
              <a:rPr lang="en-US" b="1" dirty="0" smtClean="0"/>
              <a:t>- </a:t>
            </a:r>
            <a:r>
              <a:rPr lang="en-US" dirty="0" smtClean="0"/>
              <a:t>The region will now keep award plaques in their budget so that it isn’t a conference add-on fee</a:t>
            </a:r>
          </a:p>
          <a:p>
            <a:r>
              <a:rPr lang="en-US" b="1" dirty="0" smtClean="0"/>
              <a:t>MMAD | </a:t>
            </a:r>
            <a:r>
              <a:rPr lang="en-US" dirty="0" smtClean="0"/>
              <a:t>Regional Conference Pre-Bid Process – Acclimation (Passed) </a:t>
            </a:r>
          </a:p>
          <a:p>
            <a:r>
              <a:rPr lang="en-US" dirty="0" smtClean="0"/>
              <a:t>- Instates a pre-bid process on the regional level similar to what NACURH uses. This will help bidding institutions in the conference bid process.</a:t>
            </a:r>
          </a:p>
        </p:txBody>
      </p:sp>
    </p:spTree>
    <p:extLst>
      <p:ext uri="{BB962C8B-B14F-4D97-AF65-F5344CB8AC3E}">
        <p14:creationId xmlns:p14="http://schemas.microsoft.com/office/powerpoint/2010/main" val="140995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12166"/>
          </a:xfrm>
        </p:spPr>
        <p:txBody>
          <a:bodyPr>
            <a:normAutofit/>
          </a:bodyPr>
          <a:lstStyle/>
          <a:p>
            <a:r>
              <a:rPr lang="en-US" b="1" dirty="0"/>
              <a:t>MMAH | </a:t>
            </a:r>
            <a:r>
              <a:rPr lang="en-US" dirty="0"/>
              <a:t>3 Year Philanthropy – 12-10-2 (Passed)</a:t>
            </a:r>
          </a:p>
          <a:p>
            <a:r>
              <a:rPr lang="en-US" b="1" dirty="0"/>
              <a:t>- </a:t>
            </a:r>
            <a:r>
              <a:rPr lang="en-US" dirty="0"/>
              <a:t>Extends reach of regional philanthropy from one year to three. This will allow for more consistent and detailed Philanthropy programming. </a:t>
            </a:r>
            <a:endParaRPr lang="en-US" b="1" dirty="0" smtClean="0"/>
          </a:p>
          <a:p>
            <a:r>
              <a:rPr lang="en-US" b="1" dirty="0" smtClean="0"/>
              <a:t>MMAI | </a:t>
            </a:r>
            <a:r>
              <a:rPr lang="en-US" dirty="0" smtClean="0"/>
              <a:t>Midterm Vacancy Process – Passed </a:t>
            </a:r>
          </a:p>
          <a:p>
            <a:r>
              <a:rPr lang="en-US" b="1" dirty="0" smtClean="0"/>
              <a:t>- </a:t>
            </a:r>
            <a:r>
              <a:rPr lang="en-US" dirty="0" smtClean="0"/>
              <a:t>Clarifies what happens if someone has to step down mid-term</a:t>
            </a:r>
          </a:p>
          <a:p>
            <a:r>
              <a:rPr lang="en-US" b="1" dirty="0" smtClean="0"/>
              <a:t>MMAO | </a:t>
            </a:r>
            <a:r>
              <a:rPr lang="en-US" dirty="0" smtClean="0"/>
              <a:t>NCC, RHA President OTY Eligibility – 5-19-0 (not Passed)</a:t>
            </a:r>
          </a:p>
          <a:p>
            <a:r>
              <a:rPr lang="en-US" b="1" dirty="0" smtClean="0"/>
              <a:t>- </a:t>
            </a:r>
            <a:r>
              <a:rPr lang="en-US" dirty="0" smtClean="0"/>
              <a:t>Would have made it so that in order to be eligible for RHA President OTY or NCC OTY, you would have needed to serve in the role for a full term.</a:t>
            </a:r>
            <a:endParaRPr lang="en-US" b="1" dirty="0" smtClean="0"/>
          </a:p>
          <a:p>
            <a:r>
              <a:rPr lang="en-US" b="1" dirty="0" smtClean="0"/>
              <a:t>MMAT | </a:t>
            </a:r>
            <a:r>
              <a:rPr lang="en-US" dirty="0" smtClean="0"/>
              <a:t>LAS-I Jurisdiction – Acclimation (Passed) </a:t>
            </a:r>
          </a:p>
          <a:p>
            <a:r>
              <a:rPr lang="en-US" b="1" dirty="0" smtClean="0"/>
              <a:t>- </a:t>
            </a:r>
            <a:r>
              <a:rPr lang="en-US" dirty="0" smtClean="0"/>
              <a:t>Clarifies who oversees the process of Alumni Relations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557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703445" cy="402336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Primary Sources of Revenue</a:t>
            </a:r>
          </a:p>
          <a:p>
            <a:pPr>
              <a:buFontTx/>
              <a:buChar char="-"/>
            </a:pPr>
            <a:r>
              <a:rPr lang="en-US" dirty="0" smtClean="0"/>
              <a:t>Add-on Fees</a:t>
            </a:r>
          </a:p>
          <a:p>
            <a:pPr lvl="1">
              <a:buFontTx/>
              <a:buChar char="-"/>
            </a:pPr>
            <a:r>
              <a:rPr lang="en-US" dirty="0" smtClean="0"/>
              <a:t>Regional</a:t>
            </a:r>
          </a:p>
          <a:p>
            <a:pPr lvl="1">
              <a:buFontTx/>
              <a:buChar char="-"/>
            </a:pPr>
            <a:r>
              <a:rPr lang="en-US" dirty="0" smtClean="0"/>
              <a:t>Technology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Merchandise Sales</a:t>
            </a:r>
          </a:p>
          <a:p>
            <a:pPr>
              <a:buFontTx/>
              <a:buChar char="-"/>
            </a:pPr>
            <a:r>
              <a:rPr lang="en-US" dirty="0" smtClean="0"/>
              <a:t>Membership Dues</a:t>
            </a:r>
          </a:p>
          <a:p>
            <a:pPr lvl="1">
              <a:buFontTx/>
              <a:buChar char="-"/>
            </a:pPr>
            <a:r>
              <a:rPr lang="en-US" dirty="0" smtClean="0"/>
              <a:t>Transfer from NACURH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92041" y="1845734"/>
            <a:ext cx="333756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r>
              <a:rPr lang="en-US" b="1" u="sng" dirty="0" smtClean="0"/>
              <a:t>Revenue</a:t>
            </a:r>
          </a:p>
          <a:p>
            <a:pPr marL="0" indent="0" algn="r">
              <a:buFont typeface="Calibri" panose="020F0502020204030204" pitchFamily="34" charset="0"/>
              <a:buNone/>
            </a:pPr>
            <a:r>
              <a:rPr lang="en-US" b="1" dirty="0" smtClean="0">
                <a:solidFill>
                  <a:srgbClr val="00B050"/>
                </a:solidFill>
              </a:rPr>
              <a:t>Budgeted Revenue for FY 2017</a:t>
            </a:r>
          </a:p>
          <a:p>
            <a:pPr marL="0" indent="0" algn="r">
              <a:buFont typeface="Calibri" panose="020F0502020204030204" pitchFamily="34" charset="0"/>
              <a:buNone/>
            </a:pPr>
            <a:r>
              <a:rPr lang="en-US" dirty="0" smtClean="0">
                <a:solidFill>
                  <a:srgbClr val="00B050"/>
                </a:solidFill>
              </a:rPr>
              <a:t>$20,905.00</a:t>
            </a:r>
          </a:p>
          <a:p>
            <a:pPr marL="0" indent="0" algn="r">
              <a:buFont typeface="Calibri" panose="020F0502020204030204" pitchFamily="34" charset="0"/>
              <a:buNone/>
            </a:pPr>
            <a:r>
              <a:rPr lang="en-US" b="1" dirty="0" smtClean="0">
                <a:solidFill>
                  <a:srgbClr val="00B050"/>
                </a:solidFill>
              </a:rPr>
              <a:t>Budgeted Revenue for FY 2018</a:t>
            </a:r>
          </a:p>
          <a:p>
            <a:pPr marL="0" indent="0" algn="r">
              <a:buFont typeface="Calibri" panose="020F0502020204030204" pitchFamily="34" charset="0"/>
              <a:buNone/>
            </a:pPr>
            <a:r>
              <a:rPr lang="en-US" dirty="0" smtClean="0">
                <a:solidFill>
                  <a:srgbClr val="00B050"/>
                </a:solidFill>
              </a:rPr>
              <a:t>$26, 375.00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67725" y="1845734"/>
            <a:ext cx="337375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b="1" u="sng" dirty="0" smtClean="0"/>
              <a:t>Expenses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Budgeted Expenses for FY 2017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 smtClean="0">
                <a:solidFill>
                  <a:srgbClr val="C00000"/>
                </a:solidFill>
              </a:rPr>
              <a:t>$20,905.00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Budgeted Expenses for FY 2018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 smtClean="0">
                <a:solidFill>
                  <a:srgbClr val="C00000"/>
                </a:solidFill>
              </a:rPr>
              <a:t>$26,375.00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2040" y="4668765"/>
            <a:ext cx="69494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Overall</a:t>
            </a:r>
          </a:p>
          <a:p>
            <a:pPr algn="ctr"/>
            <a:endParaRPr lang="en-US" sz="2400" b="1" u="sng" dirty="0"/>
          </a:p>
          <a:p>
            <a:pPr algn="ctr"/>
            <a:r>
              <a:rPr lang="en-US" sz="2000" b="1" dirty="0" smtClean="0"/>
              <a:t>Fiscal Year 2018 vs. Fiscal Year 2017: </a:t>
            </a:r>
            <a:r>
              <a:rPr lang="en-US" sz="2000" dirty="0" smtClean="0">
                <a:solidFill>
                  <a:srgbClr val="00B050"/>
                </a:solidFill>
              </a:rPr>
              <a:t>$5,470.00 more budgeted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04569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Revenue 2018 Budgeted: 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Conference Fees: $14.820.00  |  Sale of Inventory: $8,250.00 |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Transfers In: $3,300.00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Expenses 2018 Budgeted: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Bank Charges: $50.00 | Conference Registration: $1,750.00  |  Inventory: $4,800.00  |     Merchant Fees: $410.00 | Printing: $75.00 | Recognition: $3885.00 | Repairs &amp; Maintenance: $100.00 | Travel: $11,825.00 | Supplies: $540.00 | Transfers Out: $2,600.00 </a:t>
            </a:r>
            <a:endParaRPr lang="en-US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9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Expenses Line Item Adjustments</a:t>
            </a:r>
          </a:p>
          <a:p>
            <a:r>
              <a:rPr lang="en-US" dirty="0" smtClean="0"/>
              <a:t>Conference Registration: </a:t>
            </a:r>
            <a:r>
              <a:rPr lang="en-US" dirty="0" smtClean="0">
                <a:solidFill>
                  <a:srgbClr val="00B050"/>
                </a:solidFill>
              </a:rPr>
              <a:t>+$250.00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Merchant Fees (new line):  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Calibri" charset="0"/>
                <a:cs typeface="Calibri" charset="0"/>
              </a:rPr>
              <a:t>+$410.00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Recognition: 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Calibri" charset="0"/>
                <a:cs typeface="Calibri" charset="0"/>
              </a:rPr>
              <a:t>+$2,110.00 </a:t>
            </a:r>
            <a:r>
              <a:rPr lang="en-US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(adding award)</a:t>
            </a:r>
          </a:p>
          <a:p>
            <a:endParaRPr lang="en-US" dirty="0" smtClean="0">
              <a:solidFill>
                <a:srgbClr val="00B050"/>
              </a:solidFill>
              <a:latin typeface="Calibri" charset="0"/>
              <a:ea typeface="Calibri" charset="0"/>
              <a:cs typeface="Calibri" charset="0"/>
            </a:endParaRPr>
          </a:p>
          <a:p>
            <a:endParaRPr lang="en-US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Revenue Line Item Adjustments</a:t>
            </a:r>
          </a:p>
          <a:p>
            <a:r>
              <a:rPr lang="en-US" dirty="0" smtClean="0"/>
              <a:t>Conference Fees for RLC and RBC: </a:t>
            </a:r>
            <a:r>
              <a:rPr lang="en-US" dirty="0" smtClean="0">
                <a:solidFill>
                  <a:srgbClr val="00B050"/>
                </a:solidFill>
              </a:rPr>
              <a:t>+$9.00</a:t>
            </a:r>
          </a:p>
          <a:p>
            <a:r>
              <a:rPr lang="en-US" dirty="0" smtClean="0"/>
              <a:t>Donations: </a:t>
            </a:r>
            <a:r>
              <a:rPr lang="en-US" dirty="0" smtClean="0">
                <a:solidFill>
                  <a:srgbClr val="FF0000"/>
                </a:solidFill>
              </a:rPr>
              <a:t>-$1,000.00 </a:t>
            </a:r>
            <a:r>
              <a:rPr lang="en-US" dirty="0" smtClean="0"/>
              <a:t>(eliminate line completely) (should not be depending on donations as means of revenue)</a:t>
            </a:r>
          </a:p>
          <a:p>
            <a:r>
              <a:rPr lang="en-US" dirty="0" smtClean="0"/>
              <a:t>Sale of Inventory: </a:t>
            </a:r>
            <a:r>
              <a:rPr lang="en-US" dirty="0" smtClean="0">
                <a:solidFill>
                  <a:srgbClr val="00B050"/>
                </a:solidFill>
              </a:rPr>
              <a:t>+$2,750 </a:t>
            </a:r>
            <a:r>
              <a:rPr lang="en-US" dirty="0" smtClean="0"/>
              <a:t>(adding NRHH inventory)</a:t>
            </a:r>
          </a:p>
          <a:p>
            <a:r>
              <a:rPr lang="en-US" dirty="0" smtClean="0"/>
              <a:t>Transfers In: </a:t>
            </a:r>
            <a:r>
              <a:rPr lang="en-US" dirty="0" smtClean="0">
                <a:solidFill>
                  <a:srgbClr val="00B050"/>
                </a:solidFill>
              </a:rPr>
              <a:t>+$300.00 </a:t>
            </a:r>
            <a:r>
              <a:rPr lang="en-US" dirty="0" smtClean="0"/>
              <a:t>for growth in 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74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10058402" cy="4023360"/>
          </a:xfrm>
        </p:spPr>
        <p:txBody>
          <a:bodyPr/>
          <a:lstStyle/>
          <a:p>
            <a:r>
              <a:rPr lang="en-US" dirty="0" smtClean="0"/>
              <a:t>- IACURH Add-on fee is now $24 ($9 increase)</a:t>
            </a:r>
          </a:p>
          <a:p>
            <a:r>
              <a:rPr lang="en-US" dirty="0" smtClean="0"/>
              <a:t>- Travel increase – funding CO Travel , and increasing each travel allocation because of size of region</a:t>
            </a:r>
          </a:p>
          <a:p>
            <a:r>
              <a:rPr lang="en-US" dirty="0" smtClean="0"/>
              <a:t>- Line Item addition: Merchant Fees (legislation passed at VBC)</a:t>
            </a:r>
          </a:p>
          <a:p>
            <a:r>
              <a:rPr lang="en-US" dirty="0" smtClean="0"/>
              <a:t>- NRHH inventory being added (</a:t>
            </a:r>
            <a:r>
              <a:rPr lang="en-US" dirty="0" err="1" smtClean="0"/>
              <a:t>inc.</a:t>
            </a:r>
            <a:r>
              <a:rPr lang="en-US" dirty="0" smtClean="0"/>
              <a:t> revenue)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39152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3235</TotalTime>
  <Words>1029</Words>
  <Application>Microsoft Macintosh PowerPoint</Application>
  <PresentationFormat>Widescreen</PresentationFormat>
  <Paragraphs>118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Calibri Light</vt:lpstr>
      <vt:lpstr>Retrospect</vt:lpstr>
      <vt:lpstr>Wrap Up Report </vt:lpstr>
      <vt:lpstr>Review: IACURH 101 </vt:lpstr>
      <vt:lpstr>Conference Updates </vt:lpstr>
      <vt:lpstr>Legislation</vt:lpstr>
      <vt:lpstr>Legislation Cont.</vt:lpstr>
      <vt:lpstr>Budget</vt:lpstr>
      <vt:lpstr>Budget Cont.</vt:lpstr>
      <vt:lpstr>Budget cont.</vt:lpstr>
      <vt:lpstr>Key Points</vt:lpstr>
      <vt:lpstr>Elections</vt:lpstr>
      <vt:lpstr>Election Virtual Chat</vt:lpstr>
      <vt:lpstr>Award Bids</vt:lpstr>
      <vt:lpstr>NACURH </vt:lpstr>
      <vt:lpstr>Why it Matters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Wrap Up Report </dc:title>
  <dc:creator>Mallory Gibson</dc:creator>
  <cp:lastModifiedBy>Mallory Gibson</cp:lastModifiedBy>
  <cp:revision>21</cp:revision>
  <dcterms:created xsi:type="dcterms:W3CDTF">2017-02-13T15:35:23Z</dcterms:created>
  <dcterms:modified xsi:type="dcterms:W3CDTF">2017-02-27T23:13:29Z</dcterms:modified>
</cp:coreProperties>
</file>