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60" r:id="rId3"/>
    <p:sldId id="261" r:id="rId4"/>
    <p:sldId id="262" r:id="rId5"/>
    <p:sldId id="263" r:id="rId6"/>
    <p:sldId id="264" r:id="rId7"/>
    <p:sldId id="265" r:id="rId8"/>
    <p:sldId id="266" r:id="rId9"/>
    <p:sldId id="267" r:id="rId10"/>
    <p:sldId id="268" r:id="rId11"/>
    <p:sldId id="269" r:id="rId12"/>
    <p:sldId id="271" r:id="rId13"/>
    <p:sldId id="272" r:id="rId14"/>
    <p:sldId id="273" r:id="rId15"/>
    <p:sldId id="274" r:id="rId16"/>
    <p:sldId id="275" r:id="rId17"/>
    <p:sldId id="276" r:id="rId18"/>
    <p:sldId id="270" r:id="rId19"/>
    <p:sldId id="259" r:id="rId2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E50"/>
    <a:srgbClr val="FAB1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94660"/>
  </p:normalViewPr>
  <p:slideViewPr>
    <p:cSldViewPr snapToGrid="0" snapToObjects="1">
      <p:cViewPr varScale="1">
        <p:scale>
          <a:sx n="108" d="100"/>
          <a:sy n="108" d="100"/>
        </p:scale>
        <p:origin x="170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C54EED26-8725-4AB4-824E-B94AC4C8E31A}" type="datetimeFigureOut">
              <a:rPr lang="en-US" smtClean="0"/>
              <a:t>12/2/2019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C7F168EB-2D7B-415F-B1D9-EBCD80A57A44}" type="slidenum">
              <a:rPr lang="en-US" smtClean="0"/>
              <a:t>‹#›</a:t>
            </a:fld>
            <a:endParaRPr lang="en-US"/>
          </a:p>
        </p:txBody>
      </p:sp>
    </p:spTree>
    <p:extLst>
      <p:ext uri="{BB962C8B-B14F-4D97-AF65-F5344CB8AC3E}">
        <p14:creationId xmlns:p14="http://schemas.microsoft.com/office/powerpoint/2010/main" val="844241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739CDE7-B61E-BD40-9481-F1F4B64F3159}" type="datetimeFigureOut">
              <a:rPr lang="en-US" smtClean="0"/>
              <a:t>12/2/2019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C59AB08-EB93-3549-BBDC-5D1C9C1B344A}" type="slidenum">
              <a:rPr lang="en-US" smtClean="0"/>
              <a:t>‹#›</a:t>
            </a:fld>
            <a:endParaRPr lang="en-US" dirty="0"/>
          </a:p>
        </p:txBody>
      </p:sp>
    </p:spTree>
    <p:extLst>
      <p:ext uri="{BB962C8B-B14F-4D97-AF65-F5344CB8AC3E}">
        <p14:creationId xmlns:p14="http://schemas.microsoft.com/office/powerpoint/2010/main" val="359986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59AB08-EB93-3549-BBDC-5D1C9C1B344A}" type="slidenum">
              <a:rPr lang="en-US" smtClean="0"/>
              <a:t>1</a:t>
            </a:fld>
            <a:endParaRPr lang="en-US" dirty="0"/>
          </a:p>
        </p:txBody>
      </p:sp>
    </p:spTree>
    <p:extLst>
      <p:ext uri="{BB962C8B-B14F-4D97-AF65-F5344CB8AC3E}">
        <p14:creationId xmlns:p14="http://schemas.microsoft.com/office/powerpoint/2010/main" val="2945272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59AB08-EB93-3549-BBDC-5D1C9C1B344A}" type="slidenum">
              <a:rPr lang="en-US" smtClean="0"/>
              <a:t>3</a:t>
            </a:fld>
            <a:endParaRPr lang="en-US" dirty="0"/>
          </a:p>
        </p:txBody>
      </p:sp>
    </p:spTree>
    <p:extLst>
      <p:ext uri="{BB962C8B-B14F-4D97-AF65-F5344CB8AC3E}">
        <p14:creationId xmlns:p14="http://schemas.microsoft.com/office/powerpoint/2010/main" val="925487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59AB08-EB93-3549-BBDC-5D1C9C1B344A}" type="slidenum">
              <a:rPr lang="en-US" smtClean="0"/>
              <a:t>19</a:t>
            </a:fld>
            <a:endParaRPr lang="en-US" dirty="0"/>
          </a:p>
        </p:txBody>
      </p:sp>
    </p:spTree>
    <p:extLst>
      <p:ext uri="{BB962C8B-B14F-4D97-AF65-F5344CB8AC3E}">
        <p14:creationId xmlns:p14="http://schemas.microsoft.com/office/powerpoint/2010/main" val="2945272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12/2/2019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dirty="0"/>
          </a:p>
        </p:txBody>
      </p:sp>
    </p:spTree>
    <p:extLst>
      <p:ext uri="{BB962C8B-B14F-4D97-AF65-F5344CB8AC3E}">
        <p14:creationId xmlns:p14="http://schemas.microsoft.com/office/powerpoint/2010/main" val="61043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12/2/2019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dirty="0"/>
          </a:p>
        </p:txBody>
      </p:sp>
    </p:spTree>
    <p:extLst>
      <p:ext uri="{BB962C8B-B14F-4D97-AF65-F5344CB8AC3E}">
        <p14:creationId xmlns:p14="http://schemas.microsoft.com/office/powerpoint/2010/main" val="373652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12/2/2019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dirty="0"/>
          </a:p>
        </p:txBody>
      </p:sp>
    </p:spTree>
    <p:extLst>
      <p:ext uri="{BB962C8B-B14F-4D97-AF65-F5344CB8AC3E}">
        <p14:creationId xmlns:p14="http://schemas.microsoft.com/office/powerpoint/2010/main" val="204185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12/2/2019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dirty="0"/>
          </a:p>
        </p:txBody>
      </p:sp>
    </p:spTree>
    <p:extLst>
      <p:ext uri="{BB962C8B-B14F-4D97-AF65-F5344CB8AC3E}">
        <p14:creationId xmlns:p14="http://schemas.microsoft.com/office/powerpoint/2010/main" val="105894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12/2/2019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dirty="0"/>
          </a:p>
        </p:txBody>
      </p:sp>
    </p:spTree>
    <p:extLst>
      <p:ext uri="{BB962C8B-B14F-4D97-AF65-F5344CB8AC3E}">
        <p14:creationId xmlns:p14="http://schemas.microsoft.com/office/powerpoint/2010/main" val="208227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12/2/2019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dirty="0"/>
          </a:p>
        </p:txBody>
      </p:sp>
    </p:spTree>
    <p:extLst>
      <p:ext uri="{BB962C8B-B14F-4D97-AF65-F5344CB8AC3E}">
        <p14:creationId xmlns:p14="http://schemas.microsoft.com/office/powerpoint/2010/main" val="186279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12/2/2019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dirty="0"/>
          </a:p>
        </p:txBody>
      </p:sp>
    </p:spTree>
    <p:extLst>
      <p:ext uri="{BB962C8B-B14F-4D97-AF65-F5344CB8AC3E}">
        <p14:creationId xmlns:p14="http://schemas.microsoft.com/office/powerpoint/2010/main" val="381086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12/2/2019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dirty="0"/>
          </a:p>
        </p:txBody>
      </p:sp>
    </p:spTree>
    <p:extLst>
      <p:ext uri="{BB962C8B-B14F-4D97-AF65-F5344CB8AC3E}">
        <p14:creationId xmlns:p14="http://schemas.microsoft.com/office/powerpoint/2010/main" val="3715267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12/2/2019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dirty="0"/>
          </a:p>
        </p:txBody>
      </p:sp>
    </p:spTree>
    <p:extLst>
      <p:ext uri="{BB962C8B-B14F-4D97-AF65-F5344CB8AC3E}">
        <p14:creationId xmlns:p14="http://schemas.microsoft.com/office/powerpoint/2010/main" val="114983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12/2/2019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dirty="0"/>
          </a:p>
        </p:txBody>
      </p:sp>
    </p:spTree>
    <p:extLst>
      <p:ext uri="{BB962C8B-B14F-4D97-AF65-F5344CB8AC3E}">
        <p14:creationId xmlns:p14="http://schemas.microsoft.com/office/powerpoint/2010/main" val="108641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12/2/2019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dirty="0"/>
          </a:p>
        </p:txBody>
      </p:sp>
    </p:spTree>
    <p:extLst>
      <p:ext uri="{BB962C8B-B14F-4D97-AF65-F5344CB8AC3E}">
        <p14:creationId xmlns:p14="http://schemas.microsoft.com/office/powerpoint/2010/main" val="2088101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59474"/>
          </a:xfrm>
          <a:prstGeom prst="rect">
            <a:avLst/>
          </a:prstGeom>
          <a:noFill/>
          <a:ln>
            <a:noFill/>
          </a:ln>
        </p:spPr>
      </p:pic>
      <p:sp>
        <p:nvSpPr>
          <p:cNvPr id="4" name="Rectangle 3"/>
          <p:cNvSpPr/>
          <p:nvPr userDrawn="1"/>
        </p:nvSpPr>
        <p:spPr>
          <a:xfrm>
            <a:off x="0" y="505440"/>
            <a:ext cx="9144000" cy="54034"/>
          </a:xfrm>
          <a:prstGeom prst="rect">
            <a:avLst/>
          </a:prstGeom>
          <a:solidFill>
            <a:srgbClr val="F8B13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2" name="Picture 1"/>
          <p:cNvPicPr>
            <a:picLocks noChangeAspect="1"/>
          </p:cNvPicPr>
          <p:nvPr userDrawn="1"/>
        </p:nvPicPr>
        <p:blipFill>
          <a:blip r:embed="rId14"/>
          <a:stretch>
            <a:fillRect/>
          </a:stretch>
        </p:blipFill>
        <p:spPr>
          <a:xfrm>
            <a:off x="4078932" y="161651"/>
            <a:ext cx="815312" cy="823076"/>
          </a:xfrm>
          <a:prstGeom prst="rect">
            <a:avLst/>
          </a:prstGeom>
        </p:spPr>
      </p:pic>
    </p:spTree>
    <p:extLst>
      <p:ext uri="{BB962C8B-B14F-4D97-AF65-F5344CB8AC3E}">
        <p14:creationId xmlns:p14="http://schemas.microsoft.com/office/powerpoint/2010/main" val="4167765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6758755"/>
            <a:ext cx="9144000" cy="99246"/>
          </a:xfrm>
          <a:prstGeom prst="rect">
            <a:avLst/>
          </a:prstGeom>
          <a:noFill/>
          <a:ln>
            <a:noFill/>
          </a:ln>
        </p:spPr>
      </p:pic>
      <p:sp>
        <p:nvSpPr>
          <p:cNvPr id="14" name="Text Box 19"/>
          <p:cNvSpPr txBox="1"/>
          <p:nvPr/>
        </p:nvSpPr>
        <p:spPr>
          <a:xfrm>
            <a:off x="279960" y="5824009"/>
            <a:ext cx="3362960" cy="1090437"/>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Morgan Gray</a:t>
            </a:r>
          </a:p>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Receipt Imaging Training</a:t>
            </a:r>
          </a:p>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12/02/2019</a:t>
            </a:r>
          </a:p>
          <a:p>
            <a:pPr marL="0" marR="0">
              <a:spcBef>
                <a:spcPts val="0"/>
              </a:spcBef>
              <a:spcAft>
                <a:spcPts val="0"/>
              </a:spcAft>
            </a:pPr>
            <a:endParaRPr lang="en-US" sz="1200" dirty="0">
              <a:solidFill>
                <a:schemeClr val="bg1">
                  <a:lumMod val="50000"/>
                </a:schemeClr>
              </a:solidFill>
              <a:effectLst/>
              <a:ea typeface="ヒラギノ丸ゴ Pro W4"/>
              <a:cs typeface="Times New Roman"/>
            </a:endParaRPr>
          </a:p>
        </p:txBody>
      </p:sp>
      <p:sp>
        <p:nvSpPr>
          <p:cNvPr id="13" name="Title 1"/>
          <p:cNvSpPr>
            <a:spLocks noGrp="1"/>
          </p:cNvSpPr>
          <p:nvPr>
            <p:ph type="ctrTitle"/>
          </p:nvPr>
        </p:nvSpPr>
        <p:spPr>
          <a:xfrm>
            <a:off x="0" y="2805919"/>
            <a:ext cx="9144000" cy="648758"/>
          </a:xfrm>
        </p:spPr>
        <p:txBody>
          <a:bodyPr/>
          <a:lstStyle/>
          <a:p>
            <a:r>
              <a:rPr lang="en-US" sz="5400" b="1" dirty="0">
                <a:solidFill>
                  <a:srgbClr val="192E50"/>
                </a:solidFill>
                <a:latin typeface="Helvetica"/>
                <a:cs typeface="Helvetica"/>
              </a:rPr>
              <a:t>Receipt Imaging</a:t>
            </a:r>
          </a:p>
        </p:txBody>
      </p:sp>
      <p:pic>
        <p:nvPicPr>
          <p:cNvPr id="17" name="Picture 16"/>
          <p:cNvPicPr>
            <a:picLocks noChangeAspect="1"/>
          </p:cNvPicPr>
          <p:nvPr/>
        </p:nvPicPr>
        <p:blipFill>
          <a:blip r:embed="rId4"/>
          <a:stretch>
            <a:fillRect/>
          </a:stretch>
        </p:blipFill>
        <p:spPr>
          <a:xfrm>
            <a:off x="6662420" y="5864649"/>
            <a:ext cx="2159000" cy="673100"/>
          </a:xfrm>
          <a:prstGeom prst="rect">
            <a:avLst/>
          </a:prstGeom>
        </p:spPr>
      </p:pic>
    </p:spTree>
    <p:extLst>
      <p:ext uri="{BB962C8B-B14F-4D97-AF65-F5344CB8AC3E}">
        <p14:creationId xmlns:p14="http://schemas.microsoft.com/office/powerpoint/2010/main" val="68524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9999" y="854352"/>
            <a:ext cx="8885693"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192E50"/>
                </a:solidFill>
                <a:latin typeface="Helvetica"/>
                <a:cs typeface="Helvetica"/>
              </a:rPr>
              <a:t>Upload At Statement Level - Online</a:t>
            </a:r>
          </a:p>
        </p:txBody>
      </p:sp>
      <p:grpSp>
        <p:nvGrpSpPr>
          <p:cNvPr id="3" name="Group 2"/>
          <p:cNvGrpSpPr/>
          <p:nvPr/>
        </p:nvGrpSpPr>
        <p:grpSpPr>
          <a:xfrm>
            <a:off x="159999" y="1600767"/>
            <a:ext cx="8885693" cy="3887491"/>
            <a:chOff x="870710" y="1789671"/>
            <a:chExt cx="10916310" cy="4775886"/>
          </a:xfrm>
        </p:grpSpPr>
        <p:pic>
          <p:nvPicPr>
            <p:cNvPr id="10"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710" y="1789671"/>
              <a:ext cx="10916310" cy="4775886"/>
            </a:xfrm>
            <a:prstGeom prst="rect">
              <a:avLst/>
            </a:prstGeom>
          </p:spPr>
        </p:pic>
        <p:sp>
          <p:nvSpPr>
            <p:cNvPr id="11" name="TextBox 10"/>
            <p:cNvSpPr txBox="1"/>
            <p:nvPr/>
          </p:nvSpPr>
          <p:spPr>
            <a:xfrm>
              <a:off x="4353698" y="2475470"/>
              <a:ext cx="4462663" cy="453734"/>
            </a:xfrm>
            <a:prstGeom prst="rect">
              <a:avLst/>
            </a:prstGeom>
            <a:noFill/>
            <a:ln w="19050">
              <a:solidFill>
                <a:srgbClr val="192E50"/>
              </a:solidFill>
            </a:ln>
          </p:spPr>
          <p:txBody>
            <a:bodyPr wrap="none" rtlCol="0">
              <a:spAutoFit/>
            </a:bodyPr>
            <a:lstStyle/>
            <a:p>
              <a:r>
                <a:rPr lang="en-US" dirty="0"/>
                <a:t>Click on “Statement Receipt Actions”</a:t>
              </a:r>
            </a:p>
          </p:txBody>
        </p:sp>
        <p:cxnSp>
          <p:nvCxnSpPr>
            <p:cNvPr id="12" name="Straight Arrow Connector 11"/>
            <p:cNvCxnSpPr/>
            <p:nvPr/>
          </p:nvCxnSpPr>
          <p:spPr>
            <a:xfrm flipV="1">
              <a:off x="8816362" y="2376616"/>
              <a:ext cx="626737" cy="9885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422989" y="3368211"/>
              <a:ext cx="1212350" cy="123290"/>
            </a:xfrm>
            <a:prstGeom prst="rect">
              <a:avLst/>
            </a:prstGeom>
            <a:solidFill>
              <a:schemeClr val="tx1"/>
            </a:solidFill>
            <a:ln>
              <a:solidFill>
                <a:srgbClr val="19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93503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9999" y="854352"/>
            <a:ext cx="8797570"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192E50"/>
                </a:solidFill>
                <a:latin typeface="Helvetica"/>
                <a:cs typeface="Helvetica"/>
              </a:rPr>
              <a:t>Upload At Statement Level - Online</a:t>
            </a:r>
          </a:p>
        </p:txBody>
      </p:sp>
      <p:sp>
        <p:nvSpPr>
          <p:cNvPr id="9" name="Text Box 19"/>
          <p:cNvSpPr txBox="1"/>
          <p:nvPr/>
        </p:nvSpPr>
        <p:spPr>
          <a:xfrm>
            <a:off x="183425" y="1842448"/>
            <a:ext cx="3501471" cy="382137"/>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0">
              <a:lnSpc>
                <a:spcPct val="115000"/>
              </a:lnSpc>
              <a:spcBef>
                <a:spcPts val="0"/>
              </a:spcBef>
              <a:spcAft>
                <a:spcPts val="0"/>
              </a:spcAft>
            </a:pPr>
            <a:r>
              <a:rPr lang="en-US" sz="1600" dirty="0">
                <a:solidFill>
                  <a:srgbClr val="262626"/>
                </a:solidFill>
                <a:latin typeface="Georgia" panose="02040502050405020303" pitchFamily="18" charset="0"/>
                <a:ea typeface="ヒラギノ丸ゴ Pro W4"/>
                <a:cs typeface="Times New Roman"/>
              </a:rPr>
              <a:t>Select “Manage Statement Receipts”.</a:t>
            </a:r>
            <a:endParaRPr lang="en-US" sz="1600" dirty="0">
              <a:solidFill>
                <a:srgbClr val="262626"/>
              </a:solidFill>
              <a:effectLst/>
              <a:latin typeface="Georgia"/>
              <a:ea typeface="ヒラギノ丸ゴ Pro W4"/>
              <a:cs typeface="Times New Roman"/>
            </a:endParaRPr>
          </a:p>
        </p:txBody>
      </p:sp>
      <p:pic>
        <p:nvPicPr>
          <p:cNvPr id="4" name="Content Placeholder 12"/>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820757" y="1722995"/>
            <a:ext cx="3276600" cy="1460500"/>
          </a:xfrm>
          <a:prstGeom prst="rect">
            <a:avLst/>
          </a:prstGeom>
        </p:spPr>
      </p:pic>
      <p:cxnSp>
        <p:nvCxnSpPr>
          <p:cNvPr id="5" name="Straight Arrow Connector 4"/>
          <p:cNvCxnSpPr/>
          <p:nvPr/>
        </p:nvCxnSpPr>
        <p:spPr>
          <a:xfrm flipV="1">
            <a:off x="3684896" y="2143406"/>
            <a:ext cx="543698" cy="25949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2" name="Text Box 19"/>
          <p:cNvSpPr txBox="1"/>
          <p:nvPr/>
        </p:nvSpPr>
        <p:spPr>
          <a:xfrm>
            <a:off x="183425" y="3374563"/>
            <a:ext cx="2640922" cy="382137"/>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0">
              <a:lnSpc>
                <a:spcPct val="115000"/>
              </a:lnSpc>
              <a:spcBef>
                <a:spcPts val="0"/>
              </a:spcBef>
              <a:spcAft>
                <a:spcPts val="0"/>
              </a:spcAft>
            </a:pPr>
            <a:r>
              <a:rPr lang="en-US" sz="1600" dirty="0">
                <a:solidFill>
                  <a:srgbClr val="262626"/>
                </a:solidFill>
                <a:latin typeface="Georgia" panose="02040502050405020303" pitchFamily="18" charset="0"/>
                <a:ea typeface="ヒラギノ丸ゴ Pro W4"/>
                <a:cs typeface="Times New Roman"/>
              </a:rPr>
              <a:t>Click on “Upload Receipt”.</a:t>
            </a:r>
            <a:endParaRPr lang="en-US" sz="1600" dirty="0">
              <a:solidFill>
                <a:srgbClr val="262626"/>
              </a:solidFill>
              <a:effectLst/>
              <a:latin typeface="Georgia"/>
              <a:ea typeface="ヒラギノ丸ゴ Pro W4"/>
              <a:cs typeface="Times New Roman"/>
            </a:endParaRPr>
          </a:p>
        </p:txBody>
      </p:sp>
      <p:pic>
        <p:nvPicPr>
          <p:cNvPr id="13" name="Content Placeholder 1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2824347" y="3361808"/>
            <a:ext cx="6319653" cy="2600847"/>
          </a:xfrm>
          <a:prstGeom prst="rect">
            <a:avLst/>
          </a:prstGeom>
        </p:spPr>
      </p:pic>
      <p:cxnSp>
        <p:nvCxnSpPr>
          <p:cNvPr id="14" name="Straight Arrow Connector 13"/>
          <p:cNvCxnSpPr/>
          <p:nvPr/>
        </p:nvCxnSpPr>
        <p:spPr>
          <a:xfrm flipV="1">
            <a:off x="7869604" y="5064147"/>
            <a:ext cx="543698" cy="25949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flipV="1">
            <a:off x="3612411" y="4336358"/>
            <a:ext cx="778614"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Box 19"/>
          <p:cNvSpPr txBox="1"/>
          <p:nvPr/>
        </p:nvSpPr>
        <p:spPr>
          <a:xfrm>
            <a:off x="57734" y="6078746"/>
            <a:ext cx="9086265" cy="382137"/>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0">
              <a:lnSpc>
                <a:spcPct val="115000"/>
              </a:lnSpc>
              <a:spcBef>
                <a:spcPts val="0"/>
              </a:spcBef>
              <a:spcAft>
                <a:spcPts val="0"/>
              </a:spcAft>
            </a:pPr>
            <a:r>
              <a:rPr lang="en-US" sz="1600" dirty="0">
                <a:solidFill>
                  <a:srgbClr val="262626"/>
                </a:solidFill>
                <a:latin typeface="Georgia" panose="02040502050405020303" pitchFamily="18" charset="0"/>
                <a:ea typeface="ヒラギノ丸ゴ Pro W4"/>
                <a:cs typeface="Times New Roman"/>
              </a:rPr>
              <a:t>The, follow the same process as before to upload the document file(s) and/or receipt(s).  Note: You may need to do each file one at a time.</a:t>
            </a:r>
            <a:endParaRPr lang="en-US" sz="1600" dirty="0">
              <a:solidFill>
                <a:srgbClr val="262626"/>
              </a:solidFill>
              <a:effectLst/>
              <a:latin typeface="Georgia"/>
              <a:ea typeface="ヒラギノ丸ゴ Pro W4"/>
              <a:cs typeface="Times New Roman"/>
            </a:endParaRPr>
          </a:p>
        </p:txBody>
      </p:sp>
    </p:spTree>
    <p:extLst>
      <p:ext uri="{BB962C8B-B14F-4D97-AF65-F5344CB8AC3E}">
        <p14:creationId xmlns:p14="http://schemas.microsoft.com/office/powerpoint/2010/main" val="1829023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9999" y="854352"/>
            <a:ext cx="8797570"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192E50"/>
                </a:solidFill>
                <a:latin typeface="Helvetica"/>
                <a:cs typeface="Helvetica"/>
              </a:rPr>
              <a:t>Upload At Statement Level - Mobile</a:t>
            </a:r>
          </a:p>
        </p:txBody>
      </p:sp>
      <p:sp>
        <p:nvSpPr>
          <p:cNvPr id="9" name="Text Box 19"/>
          <p:cNvSpPr txBox="1"/>
          <p:nvPr/>
        </p:nvSpPr>
        <p:spPr>
          <a:xfrm>
            <a:off x="183425" y="1842448"/>
            <a:ext cx="3784893" cy="382137"/>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0">
              <a:lnSpc>
                <a:spcPct val="115000"/>
              </a:lnSpc>
              <a:spcBef>
                <a:spcPts val="0"/>
              </a:spcBef>
              <a:spcAft>
                <a:spcPts val="0"/>
              </a:spcAft>
            </a:pPr>
            <a:r>
              <a:rPr lang="en-US" sz="1600" dirty="0">
                <a:solidFill>
                  <a:srgbClr val="262626"/>
                </a:solidFill>
                <a:latin typeface="Georgia" panose="02040502050405020303" pitchFamily="18" charset="0"/>
                <a:ea typeface="ヒラギノ丸ゴ Pro W4"/>
                <a:cs typeface="Times New Roman"/>
              </a:rPr>
              <a:t>Open the Wells Fargo CEO Mobile app.</a:t>
            </a:r>
            <a:endParaRPr lang="en-US" sz="1600" dirty="0">
              <a:solidFill>
                <a:srgbClr val="262626"/>
              </a:solidFill>
              <a:effectLst/>
              <a:latin typeface="Georgia"/>
              <a:ea typeface="ヒラギノ丸ゴ Pro W4"/>
              <a:cs typeface="Times New Roman"/>
            </a:endParaRPr>
          </a:p>
        </p:txBody>
      </p:sp>
      <p:sp>
        <p:nvSpPr>
          <p:cNvPr id="12" name="Text Box 19"/>
          <p:cNvSpPr txBox="1"/>
          <p:nvPr/>
        </p:nvSpPr>
        <p:spPr>
          <a:xfrm>
            <a:off x="263324" y="3098038"/>
            <a:ext cx="2026138" cy="2704183"/>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0">
              <a:lnSpc>
                <a:spcPct val="115000"/>
              </a:lnSpc>
              <a:spcBef>
                <a:spcPts val="0"/>
              </a:spcBef>
              <a:spcAft>
                <a:spcPts val="0"/>
              </a:spcAft>
            </a:pPr>
            <a:r>
              <a:rPr lang="en-US" sz="1600" dirty="0">
                <a:solidFill>
                  <a:srgbClr val="262626"/>
                </a:solidFill>
                <a:latin typeface="Georgia" panose="02040502050405020303" pitchFamily="18" charset="0"/>
                <a:ea typeface="ヒラギノ丸ゴ Pro W4"/>
                <a:cs typeface="Times New Roman"/>
              </a:rPr>
              <a:t>Enter your login credentials and click “Sign On”.</a:t>
            </a:r>
          </a:p>
          <a:p>
            <a:pPr marR="0">
              <a:lnSpc>
                <a:spcPct val="115000"/>
              </a:lnSpc>
              <a:spcBef>
                <a:spcPts val="0"/>
              </a:spcBef>
              <a:spcAft>
                <a:spcPts val="0"/>
              </a:spcAft>
            </a:pPr>
            <a:endParaRPr lang="en-US" sz="1600" dirty="0">
              <a:solidFill>
                <a:srgbClr val="262626"/>
              </a:solidFill>
              <a:effectLst/>
              <a:latin typeface="Georgia" panose="02040502050405020303" pitchFamily="18" charset="0"/>
              <a:ea typeface="ヒラギノ丸ゴ Pro W4"/>
              <a:cs typeface="Times New Roman"/>
            </a:endParaRPr>
          </a:p>
          <a:p>
            <a:pPr marR="0">
              <a:lnSpc>
                <a:spcPct val="115000"/>
              </a:lnSpc>
              <a:spcBef>
                <a:spcPts val="0"/>
              </a:spcBef>
              <a:spcAft>
                <a:spcPts val="0"/>
              </a:spcAft>
            </a:pPr>
            <a:r>
              <a:rPr lang="en-US" sz="1600" dirty="0">
                <a:solidFill>
                  <a:srgbClr val="262626"/>
                </a:solidFill>
                <a:latin typeface="Georgia" panose="02040502050405020303" pitchFamily="18" charset="0"/>
                <a:ea typeface="ヒラギノ丸ゴ Pro W4"/>
                <a:cs typeface="Times New Roman"/>
              </a:rPr>
              <a:t>You may select “Remember Me” to have the app save the Company ID and User ID.  The password will need to be entered every time.</a:t>
            </a:r>
            <a:endParaRPr lang="en-US" sz="1600" dirty="0">
              <a:solidFill>
                <a:srgbClr val="262626"/>
              </a:solidFill>
              <a:effectLst/>
              <a:latin typeface="Georgia"/>
              <a:ea typeface="ヒラギノ丸ゴ Pro W4"/>
              <a:cs typeface="Times New Roman"/>
            </a:endParaRPr>
          </a:p>
        </p:txBody>
      </p:sp>
      <p:pic>
        <p:nvPicPr>
          <p:cNvPr id="3" name="Picture 2" descr="A picture containing nature, sign, stop, cloud&#10;&#10;Description automatically generated">
            <a:extLst>
              <a:ext uri="{FF2B5EF4-FFF2-40B4-BE49-F238E27FC236}">
                <a16:creationId xmlns:a16="http://schemas.microsoft.com/office/drawing/2014/main" id="{AE318CB6-F01B-467D-B436-4ED36C653A01}"/>
              </a:ext>
            </a:extLst>
          </p:cNvPr>
          <p:cNvPicPr>
            <a:picLocks noChangeAspect="1"/>
          </p:cNvPicPr>
          <p:nvPr/>
        </p:nvPicPr>
        <p:blipFill rotWithShape="1">
          <a:blip r:embed="rId2"/>
          <a:srcRect l="42549" t="37386" r="42815" b="50794"/>
          <a:stretch/>
        </p:blipFill>
        <p:spPr>
          <a:xfrm>
            <a:off x="4447052" y="1819264"/>
            <a:ext cx="488272" cy="810641"/>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97288F4A-A018-42F9-B3DA-70D75AF27E4F}"/>
              </a:ext>
            </a:extLst>
          </p:cNvPr>
          <p:cNvPicPr>
            <a:picLocks noChangeAspect="1"/>
          </p:cNvPicPr>
          <p:nvPr/>
        </p:nvPicPr>
        <p:blipFill rotWithShape="1">
          <a:blip r:embed="rId3"/>
          <a:srcRect t="3236" b="24661"/>
          <a:stretch/>
        </p:blipFill>
        <p:spPr>
          <a:xfrm>
            <a:off x="2281560" y="3098038"/>
            <a:ext cx="2026137" cy="3002996"/>
          </a:xfrm>
          <a:prstGeom prst="rect">
            <a:avLst/>
          </a:prstGeom>
        </p:spPr>
      </p:pic>
      <p:pic>
        <p:nvPicPr>
          <p:cNvPr id="10" name="Picture 9">
            <a:extLst>
              <a:ext uri="{FF2B5EF4-FFF2-40B4-BE49-F238E27FC236}">
                <a16:creationId xmlns:a16="http://schemas.microsoft.com/office/drawing/2014/main" id="{A232D1B6-975C-408B-BFCC-02656DFF711C}"/>
              </a:ext>
            </a:extLst>
          </p:cNvPr>
          <p:cNvPicPr>
            <a:picLocks noChangeAspect="1"/>
          </p:cNvPicPr>
          <p:nvPr/>
        </p:nvPicPr>
        <p:blipFill>
          <a:blip r:embed="rId4"/>
          <a:stretch>
            <a:fillRect/>
          </a:stretch>
        </p:blipFill>
        <p:spPr>
          <a:xfrm>
            <a:off x="7044404" y="3098038"/>
            <a:ext cx="1926503" cy="3456732"/>
          </a:xfrm>
          <a:prstGeom prst="rect">
            <a:avLst/>
          </a:prstGeom>
        </p:spPr>
      </p:pic>
      <p:sp>
        <p:nvSpPr>
          <p:cNvPr id="11" name="TextBox 10">
            <a:extLst>
              <a:ext uri="{FF2B5EF4-FFF2-40B4-BE49-F238E27FC236}">
                <a16:creationId xmlns:a16="http://schemas.microsoft.com/office/drawing/2014/main" id="{95556F41-7B4B-46AC-88FB-9D6AB80190CF}"/>
              </a:ext>
            </a:extLst>
          </p:cNvPr>
          <p:cNvSpPr txBox="1"/>
          <p:nvPr/>
        </p:nvSpPr>
        <p:spPr>
          <a:xfrm>
            <a:off x="5015835" y="3098038"/>
            <a:ext cx="1926503" cy="1323439"/>
          </a:xfrm>
          <a:prstGeom prst="rect">
            <a:avLst/>
          </a:prstGeom>
          <a:noFill/>
        </p:spPr>
        <p:txBody>
          <a:bodyPr wrap="square" rtlCol="0">
            <a:spAutoFit/>
          </a:bodyPr>
          <a:lstStyle/>
          <a:p>
            <a:r>
              <a:rPr lang="en-US" sz="1600" dirty="0">
                <a:latin typeface="Georgia" panose="02040502050405020303" pitchFamily="18" charset="0"/>
              </a:rPr>
              <a:t>Click the Commercial Card Expense Reporting link to access your account.</a:t>
            </a:r>
          </a:p>
        </p:txBody>
      </p:sp>
    </p:spTree>
    <p:extLst>
      <p:ext uri="{BB962C8B-B14F-4D97-AF65-F5344CB8AC3E}">
        <p14:creationId xmlns:p14="http://schemas.microsoft.com/office/powerpoint/2010/main" val="231581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9999" y="854352"/>
            <a:ext cx="8797570"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192E50"/>
                </a:solidFill>
                <a:latin typeface="Helvetica"/>
                <a:cs typeface="Helvetica"/>
              </a:rPr>
              <a:t>Upload At Statement Level - Mobile</a:t>
            </a:r>
          </a:p>
        </p:txBody>
      </p:sp>
      <p:pic>
        <p:nvPicPr>
          <p:cNvPr id="14" name="Picture 13" descr="A screenshot of a cell phone&#10;&#10;Description automatically generated">
            <a:extLst>
              <a:ext uri="{FF2B5EF4-FFF2-40B4-BE49-F238E27FC236}">
                <a16:creationId xmlns:a16="http://schemas.microsoft.com/office/drawing/2014/main" id="{801821B5-BF18-4615-B3FA-BD1AE57A5116}"/>
              </a:ext>
            </a:extLst>
          </p:cNvPr>
          <p:cNvPicPr>
            <a:picLocks noChangeAspect="1"/>
          </p:cNvPicPr>
          <p:nvPr/>
        </p:nvPicPr>
        <p:blipFill rotWithShape="1">
          <a:blip r:embed="rId2"/>
          <a:srcRect t="3365" b="37967"/>
          <a:stretch/>
        </p:blipFill>
        <p:spPr>
          <a:xfrm>
            <a:off x="3817399" y="1503110"/>
            <a:ext cx="2451404" cy="2956264"/>
          </a:xfrm>
          <a:prstGeom prst="rect">
            <a:avLst/>
          </a:prstGeom>
        </p:spPr>
      </p:pic>
      <p:sp>
        <p:nvSpPr>
          <p:cNvPr id="15" name="TextBox 14">
            <a:extLst>
              <a:ext uri="{FF2B5EF4-FFF2-40B4-BE49-F238E27FC236}">
                <a16:creationId xmlns:a16="http://schemas.microsoft.com/office/drawing/2014/main" id="{510D2E73-831E-4145-B84D-9EC5A0CB96AD}"/>
              </a:ext>
            </a:extLst>
          </p:cNvPr>
          <p:cNvSpPr txBox="1"/>
          <p:nvPr/>
        </p:nvSpPr>
        <p:spPr>
          <a:xfrm>
            <a:off x="257453" y="1503110"/>
            <a:ext cx="3471168" cy="830997"/>
          </a:xfrm>
          <a:prstGeom prst="rect">
            <a:avLst/>
          </a:prstGeom>
          <a:noFill/>
        </p:spPr>
        <p:txBody>
          <a:bodyPr wrap="square" rtlCol="0">
            <a:spAutoFit/>
          </a:bodyPr>
          <a:lstStyle/>
          <a:p>
            <a:r>
              <a:rPr lang="en-US" sz="1600" dirty="0">
                <a:latin typeface="Georgia" panose="02040502050405020303" pitchFamily="18" charset="0"/>
              </a:rPr>
              <a:t>Select Cardholder if there is more than one option, then click “Upload Receipt”.</a:t>
            </a:r>
          </a:p>
        </p:txBody>
      </p:sp>
      <p:pic>
        <p:nvPicPr>
          <p:cNvPr id="17" name="Picture 16" descr="A screenshot of a cell phone&#10;&#10;Description automatically generated">
            <a:extLst>
              <a:ext uri="{FF2B5EF4-FFF2-40B4-BE49-F238E27FC236}">
                <a16:creationId xmlns:a16="http://schemas.microsoft.com/office/drawing/2014/main" id="{FD1167E0-E685-43A9-944F-301BC561A6BD}"/>
              </a:ext>
            </a:extLst>
          </p:cNvPr>
          <p:cNvPicPr>
            <a:picLocks noChangeAspect="1"/>
          </p:cNvPicPr>
          <p:nvPr/>
        </p:nvPicPr>
        <p:blipFill rotWithShape="1">
          <a:blip r:embed="rId3"/>
          <a:srcRect t="3496" b="64401"/>
          <a:stretch/>
        </p:blipFill>
        <p:spPr>
          <a:xfrm>
            <a:off x="3799645" y="4894380"/>
            <a:ext cx="2448430" cy="1615736"/>
          </a:xfrm>
          <a:prstGeom prst="rect">
            <a:avLst/>
          </a:prstGeom>
        </p:spPr>
      </p:pic>
      <p:sp>
        <p:nvSpPr>
          <p:cNvPr id="18" name="TextBox 17">
            <a:extLst>
              <a:ext uri="{FF2B5EF4-FFF2-40B4-BE49-F238E27FC236}">
                <a16:creationId xmlns:a16="http://schemas.microsoft.com/office/drawing/2014/main" id="{A5F9C83F-C147-4CD3-8570-C8DD0283CC25}"/>
              </a:ext>
            </a:extLst>
          </p:cNvPr>
          <p:cNvSpPr txBox="1"/>
          <p:nvPr/>
        </p:nvSpPr>
        <p:spPr>
          <a:xfrm>
            <a:off x="257453" y="4962617"/>
            <a:ext cx="3471168" cy="338554"/>
          </a:xfrm>
          <a:prstGeom prst="rect">
            <a:avLst/>
          </a:prstGeom>
          <a:noFill/>
        </p:spPr>
        <p:txBody>
          <a:bodyPr wrap="square" rtlCol="0">
            <a:spAutoFit/>
          </a:bodyPr>
          <a:lstStyle/>
          <a:p>
            <a:r>
              <a:rPr lang="en-US" sz="1600" dirty="0">
                <a:latin typeface="Georgia" panose="02040502050405020303" pitchFamily="18" charset="0"/>
              </a:rPr>
              <a:t>Select “Upload to Statement Only”.</a:t>
            </a:r>
          </a:p>
        </p:txBody>
      </p:sp>
    </p:spTree>
    <p:extLst>
      <p:ext uri="{BB962C8B-B14F-4D97-AF65-F5344CB8AC3E}">
        <p14:creationId xmlns:p14="http://schemas.microsoft.com/office/powerpoint/2010/main" val="3673888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9999" y="854352"/>
            <a:ext cx="8797570"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192E50"/>
                </a:solidFill>
                <a:latin typeface="Helvetica"/>
                <a:cs typeface="Helvetica"/>
              </a:rPr>
              <a:t>Upload At Statement Level - Mobile</a:t>
            </a:r>
          </a:p>
        </p:txBody>
      </p:sp>
      <p:sp>
        <p:nvSpPr>
          <p:cNvPr id="11" name="TextBox 10">
            <a:extLst>
              <a:ext uri="{FF2B5EF4-FFF2-40B4-BE49-F238E27FC236}">
                <a16:creationId xmlns:a16="http://schemas.microsoft.com/office/drawing/2014/main" id="{B0443047-36E5-4161-B6ED-53EFACA263B2}"/>
              </a:ext>
            </a:extLst>
          </p:cNvPr>
          <p:cNvSpPr txBox="1"/>
          <p:nvPr/>
        </p:nvSpPr>
        <p:spPr>
          <a:xfrm>
            <a:off x="159999" y="1474084"/>
            <a:ext cx="2742999" cy="830997"/>
          </a:xfrm>
          <a:prstGeom prst="rect">
            <a:avLst/>
          </a:prstGeom>
          <a:noFill/>
        </p:spPr>
        <p:txBody>
          <a:bodyPr wrap="square" rtlCol="0">
            <a:spAutoFit/>
          </a:bodyPr>
          <a:lstStyle/>
          <a:p>
            <a:r>
              <a:rPr lang="en-US" sz="1600" dirty="0">
                <a:latin typeface="Georgia" panose="02040502050405020303" pitchFamily="18" charset="0"/>
              </a:rPr>
              <a:t>Using the dropdown, select the statement to attach the receipt to.</a:t>
            </a:r>
          </a:p>
        </p:txBody>
      </p:sp>
      <p:sp>
        <p:nvSpPr>
          <p:cNvPr id="12" name="TextBox 11">
            <a:extLst>
              <a:ext uri="{FF2B5EF4-FFF2-40B4-BE49-F238E27FC236}">
                <a16:creationId xmlns:a16="http://schemas.microsoft.com/office/drawing/2014/main" id="{5598E63D-5616-42B9-9E7B-439C8051BA6C}"/>
              </a:ext>
            </a:extLst>
          </p:cNvPr>
          <p:cNvSpPr txBox="1"/>
          <p:nvPr/>
        </p:nvSpPr>
        <p:spPr>
          <a:xfrm>
            <a:off x="159999" y="3787740"/>
            <a:ext cx="2742999" cy="3046988"/>
          </a:xfrm>
          <a:prstGeom prst="rect">
            <a:avLst/>
          </a:prstGeom>
          <a:noFill/>
        </p:spPr>
        <p:txBody>
          <a:bodyPr wrap="square" rtlCol="0">
            <a:spAutoFit/>
          </a:bodyPr>
          <a:lstStyle/>
          <a:p>
            <a:r>
              <a:rPr lang="en-US" sz="1600" dirty="0">
                <a:latin typeface="Georgia" panose="02040502050405020303" pitchFamily="18" charset="0"/>
              </a:rPr>
              <a:t>The Cycle-to-Date covers the statement for the current billing cycle, while the Open statement covers the previous billing statement.  The dates for that billing cycle are viewable.</a:t>
            </a:r>
          </a:p>
          <a:p>
            <a:endParaRPr lang="en-US" sz="1600" dirty="0">
              <a:latin typeface="Georgia" panose="02040502050405020303" pitchFamily="18" charset="0"/>
            </a:endParaRPr>
          </a:p>
          <a:p>
            <a:r>
              <a:rPr lang="en-US" sz="1600" dirty="0">
                <a:latin typeface="Georgia" panose="02040502050405020303" pitchFamily="18" charset="0"/>
              </a:rPr>
              <a:t>Once the correct statement has been selected, click “Continue”.</a:t>
            </a:r>
          </a:p>
        </p:txBody>
      </p:sp>
      <p:grpSp>
        <p:nvGrpSpPr>
          <p:cNvPr id="18" name="Group 17">
            <a:extLst>
              <a:ext uri="{FF2B5EF4-FFF2-40B4-BE49-F238E27FC236}">
                <a16:creationId xmlns:a16="http://schemas.microsoft.com/office/drawing/2014/main" id="{2A0F167C-9399-405C-83A3-081F02A96C1A}"/>
              </a:ext>
            </a:extLst>
          </p:cNvPr>
          <p:cNvGrpSpPr/>
          <p:nvPr/>
        </p:nvGrpSpPr>
        <p:grpSpPr>
          <a:xfrm>
            <a:off x="3019354" y="1474084"/>
            <a:ext cx="2448743" cy="1973543"/>
            <a:chOff x="3019354" y="1474084"/>
            <a:chExt cx="2448743" cy="1973543"/>
          </a:xfrm>
        </p:grpSpPr>
        <p:pic>
          <p:nvPicPr>
            <p:cNvPr id="3" name="Picture 2" descr="A screenshot of a cell phone&#10;&#10;Description automatically generated">
              <a:extLst>
                <a:ext uri="{FF2B5EF4-FFF2-40B4-BE49-F238E27FC236}">
                  <a16:creationId xmlns:a16="http://schemas.microsoft.com/office/drawing/2014/main" id="{1A3FB2F5-7263-445A-BF0D-DADE62BD4C3F}"/>
                </a:ext>
              </a:extLst>
            </p:cNvPr>
            <p:cNvPicPr>
              <a:picLocks noChangeAspect="1"/>
            </p:cNvPicPr>
            <p:nvPr/>
          </p:nvPicPr>
          <p:blipFill rotWithShape="1">
            <a:blip r:embed="rId2"/>
            <a:srcRect t="3529" b="57263"/>
            <a:stretch/>
          </p:blipFill>
          <p:spPr>
            <a:xfrm>
              <a:off x="3019354" y="1474084"/>
              <a:ext cx="2448743" cy="1973543"/>
            </a:xfrm>
            <a:prstGeom prst="rect">
              <a:avLst/>
            </a:prstGeom>
          </p:spPr>
        </p:pic>
        <p:sp>
          <p:nvSpPr>
            <p:cNvPr id="15" name="Rectangle 14">
              <a:extLst>
                <a:ext uri="{FF2B5EF4-FFF2-40B4-BE49-F238E27FC236}">
                  <a16:creationId xmlns:a16="http://schemas.microsoft.com/office/drawing/2014/main" id="{CAFDD526-988E-45C0-824F-91AA7662CBE7}"/>
                </a:ext>
              </a:extLst>
            </p:cNvPr>
            <p:cNvSpPr/>
            <p:nvPr/>
          </p:nvSpPr>
          <p:spPr>
            <a:xfrm>
              <a:off x="4350057" y="2503503"/>
              <a:ext cx="1047217" cy="16867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B0287666-4821-4D66-A7F1-A30BB373B06F}"/>
              </a:ext>
            </a:extLst>
          </p:cNvPr>
          <p:cNvGrpSpPr/>
          <p:nvPr/>
        </p:nvGrpSpPr>
        <p:grpSpPr>
          <a:xfrm>
            <a:off x="3019355" y="3787740"/>
            <a:ext cx="2448743" cy="2950346"/>
            <a:chOff x="3019355" y="3787740"/>
            <a:chExt cx="2448743" cy="2950346"/>
          </a:xfrm>
        </p:grpSpPr>
        <p:pic>
          <p:nvPicPr>
            <p:cNvPr id="5" name="Picture 4" descr="A screenshot of a cell phone&#10;&#10;Description automatically generated">
              <a:extLst>
                <a:ext uri="{FF2B5EF4-FFF2-40B4-BE49-F238E27FC236}">
                  <a16:creationId xmlns:a16="http://schemas.microsoft.com/office/drawing/2014/main" id="{DE32BEF7-FCF8-4991-A4A6-B03D1D90C3F6}"/>
                </a:ext>
              </a:extLst>
            </p:cNvPr>
            <p:cNvPicPr>
              <a:picLocks noChangeAspect="1"/>
            </p:cNvPicPr>
            <p:nvPr/>
          </p:nvPicPr>
          <p:blipFill rotWithShape="1">
            <a:blip r:embed="rId3"/>
            <a:srcRect t="3529" b="37857"/>
            <a:stretch/>
          </p:blipFill>
          <p:spPr>
            <a:xfrm>
              <a:off x="3019355" y="3787740"/>
              <a:ext cx="2448743" cy="2950346"/>
            </a:xfrm>
            <a:prstGeom prst="rect">
              <a:avLst/>
            </a:prstGeom>
          </p:spPr>
        </p:pic>
        <p:sp>
          <p:nvSpPr>
            <p:cNvPr id="13" name="Rectangle 12">
              <a:extLst>
                <a:ext uri="{FF2B5EF4-FFF2-40B4-BE49-F238E27FC236}">
                  <a16:creationId xmlns:a16="http://schemas.microsoft.com/office/drawing/2014/main" id="{27958BDB-3F2D-4C99-ADAC-CA2FAA3A71AA}"/>
                </a:ext>
              </a:extLst>
            </p:cNvPr>
            <p:cNvSpPr/>
            <p:nvPr/>
          </p:nvSpPr>
          <p:spPr>
            <a:xfrm>
              <a:off x="4350057" y="5024762"/>
              <a:ext cx="1047217" cy="26633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E328A0F-EA5E-4795-913C-0AC14536AB29}"/>
                </a:ext>
              </a:extLst>
            </p:cNvPr>
            <p:cNvSpPr/>
            <p:nvPr/>
          </p:nvSpPr>
          <p:spPr>
            <a:xfrm>
              <a:off x="4350056" y="4811918"/>
              <a:ext cx="1047217" cy="16867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880B139-1CC9-4D3C-B983-E73647B8B1DB}"/>
              </a:ext>
            </a:extLst>
          </p:cNvPr>
          <p:cNvGrpSpPr/>
          <p:nvPr/>
        </p:nvGrpSpPr>
        <p:grpSpPr>
          <a:xfrm>
            <a:off x="5906258" y="3595038"/>
            <a:ext cx="2448743" cy="3143048"/>
            <a:chOff x="8788921" y="3586403"/>
            <a:chExt cx="2448743" cy="3143048"/>
          </a:xfrm>
        </p:grpSpPr>
        <p:grpSp>
          <p:nvGrpSpPr>
            <p:cNvPr id="20" name="Group 19">
              <a:extLst>
                <a:ext uri="{FF2B5EF4-FFF2-40B4-BE49-F238E27FC236}">
                  <a16:creationId xmlns:a16="http://schemas.microsoft.com/office/drawing/2014/main" id="{80D33605-1A6D-4642-B860-E6FBD958FADD}"/>
                </a:ext>
              </a:extLst>
            </p:cNvPr>
            <p:cNvGrpSpPr/>
            <p:nvPr/>
          </p:nvGrpSpPr>
          <p:grpSpPr>
            <a:xfrm>
              <a:off x="8788921" y="3586403"/>
              <a:ext cx="2448743" cy="3143048"/>
              <a:chOff x="6054598" y="3595038"/>
              <a:chExt cx="2448743" cy="3143048"/>
            </a:xfrm>
          </p:grpSpPr>
          <p:pic>
            <p:nvPicPr>
              <p:cNvPr id="7" name="Picture 6" descr="A screenshot of a cell phone&#10;&#10;Description automatically generated">
                <a:extLst>
                  <a:ext uri="{FF2B5EF4-FFF2-40B4-BE49-F238E27FC236}">
                    <a16:creationId xmlns:a16="http://schemas.microsoft.com/office/drawing/2014/main" id="{FA415732-76FC-4491-96F3-5D74F7830442}"/>
                  </a:ext>
                </a:extLst>
              </p:cNvPr>
              <p:cNvPicPr>
                <a:picLocks noChangeAspect="1"/>
              </p:cNvPicPr>
              <p:nvPr/>
            </p:nvPicPr>
            <p:blipFill rotWithShape="1">
              <a:blip r:embed="rId4"/>
              <a:srcRect t="3650" b="33908"/>
              <a:stretch/>
            </p:blipFill>
            <p:spPr>
              <a:xfrm>
                <a:off x="6054598" y="3595038"/>
                <a:ext cx="2448743" cy="3143048"/>
              </a:xfrm>
              <a:prstGeom prst="rect">
                <a:avLst/>
              </a:prstGeom>
            </p:spPr>
          </p:pic>
          <p:sp>
            <p:nvSpPr>
              <p:cNvPr id="17" name="Rectangle 16">
                <a:extLst>
                  <a:ext uri="{FF2B5EF4-FFF2-40B4-BE49-F238E27FC236}">
                    <a16:creationId xmlns:a16="http://schemas.microsoft.com/office/drawing/2014/main" id="{DF0AC15C-25B5-4955-AF6E-4BD4ED48EB64}"/>
                  </a:ext>
                </a:extLst>
              </p:cNvPr>
              <p:cNvSpPr/>
              <p:nvPr/>
            </p:nvSpPr>
            <p:spPr>
              <a:xfrm>
                <a:off x="7364212" y="4616829"/>
                <a:ext cx="1047217" cy="16867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EB52D3E3-7808-4550-B0D3-E6E3201A663A}"/>
                </a:ext>
              </a:extLst>
            </p:cNvPr>
            <p:cNvPicPr>
              <a:picLocks noChangeAspect="1"/>
            </p:cNvPicPr>
            <p:nvPr/>
          </p:nvPicPr>
          <p:blipFill>
            <a:blip r:embed="rId5"/>
            <a:stretch>
              <a:fillRect/>
            </a:stretch>
          </p:blipFill>
          <p:spPr>
            <a:xfrm>
              <a:off x="10039924" y="4785505"/>
              <a:ext cx="1164437" cy="390178"/>
            </a:xfrm>
            <a:prstGeom prst="rect">
              <a:avLst/>
            </a:prstGeom>
          </p:spPr>
        </p:pic>
      </p:grpSp>
    </p:spTree>
    <p:extLst>
      <p:ext uri="{BB962C8B-B14F-4D97-AF65-F5344CB8AC3E}">
        <p14:creationId xmlns:p14="http://schemas.microsoft.com/office/powerpoint/2010/main" val="827401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9999" y="854352"/>
            <a:ext cx="8797570"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192E50"/>
                </a:solidFill>
                <a:latin typeface="Helvetica"/>
                <a:cs typeface="Helvetica"/>
              </a:rPr>
              <a:t>Upload At Statement Level - Mobile</a:t>
            </a:r>
          </a:p>
        </p:txBody>
      </p:sp>
      <p:grpSp>
        <p:nvGrpSpPr>
          <p:cNvPr id="27" name="Group 26">
            <a:extLst>
              <a:ext uri="{FF2B5EF4-FFF2-40B4-BE49-F238E27FC236}">
                <a16:creationId xmlns:a16="http://schemas.microsoft.com/office/drawing/2014/main" id="{F02582F1-ACF1-4425-8E81-AE1DFF939C8D}"/>
              </a:ext>
            </a:extLst>
          </p:cNvPr>
          <p:cNvGrpSpPr/>
          <p:nvPr/>
        </p:nvGrpSpPr>
        <p:grpSpPr>
          <a:xfrm>
            <a:off x="5574308" y="1503110"/>
            <a:ext cx="3193761" cy="4544928"/>
            <a:chOff x="5574308" y="1503110"/>
            <a:chExt cx="3193761" cy="4544928"/>
          </a:xfrm>
        </p:grpSpPr>
        <p:pic>
          <p:nvPicPr>
            <p:cNvPr id="13" name="Picture 12" descr="A close up of text on a black background&#10;&#10;Description automatically generated">
              <a:extLst>
                <a:ext uri="{FF2B5EF4-FFF2-40B4-BE49-F238E27FC236}">
                  <a16:creationId xmlns:a16="http://schemas.microsoft.com/office/drawing/2014/main" id="{ECA0977B-E296-4BBB-B02D-44582C8D6E46}"/>
                </a:ext>
              </a:extLst>
            </p:cNvPr>
            <p:cNvPicPr>
              <a:picLocks noChangeAspect="1"/>
            </p:cNvPicPr>
            <p:nvPr/>
          </p:nvPicPr>
          <p:blipFill rotWithShape="1">
            <a:blip r:embed="rId2"/>
            <a:srcRect l="3195" t="8428" r="2077" b="24776"/>
            <a:stretch/>
          </p:blipFill>
          <p:spPr>
            <a:xfrm>
              <a:off x="5574308" y="1503110"/>
              <a:ext cx="1550536" cy="2247408"/>
            </a:xfrm>
            <a:prstGeom prst="rect">
              <a:avLst/>
            </a:prstGeom>
          </p:spPr>
        </p:pic>
        <p:pic>
          <p:nvPicPr>
            <p:cNvPr id="14" name="Picture 13" descr="A close up of a card&#10;&#10;Description automatically generated">
              <a:extLst>
                <a:ext uri="{FF2B5EF4-FFF2-40B4-BE49-F238E27FC236}">
                  <a16:creationId xmlns:a16="http://schemas.microsoft.com/office/drawing/2014/main" id="{476A35F9-F0FB-404E-B9EB-4B692B18E863}"/>
                </a:ext>
              </a:extLst>
            </p:cNvPr>
            <p:cNvPicPr>
              <a:picLocks noChangeAspect="1"/>
            </p:cNvPicPr>
            <p:nvPr/>
          </p:nvPicPr>
          <p:blipFill rotWithShape="1">
            <a:blip r:embed="rId3"/>
            <a:srcRect l="2957" t="8083" r="2315" b="25120"/>
            <a:stretch/>
          </p:blipFill>
          <p:spPr>
            <a:xfrm>
              <a:off x="7217532" y="1503110"/>
              <a:ext cx="1550537" cy="2247408"/>
            </a:xfrm>
            <a:prstGeom prst="rect">
              <a:avLst/>
            </a:prstGeom>
          </p:spPr>
        </p:pic>
        <p:pic>
          <p:nvPicPr>
            <p:cNvPr id="15" name="Picture 14" descr="A screenshot of a computer&#10;&#10;Description automatically generated">
              <a:extLst>
                <a:ext uri="{FF2B5EF4-FFF2-40B4-BE49-F238E27FC236}">
                  <a16:creationId xmlns:a16="http://schemas.microsoft.com/office/drawing/2014/main" id="{6A3F7116-AED7-4821-944B-C37891AC5717}"/>
                </a:ext>
              </a:extLst>
            </p:cNvPr>
            <p:cNvPicPr>
              <a:picLocks noChangeAspect="1"/>
            </p:cNvPicPr>
            <p:nvPr/>
          </p:nvPicPr>
          <p:blipFill rotWithShape="1">
            <a:blip r:embed="rId4"/>
            <a:srcRect l="2718" t="8066" r="2553" b="25138"/>
            <a:stretch/>
          </p:blipFill>
          <p:spPr>
            <a:xfrm>
              <a:off x="5574308" y="3800630"/>
              <a:ext cx="1550537" cy="2247408"/>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20BD6571-F1AB-48A3-9BBC-49C63E86DD26}"/>
                </a:ext>
              </a:extLst>
            </p:cNvPr>
            <p:cNvPicPr>
              <a:picLocks noChangeAspect="1"/>
            </p:cNvPicPr>
            <p:nvPr/>
          </p:nvPicPr>
          <p:blipFill rotWithShape="1">
            <a:blip r:embed="rId5"/>
            <a:srcRect l="2154" t="8210" r="3118" b="24994"/>
            <a:stretch/>
          </p:blipFill>
          <p:spPr>
            <a:xfrm>
              <a:off x="7212724" y="3800630"/>
              <a:ext cx="1550537" cy="2247408"/>
            </a:xfrm>
            <a:prstGeom prst="rect">
              <a:avLst/>
            </a:prstGeom>
          </p:spPr>
        </p:pic>
      </p:grpSp>
      <p:grpSp>
        <p:nvGrpSpPr>
          <p:cNvPr id="28" name="Group 27">
            <a:extLst>
              <a:ext uri="{FF2B5EF4-FFF2-40B4-BE49-F238E27FC236}">
                <a16:creationId xmlns:a16="http://schemas.microsoft.com/office/drawing/2014/main" id="{31AD4A12-074C-4DA5-A02A-D3DC780241DA}"/>
              </a:ext>
            </a:extLst>
          </p:cNvPr>
          <p:cNvGrpSpPr/>
          <p:nvPr/>
        </p:nvGrpSpPr>
        <p:grpSpPr>
          <a:xfrm>
            <a:off x="2885242" y="1503110"/>
            <a:ext cx="2387253" cy="3572898"/>
            <a:chOff x="186431" y="1642551"/>
            <a:chExt cx="2387253" cy="3572898"/>
          </a:xfrm>
        </p:grpSpPr>
        <p:pic>
          <p:nvPicPr>
            <p:cNvPr id="3" name="Picture 2" descr="A screenshot of a cell phone&#10;&#10;Description automatically generated">
              <a:extLst>
                <a:ext uri="{FF2B5EF4-FFF2-40B4-BE49-F238E27FC236}">
                  <a16:creationId xmlns:a16="http://schemas.microsoft.com/office/drawing/2014/main" id="{7CD38782-D6DD-4746-9106-01C98285C265}"/>
                </a:ext>
              </a:extLst>
            </p:cNvPr>
            <p:cNvPicPr>
              <a:picLocks noChangeAspect="1"/>
            </p:cNvPicPr>
            <p:nvPr/>
          </p:nvPicPr>
          <p:blipFill rotWithShape="1">
            <a:blip r:embed="rId6"/>
            <a:srcRect b="50000"/>
            <a:stretch/>
          </p:blipFill>
          <p:spPr>
            <a:xfrm>
              <a:off x="186431" y="1642551"/>
              <a:ext cx="2387253" cy="2453566"/>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E97BD85A-788C-4E72-97D8-FB8A6F1A17E4}"/>
                </a:ext>
              </a:extLst>
            </p:cNvPr>
            <p:cNvPicPr>
              <a:picLocks noChangeAspect="1"/>
            </p:cNvPicPr>
            <p:nvPr/>
          </p:nvPicPr>
          <p:blipFill rotWithShape="1">
            <a:blip r:embed="rId6"/>
            <a:srcRect t="78956" r="2540" b="6321"/>
            <a:stretch/>
          </p:blipFill>
          <p:spPr>
            <a:xfrm>
              <a:off x="279226" y="4531770"/>
              <a:ext cx="2201662" cy="683679"/>
            </a:xfrm>
            <a:prstGeom prst="rect">
              <a:avLst/>
            </a:prstGeom>
          </p:spPr>
        </p:pic>
      </p:grpSp>
      <p:sp>
        <p:nvSpPr>
          <p:cNvPr id="29" name="TextBox 28">
            <a:extLst>
              <a:ext uri="{FF2B5EF4-FFF2-40B4-BE49-F238E27FC236}">
                <a16:creationId xmlns:a16="http://schemas.microsoft.com/office/drawing/2014/main" id="{F6E69CF1-CE86-4E92-9F10-3E8761E4F2F9}"/>
              </a:ext>
            </a:extLst>
          </p:cNvPr>
          <p:cNvSpPr txBox="1"/>
          <p:nvPr/>
        </p:nvSpPr>
        <p:spPr>
          <a:xfrm>
            <a:off x="159999" y="2679403"/>
            <a:ext cx="2725243" cy="2554545"/>
          </a:xfrm>
          <a:prstGeom prst="rect">
            <a:avLst/>
          </a:prstGeom>
          <a:noFill/>
        </p:spPr>
        <p:txBody>
          <a:bodyPr wrap="square" rtlCol="0">
            <a:spAutoFit/>
          </a:bodyPr>
          <a:lstStyle/>
          <a:p>
            <a:r>
              <a:rPr lang="en-US" sz="1600" dirty="0">
                <a:latin typeface="Georgia" panose="02040502050405020303" pitchFamily="18" charset="0"/>
              </a:rPr>
              <a:t>Photo Tips will show every time a receipt is attached, along with helpful hints to ensure receipts are always easy to read.</a:t>
            </a:r>
          </a:p>
          <a:p>
            <a:endParaRPr lang="en-US" sz="1600" dirty="0">
              <a:latin typeface="Georgia" panose="02040502050405020303" pitchFamily="18" charset="0"/>
            </a:endParaRPr>
          </a:p>
          <a:p>
            <a:r>
              <a:rPr lang="en-US" sz="1600" dirty="0">
                <a:latin typeface="Georgia" panose="02040502050405020303" pitchFamily="18" charset="0"/>
              </a:rPr>
              <a:t>If you do not want to see the photos tips, check the “Do not show again” box and click “Close”.</a:t>
            </a:r>
          </a:p>
        </p:txBody>
      </p:sp>
    </p:spTree>
    <p:extLst>
      <p:ext uri="{BB962C8B-B14F-4D97-AF65-F5344CB8AC3E}">
        <p14:creationId xmlns:p14="http://schemas.microsoft.com/office/powerpoint/2010/main" val="4027132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9999" y="854352"/>
            <a:ext cx="8797570"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192E50"/>
                </a:solidFill>
                <a:latin typeface="Helvetica"/>
                <a:cs typeface="Helvetica"/>
              </a:rPr>
              <a:t>Upload At Statement Level - Mobile</a:t>
            </a:r>
          </a:p>
        </p:txBody>
      </p:sp>
      <p:pic>
        <p:nvPicPr>
          <p:cNvPr id="5" name="Picture 4" descr="A close up of a piece of paper&#10;&#10;Description automatically generated">
            <a:extLst>
              <a:ext uri="{FF2B5EF4-FFF2-40B4-BE49-F238E27FC236}">
                <a16:creationId xmlns:a16="http://schemas.microsoft.com/office/drawing/2014/main" id="{BFEAA16D-646A-466B-A716-4041D4F6DA8A}"/>
              </a:ext>
            </a:extLst>
          </p:cNvPr>
          <p:cNvPicPr>
            <a:picLocks noChangeAspect="1"/>
          </p:cNvPicPr>
          <p:nvPr/>
        </p:nvPicPr>
        <p:blipFill rotWithShape="1">
          <a:blip r:embed="rId2"/>
          <a:srcRect t="49709" b="6524"/>
          <a:stretch/>
        </p:blipFill>
        <p:spPr>
          <a:xfrm>
            <a:off x="3129284" y="1503110"/>
            <a:ext cx="2511291" cy="2259259"/>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CD13E289-4A53-4D92-B122-75711885EB3A}"/>
              </a:ext>
            </a:extLst>
          </p:cNvPr>
          <p:cNvPicPr>
            <a:picLocks noChangeAspect="1"/>
          </p:cNvPicPr>
          <p:nvPr/>
        </p:nvPicPr>
        <p:blipFill rotWithShape="1">
          <a:blip r:embed="rId3"/>
          <a:srcRect b="82457"/>
          <a:stretch/>
        </p:blipFill>
        <p:spPr>
          <a:xfrm>
            <a:off x="4664026" y="3898998"/>
            <a:ext cx="2411500" cy="869610"/>
          </a:xfrm>
          <a:prstGeom prst="rect">
            <a:avLst/>
          </a:prstGeom>
        </p:spPr>
      </p:pic>
      <p:pic>
        <p:nvPicPr>
          <p:cNvPr id="10" name="Picture 9" descr="A picture containing bird&#10;&#10;Description automatically generated">
            <a:extLst>
              <a:ext uri="{FF2B5EF4-FFF2-40B4-BE49-F238E27FC236}">
                <a16:creationId xmlns:a16="http://schemas.microsoft.com/office/drawing/2014/main" id="{9124D880-C309-4655-B53C-381D841BAD80}"/>
              </a:ext>
            </a:extLst>
          </p:cNvPr>
          <p:cNvPicPr>
            <a:picLocks noChangeAspect="1"/>
          </p:cNvPicPr>
          <p:nvPr/>
        </p:nvPicPr>
        <p:blipFill rotWithShape="1">
          <a:blip r:embed="rId4"/>
          <a:srcRect t="7936" r="66947" b="77565"/>
          <a:stretch/>
        </p:blipFill>
        <p:spPr>
          <a:xfrm>
            <a:off x="4656442" y="4857740"/>
            <a:ext cx="1102752" cy="994299"/>
          </a:xfrm>
          <a:prstGeom prst="rect">
            <a:avLst/>
          </a:prstGeom>
        </p:spPr>
      </p:pic>
      <p:sp>
        <p:nvSpPr>
          <p:cNvPr id="11" name="TextBox 10">
            <a:extLst>
              <a:ext uri="{FF2B5EF4-FFF2-40B4-BE49-F238E27FC236}">
                <a16:creationId xmlns:a16="http://schemas.microsoft.com/office/drawing/2014/main" id="{9D971687-0709-48F1-BD68-87EC17CA2B60}"/>
              </a:ext>
            </a:extLst>
          </p:cNvPr>
          <p:cNvSpPr txBox="1"/>
          <p:nvPr/>
        </p:nvSpPr>
        <p:spPr>
          <a:xfrm>
            <a:off x="159999" y="1503110"/>
            <a:ext cx="2694719" cy="4524315"/>
          </a:xfrm>
          <a:prstGeom prst="rect">
            <a:avLst/>
          </a:prstGeom>
          <a:noFill/>
        </p:spPr>
        <p:txBody>
          <a:bodyPr wrap="square" rtlCol="0">
            <a:spAutoFit/>
          </a:bodyPr>
          <a:lstStyle/>
          <a:p>
            <a:r>
              <a:rPr lang="en-US" sz="1600" dirty="0">
                <a:latin typeface="Georgia" panose="02040502050405020303" pitchFamily="18" charset="0"/>
              </a:rPr>
              <a:t>The picture may be retaken if necessary, otherwise click “Done”.</a:t>
            </a:r>
          </a:p>
          <a:p>
            <a:endParaRPr lang="en-US" sz="1600" dirty="0">
              <a:latin typeface="Georgia" panose="02040502050405020303" pitchFamily="18" charset="0"/>
            </a:endParaRPr>
          </a:p>
          <a:p>
            <a:endParaRPr lang="en-US" sz="1600" dirty="0">
              <a:latin typeface="Georgia" panose="02040502050405020303" pitchFamily="18" charset="0"/>
            </a:endParaRPr>
          </a:p>
          <a:p>
            <a:endParaRPr lang="en-US" sz="1600" dirty="0">
              <a:latin typeface="Georgia" panose="02040502050405020303" pitchFamily="18" charset="0"/>
            </a:endParaRPr>
          </a:p>
          <a:p>
            <a:endParaRPr lang="en-US" sz="1600" dirty="0">
              <a:latin typeface="Georgia" panose="02040502050405020303" pitchFamily="18" charset="0"/>
            </a:endParaRPr>
          </a:p>
          <a:p>
            <a:endParaRPr lang="en-US" sz="1600" dirty="0">
              <a:latin typeface="Georgia" panose="02040502050405020303" pitchFamily="18" charset="0"/>
            </a:endParaRPr>
          </a:p>
          <a:p>
            <a:endParaRPr lang="en-US" sz="1600" dirty="0">
              <a:latin typeface="Georgia" panose="02040502050405020303" pitchFamily="18" charset="0"/>
            </a:endParaRPr>
          </a:p>
          <a:p>
            <a:endParaRPr lang="en-US" sz="1600" dirty="0">
              <a:latin typeface="Georgia" panose="02040502050405020303" pitchFamily="18" charset="0"/>
            </a:endParaRPr>
          </a:p>
          <a:p>
            <a:endParaRPr lang="en-US" sz="1600" dirty="0">
              <a:latin typeface="Georgia" panose="02040502050405020303" pitchFamily="18" charset="0"/>
            </a:endParaRPr>
          </a:p>
          <a:p>
            <a:r>
              <a:rPr lang="en-US" sz="1600" dirty="0">
                <a:latin typeface="Georgia" panose="02040502050405020303" pitchFamily="18" charset="0"/>
              </a:rPr>
              <a:t>Alternatively, a photo may be taken using the phone’s camera and accessed through the Gallery by selecting the icon in the lower left-hand corner of the screen.  </a:t>
            </a:r>
          </a:p>
        </p:txBody>
      </p:sp>
      <p:grpSp>
        <p:nvGrpSpPr>
          <p:cNvPr id="13" name="Group 12">
            <a:extLst>
              <a:ext uri="{FF2B5EF4-FFF2-40B4-BE49-F238E27FC236}">
                <a16:creationId xmlns:a16="http://schemas.microsoft.com/office/drawing/2014/main" id="{00B38A11-681A-413E-A9FC-07CF90146133}"/>
              </a:ext>
            </a:extLst>
          </p:cNvPr>
          <p:cNvGrpSpPr/>
          <p:nvPr/>
        </p:nvGrpSpPr>
        <p:grpSpPr>
          <a:xfrm>
            <a:off x="2892467" y="3898998"/>
            <a:ext cx="1498778" cy="2679526"/>
            <a:chOff x="2892467" y="3898998"/>
            <a:chExt cx="1498778" cy="2679526"/>
          </a:xfrm>
        </p:grpSpPr>
        <p:pic>
          <p:nvPicPr>
            <p:cNvPr id="3" name="Picture 2" descr="A close up of text on a black background&#10;&#10;Description automatically generated">
              <a:extLst>
                <a:ext uri="{FF2B5EF4-FFF2-40B4-BE49-F238E27FC236}">
                  <a16:creationId xmlns:a16="http://schemas.microsoft.com/office/drawing/2014/main" id="{4E88DC67-4B7F-4C7B-BCA2-76246527A522}"/>
                </a:ext>
              </a:extLst>
            </p:cNvPr>
            <p:cNvPicPr>
              <a:picLocks noChangeAspect="1"/>
            </p:cNvPicPr>
            <p:nvPr/>
          </p:nvPicPr>
          <p:blipFill rotWithShape="1">
            <a:blip r:embed="rId5"/>
            <a:srcRect l="2902" t="8026" r="2902" b="6537"/>
            <a:stretch/>
          </p:blipFill>
          <p:spPr>
            <a:xfrm>
              <a:off x="2961254" y="3898998"/>
              <a:ext cx="1429991" cy="2666085"/>
            </a:xfrm>
            <a:prstGeom prst="rect">
              <a:avLst/>
            </a:prstGeom>
          </p:spPr>
        </p:pic>
        <p:sp>
          <p:nvSpPr>
            <p:cNvPr id="12" name="Oval 11">
              <a:extLst>
                <a:ext uri="{FF2B5EF4-FFF2-40B4-BE49-F238E27FC236}">
                  <a16:creationId xmlns:a16="http://schemas.microsoft.com/office/drawing/2014/main" id="{277BCB79-3B34-4C37-B263-9490B759998C}"/>
                </a:ext>
              </a:extLst>
            </p:cNvPr>
            <p:cNvSpPr/>
            <p:nvPr/>
          </p:nvSpPr>
          <p:spPr>
            <a:xfrm>
              <a:off x="2892467" y="6249877"/>
              <a:ext cx="339004" cy="32864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9814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9999" y="854352"/>
            <a:ext cx="8797570"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192E50"/>
                </a:solidFill>
                <a:latin typeface="Helvetica"/>
                <a:cs typeface="Helvetica"/>
              </a:rPr>
              <a:t>Upload At Statement Level - Mobile</a:t>
            </a:r>
          </a:p>
        </p:txBody>
      </p:sp>
      <p:pic>
        <p:nvPicPr>
          <p:cNvPr id="7" name="Picture 6" descr="A screenshot of a cell phone&#10;&#10;Description automatically generated">
            <a:extLst>
              <a:ext uri="{FF2B5EF4-FFF2-40B4-BE49-F238E27FC236}">
                <a16:creationId xmlns:a16="http://schemas.microsoft.com/office/drawing/2014/main" id="{9B74353B-8CEB-4CEE-808E-852FFA616523}"/>
              </a:ext>
            </a:extLst>
          </p:cNvPr>
          <p:cNvPicPr>
            <a:picLocks noChangeAspect="1"/>
          </p:cNvPicPr>
          <p:nvPr/>
        </p:nvPicPr>
        <p:blipFill rotWithShape="1">
          <a:blip r:embed="rId2"/>
          <a:srcRect t="3724" b="65178"/>
          <a:stretch/>
        </p:blipFill>
        <p:spPr>
          <a:xfrm>
            <a:off x="4123271" y="5182921"/>
            <a:ext cx="1905177" cy="1217879"/>
          </a:xfrm>
          <a:prstGeom prst="rect">
            <a:avLst/>
          </a:prstGeom>
        </p:spPr>
      </p:pic>
      <p:sp>
        <p:nvSpPr>
          <p:cNvPr id="9" name="TextBox 8">
            <a:extLst>
              <a:ext uri="{FF2B5EF4-FFF2-40B4-BE49-F238E27FC236}">
                <a16:creationId xmlns:a16="http://schemas.microsoft.com/office/drawing/2014/main" id="{27C27474-8F12-4C17-91BB-028ECB94C58D}"/>
              </a:ext>
            </a:extLst>
          </p:cNvPr>
          <p:cNvSpPr txBox="1"/>
          <p:nvPr/>
        </p:nvSpPr>
        <p:spPr>
          <a:xfrm>
            <a:off x="294032" y="1514771"/>
            <a:ext cx="3692042" cy="5262979"/>
          </a:xfrm>
          <a:prstGeom prst="rect">
            <a:avLst/>
          </a:prstGeom>
          <a:noFill/>
        </p:spPr>
        <p:txBody>
          <a:bodyPr wrap="square" rtlCol="0">
            <a:spAutoFit/>
          </a:bodyPr>
          <a:lstStyle/>
          <a:p>
            <a:r>
              <a:rPr lang="en-US" sz="1600" dirty="0">
                <a:latin typeface="Georgia" panose="02040502050405020303" pitchFamily="18" charset="0"/>
              </a:rPr>
              <a:t>Up to five receipts can be uploaded at a time.  Once all receipts have been uploaded and an email confirmation choice has been made, select “Submit”.</a:t>
            </a:r>
          </a:p>
          <a:p>
            <a:endParaRPr lang="en-US" sz="1600" dirty="0">
              <a:latin typeface="Georgia" panose="02040502050405020303" pitchFamily="18" charset="0"/>
            </a:endParaRPr>
          </a:p>
          <a:p>
            <a:r>
              <a:rPr lang="en-US" sz="1600" dirty="0">
                <a:latin typeface="Georgia" panose="02040502050405020303" pitchFamily="18" charset="0"/>
              </a:rPr>
              <a:t>The Upload Status screen will verify that all uploaded receipts were accepted.  Retake any photos if necessary.  When complete, click “Done”.</a:t>
            </a:r>
          </a:p>
          <a:p>
            <a:endParaRPr lang="en-US" sz="1600" dirty="0">
              <a:latin typeface="Georgia" panose="02040502050405020303" pitchFamily="18" charset="0"/>
            </a:endParaRPr>
          </a:p>
          <a:p>
            <a:endParaRPr lang="en-US" sz="1600" dirty="0">
              <a:latin typeface="Georgia" panose="02040502050405020303" pitchFamily="18" charset="0"/>
            </a:endParaRPr>
          </a:p>
          <a:p>
            <a:endParaRPr lang="en-US" sz="1600" dirty="0">
              <a:latin typeface="Georgia" panose="02040502050405020303" pitchFamily="18" charset="0"/>
            </a:endParaRPr>
          </a:p>
          <a:p>
            <a:endParaRPr lang="en-US" sz="1600" dirty="0">
              <a:latin typeface="Georgia" panose="02040502050405020303" pitchFamily="18" charset="0"/>
            </a:endParaRPr>
          </a:p>
          <a:p>
            <a:endParaRPr lang="en-US" sz="1600" dirty="0">
              <a:latin typeface="Georgia" panose="02040502050405020303" pitchFamily="18" charset="0"/>
            </a:endParaRPr>
          </a:p>
          <a:p>
            <a:endParaRPr lang="en-US" sz="1600" dirty="0">
              <a:latin typeface="Georgia" panose="02040502050405020303" pitchFamily="18" charset="0"/>
            </a:endParaRPr>
          </a:p>
          <a:p>
            <a:r>
              <a:rPr lang="en-US" sz="1600" dirty="0">
                <a:latin typeface="Georgia" panose="02040502050405020303" pitchFamily="18" charset="0"/>
              </a:rPr>
              <a:t>Once the app has confirmed that all receipts have been uploaded to the statement, click “OK”.  Additional receipts may be added at this time.</a:t>
            </a:r>
          </a:p>
          <a:p>
            <a:endParaRPr lang="en-US" sz="1600" dirty="0">
              <a:latin typeface="Georgia" panose="02040502050405020303" pitchFamily="18" charset="0"/>
            </a:endParaRPr>
          </a:p>
        </p:txBody>
      </p:sp>
      <p:grpSp>
        <p:nvGrpSpPr>
          <p:cNvPr id="11" name="Group 10">
            <a:extLst>
              <a:ext uri="{FF2B5EF4-FFF2-40B4-BE49-F238E27FC236}">
                <a16:creationId xmlns:a16="http://schemas.microsoft.com/office/drawing/2014/main" id="{DAB94DAD-EF66-48FF-993B-7B36DBBD8939}"/>
              </a:ext>
            </a:extLst>
          </p:cNvPr>
          <p:cNvGrpSpPr/>
          <p:nvPr/>
        </p:nvGrpSpPr>
        <p:grpSpPr>
          <a:xfrm>
            <a:off x="6681523" y="1523851"/>
            <a:ext cx="2314470" cy="2195892"/>
            <a:chOff x="6681523" y="1523851"/>
            <a:chExt cx="2314470" cy="2195892"/>
          </a:xfrm>
        </p:grpSpPr>
        <p:pic>
          <p:nvPicPr>
            <p:cNvPr id="5" name="Picture 4" descr="A screenshot of a cell phone&#10;&#10;Description automatically generated">
              <a:extLst>
                <a:ext uri="{FF2B5EF4-FFF2-40B4-BE49-F238E27FC236}">
                  <a16:creationId xmlns:a16="http://schemas.microsoft.com/office/drawing/2014/main" id="{83155E6E-7A6B-48F2-959E-F254A2CD627D}"/>
                </a:ext>
              </a:extLst>
            </p:cNvPr>
            <p:cNvPicPr>
              <a:picLocks noChangeAspect="1"/>
            </p:cNvPicPr>
            <p:nvPr/>
          </p:nvPicPr>
          <p:blipFill rotWithShape="1">
            <a:blip r:embed="rId3"/>
            <a:srcRect t="3581" b="50263"/>
            <a:stretch/>
          </p:blipFill>
          <p:spPr>
            <a:xfrm>
              <a:off x="6681523" y="1523851"/>
              <a:ext cx="2314470" cy="2195892"/>
            </a:xfrm>
            <a:prstGeom prst="rect">
              <a:avLst/>
            </a:prstGeom>
          </p:spPr>
        </p:pic>
        <p:sp>
          <p:nvSpPr>
            <p:cNvPr id="10" name="Rectangle 9">
              <a:extLst>
                <a:ext uri="{FF2B5EF4-FFF2-40B4-BE49-F238E27FC236}">
                  <a16:creationId xmlns:a16="http://schemas.microsoft.com/office/drawing/2014/main" id="{F33DF867-C64E-4F58-8466-9DCDAE955606}"/>
                </a:ext>
              </a:extLst>
            </p:cNvPr>
            <p:cNvSpPr/>
            <p:nvPr/>
          </p:nvSpPr>
          <p:spPr>
            <a:xfrm>
              <a:off x="7918882" y="2175029"/>
              <a:ext cx="1038687" cy="16867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09EF6AFB-0BE7-4678-8812-8A3FD16D1AEB}"/>
              </a:ext>
            </a:extLst>
          </p:cNvPr>
          <p:cNvGrpSpPr/>
          <p:nvPr/>
        </p:nvGrpSpPr>
        <p:grpSpPr>
          <a:xfrm>
            <a:off x="4123271" y="1514771"/>
            <a:ext cx="2421055" cy="3324186"/>
            <a:chOff x="4123271" y="1514771"/>
            <a:chExt cx="2421055" cy="3324186"/>
          </a:xfrm>
        </p:grpSpPr>
        <p:pic>
          <p:nvPicPr>
            <p:cNvPr id="3" name="Picture 2" descr="A screenshot of a cell phone&#10;&#10;Description automatically generated">
              <a:extLst>
                <a:ext uri="{FF2B5EF4-FFF2-40B4-BE49-F238E27FC236}">
                  <a16:creationId xmlns:a16="http://schemas.microsoft.com/office/drawing/2014/main" id="{41E85413-2385-4B4D-9454-7070123B6102}"/>
                </a:ext>
              </a:extLst>
            </p:cNvPr>
            <p:cNvPicPr>
              <a:picLocks noChangeAspect="1"/>
            </p:cNvPicPr>
            <p:nvPr/>
          </p:nvPicPr>
          <p:blipFill rotWithShape="1">
            <a:blip r:embed="rId4"/>
            <a:srcRect t="3309" b="29895"/>
            <a:stretch/>
          </p:blipFill>
          <p:spPr>
            <a:xfrm>
              <a:off x="4123271" y="1514771"/>
              <a:ext cx="2421055" cy="3324186"/>
            </a:xfrm>
            <a:prstGeom prst="rect">
              <a:avLst/>
            </a:prstGeom>
          </p:spPr>
        </p:pic>
        <p:sp>
          <p:nvSpPr>
            <p:cNvPr id="12" name="Rectangle 11">
              <a:extLst>
                <a:ext uri="{FF2B5EF4-FFF2-40B4-BE49-F238E27FC236}">
                  <a16:creationId xmlns:a16="http://schemas.microsoft.com/office/drawing/2014/main" id="{40624335-2B0D-412E-BC6D-D860E7B41082}"/>
                </a:ext>
              </a:extLst>
            </p:cNvPr>
            <p:cNvSpPr/>
            <p:nvPr/>
          </p:nvSpPr>
          <p:spPr>
            <a:xfrm>
              <a:off x="5450889" y="2175029"/>
              <a:ext cx="1029810" cy="16867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35802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9999" y="721182"/>
            <a:ext cx="4367407"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192E50"/>
                </a:solidFill>
                <a:latin typeface="Helvetica"/>
                <a:cs typeface="Helvetica"/>
              </a:rPr>
              <a:t>That’s It!</a:t>
            </a:r>
          </a:p>
        </p:txBody>
      </p:sp>
      <p:sp>
        <p:nvSpPr>
          <p:cNvPr id="9" name="Text Box 19"/>
          <p:cNvSpPr txBox="1"/>
          <p:nvPr/>
        </p:nvSpPr>
        <p:spPr>
          <a:xfrm>
            <a:off x="183425" y="1441060"/>
            <a:ext cx="8755301" cy="4714207"/>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85750" marR="0" indent="-285750">
              <a:lnSpc>
                <a:spcPct val="115000"/>
              </a:lnSpc>
              <a:spcBef>
                <a:spcPts val="0"/>
              </a:spcBef>
              <a:spcAft>
                <a:spcPts val="0"/>
              </a:spcAft>
              <a:buFont typeface="Arial" panose="020B0604020202020204" pitchFamily="34" charset="0"/>
              <a:buChar char="•"/>
            </a:pPr>
            <a:r>
              <a:rPr lang="en-US" sz="1600" dirty="0">
                <a:solidFill>
                  <a:srgbClr val="262626"/>
                </a:solidFill>
                <a:effectLst/>
                <a:latin typeface="Georgia" panose="02040502050405020303" pitchFamily="18" charset="0"/>
                <a:ea typeface="ヒラギノ丸ゴ Pro W4"/>
                <a:cs typeface="Times New Roman"/>
              </a:rPr>
              <a:t>Once your receipts are uploaded and your descriptions are entered, you are done!  Just save and log out of the Wells Fargo System.</a:t>
            </a:r>
          </a:p>
          <a:p>
            <a:pPr marL="285750" marR="0" indent="-285750">
              <a:lnSpc>
                <a:spcPct val="115000"/>
              </a:lnSpc>
              <a:spcBef>
                <a:spcPts val="0"/>
              </a:spcBef>
              <a:spcAft>
                <a:spcPts val="0"/>
              </a:spcAft>
              <a:buFont typeface="Arial" panose="020B0604020202020204" pitchFamily="34" charset="0"/>
              <a:buChar char="•"/>
            </a:pPr>
            <a:endParaRPr lang="en-US" dirty="0">
              <a:solidFill>
                <a:srgbClr val="262626"/>
              </a:solidFill>
              <a:effectLst/>
              <a:ea typeface="ヒラギノ丸ゴ Pro W4"/>
              <a:cs typeface="Times New Roman"/>
            </a:endParaRPr>
          </a:p>
          <a:p>
            <a:pPr marL="285750" marR="0" indent="-285750">
              <a:spcBef>
                <a:spcPts val="0"/>
              </a:spcBef>
              <a:spcAft>
                <a:spcPts val="0"/>
              </a:spcAft>
              <a:buFont typeface="Arial" panose="020B0604020202020204" pitchFamily="34" charset="0"/>
              <a:buChar char="•"/>
            </a:pPr>
            <a:r>
              <a:rPr lang="en-US" sz="1600" dirty="0">
                <a:solidFill>
                  <a:srgbClr val="262626"/>
                </a:solidFill>
                <a:latin typeface="Georgia"/>
                <a:ea typeface="ヒラギノ丸ゴ Pro W4"/>
                <a:cs typeface="Times New Roman"/>
              </a:rPr>
              <a:t>The “Statement Reviewed” button must be clicked in order for the Approver to be able to approve the statement.</a:t>
            </a:r>
          </a:p>
          <a:p>
            <a:pPr marL="742950" lvl="1" indent="-285750">
              <a:buFont typeface="Arial" panose="020B0604020202020204" pitchFamily="34" charset="0"/>
              <a:buChar char="•"/>
            </a:pPr>
            <a:r>
              <a:rPr lang="en-US" sz="1600" dirty="0">
                <a:solidFill>
                  <a:srgbClr val="262626"/>
                </a:solidFill>
                <a:latin typeface="Georgia"/>
                <a:ea typeface="ヒラギノ丸ゴ Pro W4"/>
                <a:cs typeface="Times New Roman"/>
              </a:rPr>
              <a:t>Please discuss with your Admin if you are responsible for this as clicking this Statement Reviewed button before reallocations are complete will lock the statement from further changes to posted FOAP(A)s.</a:t>
            </a:r>
          </a:p>
          <a:p>
            <a:pPr marL="742950" lvl="1" indent="-285750">
              <a:buFont typeface="Arial" panose="020B0604020202020204" pitchFamily="34" charset="0"/>
              <a:buChar char="•"/>
            </a:pPr>
            <a:endParaRPr lang="en-US" sz="1600" dirty="0">
              <a:solidFill>
                <a:srgbClr val="262626"/>
              </a:solidFill>
              <a:ea typeface="ヒラギノ丸ゴ Pro W4"/>
              <a:cs typeface="Times New Roman"/>
            </a:endParaRPr>
          </a:p>
          <a:p>
            <a:pPr marL="285750" indent="-285750">
              <a:buFont typeface="Arial" panose="020B0604020202020204" pitchFamily="34" charset="0"/>
              <a:buChar char="•"/>
            </a:pPr>
            <a:r>
              <a:rPr lang="en-US" sz="1600" dirty="0">
                <a:solidFill>
                  <a:srgbClr val="262626"/>
                </a:solidFill>
                <a:latin typeface="Georgia"/>
                <a:ea typeface="ヒラギノ丸ゴ Pro W4"/>
                <a:cs typeface="Times New Roman"/>
              </a:rPr>
              <a:t>Statements and receipts should be completed as early in the reallocation period as possible, to allow ample time for Statement Approval.</a:t>
            </a:r>
          </a:p>
          <a:p>
            <a:pPr marL="285750" indent="-285750">
              <a:buFont typeface="Arial" panose="020B0604020202020204" pitchFamily="34" charset="0"/>
              <a:buChar char="•"/>
            </a:pPr>
            <a:endParaRPr lang="en-US" sz="1600" dirty="0">
              <a:solidFill>
                <a:srgbClr val="262626"/>
              </a:solidFill>
              <a:effectLst/>
              <a:latin typeface="Georgia"/>
              <a:ea typeface="ヒラギノ丸ゴ Pro W4"/>
              <a:cs typeface="Times New Roman"/>
            </a:endParaRPr>
          </a:p>
          <a:p>
            <a:pPr marL="285750" indent="-285750">
              <a:buFont typeface="Arial" panose="020B0604020202020204" pitchFamily="34" charset="0"/>
              <a:buChar char="•"/>
            </a:pPr>
            <a:r>
              <a:rPr lang="en-US" sz="1600" dirty="0">
                <a:solidFill>
                  <a:srgbClr val="262626"/>
                </a:solidFill>
                <a:latin typeface="Georgia"/>
                <a:ea typeface="ヒラギノ丸ゴ Pro W4"/>
                <a:cs typeface="Times New Roman"/>
              </a:rPr>
              <a:t>Feel free to upload receipts as you get them and/or as your charges post to the system.  This will prevent you from having to hold onto receipts nearly as long.</a:t>
            </a:r>
            <a:endParaRPr lang="en-US" sz="1600" dirty="0">
              <a:solidFill>
                <a:srgbClr val="262626"/>
              </a:solidFill>
              <a:effectLst/>
              <a:latin typeface="Georgia"/>
              <a:ea typeface="ヒラギノ丸ゴ Pro W4"/>
              <a:cs typeface="Times New Roman"/>
            </a:endParaRPr>
          </a:p>
        </p:txBody>
      </p:sp>
    </p:spTree>
    <p:extLst>
      <p:ext uri="{BB962C8B-B14F-4D97-AF65-F5344CB8AC3E}">
        <p14:creationId xmlns:p14="http://schemas.microsoft.com/office/powerpoint/2010/main" val="3278723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54460"/>
            <a:ext cx="9144000" cy="648758"/>
          </a:xfrm>
        </p:spPr>
        <p:txBody>
          <a:bodyPr/>
          <a:lstStyle/>
          <a:p>
            <a:r>
              <a:rPr lang="en-US" b="1" dirty="0">
                <a:solidFill>
                  <a:srgbClr val="192E50"/>
                </a:solidFill>
                <a:latin typeface="Helvetica"/>
                <a:cs typeface="Helvetica"/>
              </a:rPr>
              <a:t>THANK YOU!</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6758755"/>
            <a:ext cx="9144000" cy="99246"/>
          </a:xfrm>
          <a:prstGeom prst="rect">
            <a:avLst/>
          </a:prstGeom>
          <a:noFill/>
          <a:ln>
            <a:noFill/>
          </a:ln>
        </p:spPr>
      </p:pic>
      <p:sp>
        <p:nvSpPr>
          <p:cNvPr id="14" name="Text Box 19"/>
          <p:cNvSpPr txBox="1"/>
          <p:nvPr/>
        </p:nvSpPr>
        <p:spPr>
          <a:xfrm>
            <a:off x="279960" y="5824009"/>
            <a:ext cx="3362960" cy="1090437"/>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Morgan Gray</a:t>
            </a:r>
          </a:p>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Receipt Imaging Training</a:t>
            </a:r>
          </a:p>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12/02/2019</a:t>
            </a:r>
          </a:p>
          <a:p>
            <a:pPr marL="0" marR="0">
              <a:spcBef>
                <a:spcPts val="0"/>
              </a:spcBef>
              <a:spcAft>
                <a:spcPts val="0"/>
              </a:spcAft>
            </a:pPr>
            <a:endParaRPr lang="en-US" sz="1200" dirty="0">
              <a:solidFill>
                <a:schemeClr val="bg1">
                  <a:lumMod val="50000"/>
                </a:schemeClr>
              </a:solidFill>
              <a:effectLst/>
              <a:ea typeface="ヒラギノ丸ゴ Pro W4"/>
              <a:cs typeface="Times New Roman"/>
            </a:endParaRPr>
          </a:p>
        </p:txBody>
      </p:sp>
      <p:pic>
        <p:nvPicPr>
          <p:cNvPr id="3" name="Picture 2"/>
          <p:cNvPicPr>
            <a:picLocks noChangeAspect="1"/>
          </p:cNvPicPr>
          <p:nvPr/>
        </p:nvPicPr>
        <p:blipFill>
          <a:blip r:embed="rId4"/>
          <a:stretch>
            <a:fillRect/>
          </a:stretch>
        </p:blipFill>
        <p:spPr>
          <a:xfrm>
            <a:off x="6662420" y="5864649"/>
            <a:ext cx="2159000" cy="673100"/>
          </a:xfrm>
          <a:prstGeom prst="rect">
            <a:avLst/>
          </a:prstGeom>
        </p:spPr>
      </p:pic>
    </p:spTree>
    <p:extLst>
      <p:ext uri="{BB962C8B-B14F-4D97-AF65-F5344CB8AC3E}">
        <p14:creationId xmlns:p14="http://schemas.microsoft.com/office/powerpoint/2010/main" val="3967629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9999" y="721182"/>
            <a:ext cx="4367407"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192E50"/>
                </a:solidFill>
                <a:latin typeface="Helvetica"/>
                <a:cs typeface="Helvetica"/>
              </a:rPr>
              <a:t>Getting Started</a:t>
            </a:r>
          </a:p>
        </p:txBody>
      </p:sp>
      <p:sp>
        <p:nvSpPr>
          <p:cNvPr id="9" name="Text Box 19"/>
          <p:cNvSpPr txBox="1"/>
          <p:nvPr/>
        </p:nvSpPr>
        <p:spPr>
          <a:xfrm>
            <a:off x="183425" y="1441060"/>
            <a:ext cx="8755301" cy="4714207"/>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85750" marR="0" indent="-285750">
              <a:lnSpc>
                <a:spcPct val="115000"/>
              </a:lnSpc>
              <a:spcBef>
                <a:spcPts val="0"/>
              </a:spcBef>
              <a:spcAft>
                <a:spcPts val="0"/>
              </a:spcAft>
              <a:buFont typeface="Arial" panose="020B0604020202020204" pitchFamily="34" charset="0"/>
              <a:buChar char="•"/>
            </a:pPr>
            <a:r>
              <a:rPr lang="en-US" sz="1600" dirty="0">
                <a:solidFill>
                  <a:srgbClr val="262626"/>
                </a:solidFill>
                <a:effectLst/>
                <a:latin typeface="Georgia" panose="02040502050405020303" pitchFamily="18" charset="0"/>
                <a:ea typeface="ヒラギノ丸ゴ Pro W4"/>
                <a:cs typeface="Times New Roman"/>
              </a:rPr>
              <a:t>You’ll need to have electronic copies of your receipts in order to load them in the Wells Fargo system.  There are a number of ways to do this:</a:t>
            </a:r>
          </a:p>
          <a:p>
            <a:pPr marL="800100" lvl="1" indent="-342900">
              <a:buFont typeface="Symbol"/>
              <a:buChar char=""/>
            </a:pPr>
            <a:r>
              <a:rPr lang="en-US" sz="1600" dirty="0">
                <a:solidFill>
                  <a:srgbClr val="262626"/>
                </a:solidFill>
                <a:effectLst/>
                <a:latin typeface="Georgia"/>
                <a:ea typeface="ヒラギノ丸ゴ Pro W4"/>
                <a:cs typeface="Times New Roman"/>
              </a:rPr>
              <a:t>Scan each receipt and save them as PDF files</a:t>
            </a:r>
            <a:endParaRPr lang="en-US" sz="1600" dirty="0">
              <a:solidFill>
                <a:srgbClr val="262626"/>
              </a:solidFill>
              <a:effectLst/>
              <a:ea typeface="ヒラギノ丸ゴ Pro W4"/>
              <a:cs typeface="Times New Roman"/>
            </a:endParaRPr>
          </a:p>
          <a:p>
            <a:pPr marL="800100" lvl="1" indent="-342900">
              <a:buFont typeface="Symbol"/>
              <a:buChar char=""/>
            </a:pPr>
            <a:r>
              <a:rPr lang="en-US" sz="1600" dirty="0">
                <a:solidFill>
                  <a:srgbClr val="262626"/>
                </a:solidFill>
                <a:effectLst/>
                <a:latin typeface="Georgia"/>
                <a:ea typeface="ヒラギノ丸ゴ Pro W4"/>
                <a:cs typeface="Times New Roman"/>
              </a:rPr>
              <a:t>Take a picture of each receipt</a:t>
            </a:r>
            <a:endParaRPr lang="en-US" sz="1600" dirty="0">
              <a:solidFill>
                <a:srgbClr val="262626"/>
              </a:solidFill>
              <a:effectLst/>
              <a:ea typeface="ヒラギノ丸ゴ Pro W4"/>
              <a:cs typeface="Times New Roman"/>
            </a:endParaRPr>
          </a:p>
          <a:p>
            <a:pPr marL="800100" lvl="1" indent="-342900">
              <a:buFont typeface="Symbol"/>
              <a:buChar char=""/>
            </a:pPr>
            <a:r>
              <a:rPr lang="en-US" sz="1600" dirty="0">
                <a:solidFill>
                  <a:srgbClr val="262626"/>
                </a:solidFill>
                <a:latin typeface="Georgia"/>
                <a:ea typeface="ヒラギノ丸ゴ Pro W4"/>
                <a:cs typeface="Times New Roman"/>
              </a:rPr>
              <a:t>Save an electronic copy of your receipts from an email or from a website</a:t>
            </a:r>
          </a:p>
          <a:p>
            <a:pPr marL="1257300" lvl="2" indent="-342900">
              <a:buFont typeface="Symbol"/>
              <a:buChar char=""/>
            </a:pPr>
            <a:r>
              <a:rPr lang="en-US" sz="1600" dirty="0">
                <a:solidFill>
                  <a:srgbClr val="262626"/>
                </a:solidFill>
                <a:latin typeface="Georgia"/>
                <a:ea typeface="ヒラギノ丸ゴ Pro W4"/>
                <a:cs typeface="Times New Roman"/>
              </a:rPr>
              <a:t>For image heavy receipts, e.g. Office Depot, save as JPEG</a:t>
            </a:r>
            <a:endParaRPr lang="en-US" sz="1600" dirty="0">
              <a:solidFill>
                <a:srgbClr val="262626"/>
              </a:solidFill>
              <a:ea typeface="ヒラギノ丸ゴ Pro W4"/>
              <a:cs typeface="Times New Roman"/>
            </a:endParaRPr>
          </a:p>
          <a:p>
            <a:pPr marL="800100" lvl="1" indent="-342900">
              <a:buFont typeface="Symbol"/>
              <a:buChar char=""/>
            </a:pPr>
            <a:r>
              <a:rPr lang="en-US" sz="1600" dirty="0">
                <a:solidFill>
                  <a:srgbClr val="262626"/>
                </a:solidFill>
                <a:effectLst/>
                <a:latin typeface="Georgia"/>
                <a:ea typeface="ヒラギノ丸ゴ Pro W4"/>
                <a:cs typeface="Times New Roman"/>
              </a:rPr>
              <a:t>Use a PDF scanning app on your phone to scan the receipts</a:t>
            </a:r>
          </a:p>
          <a:p>
            <a:pPr marL="1257300" lvl="2" indent="-342900">
              <a:buFont typeface="Symbol"/>
              <a:buChar char=""/>
            </a:pPr>
            <a:r>
              <a:rPr lang="en-US" sz="1600" dirty="0">
                <a:solidFill>
                  <a:srgbClr val="262626"/>
                </a:solidFill>
                <a:latin typeface="Georgia"/>
                <a:ea typeface="ヒラギノ丸ゴ Pro W4"/>
                <a:cs typeface="Times New Roman"/>
              </a:rPr>
              <a:t>One example of a commonly used PDF scanner is “Genius Scan”</a:t>
            </a:r>
          </a:p>
          <a:p>
            <a:pPr marL="800100" lvl="1" indent="-342900">
              <a:buFont typeface="Symbol"/>
              <a:buChar char=""/>
            </a:pPr>
            <a:r>
              <a:rPr lang="en-US" sz="1600" dirty="0">
                <a:solidFill>
                  <a:srgbClr val="262626"/>
                </a:solidFill>
                <a:effectLst/>
                <a:latin typeface="Georgia"/>
                <a:ea typeface="ヒラギノ丸ゴ Pro W4"/>
                <a:cs typeface="Times New Roman"/>
              </a:rPr>
              <a:t>Download the Wells Fargo CEO Mobile app from the Apple App Store or Google Play</a:t>
            </a:r>
            <a:endParaRPr lang="en-US" sz="1600" dirty="0">
              <a:solidFill>
                <a:srgbClr val="262626"/>
              </a:solidFill>
              <a:effectLst/>
              <a:ea typeface="ヒラギノ丸ゴ Pro W4"/>
              <a:cs typeface="Times New Roman"/>
            </a:endParaRPr>
          </a:p>
          <a:p>
            <a:pPr marL="0" marR="0">
              <a:lnSpc>
                <a:spcPct val="115000"/>
              </a:lnSpc>
              <a:spcBef>
                <a:spcPts val="0"/>
              </a:spcBef>
              <a:spcAft>
                <a:spcPts val="0"/>
              </a:spcAft>
            </a:pPr>
            <a:endParaRPr lang="en-US" dirty="0">
              <a:solidFill>
                <a:srgbClr val="262626"/>
              </a:solidFill>
              <a:effectLst/>
              <a:ea typeface="ヒラギノ丸ゴ Pro W4"/>
              <a:cs typeface="Times New Roman"/>
            </a:endParaRPr>
          </a:p>
          <a:p>
            <a:pPr marL="285750" marR="0" indent="-285750">
              <a:spcBef>
                <a:spcPts val="0"/>
              </a:spcBef>
              <a:spcAft>
                <a:spcPts val="0"/>
              </a:spcAft>
              <a:buFont typeface="Arial" panose="020B0604020202020204" pitchFamily="34" charset="0"/>
              <a:buChar char="•"/>
            </a:pPr>
            <a:r>
              <a:rPr lang="en-US" sz="1600" dirty="0">
                <a:solidFill>
                  <a:srgbClr val="262626"/>
                </a:solidFill>
                <a:effectLst/>
                <a:latin typeface="Georgia"/>
                <a:ea typeface="ヒラギノ丸ゴ Pro W4"/>
                <a:cs typeface="Times New Roman"/>
              </a:rPr>
              <a:t>Once you have the receipt(s) ready, login to the Wells Fargo syste</a:t>
            </a:r>
            <a:r>
              <a:rPr lang="en-US" sz="1600" dirty="0">
                <a:solidFill>
                  <a:srgbClr val="262626"/>
                </a:solidFill>
                <a:latin typeface="Georgia"/>
                <a:ea typeface="ヒラギノ丸ゴ Pro W4"/>
                <a:cs typeface="Times New Roman"/>
              </a:rPr>
              <a:t>m.</a:t>
            </a:r>
          </a:p>
          <a:p>
            <a:pPr marL="742950" lvl="1" indent="-285750">
              <a:buFont typeface="Arial" panose="020B0604020202020204" pitchFamily="34" charset="0"/>
              <a:buChar char="•"/>
            </a:pPr>
            <a:r>
              <a:rPr lang="en-US" sz="1600" dirty="0">
                <a:solidFill>
                  <a:srgbClr val="262626"/>
                </a:solidFill>
                <a:effectLst/>
                <a:latin typeface="Georgia"/>
                <a:ea typeface="ヒラギノ丸ゴ Pro W4"/>
                <a:cs typeface="Times New Roman"/>
              </a:rPr>
              <a:t>Contact a PCard  Program Administrator if you have any trouble accessing the system.</a:t>
            </a:r>
            <a:endParaRPr lang="en-US" sz="1600" dirty="0">
              <a:solidFill>
                <a:srgbClr val="262626"/>
              </a:solidFill>
              <a:ea typeface="ヒラギノ丸ゴ Pro W4"/>
              <a:cs typeface="Times New Roman"/>
            </a:endParaRPr>
          </a:p>
          <a:p>
            <a:pPr marL="285750" indent="-285750">
              <a:buFont typeface="Arial" panose="020B0604020202020204" pitchFamily="34" charset="0"/>
              <a:buChar char="•"/>
            </a:pPr>
            <a:endParaRPr lang="en-US" sz="1600" dirty="0">
              <a:solidFill>
                <a:srgbClr val="262626"/>
              </a:solidFill>
              <a:latin typeface="Georgia"/>
              <a:ea typeface="ヒラギノ丸ゴ Pro W4"/>
              <a:cs typeface="Times New Roman"/>
            </a:endParaRPr>
          </a:p>
          <a:p>
            <a:pPr marL="285750" indent="-285750">
              <a:buFont typeface="Arial" panose="020B0604020202020204" pitchFamily="34" charset="0"/>
              <a:buChar char="•"/>
            </a:pPr>
            <a:r>
              <a:rPr lang="en-US" sz="1600" dirty="0">
                <a:solidFill>
                  <a:srgbClr val="262626"/>
                </a:solidFill>
                <a:latin typeface="Georgia"/>
                <a:ea typeface="ヒラギノ丸ゴ Pro W4"/>
                <a:cs typeface="Times New Roman"/>
              </a:rPr>
              <a:t>Complete your reallocation as usual, i.e. adding transaction descriptions, changing FOAPAL’s as needed.</a:t>
            </a:r>
          </a:p>
          <a:p>
            <a:pPr marL="285750" indent="-285750">
              <a:buFont typeface="Arial" panose="020B0604020202020204" pitchFamily="34" charset="0"/>
              <a:buChar char="•"/>
            </a:pPr>
            <a:endParaRPr lang="en-US" sz="1600" dirty="0">
              <a:solidFill>
                <a:srgbClr val="262626"/>
              </a:solidFill>
              <a:latin typeface="Georgia"/>
              <a:ea typeface="ヒラギノ丸ゴ Pro W4"/>
              <a:cs typeface="Times New Roman"/>
            </a:endParaRPr>
          </a:p>
          <a:p>
            <a:pPr marL="285750" indent="-285750">
              <a:buFont typeface="Arial" panose="020B0604020202020204" pitchFamily="34" charset="0"/>
              <a:buChar char="•"/>
            </a:pPr>
            <a:r>
              <a:rPr lang="en-US" sz="1600" dirty="0">
                <a:solidFill>
                  <a:srgbClr val="262626"/>
                </a:solidFill>
                <a:latin typeface="Georgia"/>
                <a:ea typeface="ヒラギノ丸ゴ Pro W4"/>
                <a:cs typeface="Times New Roman"/>
              </a:rPr>
              <a:t>Once ready to upload the receipts, continue on to the next step.</a:t>
            </a:r>
            <a:endParaRPr lang="en-US" sz="1600" dirty="0">
              <a:solidFill>
                <a:srgbClr val="262626"/>
              </a:solidFill>
              <a:effectLst/>
              <a:latin typeface="Georgia"/>
              <a:ea typeface="ヒラギノ丸ゴ Pro W4"/>
              <a:cs typeface="Times New Roman"/>
            </a:endParaRPr>
          </a:p>
        </p:txBody>
      </p:sp>
    </p:spTree>
    <p:extLst>
      <p:ext uri="{BB962C8B-B14F-4D97-AF65-F5344CB8AC3E}">
        <p14:creationId xmlns:p14="http://schemas.microsoft.com/office/powerpoint/2010/main" val="1489944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9999" y="872108"/>
            <a:ext cx="8629159"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192E50"/>
                </a:solidFill>
                <a:latin typeface="Helvetica"/>
                <a:cs typeface="Helvetica"/>
              </a:rPr>
              <a:t>Uploading A Receipt - Online</a:t>
            </a:r>
          </a:p>
        </p:txBody>
      </p:sp>
      <p:sp>
        <p:nvSpPr>
          <p:cNvPr id="9" name="Text Box 19"/>
          <p:cNvSpPr txBox="1"/>
          <p:nvPr/>
        </p:nvSpPr>
        <p:spPr>
          <a:xfrm>
            <a:off x="183425" y="1441060"/>
            <a:ext cx="8755301" cy="4714207"/>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0">
              <a:lnSpc>
                <a:spcPct val="115000"/>
              </a:lnSpc>
              <a:spcBef>
                <a:spcPts val="0"/>
              </a:spcBef>
              <a:spcAft>
                <a:spcPts val="0"/>
              </a:spcAft>
            </a:pPr>
            <a:endParaRPr lang="en-US" sz="1600" dirty="0">
              <a:solidFill>
                <a:srgbClr val="262626"/>
              </a:solidFill>
              <a:effectLst/>
              <a:latin typeface="Georgia"/>
              <a:ea typeface="ヒラギノ丸ゴ Pro W4"/>
              <a:cs typeface="Times New Roman"/>
            </a:endParaRPr>
          </a:p>
        </p:txBody>
      </p:sp>
      <p:pic>
        <p:nvPicPr>
          <p:cNvPr id="5"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448" y="1473113"/>
            <a:ext cx="8785369" cy="4692562"/>
          </a:xfrm>
          <a:prstGeom prst="rect">
            <a:avLst/>
          </a:prstGeom>
        </p:spPr>
      </p:pic>
      <p:cxnSp>
        <p:nvCxnSpPr>
          <p:cNvPr id="6" name="Straight Arrow Connector 5"/>
          <p:cNvCxnSpPr/>
          <p:nvPr/>
        </p:nvCxnSpPr>
        <p:spPr>
          <a:xfrm flipH="1">
            <a:off x="6374925" y="4693694"/>
            <a:ext cx="114136" cy="3852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953311" y="4090549"/>
            <a:ext cx="4835847" cy="584775"/>
          </a:xfrm>
          <a:prstGeom prst="rect">
            <a:avLst/>
          </a:prstGeom>
          <a:noFill/>
          <a:ln w="25400">
            <a:solidFill>
              <a:schemeClr val="dk1"/>
            </a:solidFill>
          </a:ln>
        </p:spPr>
        <p:txBody>
          <a:bodyPr wrap="square" rtlCol="0">
            <a:spAutoFit/>
          </a:bodyPr>
          <a:lstStyle/>
          <a:p>
            <a:r>
              <a:rPr lang="en-US" sz="1600" dirty="0">
                <a:ln w="0"/>
              </a:rPr>
              <a:t>Click on the green + symbol under ”Receipt Image” to add a receipt for that charge</a:t>
            </a:r>
            <a:endParaRPr lang="en-US" sz="1600" dirty="0"/>
          </a:p>
        </p:txBody>
      </p:sp>
      <p:sp>
        <p:nvSpPr>
          <p:cNvPr id="10" name="Rectangle 9"/>
          <p:cNvSpPr/>
          <p:nvPr/>
        </p:nvSpPr>
        <p:spPr>
          <a:xfrm>
            <a:off x="1942911" y="5638803"/>
            <a:ext cx="5255587" cy="28081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5985028" y="5114606"/>
            <a:ext cx="779793" cy="524197"/>
          </a:xfrm>
          <a:prstGeom prst="ellipse">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noFill/>
            </a:endParaRPr>
          </a:p>
        </p:txBody>
      </p:sp>
    </p:spTree>
    <p:extLst>
      <p:ext uri="{BB962C8B-B14F-4D97-AF65-F5344CB8AC3E}">
        <p14:creationId xmlns:p14="http://schemas.microsoft.com/office/powerpoint/2010/main" val="920863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9999" y="854352"/>
            <a:ext cx="8801810"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192E50"/>
                </a:solidFill>
                <a:latin typeface="Helvetica"/>
                <a:cs typeface="Helvetica"/>
              </a:rPr>
              <a:t>Uploading A Receipt - Online</a:t>
            </a:r>
          </a:p>
        </p:txBody>
      </p:sp>
      <p:sp>
        <p:nvSpPr>
          <p:cNvPr id="9" name="Text Box 19"/>
          <p:cNvSpPr txBox="1"/>
          <p:nvPr/>
        </p:nvSpPr>
        <p:spPr>
          <a:xfrm>
            <a:off x="183425" y="1574231"/>
            <a:ext cx="3604331" cy="715285"/>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indent="-342900">
              <a:lnSpc>
                <a:spcPct val="115000"/>
              </a:lnSpc>
              <a:spcBef>
                <a:spcPts val="0"/>
              </a:spcBef>
              <a:spcAft>
                <a:spcPts val="0"/>
              </a:spcAft>
              <a:buFont typeface="+mj-lt"/>
              <a:buAutoNum type="arabicPeriod"/>
            </a:pPr>
            <a:r>
              <a:rPr lang="en-US" sz="1600" dirty="0">
                <a:solidFill>
                  <a:srgbClr val="262626"/>
                </a:solidFill>
                <a:effectLst/>
                <a:latin typeface="Georgia"/>
                <a:ea typeface="ヒラギノ丸ゴ Pro W4"/>
                <a:cs typeface="Times New Roman"/>
              </a:rPr>
              <a:t>Make sure “Upload new receipt” is selected and click continue.</a:t>
            </a:r>
          </a:p>
          <a:p>
            <a:pPr marL="342900" marR="0" indent="-342900">
              <a:lnSpc>
                <a:spcPct val="115000"/>
              </a:lnSpc>
              <a:spcBef>
                <a:spcPts val="0"/>
              </a:spcBef>
              <a:spcAft>
                <a:spcPts val="0"/>
              </a:spcAft>
              <a:buFont typeface="+mj-lt"/>
              <a:buAutoNum type="arabicPeriod"/>
            </a:pPr>
            <a:endParaRPr lang="en-US" sz="1600" dirty="0">
              <a:solidFill>
                <a:srgbClr val="262626"/>
              </a:solidFill>
              <a:latin typeface="Georgia"/>
              <a:ea typeface="ヒラギノ丸ゴ Pro W4"/>
              <a:cs typeface="Times New Roman"/>
            </a:endParaRPr>
          </a:p>
          <a:p>
            <a:pPr marR="0">
              <a:lnSpc>
                <a:spcPct val="115000"/>
              </a:lnSpc>
              <a:spcBef>
                <a:spcPts val="0"/>
              </a:spcBef>
              <a:spcAft>
                <a:spcPts val="0"/>
              </a:spcAft>
            </a:pPr>
            <a:r>
              <a:rPr lang="en-US" sz="1600" dirty="0">
                <a:solidFill>
                  <a:srgbClr val="262626"/>
                </a:solidFill>
                <a:effectLst/>
                <a:latin typeface="Georgia"/>
                <a:ea typeface="ヒラギノ丸ゴ Pro W4"/>
                <a:cs typeface="Times New Roman"/>
              </a:rPr>
              <a:t>Note: For receipts uploaded prior to a charge posting, select “Attach receipt…” to search all uploaded receipts for the correct one.</a:t>
            </a:r>
          </a:p>
        </p:txBody>
      </p:sp>
      <p:sp>
        <p:nvSpPr>
          <p:cNvPr id="4" name="Text Box 19"/>
          <p:cNvSpPr txBox="1"/>
          <p:nvPr/>
        </p:nvSpPr>
        <p:spPr>
          <a:xfrm>
            <a:off x="160000" y="4273400"/>
            <a:ext cx="3627756" cy="715285"/>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indent="-342900">
              <a:lnSpc>
                <a:spcPct val="115000"/>
              </a:lnSpc>
              <a:spcBef>
                <a:spcPts val="0"/>
              </a:spcBef>
              <a:spcAft>
                <a:spcPts val="0"/>
              </a:spcAft>
              <a:buFont typeface="+mj-lt"/>
              <a:buAutoNum type="arabicPeriod" startAt="2"/>
            </a:pPr>
            <a:r>
              <a:rPr lang="en-US" sz="1600" dirty="0">
                <a:solidFill>
                  <a:srgbClr val="262626"/>
                </a:solidFill>
                <a:latin typeface="Georgia"/>
                <a:ea typeface="ヒラギノ丸ゴ Pro W4"/>
                <a:cs typeface="Times New Roman"/>
              </a:rPr>
              <a:t>Click “Choose File” and find the saved receipt file.  Then click upload once it appears next to “File Name”.</a:t>
            </a:r>
          </a:p>
        </p:txBody>
      </p:sp>
      <p:pic>
        <p:nvPicPr>
          <p:cNvPr id="5" name="Content Placeholder 8"/>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503980" y="1574231"/>
            <a:ext cx="4120177" cy="2230187"/>
          </a:xfrm>
          <a:prstGeom prst="rect">
            <a:avLst/>
          </a:prstGeom>
        </p:spPr>
      </p:pic>
      <p:pic>
        <p:nvPicPr>
          <p:cNvPr id="6" name="Content Placeholder 9"/>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3787756" y="4273400"/>
            <a:ext cx="5174053" cy="1796546"/>
          </a:xfrm>
          <a:prstGeom prst="rect">
            <a:avLst/>
          </a:prstGeom>
        </p:spPr>
      </p:pic>
    </p:spTree>
    <p:extLst>
      <p:ext uri="{BB962C8B-B14F-4D97-AF65-F5344CB8AC3E}">
        <p14:creationId xmlns:p14="http://schemas.microsoft.com/office/powerpoint/2010/main" val="2867775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9999" y="854352"/>
            <a:ext cx="8692223"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192E50"/>
                </a:solidFill>
                <a:latin typeface="Helvetica"/>
                <a:cs typeface="Helvetica"/>
              </a:rPr>
              <a:t>Uploading A Receipt - Online</a:t>
            </a:r>
          </a:p>
        </p:txBody>
      </p:sp>
      <p:grpSp>
        <p:nvGrpSpPr>
          <p:cNvPr id="23" name="Group 22"/>
          <p:cNvGrpSpPr/>
          <p:nvPr/>
        </p:nvGrpSpPr>
        <p:grpSpPr>
          <a:xfrm>
            <a:off x="160000" y="1503110"/>
            <a:ext cx="8697058" cy="3828224"/>
            <a:chOff x="676190" y="1907059"/>
            <a:chExt cx="10976308" cy="4831492"/>
          </a:xfrm>
        </p:grpSpPr>
        <p:pic>
          <p:nvPicPr>
            <p:cNvPr id="1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292" y="1907059"/>
              <a:ext cx="10970206" cy="4831492"/>
            </a:xfrm>
            <a:prstGeom prst="rect">
              <a:avLst/>
            </a:prstGeom>
          </p:spPr>
        </p:pic>
        <p:sp>
          <p:nvSpPr>
            <p:cNvPr id="16" name="Oval 15"/>
            <p:cNvSpPr/>
            <p:nvPr/>
          </p:nvSpPr>
          <p:spPr>
            <a:xfrm>
              <a:off x="676190" y="1907059"/>
              <a:ext cx="1865870" cy="636372"/>
            </a:xfrm>
            <a:prstGeom prst="ellipse">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noFill/>
              </a:endParaRPr>
            </a:p>
          </p:txBody>
        </p:sp>
        <p:sp>
          <p:nvSpPr>
            <p:cNvPr id="17" name="TextBox 16"/>
            <p:cNvSpPr txBox="1"/>
            <p:nvPr/>
          </p:nvSpPr>
          <p:spPr>
            <a:xfrm>
              <a:off x="3041897" y="2022185"/>
              <a:ext cx="7060829" cy="466123"/>
            </a:xfrm>
            <a:prstGeom prst="rect">
              <a:avLst/>
            </a:prstGeom>
            <a:noFill/>
            <a:ln>
              <a:solidFill>
                <a:schemeClr val="tx1"/>
              </a:solidFill>
            </a:ln>
          </p:spPr>
          <p:txBody>
            <a:bodyPr wrap="square" rtlCol="0">
              <a:spAutoFit/>
            </a:bodyPr>
            <a:lstStyle/>
            <a:p>
              <a:r>
                <a:rPr lang="en-US" dirty="0"/>
                <a:t>Text here will say “Receipt uploaded.” once it is complete.</a:t>
              </a:r>
            </a:p>
          </p:txBody>
        </p:sp>
        <p:cxnSp>
          <p:nvCxnSpPr>
            <p:cNvPr id="18" name="Straight Arrow Connector 17"/>
            <p:cNvCxnSpPr>
              <a:stCxn id="17" idx="1"/>
            </p:cNvCxnSpPr>
            <p:nvPr/>
          </p:nvCxnSpPr>
          <p:spPr>
            <a:xfrm flipH="1" flipV="1">
              <a:off x="2660825" y="2204448"/>
              <a:ext cx="381072" cy="5079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88168" y="3789741"/>
              <a:ext cx="5464329" cy="815716"/>
            </a:xfrm>
            <a:prstGeom prst="rect">
              <a:avLst/>
            </a:prstGeom>
            <a:noFill/>
            <a:ln w="22225">
              <a:solidFill>
                <a:srgbClr val="192E50"/>
              </a:solidFill>
            </a:ln>
          </p:spPr>
          <p:txBody>
            <a:bodyPr wrap="square" rtlCol="0">
              <a:spAutoFit/>
            </a:bodyPr>
            <a:lstStyle/>
            <a:p>
              <a:r>
                <a:rPr lang="en-US" dirty="0"/>
                <a:t>The green + symbol will be replaced with a magnifying glass when a receipt is attached.</a:t>
              </a:r>
            </a:p>
          </p:txBody>
        </p:sp>
        <p:cxnSp>
          <p:nvCxnSpPr>
            <p:cNvPr id="20" name="Straight Arrow Connector 19"/>
            <p:cNvCxnSpPr/>
            <p:nvPr/>
          </p:nvCxnSpPr>
          <p:spPr>
            <a:xfrm flipH="1">
              <a:off x="8148766" y="4489377"/>
              <a:ext cx="223488" cy="71566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7603524" y="5292810"/>
              <a:ext cx="1090485" cy="753762"/>
            </a:xfrm>
            <a:prstGeom prst="ellipse">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noFill/>
              </a:endParaRPr>
            </a:p>
          </p:txBody>
        </p:sp>
        <p:sp>
          <p:nvSpPr>
            <p:cNvPr id="22" name="Rectangle 21"/>
            <p:cNvSpPr/>
            <p:nvPr/>
          </p:nvSpPr>
          <p:spPr>
            <a:xfrm>
              <a:off x="1416120" y="6222108"/>
              <a:ext cx="7911101" cy="41328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0321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9999" y="854352"/>
            <a:ext cx="8755301"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192E50"/>
                </a:solidFill>
                <a:latin typeface="Helvetica"/>
                <a:cs typeface="Helvetica"/>
              </a:rPr>
              <a:t>Uploading A Receipt - Online</a:t>
            </a:r>
          </a:p>
        </p:txBody>
      </p:sp>
      <p:sp>
        <p:nvSpPr>
          <p:cNvPr id="9" name="Text Box 19"/>
          <p:cNvSpPr txBox="1"/>
          <p:nvPr/>
        </p:nvSpPr>
        <p:spPr>
          <a:xfrm>
            <a:off x="183425" y="1574230"/>
            <a:ext cx="8755301" cy="4714207"/>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85750" marR="0" indent="-285750">
              <a:lnSpc>
                <a:spcPct val="115000"/>
              </a:lnSpc>
              <a:spcBef>
                <a:spcPts val="0"/>
              </a:spcBef>
              <a:spcAft>
                <a:spcPts val="0"/>
              </a:spcAft>
              <a:buFont typeface="Arial" panose="020B0604020202020204" pitchFamily="34" charset="0"/>
              <a:buChar char="•"/>
            </a:pPr>
            <a:r>
              <a:rPr lang="en-US" sz="1600" dirty="0">
                <a:solidFill>
                  <a:srgbClr val="262626"/>
                </a:solidFill>
                <a:effectLst/>
                <a:latin typeface="Georgia" panose="02040502050405020303" pitchFamily="18" charset="0"/>
                <a:ea typeface="ヒラギノ丸ゴ Pro W4"/>
                <a:cs typeface="Times New Roman"/>
              </a:rPr>
              <a:t>You will repeat this process for every charge on your statement.</a:t>
            </a:r>
            <a:endParaRPr lang="en-US" dirty="0">
              <a:solidFill>
                <a:srgbClr val="262626"/>
              </a:solidFill>
              <a:effectLst/>
              <a:ea typeface="ヒラギノ丸ゴ Pro W4"/>
              <a:cs typeface="Times New Roman"/>
            </a:endParaRPr>
          </a:p>
          <a:p>
            <a:pPr marL="285750" marR="0" indent="-285750">
              <a:spcBef>
                <a:spcPts val="0"/>
              </a:spcBef>
              <a:spcAft>
                <a:spcPts val="0"/>
              </a:spcAft>
              <a:buFont typeface="Arial" panose="020B0604020202020204" pitchFamily="34" charset="0"/>
              <a:buChar char="•"/>
            </a:pPr>
            <a:endParaRPr lang="en-US" sz="1600" dirty="0">
              <a:solidFill>
                <a:srgbClr val="262626"/>
              </a:solidFill>
              <a:effectLst/>
              <a:latin typeface="Georgia"/>
              <a:ea typeface="ヒラギノ丸ゴ Pro W4"/>
              <a:cs typeface="Times New Roman"/>
            </a:endParaRPr>
          </a:p>
          <a:p>
            <a:pPr marL="285750" marR="0" indent="-285750">
              <a:spcBef>
                <a:spcPts val="0"/>
              </a:spcBef>
              <a:spcAft>
                <a:spcPts val="0"/>
              </a:spcAft>
              <a:buFont typeface="Arial" panose="020B0604020202020204" pitchFamily="34" charset="0"/>
              <a:buChar char="•"/>
            </a:pPr>
            <a:r>
              <a:rPr lang="en-US" sz="1600" dirty="0">
                <a:solidFill>
                  <a:srgbClr val="262626"/>
                </a:solidFill>
                <a:effectLst/>
                <a:latin typeface="Georgia"/>
                <a:ea typeface="ヒラギノ丸ゴ Pro W4"/>
                <a:cs typeface="Times New Roman"/>
              </a:rPr>
              <a:t>If you have more than one file for a single charge, you will need to upload each file individually.  Please s</a:t>
            </a:r>
            <a:r>
              <a:rPr lang="en-US" sz="1600" dirty="0">
                <a:solidFill>
                  <a:srgbClr val="262626"/>
                </a:solidFill>
                <a:latin typeface="Georgia"/>
                <a:ea typeface="ヒラギノ丸ゴ Pro W4"/>
                <a:cs typeface="Times New Roman"/>
              </a:rPr>
              <a:t>ee the next section for how to upload additional files.</a:t>
            </a:r>
            <a:endParaRPr lang="en-US" sz="1600" dirty="0">
              <a:solidFill>
                <a:srgbClr val="262626"/>
              </a:solidFill>
              <a:ea typeface="ヒラギノ丸ゴ Pro W4"/>
              <a:cs typeface="Times New Roman"/>
            </a:endParaRPr>
          </a:p>
          <a:p>
            <a:pPr marL="285750" indent="-285750">
              <a:buFont typeface="Arial" panose="020B0604020202020204" pitchFamily="34" charset="0"/>
              <a:buChar char="•"/>
            </a:pPr>
            <a:endParaRPr lang="en-US" sz="1600" dirty="0">
              <a:solidFill>
                <a:srgbClr val="262626"/>
              </a:solidFill>
              <a:latin typeface="Georgia"/>
              <a:ea typeface="ヒラギノ丸ゴ Pro W4"/>
              <a:cs typeface="Times New Roman"/>
            </a:endParaRPr>
          </a:p>
          <a:p>
            <a:pPr marL="285750" indent="-285750">
              <a:buFont typeface="Arial" panose="020B0604020202020204" pitchFamily="34" charset="0"/>
              <a:buChar char="•"/>
            </a:pPr>
            <a:r>
              <a:rPr lang="en-US" sz="1600" dirty="0">
                <a:solidFill>
                  <a:srgbClr val="262626"/>
                </a:solidFill>
                <a:latin typeface="Georgia"/>
                <a:ea typeface="ヒラギノ丸ゴ Pro W4"/>
                <a:cs typeface="Times New Roman"/>
              </a:rPr>
              <a:t>If you accidentally upload the wrong file or if you need to delete a file for any reason, please see the next section for those instructions.</a:t>
            </a:r>
          </a:p>
          <a:p>
            <a:pPr marL="285750" indent="-285750">
              <a:buFont typeface="Arial" panose="020B0604020202020204" pitchFamily="34" charset="0"/>
              <a:buChar char="•"/>
            </a:pPr>
            <a:endParaRPr lang="en-US" sz="1600" dirty="0">
              <a:solidFill>
                <a:srgbClr val="262626"/>
              </a:solidFill>
              <a:effectLst/>
              <a:latin typeface="Georgia"/>
              <a:ea typeface="ヒラギノ丸ゴ Pro W4"/>
              <a:cs typeface="Times New Roman"/>
            </a:endParaRPr>
          </a:p>
          <a:p>
            <a:pPr marL="285750" indent="-285750">
              <a:buFont typeface="Arial" panose="020B0604020202020204" pitchFamily="34" charset="0"/>
              <a:buChar char="•"/>
            </a:pPr>
            <a:r>
              <a:rPr lang="en-US" sz="1600" dirty="0">
                <a:solidFill>
                  <a:srgbClr val="262626"/>
                </a:solidFill>
                <a:latin typeface="Georgia"/>
                <a:ea typeface="ヒラギノ丸ゴ Pro W4"/>
                <a:cs typeface="Times New Roman"/>
              </a:rPr>
              <a:t>If you have the same receipt for multiple charges, please see the “Upload at Statement Level” section.</a:t>
            </a:r>
            <a:endParaRPr lang="en-US" sz="1600" dirty="0">
              <a:solidFill>
                <a:srgbClr val="262626"/>
              </a:solidFill>
              <a:effectLst/>
              <a:latin typeface="Georgia"/>
              <a:ea typeface="ヒラギノ丸ゴ Pro W4"/>
              <a:cs typeface="Times New Roman"/>
            </a:endParaRPr>
          </a:p>
        </p:txBody>
      </p:sp>
    </p:spTree>
    <p:extLst>
      <p:ext uri="{BB962C8B-B14F-4D97-AF65-F5344CB8AC3E}">
        <p14:creationId xmlns:p14="http://schemas.microsoft.com/office/powerpoint/2010/main" val="3278813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60000" y="854352"/>
            <a:ext cx="8751988"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192E50"/>
                </a:solidFill>
                <a:latin typeface="Helvetica"/>
                <a:cs typeface="Helvetica"/>
              </a:rPr>
              <a:t>Add or Delete Receipts - Online</a:t>
            </a:r>
          </a:p>
        </p:txBody>
      </p:sp>
      <p:grpSp>
        <p:nvGrpSpPr>
          <p:cNvPr id="2" name="Group 1"/>
          <p:cNvGrpSpPr/>
          <p:nvPr/>
        </p:nvGrpSpPr>
        <p:grpSpPr>
          <a:xfrm>
            <a:off x="160000" y="1573803"/>
            <a:ext cx="8875382" cy="3908891"/>
            <a:chOff x="356286" y="1581664"/>
            <a:chExt cx="11479427" cy="505576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86" y="1581664"/>
              <a:ext cx="11479427" cy="5055763"/>
            </a:xfrm>
            <a:prstGeom prst="rect">
              <a:avLst/>
            </a:prstGeom>
          </p:spPr>
        </p:pic>
        <p:sp>
          <p:nvSpPr>
            <p:cNvPr id="5" name="TextBox 4"/>
            <p:cNvSpPr txBox="1"/>
            <p:nvPr/>
          </p:nvSpPr>
          <p:spPr>
            <a:xfrm>
              <a:off x="4474088" y="3547756"/>
              <a:ext cx="7202027" cy="1194236"/>
            </a:xfrm>
            <a:prstGeom prst="rect">
              <a:avLst/>
            </a:prstGeom>
            <a:noFill/>
            <a:ln w="22225">
              <a:solidFill>
                <a:srgbClr val="192E50"/>
              </a:solidFill>
            </a:ln>
          </p:spPr>
          <p:txBody>
            <a:bodyPr wrap="square" rtlCol="0">
              <a:spAutoFit/>
            </a:bodyPr>
            <a:lstStyle/>
            <a:p>
              <a:r>
                <a:rPr lang="en-US" dirty="0"/>
                <a:t>To add another document or delete an already uploaded document for a charge, click on the magnifying glass symbol.</a:t>
              </a:r>
            </a:p>
          </p:txBody>
        </p:sp>
        <p:cxnSp>
          <p:nvCxnSpPr>
            <p:cNvPr id="6" name="Straight Arrow Connector 5"/>
            <p:cNvCxnSpPr/>
            <p:nvPr/>
          </p:nvCxnSpPr>
          <p:spPr>
            <a:xfrm>
              <a:off x="8136924" y="4377967"/>
              <a:ext cx="1" cy="568789"/>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562334" y="5060092"/>
              <a:ext cx="1149179" cy="920578"/>
            </a:xfrm>
            <a:prstGeom prst="ellipse">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noFill/>
              </a:endParaRPr>
            </a:p>
          </p:txBody>
        </p:sp>
        <p:sp>
          <p:nvSpPr>
            <p:cNvPr id="10" name="Rectangle 9"/>
            <p:cNvSpPr/>
            <p:nvPr/>
          </p:nvSpPr>
          <p:spPr>
            <a:xfrm>
              <a:off x="1117210" y="6131812"/>
              <a:ext cx="8263096" cy="39227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33359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9999" y="854352"/>
            <a:ext cx="8533625"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192E50"/>
                </a:solidFill>
                <a:latin typeface="Helvetica"/>
                <a:cs typeface="Helvetica"/>
              </a:rPr>
              <a:t>Add or Delete Receipts - Online</a:t>
            </a:r>
          </a:p>
        </p:txBody>
      </p:sp>
      <p:grpSp>
        <p:nvGrpSpPr>
          <p:cNvPr id="2" name="Group 1"/>
          <p:cNvGrpSpPr/>
          <p:nvPr/>
        </p:nvGrpSpPr>
        <p:grpSpPr>
          <a:xfrm>
            <a:off x="160000" y="1526201"/>
            <a:ext cx="8533624" cy="5049372"/>
            <a:chOff x="2174788" y="1046375"/>
            <a:chExt cx="9885405" cy="5849225"/>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788" y="1046375"/>
              <a:ext cx="7549980" cy="5669572"/>
            </a:xfrm>
            <a:prstGeom prst="rect">
              <a:avLst/>
            </a:prstGeom>
          </p:spPr>
        </p:pic>
        <p:sp>
          <p:nvSpPr>
            <p:cNvPr id="5" name="TextBox 4"/>
            <p:cNvSpPr txBox="1"/>
            <p:nvPr/>
          </p:nvSpPr>
          <p:spPr>
            <a:xfrm>
              <a:off x="9724768" y="2506319"/>
              <a:ext cx="2335425" cy="1034836"/>
            </a:xfrm>
            <a:prstGeom prst="rect">
              <a:avLst/>
            </a:prstGeom>
            <a:noFill/>
            <a:ln w="22225">
              <a:solidFill>
                <a:srgbClr val="192E50"/>
              </a:solidFill>
            </a:ln>
          </p:spPr>
          <p:txBody>
            <a:bodyPr wrap="square" rtlCol="0">
              <a:spAutoFit/>
            </a:bodyPr>
            <a:lstStyle/>
            <a:p>
              <a:r>
                <a:rPr lang="en-US" dirty="0"/>
                <a:t>Click on “Add Receipt” to upload another file.</a:t>
              </a:r>
            </a:p>
          </p:txBody>
        </p:sp>
        <p:cxnSp>
          <p:nvCxnSpPr>
            <p:cNvPr id="6" name="Straight Arrow Connector 5"/>
            <p:cNvCxnSpPr/>
            <p:nvPr/>
          </p:nvCxnSpPr>
          <p:spPr>
            <a:xfrm flipH="1" flipV="1">
              <a:off x="9383926" y="2163991"/>
              <a:ext cx="340843" cy="342328"/>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47069" y="6146886"/>
              <a:ext cx="4197180" cy="748714"/>
            </a:xfrm>
            <a:prstGeom prst="rect">
              <a:avLst/>
            </a:prstGeom>
            <a:noFill/>
            <a:ln w="22225">
              <a:solidFill>
                <a:srgbClr val="192E50"/>
              </a:solidFill>
            </a:ln>
          </p:spPr>
          <p:txBody>
            <a:bodyPr wrap="square" rtlCol="0">
              <a:spAutoFit/>
            </a:bodyPr>
            <a:lstStyle/>
            <a:p>
              <a:r>
                <a:rPr lang="en-US" dirty="0"/>
                <a:t>Click on “Detach” to remove/delete the current page.</a:t>
              </a:r>
            </a:p>
          </p:txBody>
        </p:sp>
        <p:cxnSp>
          <p:nvCxnSpPr>
            <p:cNvPr id="10" name="Straight Arrow Connector 9"/>
            <p:cNvCxnSpPr/>
            <p:nvPr/>
          </p:nvCxnSpPr>
          <p:spPr>
            <a:xfrm flipH="1" flipV="1">
              <a:off x="2795459" y="6508463"/>
              <a:ext cx="960995" cy="6533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795459" y="4736387"/>
              <a:ext cx="3461503" cy="616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67927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9999" y="854352"/>
            <a:ext cx="8755301"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192E50"/>
                </a:solidFill>
                <a:latin typeface="Helvetica"/>
                <a:cs typeface="Helvetica"/>
              </a:rPr>
              <a:t>Upload At Statement Level - Online</a:t>
            </a:r>
          </a:p>
        </p:txBody>
      </p:sp>
      <p:sp>
        <p:nvSpPr>
          <p:cNvPr id="9" name="Text Box 19"/>
          <p:cNvSpPr txBox="1"/>
          <p:nvPr/>
        </p:nvSpPr>
        <p:spPr>
          <a:xfrm>
            <a:off x="183425" y="1530403"/>
            <a:ext cx="8755301" cy="436741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85750" marR="0" indent="-285750">
              <a:lnSpc>
                <a:spcPct val="115000"/>
              </a:lnSpc>
              <a:spcBef>
                <a:spcPts val="0"/>
              </a:spcBef>
              <a:spcAft>
                <a:spcPts val="0"/>
              </a:spcAft>
              <a:buFont typeface="Arial" panose="020B0604020202020204" pitchFamily="34" charset="0"/>
              <a:buChar char="•"/>
            </a:pPr>
            <a:r>
              <a:rPr lang="en-US" sz="1600" dirty="0">
                <a:solidFill>
                  <a:srgbClr val="262626"/>
                </a:solidFill>
                <a:effectLst/>
                <a:latin typeface="Georgia" panose="02040502050405020303" pitchFamily="18" charset="0"/>
                <a:ea typeface="ヒラギノ丸ゴ Pro W4"/>
                <a:cs typeface="Times New Roman"/>
              </a:rPr>
              <a:t>If you have any other documentation that needs to be included with your statement that cover more than one of your charges, you can attach those at the statement level.</a:t>
            </a:r>
          </a:p>
          <a:p>
            <a:pPr marL="742950" lvl="1" indent="-285750">
              <a:lnSpc>
                <a:spcPct val="115000"/>
              </a:lnSpc>
              <a:buFont typeface="Arial" panose="020B0604020202020204" pitchFamily="34" charset="0"/>
              <a:buChar char="•"/>
            </a:pPr>
            <a:r>
              <a:rPr lang="en-US" sz="1600" dirty="0">
                <a:solidFill>
                  <a:srgbClr val="262626"/>
                </a:solidFill>
                <a:latin typeface="Georgia" panose="02040502050405020303" pitchFamily="18" charset="0"/>
                <a:ea typeface="ヒラギノ丸ゴ Pro W4"/>
                <a:cs typeface="Times New Roman"/>
              </a:rPr>
              <a:t>For example, you can attach an Official Function Form or a FOAP approval email at the statement level instead of attaching the form to each individual charge.</a:t>
            </a:r>
            <a:endParaRPr lang="en-US" sz="1600" dirty="0">
              <a:solidFill>
                <a:srgbClr val="262626"/>
              </a:solidFill>
              <a:effectLst/>
              <a:ea typeface="ヒラギノ丸ゴ Pro W4"/>
              <a:cs typeface="Times New Roman"/>
            </a:endParaRPr>
          </a:p>
          <a:p>
            <a:pPr marL="0" marR="0">
              <a:lnSpc>
                <a:spcPct val="115000"/>
              </a:lnSpc>
              <a:spcBef>
                <a:spcPts val="0"/>
              </a:spcBef>
              <a:spcAft>
                <a:spcPts val="0"/>
              </a:spcAft>
            </a:pPr>
            <a:endParaRPr lang="en-US" dirty="0">
              <a:solidFill>
                <a:srgbClr val="262626"/>
              </a:solidFill>
              <a:effectLst/>
              <a:ea typeface="ヒラギノ丸ゴ Pro W4"/>
              <a:cs typeface="Times New Roman"/>
            </a:endParaRPr>
          </a:p>
          <a:p>
            <a:pPr marL="285750" marR="0" indent="-285750">
              <a:spcBef>
                <a:spcPts val="0"/>
              </a:spcBef>
              <a:spcAft>
                <a:spcPts val="0"/>
              </a:spcAft>
              <a:buFont typeface="Arial" panose="020B0604020202020204" pitchFamily="34" charset="0"/>
              <a:buChar char="•"/>
            </a:pPr>
            <a:r>
              <a:rPr lang="en-US" sz="1600" dirty="0">
                <a:solidFill>
                  <a:srgbClr val="262626"/>
                </a:solidFill>
                <a:effectLst/>
                <a:latin typeface="Georgia"/>
                <a:ea typeface="ヒラギノ丸ゴ Pro W4"/>
                <a:cs typeface="Times New Roman"/>
              </a:rPr>
              <a:t>If you have a single receipt that covers multiple charges, you can attach that at the statement level as well.</a:t>
            </a:r>
          </a:p>
          <a:p>
            <a:pPr marL="742950" lvl="1" indent="-285750">
              <a:buFont typeface="Arial" panose="020B0604020202020204" pitchFamily="34" charset="0"/>
              <a:buChar char="•"/>
            </a:pPr>
            <a:r>
              <a:rPr lang="en-US" sz="1600" dirty="0">
                <a:solidFill>
                  <a:srgbClr val="262626"/>
                </a:solidFill>
                <a:latin typeface="Georgia"/>
                <a:ea typeface="ヒラギノ丸ゴ Pro W4"/>
                <a:cs typeface="Times New Roman"/>
              </a:rPr>
              <a:t>If you do this, please be sure to put “Receipt attached at statement level” in the descriptions for each charge included.</a:t>
            </a:r>
          </a:p>
          <a:p>
            <a:pPr marL="742950" lvl="1" indent="-285750">
              <a:buFont typeface="Arial" panose="020B0604020202020204" pitchFamily="34" charset="0"/>
              <a:buChar char="•"/>
            </a:pPr>
            <a:endParaRPr lang="en-US" sz="1600" dirty="0">
              <a:solidFill>
                <a:srgbClr val="262626"/>
              </a:solidFill>
              <a:effectLst/>
              <a:latin typeface="Georgia"/>
              <a:ea typeface="ヒラギノ丸ゴ Pro W4"/>
              <a:cs typeface="Times New Roman"/>
            </a:endParaRPr>
          </a:p>
          <a:p>
            <a:pPr marL="285750" indent="-285750">
              <a:buFont typeface="Arial" panose="020B0604020202020204" pitchFamily="34" charset="0"/>
              <a:buChar char="•"/>
            </a:pPr>
            <a:r>
              <a:rPr lang="en-US" sz="1600" dirty="0">
                <a:solidFill>
                  <a:srgbClr val="262626"/>
                </a:solidFill>
                <a:latin typeface="Georgia"/>
                <a:ea typeface="ヒラギノ丸ゴ Pro W4"/>
                <a:cs typeface="Times New Roman"/>
              </a:rPr>
              <a:t>If you want to attach a receipt before a transaction has posted, you can attach that at the statement level and attach it to the transactions once it posts.</a:t>
            </a:r>
          </a:p>
          <a:p>
            <a:pPr marL="742950" lvl="1" indent="-285750">
              <a:buFont typeface="Arial" panose="020B0604020202020204" pitchFamily="34" charset="0"/>
              <a:buChar char="•"/>
            </a:pPr>
            <a:endParaRPr lang="en-US" sz="1600" dirty="0">
              <a:solidFill>
                <a:srgbClr val="262626"/>
              </a:solidFill>
              <a:effectLst/>
              <a:latin typeface="Georgia"/>
              <a:ea typeface="ヒラギノ丸ゴ Pro W4"/>
              <a:cs typeface="Times New Roman"/>
            </a:endParaRPr>
          </a:p>
        </p:txBody>
      </p:sp>
    </p:spTree>
    <p:extLst>
      <p:ext uri="{BB962C8B-B14F-4D97-AF65-F5344CB8AC3E}">
        <p14:creationId xmlns:p14="http://schemas.microsoft.com/office/powerpoint/2010/main" val="225386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1187</Words>
  <Application>Microsoft Office PowerPoint</Application>
  <PresentationFormat>On-screen Show (4:3)</PresentationFormat>
  <Paragraphs>113</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Georgia</vt:lpstr>
      <vt:lpstr>Helvetica</vt:lpstr>
      <vt:lpstr>Symbol</vt:lpstr>
      <vt:lpstr>Office Theme</vt:lpstr>
      <vt:lpstr>Receipt Imaging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TITLE</dc:title>
  <dc:creator>Jordan</dc:creator>
  <cp:lastModifiedBy>Gray, Morgan</cp:lastModifiedBy>
  <cp:revision>37</cp:revision>
  <cp:lastPrinted>2018-07-23T15:40:20Z</cp:lastPrinted>
  <dcterms:created xsi:type="dcterms:W3CDTF">2015-05-27T18:56:39Z</dcterms:created>
  <dcterms:modified xsi:type="dcterms:W3CDTF">2019-12-02T22:28:06Z</dcterms:modified>
</cp:coreProperties>
</file>