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60" r:id="rId4"/>
    <p:sldId id="261" r:id="rId5"/>
    <p:sldId id="262" r:id="rId6"/>
    <p:sldId id="263" r:id="rId7"/>
    <p:sldId id="259"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E50"/>
    <a:srgbClr val="FAB1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2" autoAdjust="0"/>
    <p:restoredTop sz="94660"/>
  </p:normalViewPr>
  <p:slideViewPr>
    <p:cSldViewPr snapToGrid="0" snapToObjects="1">
      <p:cViewPr varScale="1">
        <p:scale>
          <a:sx n="103" d="100"/>
          <a:sy n="103" d="100"/>
        </p:scale>
        <p:origin x="23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39CDE7-B61E-BD40-9481-F1F4B64F3159}" type="datetimeFigureOut">
              <a:rPr lang="en-US" smtClean="0"/>
              <a:t>12/1/2017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59AB08-EB93-3549-BBDC-5D1C9C1B344A}" type="slidenum">
              <a:rPr lang="en-US" smtClean="0"/>
              <a:t>‹#›</a:t>
            </a:fld>
            <a:endParaRPr lang="en-US"/>
          </a:p>
        </p:txBody>
      </p:sp>
    </p:spTree>
    <p:extLst>
      <p:ext uri="{BB962C8B-B14F-4D97-AF65-F5344CB8AC3E}">
        <p14:creationId xmlns:p14="http://schemas.microsoft.com/office/powerpoint/2010/main" val="359986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59AB08-EB93-3549-BBDC-5D1C9C1B344A}" type="slidenum">
              <a:rPr lang="en-US" smtClean="0"/>
              <a:t>1</a:t>
            </a:fld>
            <a:endParaRPr lang="en-US"/>
          </a:p>
        </p:txBody>
      </p:sp>
    </p:spTree>
    <p:extLst>
      <p:ext uri="{BB962C8B-B14F-4D97-AF65-F5344CB8AC3E}">
        <p14:creationId xmlns:p14="http://schemas.microsoft.com/office/powerpoint/2010/main" val="2945272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59AB08-EB93-3549-BBDC-5D1C9C1B344A}" type="slidenum">
              <a:rPr lang="en-US" smtClean="0"/>
              <a:t>7</a:t>
            </a:fld>
            <a:endParaRPr lang="en-US"/>
          </a:p>
        </p:txBody>
      </p:sp>
    </p:spTree>
    <p:extLst>
      <p:ext uri="{BB962C8B-B14F-4D97-AF65-F5344CB8AC3E}">
        <p14:creationId xmlns:p14="http://schemas.microsoft.com/office/powerpoint/2010/main" val="2945272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12/1/2017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61043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12/1/2017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3736526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12/1/2017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204185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12/1/2017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105894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12/1/2017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2082279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12/1/2017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1862798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12/1/2017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381086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12/1/2017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3715267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12/1/2017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114983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12/1/2017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108641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12/1/2017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2088101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59474"/>
          </a:xfrm>
          <a:prstGeom prst="rect">
            <a:avLst/>
          </a:prstGeom>
          <a:noFill/>
          <a:ln>
            <a:noFill/>
          </a:ln>
        </p:spPr>
      </p:pic>
      <p:sp>
        <p:nvSpPr>
          <p:cNvPr id="4" name="Rectangle 3"/>
          <p:cNvSpPr/>
          <p:nvPr userDrawn="1"/>
        </p:nvSpPr>
        <p:spPr>
          <a:xfrm>
            <a:off x="0" y="505440"/>
            <a:ext cx="9144000" cy="54034"/>
          </a:xfrm>
          <a:prstGeom prst="rect">
            <a:avLst/>
          </a:prstGeom>
          <a:solidFill>
            <a:srgbClr val="F8B13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2" name="Picture 1"/>
          <p:cNvPicPr>
            <a:picLocks noChangeAspect="1"/>
          </p:cNvPicPr>
          <p:nvPr userDrawn="1"/>
        </p:nvPicPr>
        <p:blipFill>
          <a:blip r:embed="rId14"/>
          <a:stretch>
            <a:fillRect/>
          </a:stretch>
        </p:blipFill>
        <p:spPr>
          <a:xfrm>
            <a:off x="4078932" y="161651"/>
            <a:ext cx="815312" cy="823076"/>
          </a:xfrm>
          <a:prstGeom prst="rect">
            <a:avLst/>
          </a:prstGeom>
        </p:spPr>
      </p:pic>
    </p:spTree>
    <p:extLst>
      <p:ext uri="{BB962C8B-B14F-4D97-AF65-F5344CB8AC3E}">
        <p14:creationId xmlns:p14="http://schemas.microsoft.com/office/powerpoint/2010/main" val="4167765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0" y="6758755"/>
            <a:ext cx="9144000" cy="99246"/>
          </a:xfrm>
          <a:prstGeom prst="rect">
            <a:avLst/>
          </a:prstGeom>
          <a:noFill/>
          <a:ln>
            <a:noFill/>
          </a:ln>
        </p:spPr>
      </p:pic>
      <p:sp>
        <p:nvSpPr>
          <p:cNvPr id="14" name="Text Box 19"/>
          <p:cNvSpPr txBox="1"/>
          <p:nvPr/>
        </p:nvSpPr>
        <p:spPr>
          <a:xfrm>
            <a:off x="279960" y="5824009"/>
            <a:ext cx="3362960" cy="1090437"/>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20000"/>
              </a:lnSpc>
              <a:spcBef>
                <a:spcPts val="0"/>
              </a:spcBef>
              <a:spcAft>
                <a:spcPts val="0"/>
              </a:spcAft>
            </a:pPr>
            <a:r>
              <a:rPr lang="en-US" sz="1200" dirty="0" smtClean="0">
                <a:solidFill>
                  <a:schemeClr val="bg1">
                    <a:lumMod val="50000"/>
                  </a:schemeClr>
                </a:solidFill>
                <a:latin typeface="Georgia"/>
                <a:ea typeface="ヒラギノ丸ゴ Pro W4"/>
                <a:cs typeface="Times New Roman"/>
              </a:rPr>
              <a:t>Morgan Gray &amp; Alta Herndon</a:t>
            </a:r>
            <a:endParaRPr lang="en-US" sz="1200" dirty="0" smtClean="0">
              <a:solidFill>
                <a:schemeClr val="bg1">
                  <a:lumMod val="50000"/>
                </a:schemeClr>
              </a:solidFill>
              <a:latin typeface="Georgia"/>
              <a:ea typeface="ヒラギノ丸ゴ Pro W4"/>
              <a:cs typeface="Times New Roman"/>
            </a:endParaRPr>
          </a:p>
          <a:p>
            <a:pPr marL="0" marR="0">
              <a:lnSpc>
                <a:spcPct val="120000"/>
              </a:lnSpc>
              <a:spcBef>
                <a:spcPts val="0"/>
              </a:spcBef>
              <a:spcAft>
                <a:spcPts val="0"/>
              </a:spcAft>
            </a:pPr>
            <a:r>
              <a:rPr lang="en-US" sz="1200" dirty="0" smtClean="0">
                <a:solidFill>
                  <a:schemeClr val="bg1">
                    <a:lumMod val="50000"/>
                  </a:schemeClr>
                </a:solidFill>
                <a:latin typeface="Georgia"/>
                <a:ea typeface="ヒラギノ丸ゴ Pro W4"/>
                <a:cs typeface="Times New Roman"/>
              </a:rPr>
              <a:t>12/01/2017</a:t>
            </a:r>
            <a:endParaRPr lang="en-US" sz="1200" dirty="0" smtClean="0">
              <a:solidFill>
                <a:schemeClr val="bg1">
                  <a:lumMod val="50000"/>
                </a:schemeClr>
              </a:solidFill>
              <a:latin typeface="Georgia"/>
              <a:ea typeface="ヒラギノ丸ゴ Pro W4"/>
              <a:cs typeface="Times New Roman"/>
            </a:endParaRPr>
          </a:p>
          <a:p>
            <a:pPr marL="0" marR="0">
              <a:spcBef>
                <a:spcPts val="0"/>
              </a:spcBef>
              <a:spcAft>
                <a:spcPts val="0"/>
              </a:spcAft>
            </a:pPr>
            <a:endParaRPr lang="en-US" sz="1200" dirty="0">
              <a:solidFill>
                <a:schemeClr val="bg1">
                  <a:lumMod val="50000"/>
                </a:schemeClr>
              </a:solidFill>
              <a:effectLst/>
              <a:ea typeface="ヒラギノ丸ゴ Pro W4"/>
              <a:cs typeface="Times New Roman"/>
            </a:endParaRPr>
          </a:p>
        </p:txBody>
      </p:sp>
      <p:sp>
        <p:nvSpPr>
          <p:cNvPr id="13" name="Title 1"/>
          <p:cNvSpPr>
            <a:spLocks noGrp="1"/>
          </p:cNvSpPr>
          <p:nvPr>
            <p:ph type="ctrTitle"/>
          </p:nvPr>
        </p:nvSpPr>
        <p:spPr>
          <a:xfrm>
            <a:off x="0" y="2805919"/>
            <a:ext cx="9144000" cy="648758"/>
          </a:xfrm>
        </p:spPr>
        <p:txBody>
          <a:bodyPr/>
          <a:lstStyle/>
          <a:p>
            <a:r>
              <a:rPr lang="en-US" sz="5400" b="1" dirty="0" smtClean="0">
                <a:solidFill>
                  <a:srgbClr val="192E50"/>
                </a:solidFill>
                <a:latin typeface="Helvetica"/>
                <a:cs typeface="Helvetica"/>
              </a:rPr>
              <a:t>Approving Statements</a:t>
            </a:r>
            <a:endParaRPr lang="en-US" sz="5400" b="1" dirty="0">
              <a:solidFill>
                <a:srgbClr val="192E50"/>
              </a:solidFill>
              <a:latin typeface="Helvetica"/>
              <a:cs typeface="Helvetica"/>
            </a:endParaRPr>
          </a:p>
        </p:txBody>
      </p:sp>
      <p:pic>
        <p:nvPicPr>
          <p:cNvPr id="17" name="Picture 16"/>
          <p:cNvPicPr>
            <a:picLocks noChangeAspect="1"/>
          </p:cNvPicPr>
          <p:nvPr/>
        </p:nvPicPr>
        <p:blipFill>
          <a:blip r:embed="rId4"/>
          <a:stretch>
            <a:fillRect/>
          </a:stretch>
        </p:blipFill>
        <p:spPr>
          <a:xfrm>
            <a:off x="6662420" y="5864649"/>
            <a:ext cx="2159000" cy="673100"/>
          </a:xfrm>
          <a:prstGeom prst="rect">
            <a:avLst/>
          </a:prstGeom>
        </p:spPr>
      </p:pic>
    </p:spTree>
    <p:extLst>
      <p:ext uri="{BB962C8B-B14F-4D97-AF65-F5344CB8AC3E}">
        <p14:creationId xmlns:p14="http://schemas.microsoft.com/office/powerpoint/2010/main" val="685247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9999" y="721182"/>
            <a:ext cx="4367407"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192E50"/>
                </a:solidFill>
                <a:latin typeface="Helvetica"/>
                <a:cs typeface="Helvetica"/>
              </a:rPr>
              <a:t>Getting Started</a:t>
            </a:r>
            <a:endParaRPr lang="en-US" sz="3200" b="1" dirty="0">
              <a:solidFill>
                <a:srgbClr val="192E50"/>
              </a:solidFill>
              <a:latin typeface="Helvetica"/>
              <a:cs typeface="Helvetica"/>
            </a:endParaRPr>
          </a:p>
        </p:txBody>
      </p:sp>
      <p:sp>
        <p:nvSpPr>
          <p:cNvPr id="9" name="Text Box 19"/>
          <p:cNvSpPr txBox="1"/>
          <p:nvPr/>
        </p:nvSpPr>
        <p:spPr>
          <a:xfrm>
            <a:off x="183426" y="1441060"/>
            <a:ext cx="8747214" cy="4714207"/>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a:spcBef>
                <a:spcPts val="0"/>
              </a:spcBef>
              <a:spcAft>
                <a:spcPts val="0"/>
              </a:spcAft>
              <a:buFont typeface="Symbol"/>
              <a:buChar char=""/>
            </a:pPr>
            <a:r>
              <a:rPr lang="en-US" sz="1600" dirty="0" smtClean="0">
                <a:solidFill>
                  <a:srgbClr val="262626"/>
                </a:solidFill>
                <a:effectLst/>
                <a:latin typeface="Georgia"/>
                <a:ea typeface="ヒラギノ丸ゴ Pro W4"/>
                <a:cs typeface="Times New Roman"/>
              </a:rPr>
              <a:t>Approving PCard Statements within the Wells Fargo system is a process that involves logging into Wells Fargo and reviewing transactions and receipts.</a:t>
            </a:r>
          </a:p>
          <a:p>
            <a:pPr marR="0" lvl="0">
              <a:spcBef>
                <a:spcPts val="0"/>
              </a:spcBef>
              <a:spcAft>
                <a:spcPts val="0"/>
              </a:spcAft>
            </a:pPr>
            <a:endParaRPr lang="en-US" sz="1600" dirty="0" smtClean="0">
              <a:solidFill>
                <a:srgbClr val="262626"/>
              </a:solidFill>
              <a:effectLst/>
              <a:latin typeface="Georgia"/>
              <a:ea typeface="ヒラギノ丸ゴ Pro W4"/>
              <a:cs typeface="Times New Roman"/>
            </a:endParaRPr>
          </a:p>
          <a:p>
            <a:pPr marL="342900" marR="0" lvl="0" indent="-342900">
              <a:spcBef>
                <a:spcPts val="0"/>
              </a:spcBef>
              <a:spcAft>
                <a:spcPts val="0"/>
              </a:spcAft>
              <a:buFont typeface="Symbol"/>
              <a:buChar char=""/>
            </a:pPr>
            <a:r>
              <a:rPr lang="en-US" sz="1600" dirty="0" smtClean="0">
                <a:solidFill>
                  <a:srgbClr val="262626"/>
                </a:solidFill>
                <a:effectLst/>
                <a:latin typeface="Georgia"/>
                <a:ea typeface="ヒラギノ丸ゴ Pro W4"/>
                <a:cs typeface="Times New Roman"/>
              </a:rPr>
              <a:t>Once you have received the automated email(s) from Wells Fargo that a cardholder’s statement is ready to be approved, login to the Wells Fargo system and continue on to the next step.</a:t>
            </a:r>
          </a:p>
          <a:p>
            <a:pPr marL="800100" lvl="1" indent="-342900">
              <a:buFont typeface="Symbol"/>
              <a:buChar char=""/>
            </a:pPr>
            <a:r>
              <a:rPr lang="en-US" sz="1600" dirty="0">
                <a:solidFill>
                  <a:srgbClr val="262626"/>
                </a:solidFill>
                <a:latin typeface="Georgia"/>
                <a:ea typeface="ヒラギノ丸ゴ Pro W4"/>
                <a:cs typeface="Times New Roman"/>
              </a:rPr>
              <a:t>Contact a </a:t>
            </a:r>
            <a:r>
              <a:rPr lang="en-US" sz="1600" dirty="0" smtClean="0">
                <a:solidFill>
                  <a:srgbClr val="262626"/>
                </a:solidFill>
                <a:latin typeface="Georgia"/>
                <a:ea typeface="ヒラギノ丸ゴ Pro W4"/>
                <a:cs typeface="Times New Roman"/>
              </a:rPr>
              <a:t>PCard </a:t>
            </a:r>
            <a:r>
              <a:rPr lang="en-US" sz="1600" dirty="0">
                <a:solidFill>
                  <a:srgbClr val="262626"/>
                </a:solidFill>
                <a:latin typeface="Georgia"/>
                <a:ea typeface="ヒラギノ丸ゴ Pro W4"/>
                <a:cs typeface="Times New Roman"/>
              </a:rPr>
              <a:t>Program Administrator </a:t>
            </a:r>
            <a:r>
              <a:rPr lang="en-US" sz="1600" dirty="0" smtClean="0">
                <a:solidFill>
                  <a:srgbClr val="262626"/>
                </a:solidFill>
                <a:latin typeface="Georgia"/>
                <a:ea typeface="ヒラギノ丸ゴ Pro W4"/>
                <a:cs typeface="Times New Roman"/>
              </a:rPr>
              <a:t>if </a:t>
            </a:r>
            <a:r>
              <a:rPr lang="en-US" sz="1600" dirty="0">
                <a:solidFill>
                  <a:srgbClr val="262626"/>
                </a:solidFill>
                <a:latin typeface="Georgia"/>
                <a:ea typeface="ヒラギノ丸ゴ Pro W4"/>
                <a:cs typeface="Times New Roman"/>
              </a:rPr>
              <a:t>you have any trouble accessing the </a:t>
            </a:r>
            <a:r>
              <a:rPr lang="en-US" sz="1600" dirty="0" smtClean="0">
                <a:solidFill>
                  <a:srgbClr val="262626"/>
                </a:solidFill>
                <a:latin typeface="Georgia"/>
                <a:ea typeface="ヒラギノ丸ゴ Pro W4"/>
                <a:cs typeface="Times New Roman"/>
              </a:rPr>
              <a:t>system:</a:t>
            </a:r>
          </a:p>
          <a:p>
            <a:pPr marL="800100" lvl="1" indent="-342900">
              <a:buFont typeface="Symbol"/>
              <a:buChar char=""/>
            </a:pPr>
            <a:endParaRPr lang="en-US" sz="1600" dirty="0">
              <a:solidFill>
                <a:srgbClr val="262626"/>
              </a:solidFill>
              <a:latin typeface="Georgia"/>
              <a:ea typeface="ヒラギノ丸ゴ Pro W4"/>
              <a:cs typeface="Times New Roman"/>
            </a:endParaRPr>
          </a:p>
          <a:p>
            <a:pPr marL="1257300" lvl="2" indent="-342900">
              <a:buFont typeface="Wingdings" panose="05000000000000000000" pitchFamily="2" charset="2"/>
              <a:buChar char="Ø"/>
            </a:pPr>
            <a:r>
              <a:rPr lang="en-US" sz="1600" dirty="0" smtClean="0">
                <a:solidFill>
                  <a:srgbClr val="262626"/>
                </a:solidFill>
                <a:latin typeface="Georgia"/>
                <a:ea typeface="ヒラギノ丸ゴ Pro W4"/>
                <a:cs typeface="Times New Roman"/>
              </a:rPr>
              <a:t>Alta Herndon</a:t>
            </a:r>
          </a:p>
          <a:p>
            <a:pPr lvl="2"/>
            <a:r>
              <a:rPr lang="en-US" sz="1600" dirty="0" smtClean="0">
                <a:solidFill>
                  <a:srgbClr val="262626"/>
                </a:solidFill>
                <a:latin typeface="Georgia"/>
                <a:ea typeface="ヒラギノ丸ゴ Pro W4"/>
                <a:cs typeface="Times New Roman"/>
              </a:rPr>
              <a:t>       alta.herndon@unco.edu </a:t>
            </a:r>
          </a:p>
          <a:p>
            <a:pPr marL="1200150" lvl="2" indent="-285750">
              <a:buFont typeface="Wingdings" panose="05000000000000000000" pitchFamily="2" charset="2"/>
              <a:buChar char="Ø"/>
            </a:pPr>
            <a:endParaRPr lang="en-US" sz="1600" dirty="0">
              <a:solidFill>
                <a:srgbClr val="262626"/>
              </a:solidFill>
              <a:latin typeface="Georgia"/>
              <a:ea typeface="ヒラギノ丸ゴ Pro W4"/>
              <a:cs typeface="Times New Roman"/>
            </a:endParaRPr>
          </a:p>
          <a:p>
            <a:pPr marL="1257300" lvl="2" indent="-342900">
              <a:buFont typeface="Wingdings" panose="05000000000000000000" pitchFamily="2" charset="2"/>
              <a:buChar char="Ø"/>
            </a:pPr>
            <a:r>
              <a:rPr lang="en-US" sz="1600" dirty="0" smtClean="0">
                <a:solidFill>
                  <a:srgbClr val="262626"/>
                </a:solidFill>
                <a:latin typeface="Georgia"/>
                <a:ea typeface="ヒラギノ丸ゴ Pro W4"/>
                <a:cs typeface="Times New Roman"/>
              </a:rPr>
              <a:t>Morgan Gray</a:t>
            </a:r>
            <a:endParaRPr lang="en-US" sz="1600" dirty="0">
              <a:solidFill>
                <a:srgbClr val="262626"/>
              </a:solidFill>
              <a:latin typeface="Georgia"/>
              <a:ea typeface="ヒラギノ丸ゴ Pro W4"/>
              <a:cs typeface="Times New Roman"/>
            </a:endParaRPr>
          </a:p>
          <a:p>
            <a:pPr lvl="2"/>
            <a:r>
              <a:rPr lang="en-US" sz="1600" dirty="0">
                <a:solidFill>
                  <a:srgbClr val="262626"/>
                </a:solidFill>
                <a:latin typeface="Georgia"/>
                <a:ea typeface="ヒラギノ丸ゴ Pro W4"/>
                <a:cs typeface="Times New Roman"/>
              </a:rPr>
              <a:t>       </a:t>
            </a:r>
            <a:r>
              <a:rPr lang="en-US" sz="1600" dirty="0" smtClean="0">
                <a:solidFill>
                  <a:srgbClr val="262626"/>
                </a:solidFill>
                <a:latin typeface="Georgia"/>
                <a:ea typeface="ヒラギノ丸ゴ Pro W4"/>
                <a:cs typeface="Times New Roman"/>
              </a:rPr>
              <a:t>morgan.gray@unco.edu </a:t>
            </a:r>
            <a:endParaRPr lang="en-US" sz="1600" dirty="0">
              <a:solidFill>
                <a:srgbClr val="262626"/>
              </a:solidFill>
              <a:latin typeface="Georgia"/>
              <a:ea typeface="ヒラギノ丸ゴ Pro W4"/>
              <a:cs typeface="Times New Roman"/>
            </a:endParaRPr>
          </a:p>
          <a:p>
            <a:pPr lvl="2"/>
            <a:endParaRPr lang="en-US" sz="1600" dirty="0">
              <a:solidFill>
                <a:srgbClr val="262626"/>
              </a:solidFill>
              <a:ea typeface="ヒラギノ丸ゴ Pro W4"/>
              <a:cs typeface="Times New Roman"/>
            </a:endParaRPr>
          </a:p>
        </p:txBody>
      </p:sp>
    </p:spTree>
    <p:extLst>
      <p:ext uri="{BB962C8B-B14F-4D97-AF65-F5344CB8AC3E}">
        <p14:creationId xmlns:p14="http://schemas.microsoft.com/office/powerpoint/2010/main" val="3161892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9999" y="721182"/>
            <a:ext cx="4560169"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192E50"/>
                </a:solidFill>
                <a:latin typeface="Helvetica"/>
                <a:cs typeface="Helvetica"/>
              </a:rPr>
              <a:t>Selecting Statements</a:t>
            </a:r>
            <a:endParaRPr lang="en-US" sz="3200" b="1" dirty="0">
              <a:solidFill>
                <a:srgbClr val="192E50"/>
              </a:solidFill>
              <a:latin typeface="Helvetica"/>
              <a:cs typeface="Helvetica"/>
            </a:endParaRPr>
          </a:p>
        </p:txBody>
      </p:sp>
      <p:sp>
        <p:nvSpPr>
          <p:cNvPr id="9" name="Text Box 19"/>
          <p:cNvSpPr txBox="1"/>
          <p:nvPr/>
        </p:nvSpPr>
        <p:spPr>
          <a:xfrm>
            <a:off x="183426" y="1441061"/>
            <a:ext cx="8731974" cy="1164980"/>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dirty="0" smtClean="0">
                <a:solidFill>
                  <a:srgbClr val="262626"/>
                </a:solidFill>
                <a:ea typeface="ヒラギノ丸ゴ Pro W4"/>
                <a:cs typeface="Times New Roman"/>
              </a:rPr>
              <a:t>Once you’ve logged into Wells Fargo, you will be able to see all the cardholders for whom you approve PCard transactions.  To view a statement, click the radio button next to the cardholder’s name and then click the red “View” button at the bottom of the page.</a:t>
            </a:r>
            <a:endParaRPr lang="en-US" sz="1600" dirty="0">
              <a:solidFill>
                <a:srgbClr val="262626"/>
              </a:solidFill>
              <a:effectLst/>
              <a:ea typeface="ヒラギノ丸ゴ Pro W4"/>
              <a:cs typeface="Times New Roman"/>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5352"/>
            <a:ext cx="9144000" cy="3462528"/>
          </a:xfrm>
          <a:prstGeom prst="rect">
            <a:avLst/>
          </a:prstGeom>
        </p:spPr>
      </p:pic>
      <p:cxnSp>
        <p:nvCxnSpPr>
          <p:cNvPr id="4" name="Straight Arrow Connector 3"/>
          <p:cNvCxnSpPr/>
          <p:nvPr/>
        </p:nvCxnSpPr>
        <p:spPr>
          <a:xfrm flipV="1">
            <a:off x="941692" y="5443868"/>
            <a:ext cx="685800" cy="27432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1965960" y="3381893"/>
            <a:ext cx="701040" cy="28956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2278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9999" y="721182"/>
            <a:ext cx="6832984"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192E50"/>
                </a:solidFill>
                <a:latin typeface="Helvetica"/>
                <a:cs typeface="Helvetica"/>
              </a:rPr>
              <a:t>Reviewing Receipts and FOAP</a:t>
            </a:r>
            <a:endParaRPr lang="en-US" sz="3200" b="1" dirty="0">
              <a:solidFill>
                <a:srgbClr val="192E50"/>
              </a:solidFill>
              <a:latin typeface="Helvetica"/>
              <a:cs typeface="Helvetica"/>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99" y="2035564"/>
            <a:ext cx="8230313" cy="1670449"/>
          </a:xfrm>
          <a:prstGeom prst="rect">
            <a:avLst/>
          </a:prstGeom>
        </p:spPr>
      </p:pic>
      <p:sp>
        <p:nvSpPr>
          <p:cNvPr id="9" name="Text Box 19"/>
          <p:cNvSpPr txBox="1"/>
          <p:nvPr/>
        </p:nvSpPr>
        <p:spPr>
          <a:xfrm>
            <a:off x="183425" y="1441061"/>
            <a:ext cx="8790453" cy="685451"/>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dirty="0" smtClean="0">
                <a:solidFill>
                  <a:srgbClr val="262626"/>
                </a:solidFill>
                <a:effectLst/>
                <a:ea typeface="ヒラギノ丸ゴ Pro W4"/>
                <a:cs typeface="Times New Roman"/>
              </a:rPr>
              <a:t>To review a transaction receipt, move your cursor to the column titled “Receipt Image” and click on the paper/magnifying glass icon. </a:t>
            </a:r>
            <a:endParaRPr lang="en-US" sz="1600" dirty="0">
              <a:solidFill>
                <a:srgbClr val="262626"/>
              </a:solidFill>
              <a:effectLst/>
              <a:ea typeface="ヒラギノ丸ゴ Pro W4"/>
              <a:cs typeface="Times New Roman"/>
            </a:endParaRPr>
          </a:p>
        </p:txBody>
      </p:sp>
      <p:sp>
        <p:nvSpPr>
          <p:cNvPr id="5" name="Oval 4"/>
          <p:cNvSpPr/>
          <p:nvPr/>
        </p:nvSpPr>
        <p:spPr>
          <a:xfrm>
            <a:off x="5661129" y="2753831"/>
            <a:ext cx="435935" cy="27644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83425" y="3838353"/>
            <a:ext cx="2368389" cy="338554"/>
          </a:xfrm>
          <a:prstGeom prst="rect">
            <a:avLst/>
          </a:prstGeom>
          <a:noFill/>
        </p:spPr>
        <p:txBody>
          <a:bodyPr wrap="square" rtlCol="0">
            <a:spAutoFit/>
          </a:bodyPr>
          <a:lstStyle/>
          <a:p>
            <a:r>
              <a:rPr lang="en-US" sz="1600" dirty="0" smtClean="0"/>
              <a:t>The receipt is displayed.</a:t>
            </a:r>
            <a:endParaRPr lang="en-US" sz="1600" dirty="0"/>
          </a:p>
        </p:txBody>
      </p:sp>
      <p:pic>
        <p:nvPicPr>
          <p:cNvPr id="10" name="Picture 9"/>
          <p:cNvPicPr>
            <a:picLocks noChangeAspect="1"/>
          </p:cNvPicPr>
          <p:nvPr/>
        </p:nvPicPr>
        <p:blipFill>
          <a:blip r:embed="rId3"/>
          <a:stretch>
            <a:fillRect/>
          </a:stretch>
        </p:blipFill>
        <p:spPr>
          <a:xfrm>
            <a:off x="2531282" y="3838353"/>
            <a:ext cx="3533885" cy="2651506"/>
          </a:xfrm>
          <a:prstGeom prst="rect">
            <a:avLst/>
          </a:prstGeom>
        </p:spPr>
      </p:pic>
    </p:spTree>
    <p:extLst>
      <p:ext uri="{BB962C8B-B14F-4D97-AF65-F5344CB8AC3E}">
        <p14:creationId xmlns:p14="http://schemas.microsoft.com/office/powerpoint/2010/main" val="4027759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9999" y="721182"/>
            <a:ext cx="6484641"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192E50"/>
                </a:solidFill>
                <a:latin typeface="Helvetica"/>
                <a:cs typeface="Helvetica"/>
              </a:rPr>
              <a:t>Reviewing Receipts and FOAP</a:t>
            </a:r>
            <a:endParaRPr lang="en-US" sz="3200" b="1" dirty="0">
              <a:solidFill>
                <a:srgbClr val="192E50"/>
              </a:solidFill>
              <a:latin typeface="Helvetica"/>
              <a:cs typeface="Helvetica"/>
            </a:endParaRPr>
          </a:p>
        </p:txBody>
      </p:sp>
      <p:sp>
        <p:nvSpPr>
          <p:cNvPr id="9" name="Text Box 19"/>
          <p:cNvSpPr txBox="1"/>
          <p:nvPr/>
        </p:nvSpPr>
        <p:spPr>
          <a:xfrm>
            <a:off x="183425" y="1288869"/>
            <a:ext cx="8758555" cy="1410406"/>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r>
              <a:rPr lang="en-US" sz="1600" dirty="0" smtClean="0">
                <a:solidFill>
                  <a:srgbClr val="262626"/>
                </a:solidFill>
                <a:effectLst/>
                <a:ea typeface="ヒラギノ丸ゴ Pro W4"/>
                <a:cs typeface="Times New Roman"/>
              </a:rPr>
              <a:t>The FOAP for the transactions displayed below are redacted, but when approving, you will see fields that display the FUND, ORG, </a:t>
            </a:r>
            <a:r>
              <a:rPr lang="en-US" sz="1600" dirty="0" smtClean="0">
                <a:solidFill>
                  <a:srgbClr val="262626"/>
                </a:solidFill>
                <a:ea typeface="ヒラギノ丸ゴ Pro W4"/>
                <a:cs typeface="Times New Roman"/>
              </a:rPr>
              <a:t>ACCOUNT, PROGRAM and ACTIVITY codes. Confirm that each portion of the FOAP is correct. </a:t>
            </a:r>
            <a:r>
              <a:rPr lang="en-US" sz="1600" dirty="0"/>
              <a:t>If any FOAPs need to be corrected, check the boxes next to those transactions and click the “Reclassify” button to make any necessary changes.  Approved statements will be locked to further changes by the Approver. </a:t>
            </a:r>
            <a:endParaRPr lang="en-US" sz="1600" dirty="0">
              <a:solidFill>
                <a:srgbClr val="262626"/>
              </a:solidFill>
              <a:effectLst/>
              <a:ea typeface="ヒラギノ丸ゴ Pro W4"/>
              <a:cs typeface="Times New Roman"/>
            </a:endParaRPr>
          </a:p>
        </p:txBody>
      </p:sp>
      <p:grpSp>
        <p:nvGrpSpPr>
          <p:cNvPr id="7" name="Group 6"/>
          <p:cNvGrpSpPr/>
          <p:nvPr/>
        </p:nvGrpSpPr>
        <p:grpSpPr>
          <a:xfrm>
            <a:off x="159999" y="2804157"/>
            <a:ext cx="7959634" cy="3640612"/>
            <a:chOff x="0" y="2147245"/>
            <a:chExt cx="9144000" cy="4434840"/>
          </a:xfrm>
        </p:grpSpPr>
        <p:pic>
          <p:nvPicPr>
            <p:cNvPr id="2" name="Picture 1"/>
            <p:cNvPicPr>
              <a:picLocks noChangeAspect="1"/>
            </p:cNvPicPr>
            <p:nvPr/>
          </p:nvPicPr>
          <p:blipFill>
            <a:blip r:embed="rId2"/>
            <a:stretch>
              <a:fillRect/>
            </a:stretch>
          </p:blipFill>
          <p:spPr>
            <a:xfrm>
              <a:off x="0" y="2147245"/>
              <a:ext cx="9144000" cy="4434840"/>
            </a:xfrm>
            <a:prstGeom prst="rect">
              <a:avLst/>
            </a:prstGeom>
          </p:spPr>
        </p:pic>
        <p:sp>
          <p:nvSpPr>
            <p:cNvPr id="4" name="Rectangle 3"/>
            <p:cNvSpPr/>
            <p:nvPr/>
          </p:nvSpPr>
          <p:spPr>
            <a:xfrm>
              <a:off x="574156" y="3827721"/>
              <a:ext cx="6624086" cy="30834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523963" y="4712184"/>
              <a:ext cx="6724471" cy="402371"/>
            </a:xfrm>
            <a:prstGeom prst="rect">
              <a:avLst/>
            </a:prstGeom>
          </p:spPr>
        </p:pic>
      </p:grpSp>
      <p:sp>
        <p:nvSpPr>
          <p:cNvPr id="6" name="TextBox 5"/>
          <p:cNvSpPr txBox="1"/>
          <p:nvPr/>
        </p:nvSpPr>
        <p:spPr>
          <a:xfrm>
            <a:off x="2494499" y="6016013"/>
            <a:ext cx="6060557" cy="641971"/>
          </a:xfrm>
          <a:prstGeom prst="rect">
            <a:avLst/>
          </a:prstGeom>
          <a:noFill/>
        </p:spPr>
        <p:txBody>
          <a:bodyPr wrap="square" rtlCol="0">
            <a:spAutoFit/>
          </a:bodyPr>
          <a:lstStyle/>
          <a:p>
            <a:pPr>
              <a:lnSpc>
                <a:spcPct val="115000"/>
              </a:lnSpc>
            </a:pPr>
            <a:r>
              <a:rPr lang="en-US" sz="1600" dirty="0">
                <a:solidFill>
                  <a:srgbClr val="262626"/>
                </a:solidFill>
                <a:ea typeface="ヒラギノ丸ゴ Pro W4"/>
                <a:cs typeface="Times New Roman"/>
              </a:rPr>
              <a:t>Once all receipts and FOAPs are reviewed, click the red “Approve Statement” button at the bottom of the page.</a:t>
            </a:r>
          </a:p>
        </p:txBody>
      </p:sp>
      <p:sp>
        <p:nvSpPr>
          <p:cNvPr id="3" name="Oval 2"/>
          <p:cNvSpPr/>
          <p:nvPr/>
        </p:nvSpPr>
        <p:spPr>
          <a:xfrm>
            <a:off x="595422" y="6124348"/>
            <a:ext cx="1329070" cy="42530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6818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9999" y="721182"/>
            <a:ext cx="4367407"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192E50"/>
                </a:solidFill>
                <a:latin typeface="Helvetica"/>
                <a:cs typeface="Helvetica"/>
              </a:rPr>
              <a:t>Selecting Statements </a:t>
            </a:r>
            <a:endParaRPr lang="en-US" sz="3200" b="1" dirty="0">
              <a:solidFill>
                <a:srgbClr val="192E50"/>
              </a:solidFill>
              <a:latin typeface="Helvetica"/>
              <a:cs typeface="Helvetica"/>
            </a:endParaRPr>
          </a:p>
        </p:txBody>
      </p:sp>
      <p:sp>
        <p:nvSpPr>
          <p:cNvPr id="9" name="Text Box 19"/>
          <p:cNvSpPr txBox="1"/>
          <p:nvPr/>
        </p:nvSpPr>
        <p:spPr>
          <a:xfrm>
            <a:off x="183425" y="1441061"/>
            <a:ext cx="8758555" cy="1068224"/>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dirty="0" smtClean="0">
                <a:solidFill>
                  <a:srgbClr val="262626"/>
                </a:solidFill>
                <a:effectLst/>
                <a:ea typeface="ヒラギノ丸ゴ Pro W4"/>
                <a:cs typeface="Times New Roman"/>
              </a:rPr>
              <a:t>Return to open statements by selecting the active red text at the top left-hand side of the page that reads “&lt;Return to Open Statements.”</a:t>
            </a:r>
            <a:endParaRPr lang="en-US" sz="1600" dirty="0">
              <a:solidFill>
                <a:srgbClr val="262626"/>
              </a:solidFill>
              <a:effectLst/>
              <a:ea typeface="ヒラギノ丸ゴ Pro W4"/>
              <a:cs typeface="Times New Roman"/>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9729"/>
            <a:ext cx="9144000" cy="2249424"/>
          </a:xfrm>
          <a:prstGeom prst="rect">
            <a:avLst/>
          </a:prstGeom>
        </p:spPr>
      </p:pic>
      <p:cxnSp>
        <p:nvCxnSpPr>
          <p:cNvPr id="14" name="Straight Arrow Connector 13"/>
          <p:cNvCxnSpPr/>
          <p:nvPr/>
        </p:nvCxnSpPr>
        <p:spPr>
          <a:xfrm flipH="1">
            <a:off x="1552354" y="2224534"/>
            <a:ext cx="770082"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183425" y="4444408"/>
            <a:ext cx="7153040" cy="2062103"/>
          </a:xfrm>
          <a:prstGeom prst="rect">
            <a:avLst/>
          </a:prstGeom>
          <a:noFill/>
        </p:spPr>
        <p:txBody>
          <a:bodyPr wrap="square" rtlCol="0">
            <a:spAutoFit/>
          </a:bodyPr>
          <a:lstStyle/>
          <a:p>
            <a:r>
              <a:rPr lang="en-US" sz="1600" dirty="0" smtClean="0"/>
              <a:t>Repeat the process for each cardholder whose card status is “Cardholder Reviewed.”  If a cardholder’s status is listed as “Open” and the total on their card is not $0.00, the cardholder may need to be reminded that receipt images need to be uploaded and the FOAP updated as needed for accurate accounting of expenses.</a:t>
            </a:r>
          </a:p>
          <a:p>
            <a:endParaRPr lang="en-US" sz="1600" dirty="0" smtClean="0"/>
          </a:p>
          <a:p>
            <a:r>
              <a:rPr lang="en-US" sz="1600" dirty="0" smtClean="0"/>
              <a:t>Once the cardholder or their designated reallocator completes these task, the “Statement Reviewed” button will have to be clicked in order for you to be able to approve the statement. </a:t>
            </a:r>
            <a:endParaRPr lang="en-US" sz="1600" dirty="0"/>
          </a:p>
        </p:txBody>
      </p:sp>
      <p:pic>
        <p:nvPicPr>
          <p:cNvPr id="43" name="Picture 42"/>
          <p:cNvPicPr>
            <a:picLocks noChangeAspect="1"/>
          </p:cNvPicPr>
          <p:nvPr/>
        </p:nvPicPr>
        <p:blipFill>
          <a:blip r:embed="rId3"/>
          <a:stretch>
            <a:fillRect/>
          </a:stretch>
        </p:blipFill>
        <p:spPr>
          <a:xfrm>
            <a:off x="7296150" y="4359344"/>
            <a:ext cx="1693764" cy="2304916"/>
          </a:xfrm>
          <a:prstGeom prst="rect">
            <a:avLst/>
          </a:prstGeom>
        </p:spPr>
      </p:pic>
    </p:spTree>
    <p:extLst>
      <p:ext uri="{BB962C8B-B14F-4D97-AF65-F5344CB8AC3E}">
        <p14:creationId xmlns:p14="http://schemas.microsoft.com/office/powerpoint/2010/main" val="557574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54460"/>
            <a:ext cx="9144000" cy="648758"/>
          </a:xfrm>
        </p:spPr>
        <p:txBody>
          <a:bodyPr/>
          <a:lstStyle/>
          <a:p>
            <a:r>
              <a:rPr lang="en-US" b="1" dirty="0" smtClean="0">
                <a:solidFill>
                  <a:srgbClr val="192E50"/>
                </a:solidFill>
                <a:latin typeface="Helvetica"/>
                <a:cs typeface="Helvetica"/>
              </a:rPr>
              <a:t>THANK YOU!</a:t>
            </a:r>
            <a:endParaRPr lang="en-US" b="1" dirty="0">
              <a:solidFill>
                <a:srgbClr val="192E50"/>
              </a:solidFill>
              <a:latin typeface="Helvetica"/>
              <a:cs typeface="Helvetica"/>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0" y="6758755"/>
            <a:ext cx="9144000" cy="99246"/>
          </a:xfrm>
          <a:prstGeom prst="rect">
            <a:avLst/>
          </a:prstGeom>
          <a:noFill/>
          <a:ln>
            <a:noFill/>
          </a:ln>
        </p:spPr>
      </p:pic>
      <p:sp>
        <p:nvSpPr>
          <p:cNvPr id="14" name="Text Box 19"/>
          <p:cNvSpPr txBox="1"/>
          <p:nvPr/>
        </p:nvSpPr>
        <p:spPr>
          <a:xfrm>
            <a:off x="279960" y="5824009"/>
            <a:ext cx="3362960" cy="1090437"/>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20000"/>
              </a:lnSpc>
              <a:spcBef>
                <a:spcPts val="0"/>
              </a:spcBef>
              <a:spcAft>
                <a:spcPts val="0"/>
              </a:spcAft>
            </a:pPr>
            <a:r>
              <a:rPr lang="en-US" sz="1200" dirty="0" smtClean="0">
                <a:solidFill>
                  <a:schemeClr val="bg1">
                    <a:lumMod val="50000"/>
                  </a:schemeClr>
                </a:solidFill>
                <a:latin typeface="Georgia"/>
                <a:ea typeface="ヒラギノ丸ゴ Pro W4"/>
                <a:cs typeface="Times New Roman"/>
              </a:rPr>
              <a:t>Morgan Gray &amp; Alta Herndon</a:t>
            </a:r>
            <a:endParaRPr lang="en-US" sz="1200" dirty="0" smtClean="0">
              <a:solidFill>
                <a:schemeClr val="bg1">
                  <a:lumMod val="50000"/>
                </a:schemeClr>
              </a:solidFill>
              <a:latin typeface="Georgia"/>
              <a:ea typeface="ヒラギノ丸ゴ Pro W4"/>
              <a:cs typeface="Times New Roman"/>
            </a:endParaRPr>
          </a:p>
          <a:p>
            <a:pPr marL="0" marR="0">
              <a:lnSpc>
                <a:spcPct val="120000"/>
              </a:lnSpc>
              <a:spcBef>
                <a:spcPts val="0"/>
              </a:spcBef>
              <a:spcAft>
                <a:spcPts val="0"/>
              </a:spcAft>
            </a:pPr>
            <a:r>
              <a:rPr lang="en-US" sz="1200" dirty="0" smtClean="0">
                <a:solidFill>
                  <a:schemeClr val="bg1">
                    <a:lumMod val="50000"/>
                  </a:schemeClr>
                </a:solidFill>
                <a:latin typeface="Georgia"/>
                <a:ea typeface="ヒラギノ丸ゴ Pro W4"/>
                <a:cs typeface="Times New Roman"/>
              </a:rPr>
              <a:t>12/01/2017</a:t>
            </a:r>
          </a:p>
          <a:p>
            <a:pPr marL="0" marR="0">
              <a:spcBef>
                <a:spcPts val="0"/>
              </a:spcBef>
              <a:spcAft>
                <a:spcPts val="0"/>
              </a:spcAft>
            </a:pPr>
            <a:endParaRPr lang="en-US" sz="1200" dirty="0">
              <a:solidFill>
                <a:schemeClr val="bg1">
                  <a:lumMod val="50000"/>
                </a:schemeClr>
              </a:solidFill>
              <a:effectLst/>
              <a:ea typeface="ヒラギノ丸ゴ Pro W4"/>
              <a:cs typeface="Times New Roman"/>
            </a:endParaRPr>
          </a:p>
        </p:txBody>
      </p:sp>
      <p:pic>
        <p:nvPicPr>
          <p:cNvPr id="3" name="Picture 2"/>
          <p:cNvPicPr>
            <a:picLocks noChangeAspect="1"/>
          </p:cNvPicPr>
          <p:nvPr/>
        </p:nvPicPr>
        <p:blipFill>
          <a:blip r:embed="rId4"/>
          <a:stretch>
            <a:fillRect/>
          </a:stretch>
        </p:blipFill>
        <p:spPr>
          <a:xfrm>
            <a:off x="6662420" y="5864649"/>
            <a:ext cx="2159000" cy="673100"/>
          </a:xfrm>
          <a:prstGeom prst="rect">
            <a:avLst/>
          </a:prstGeom>
        </p:spPr>
      </p:pic>
    </p:spTree>
    <p:extLst>
      <p:ext uri="{BB962C8B-B14F-4D97-AF65-F5344CB8AC3E}">
        <p14:creationId xmlns:p14="http://schemas.microsoft.com/office/powerpoint/2010/main" val="3967629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321</TotalTime>
  <Words>422</Words>
  <Application>Microsoft Office PowerPoint</Application>
  <PresentationFormat>On-screen Show (4:3)</PresentationFormat>
  <Paragraphs>32</Paragraphs>
  <Slides>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Calibri</vt:lpstr>
      <vt:lpstr>Georgia</vt:lpstr>
      <vt:lpstr>Helvetica</vt:lpstr>
      <vt:lpstr>Symbol</vt:lpstr>
      <vt:lpstr>Times New Roman</vt:lpstr>
      <vt:lpstr>Wingdings</vt:lpstr>
      <vt:lpstr>ヒラギノ丸ゴ Pro W4</vt:lpstr>
      <vt:lpstr>Office Theme</vt:lpstr>
      <vt:lpstr>Approving Statements</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 TITLE</dc:title>
  <dc:creator>Jordan</dc:creator>
  <cp:lastModifiedBy>Gray, Morgan</cp:lastModifiedBy>
  <cp:revision>35</cp:revision>
  <dcterms:created xsi:type="dcterms:W3CDTF">2015-05-27T18:56:39Z</dcterms:created>
  <dcterms:modified xsi:type="dcterms:W3CDTF">2017-12-01T20:36:17Z</dcterms:modified>
</cp:coreProperties>
</file>