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887" r:id="rId1"/>
  </p:sldMasterIdLst>
  <p:notesMasterIdLst>
    <p:notesMasterId r:id="rId45"/>
  </p:notesMasterIdLst>
  <p:sldIdLst>
    <p:sldId id="256" r:id="rId2"/>
    <p:sldId id="261" r:id="rId3"/>
    <p:sldId id="317" r:id="rId4"/>
    <p:sldId id="318" r:id="rId5"/>
    <p:sldId id="319" r:id="rId6"/>
    <p:sldId id="297" r:id="rId7"/>
    <p:sldId id="273" r:id="rId8"/>
    <p:sldId id="276" r:id="rId9"/>
    <p:sldId id="304" r:id="rId10"/>
    <p:sldId id="282" r:id="rId11"/>
    <p:sldId id="259" r:id="rId12"/>
    <p:sldId id="258" r:id="rId13"/>
    <p:sldId id="257" r:id="rId14"/>
    <p:sldId id="313" r:id="rId15"/>
    <p:sldId id="315" r:id="rId16"/>
    <p:sldId id="320" r:id="rId17"/>
    <p:sldId id="321" r:id="rId18"/>
    <p:sldId id="279" r:id="rId19"/>
    <p:sldId id="280" r:id="rId20"/>
    <p:sldId id="281" r:id="rId21"/>
    <p:sldId id="284" r:id="rId22"/>
    <p:sldId id="291" r:id="rId23"/>
    <p:sldId id="296" r:id="rId24"/>
    <p:sldId id="295" r:id="rId25"/>
    <p:sldId id="285" r:id="rId26"/>
    <p:sldId id="286" r:id="rId27"/>
    <p:sldId id="288" r:id="rId28"/>
    <p:sldId id="287" r:id="rId29"/>
    <p:sldId id="289" r:id="rId30"/>
    <p:sldId id="293" r:id="rId31"/>
    <p:sldId id="292" r:id="rId32"/>
    <p:sldId id="294" r:id="rId33"/>
    <p:sldId id="308" r:id="rId34"/>
    <p:sldId id="301" r:id="rId35"/>
    <p:sldId id="302" r:id="rId36"/>
    <p:sldId id="303" r:id="rId37"/>
    <p:sldId id="306" r:id="rId38"/>
    <p:sldId id="311" r:id="rId39"/>
    <p:sldId id="309" r:id="rId40"/>
    <p:sldId id="323" r:id="rId41"/>
    <p:sldId id="305" r:id="rId42"/>
    <p:sldId id="314" r:id="rId43"/>
    <p:sldId id="322"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412FF"/>
    <a:srgbClr val="FF25BC"/>
    <a:srgbClr val="A931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583" autoAdjust="0"/>
    <p:restoredTop sz="70986" autoAdjust="0"/>
  </p:normalViewPr>
  <p:slideViewPr>
    <p:cSldViewPr snapToGrid="0" snapToObjects="1">
      <p:cViewPr varScale="1">
        <p:scale>
          <a:sx n="72" d="100"/>
          <a:sy n="72" d="100"/>
        </p:scale>
        <p:origin x="-1392" y="-104"/>
      </p:cViewPr>
      <p:guideLst>
        <p:guide orient="horz" pos="2160"/>
        <p:guide pos="2880"/>
      </p:guideLst>
    </p:cSldViewPr>
  </p:slideViewPr>
  <p:outlineViewPr>
    <p:cViewPr>
      <p:scale>
        <a:sx n="33" d="100"/>
        <a:sy n="33" d="100"/>
      </p:scale>
      <p:origin x="16" y="1464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9065A8-E3DE-A941-A95E-0DDBB9144EB7}" type="datetimeFigureOut">
              <a:rPr lang="en-US" smtClean="0"/>
              <a:pPr/>
              <a:t>12/6/13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9082E9-5439-C14C-A04C-00C2A152BD5E}"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ncnewschools.org/news/article/ncnsp-wins-federal-grant-to-train-teachers-for-stem-education" TargetMode="External"/><Relationship Id="rId4" Type="http://schemas.openxmlformats.org/officeDocument/2006/relationships/hyperlink" Target="http://ncnewschools.org/news/article/ncnsp-in-national-drive-for-stem-teachers--" TargetMode="External"/><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t>While there are significant issues confronting the nation, like </a:t>
            </a:r>
            <a:r>
              <a:rPr lang="en-US" sz="1200" b="1" dirty="0" smtClean="0">
                <a:solidFill>
                  <a:schemeClr val="accent2"/>
                </a:solidFill>
                <a:latin typeface="Apple Casual"/>
                <a:cs typeface="Apple Casual"/>
              </a:rPr>
              <a:t>Climate Change</a:t>
            </a:r>
            <a:r>
              <a:rPr lang="en-US" sz="1200" b="0" dirty="0" smtClean="0">
                <a:solidFill>
                  <a:schemeClr val="accent2"/>
                </a:solidFill>
                <a:latin typeface="Apple Casual"/>
                <a:cs typeface="Apple Casual"/>
              </a:rPr>
              <a:t>,</a:t>
            </a:r>
            <a:r>
              <a:rPr lang="en-US" sz="1200" b="0" baseline="0" dirty="0" smtClean="0">
                <a:solidFill>
                  <a:schemeClr val="accent2"/>
                </a:solidFill>
                <a:latin typeface="Apple Casual"/>
                <a:cs typeface="Apple Casual"/>
              </a:rPr>
              <a:t> </a:t>
            </a:r>
            <a:r>
              <a:rPr lang="en-US" sz="1200" b="1" dirty="0" smtClean="0">
                <a:solidFill>
                  <a:schemeClr val="accent2"/>
                </a:solidFill>
                <a:latin typeface="Apple Casual"/>
                <a:cs typeface="Apple Casual"/>
              </a:rPr>
              <a:t>Energy</a:t>
            </a:r>
            <a:r>
              <a:rPr lang="en-US" sz="1200" b="0" dirty="0" smtClean="0">
                <a:solidFill>
                  <a:schemeClr val="accent2"/>
                </a:solidFill>
                <a:latin typeface="Apple Casual"/>
                <a:cs typeface="Apple Casual"/>
              </a:rPr>
              <a:t>,</a:t>
            </a:r>
            <a:r>
              <a:rPr lang="en-US" sz="1200" b="0" baseline="0" dirty="0" smtClean="0">
                <a:solidFill>
                  <a:schemeClr val="accent2"/>
                </a:solidFill>
                <a:latin typeface="Apple Casual"/>
                <a:cs typeface="Apple Casual"/>
              </a:rPr>
              <a:t> </a:t>
            </a:r>
            <a:r>
              <a:rPr lang="en-US" sz="1200" b="1" dirty="0" smtClean="0">
                <a:solidFill>
                  <a:schemeClr val="accent2"/>
                </a:solidFill>
                <a:latin typeface="Apple Casual"/>
                <a:cs typeface="Apple Casual"/>
              </a:rPr>
              <a:t>Transportation</a:t>
            </a:r>
            <a:r>
              <a:rPr lang="en-US" sz="1200" b="0" dirty="0" smtClean="0">
                <a:solidFill>
                  <a:schemeClr val="accent2"/>
                </a:solidFill>
                <a:latin typeface="Apple Casual"/>
                <a:cs typeface="Apple Casual"/>
              </a:rPr>
              <a:t>,</a:t>
            </a:r>
            <a:r>
              <a:rPr lang="en-US" sz="1200" b="0" baseline="0" dirty="0" smtClean="0">
                <a:solidFill>
                  <a:schemeClr val="accent2"/>
                </a:solidFill>
                <a:latin typeface="Apple Casual"/>
                <a:cs typeface="Apple Casual"/>
              </a:rPr>
              <a:t> </a:t>
            </a:r>
            <a:r>
              <a:rPr lang="en-US" sz="1200" b="1" dirty="0" smtClean="0">
                <a:solidFill>
                  <a:schemeClr val="accent2"/>
                </a:solidFill>
                <a:latin typeface="Apple Casual"/>
                <a:cs typeface="Apple Casual"/>
              </a:rPr>
              <a:t>Communication</a:t>
            </a:r>
            <a:r>
              <a:rPr lang="en-US" sz="1200" b="0" dirty="0" smtClean="0">
                <a:solidFill>
                  <a:schemeClr val="accent2"/>
                </a:solidFill>
                <a:latin typeface="Apple Casual"/>
                <a:cs typeface="Apple Casual"/>
              </a:rPr>
              <a:t>,</a:t>
            </a:r>
            <a:r>
              <a:rPr lang="en-US" sz="1200" b="0" baseline="0" dirty="0" smtClean="0">
                <a:solidFill>
                  <a:schemeClr val="accent2"/>
                </a:solidFill>
                <a:latin typeface="Apple Casual"/>
                <a:cs typeface="Apple Casual"/>
              </a:rPr>
              <a:t> </a:t>
            </a:r>
            <a:r>
              <a:rPr lang="en-US" sz="1200" b="1" dirty="0" smtClean="0">
                <a:solidFill>
                  <a:schemeClr val="accent2"/>
                </a:solidFill>
                <a:latin typeface="Apple Casual"/>
                <a:cs typeface="Apple Casual"/>
              </a:rPr>
              <a:t>Housing</a:t>
            </a:r>
            <a:r>
              <a:rPr lang="en-US" sz="1200" b="0" dirty="0" smtClean="0">
                <a:solidFill>
                  <a:schemeClr val="accent2"/>
                </a:solidFill>
                <a:latin typeface="Apple Casual"/>
                <a:cs typeface="Apple Casual"/>
              </a:rPr>
              <a:t>,</a:t>
            </a:r>
            <a:r>
              <a:rPr lang="en-US" sz="1200" b="0" baseline="0" dirty="0" smtClean="0">
                <a:solidFill>
                  <a:schemeClr val="accent2"/>
                </a:solidFill>
                <a:latin typeface="Apple Casual"/>
                <a:cs typeface="Apple Casual"/>
              </a:rPr>
              <a:t> </a:t>
            </a:r>
            <a:r>
              <a:rPr lang="en-US" sz="1200" b="1" dirty="0" smtClean="0">
                <a:solidFill>
                  <a:schemeClr val="accent2"/>
                </a:solidFill>
                <a:latin typeface="Apple Casual"/>
                <a:cs typeface="Apple Casual"/>
              </a:rPr>
              <a:t>Food</a:t>
            </a:r>
            <a:r>
              <a:rPr lang="en-US" sz="1200" b="0" dirty="0" smtClean="0">
                <a:solidFill>
                  <a:schemeClr val="accent2"/>
                </a:solidFill>
                <a:latin typeface="Apple Casual"/>
                <a:cs typeface="Apple Casual"/>
              </a:rPr>
              <a:t>,</a:t>
            </a:r>
            <a:r>
              <a:rPr lang="en-US" sz="1200" b="0" baseline="0" dirty="0" smtClean="0">
                <a:solidFill>
                  <a:schemeClr val="accent2"/>
                </a:solidFill>
                <a:latin typeface="Apple Casual"/>
                <a:cs typeface="Apple Casual"/>
              </a:rPr>
              <a:t> </a:t>
            </a:r>
            <a:r>
              <a:rPr lang="en-US" sz="1200" b="1" dirty="0" smtClean="0">
                <a:solidFill>
                  <a:schemeClr val="accent2"/>
                </a:solidFill>
                <a:latin typeface="Apple Casual"/>
                <a:cs typeface="Apple Casual"/>
              </a:rPr>
              <a:t>Air &amp; Water  Security,</a:t>
            </a:r>
            <a:r>
              <a:rPr lang="en-US" sz="1200" b="1" baseline="0" dirty="0" smtClean="0">
                <a:solidFill>
                  <a:schemeClr val="accent2"/>
                </a:solidFill>
                <a:latin typeface="Apple Casual"/>
                <a:cs typeface="Apple Casual"/>
              </a:rPr>
              <a:t> </a:t>
            </a:r>
            <a:r>
              <a:rPr lang="en-US" sz="1200" b="1" dirty="0" smtClean="0">
                <a:solidFill>
                  <a:schemeClr val="accent2"/>
                </a:solidFill>
                <a:latin typeface="Apple Casual"/>
                <a:cs typeface="Apple Casual"/>
              </a:rPr>
              <a:t>Health</a:t>
            </a:r>
            <a:r>
              <a:rPr lang="en-US" sz="1200" b="1" baseline="0" dirty="0" smtClean="0">
                <a:solidFill>
                  <a:schemeClr val="accent2"/>
                </a:solidFill>
                <a:latin typeface="Apple Casual"/>
                <a:cs typeface="Apple Casual"/>
              </a:rPr>
              <a:t> &amp; </a:t>
            </a:r>
            <a:r>
              <a:rPr lang="en-US" sz="1200" b="1" dirty="0" smtClean="0">
                <a:solidFill>
                  <a:schemeClr val="accent2"/>
                </a:solidFill>
                <a:latin typeface="Apple Casual"/>
                <a:cs typeface="Apple Casual"/>
              </a:rPr>
              <a:t>Disease Control, The one most dominant in the minds of the general public is JOBS.</a:t>
            </a:r>
            <a:endParaRPr lang="en-US" sz="1200" dirty="0" smtClean="0">
              <a:solidFill>
                <a:schemeClr val="accent2"/>
              </a:solidFill>
              <a:latin typeface="Apple Casual"/>
              <a:cs typeface="Apple Casual"/>
            </a:endParaRPr>
          </a:p>
          <a:p>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6</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SMTI work is being guided by this</a:t>
            </a:r>
            <a:r>
              <a:rPr lang="en-US" baseline="0" dirty="0" smtClean="0"/>
              <a:t> perspective of science and math teacher education – </a:t>
            </a:r>
            <a:r>
              <a:rPr lang="en-US" b="1" baseline="0" dirty="0" smtClean="0"/>
              <a:t>that it is an all-campus responsibility that begins before it begins and it is not over on graduation day.</a:t>
            </a:r>
          </a:p>
          <a:p>
            <a:endParaRPr lang="en-US" baseline="0" dirty="0" smtClean="0"/>
          </a:p>
          <a:p>
            <a:r>
              <a:rPr lang="en-US" baseline="0" dirty="0" smtClean="0"/>
              <a:t>With the support of the Carnegie Foundation and two NSF grants, we have developed a well-vetted tool, called the </a:t>
            </a:r>
            <a:r>
              <a:rPr lang="en-US" b="1" baseline="0" dirty="0" smtClean="0"/>
              <a:t>Analytic Framework </a:t>
            </a:r>
            <a:r>
              <a:rPr lang="en-US" baseline="0" dirty="0" smtClean="0"/>
              <a:t>which institutions have used to assess the quality of their programs. If you are interested is using it, just be in touch.</a:t>
            </a:r>
            <a:endParaRPr lang="en-US" dirty="0" smtClean="0"/>
          </a:p>
          <a:p>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17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past Fall I completed, with some colleagues in North Carolina, a STEM Education </a:t>
            </a:r>
            <a:r>
              <a:rPr lang="en-US" dirty="0" err="1" smtClean="0"/>
              <a:t>ScoreCard</a:t>
            </a:r>
            <a:r>
              <a:rPr lang="en-US" dirty="0" smtClean="0"/>
              <a:t>.</a:t>
            </a:r>
            <a:r>
              <a:rPr lang="en-US" baseline="0" dirty="0" smtClean="0"/>
              <a:t> We chose to transform STEM into Strategies that Engage the Mind because of the range of knowledge and skills needed for the 21</a:t>
            </a:r>
            <a:r>
              <a:rPr lang="en-US" baseline="30000" dirty="0" smtClean="0"/>
              <a:t>st</a:t>
            </a:r>
            <a:r>
              <a:rPr lang="en-US" baseline="0" dirty="0" smtClean="0"/>
              <a:t> Century workplace.</a:t>
            </a:r>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23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identified 3 Guiding Principles of Engagement, Development and Persistence upon which to build our STEM model and 6 critical components:</a:t>
            </a:r>
          </a:p>
          <a:p>
            <a:pPr marL="228600" indent="-228600">
              <a:buAutoNum type="arabicPeriod"/>
            </a:pPr>
            <a:r>
              <a:rPr lang="en-US" baseline="0" dirty="0" smtClean="0"/>
              <a:t>The NC Stem Workforce and Economic Impact</a:t>
            </a:r>
          </a:p>
          <a:p>
            <a:pPr marL="228600" indent="-228600">
              <a:buAutoNum type="arabicPeriod"/>
            </a:pPr>
            <a:r>
              <a:rPr lang="en-US" baseline="0" dirty="0" smtClean="0"/>
              <a:t>Informal Education (a tremendous source of engagement) and STEM Literacy in NC</a:t>
            </a:r>
          </a:p>
          <a:p>
            <a:pPr marL="228600" indent="-228600">
              <a:buAutoNum type="arabicPeriod"/>
            </a:pPr>
            <a:r>
              <a:rPr lang="en-US" baseline="0" dirty="0" smtClean="0"/>
              <a:t>Strategic Investments &amp; Innovation – like our State Broadband initiative, UNC Public Television, the Research Triangle Park and others</a:t>
            </a:r>
          </a:p>
          <a:p>
            <a:pPr marL="228600" indent="-228600">
              <a:buAutoNum type="arabicPeriod"/>
            </a:pPr>
            <a:r>
              <a:rPr lang="en-US" baseline="0" dirty="0" smtClean="0"/>
              <a:t> College and Career Readiness – what does our longitudinal and trend data tell us</a:t>
            </a:r>
          </a:p>
          <a:p>
            <a:pPr marL="228600" indent="-228600">
              <a:buAutoNum type="arabicPeriod"/>
            </a:pPr>
            <a:r>
              <a:rPr lang="en-US" baseline="0" dirty="0" smtClean="0"/>
              <a:t>Teacher Quality – are we getting better or worse?</a:t>
            </a:r>
          </a:p>
          <a:p>
            <a:pPr marL="228600" indent="-228600">
              <a:buAutoNum type="arabicPeriod"/>
            </a:pPr>
            <a:r>
              <a:rPr lang="en-US" baseline="0" dirty="0" smtClean="0"/>
              <a:t>Leadership and Support – the essential ingredient</a:t>
            </a:r>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24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 know you have a number of STEM-focused schools that feature problems based learning – like the STEM Magnet High School in </a:t>
            </a:r>
            <a:r>
              <a:rPr lang="en-US" sz="1200" kern="1200" dirty="0" smtClean="0">
                <a:solidFill>
                  <a:schemeClr val="tx1"/>
                </a:solidFill>
                <a:latin typeface="+mn-lt"/>
                <a:ea typeface="+mn-ea"/>
                <a:cs typeface="+mn-cs"/>
              </a:rPr>
              <a:t>Northglenn, CO</a:t>
            </a:r>
          </a:p>
          <a:p>
            <a:endParaRPr lang="en-US" sz="1200" kern="1200" dirty="0" smtClean="0">
              <a:solidFill>
                <a:schemeClr val="tx1"/>
              </a:solidFill>
              <a:latin typeface="+mn-lt"/>
              <a:ea typeface="+mn-ea"/>
              <a:cs typeface="+mn-cs"/>
            </a:endParaRPr>
          </a:p>
          <a:p>
            <a:r>
              <a:rPr lang="en-US" dirty="0" smtClean="0"/>
              <a:t>And COLORADO</a:t>
            </a:r>
            <a:r>
              <a:rPr lang="en-US" baseline="0" dirty="0" smtClean="0"/>
              <a:t> has</a:t>
            </a:r>
            <a:r>
              <a:rPr lang="en-US" dirty="0" smtClean="0"/>
              <a:t> a large number of initiatives to advance</a:t>
            </a:r>
            <a:r>
              <a:rPr lang="en-US" baseline="0" dirty="0" smtClean="0"/>
              <a:t> STEM focused learning and schools.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The Colorado Experiential STEM Learning Network (CESLN)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Violeta</a:t>
            </a:r>
            <a:r>
              <a:rPr lang="en-US" sz="1200" kern="1200" dirty="0" smtClean="0">
                <a:solidFill>
                  <a:schemeClr val="tx1"/>
                </a:solidFill>
                <a:latin typeface="+mn-lt"/>
                <a:ea typeface="+mn-ea"/>
                <a:cs typeface="+mn-cs"/>
              </a:rPr>
              <a:t> Garcia</a:t>
            </a:r>
            <a:r>
              <a:rPr lang="en-US" sz="1200" kern="1200" baseline="0" dirty="0" smtClean="0">
                <a:solidFill>
                  <a:schemeClr val="tx1"/>
                </a:solidFill>
                <a:latin typeface="+mn-lt"/>
                <a:ea typeface="+mn-ea"/>
                <a:cs typeface="+mn-cs"/>
              </a:rPr>
              <a:t> is </a:t>
            </a:r>
            <a:r>
              <a:rPr lang="en-US" sz="1200" kern="1200" dirty="0" smtClean="0">
                <a:solidFill>
                  <a:schemeClr val="tx1"/>
                </a:solidFill>
                <a:latin typeface="+mn-lt"/>
                <a:ea typeface="+mn-ea"/>
                <a:cs typeface="+mn-cs"/>
              </a:rPr>
              <a:t>Colorado's new STEM education coordinator.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Colorado Legacy Foundation, in conjunction with the governor's office and a variety of other groups, has been working on a project to more clearly define criteria for quality initiatives and collaboration,</a:t>
            </a:r>
            <a:r>
              <a:rPr lang="en-US" sz="1200" kern="1200" baseline="0" dirty="0" smtClean="0">
                <a:solidFill>
                  <a:schemeClr val="tx1"/>
                </a:solidFill>
                <a:latin typeface="+mn-lt"/>
                <a:ea typeface="+mn-ea"/>
                <a:cs typeface="+mn-cs"/>
              </a:rPr>
              <a:t> which is what this meeting is all about.</a:t>
            </a:r>
          </a:p>
          <a:p>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26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I had easy access to the curriculum</a:t>
            </a:r>
            <a:r>
              <a:rPr lang="en-US" baseline="0" dirty="0" smtClean="0"/>
              <a:t> structure of our SYEM schools in NC, this and the next slides are examples of their design. </a:t>
            </a:r>
          </a:p>
          <a:p>
            <a:endParaRPr lang="en-US" baseline="0" dirty="0" smtClean="0"/>
          </a:p>
          <a:p>
            <a:r>
              <a:rPr lang="en-US" baseline="0" dirty="0" smtClean="0"/>
              <a:t>You also have a number of STEM schools in Colorado.</a:t>
            </a:r>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27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no New Tech Schools in Colorado, however, there are several STEM schools in the states that follow some of the same design principles of the New Tech</a:t>
            </a:r>
            <a:r>
              <a:rPr lang="en-US" baseline="0" dirty="0" smtClean="0"/>
              <a:t> Schools Network</a:t>
            </a:r>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32</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34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35</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What is NC STEP?NC STEP is an alternative licensure program seeking mid-career professionals and recent college graduates interested in becoming secondary science, technology, engineering or math (STEM) teachers. Administered by NC New Schools and approved by the State Board of Education, this cost-free, non-traditional teacher prep program is supported by a </a:t>
            </a:r>
            <a:r>
              <a:rPr lang="en-US" sz="1200" b="0" i="0" kern="1200" dirty="0" err="1" smtClean="0">
                <a:solidFill>
                  <a:schemeClr val="tx1"/>
                </a:solidFill>
                <a:latin typeface="+mn-lt"/>
                <a:ea typeface="+mn-ea"/>
                <a:cs typeface="+mn-cs"/>
              </a:rPr>
              <a:t>federal</a:t>
            </a:r>
            <a:r>
              <a:rPr lang="en-US" sz="1200" b="0" i="0" kern="1200" dirty="0" err="1" smtClean="0">
                <a:solidFill>
                  <a:schemeClr val="tx1"/>
                </a:solidFill>
                <a:latin typeface="+mn-lt"/>
                <a:ea typeface="+mn-ea"/>
                <a:cs typeface="+mn-cs"/>
                <a:hlinkClick r:id="rId3"/>
              </a:rPr>
              <a:t>Transition</a:t>
            </a:r>
            <a:r>
              <a:rPr lang="en-US" sz="1200" b="0" i="0" kern="1200" dirty="0" smtClean="0">
                <a:solidFill>
                  <a:schemeClr val="tx1"/>
                </a:solidFill>
                <a:latin typeface="+mn-lt"/>
                <a:ea typeface="+mn-ea"/>
                <a:cs typeface="+mn-cs"/>
                <a:hlinkClick r:id="rId3"/>
              </a:rPr>
              <a:t> to Teaching grant. This program has also been selected as </a:t>
            </a:r>
            <a:r>
              <a:rPr lang="en-US" sz="1200" b="0" i="0" kern="1200" dirty="0" smtClean="0">
                <a:solidFill>
                  <a:schemeClr val="tx1"/>
                </a:solidFill>
                <a:latin typeface="+mn-lt"/>
                <a:ea typeface="+mn-ea"/>
                <a:cs typeface="+mn-cs"/>
                <a:hlinkClick r:id="rId4"/>
              </a:rPr>
              <a:t>a partner in 100Kin10, a national multi-sector effort to increase the number of STEM teachers by 100,000 during the next 10 years, and has been approved by the North Carolina State Board of Education as an alternative route to teacher licensure.Who can apply?NC STEP is a teacher preparation program designed for a very specific audience. To be eligible, applicants must have a </a:t>
            </a:r>
            <a:r>
              <a:rPr lang="en-US" sz="1200" b="0" i="0" u="sng" kern="1200" dirty="0" smtClean="0">
                <a:solidFill>
                  <a:schemeClr val="tx1"/>
                </a:solidFill>
                <a:latin typeface="+mn-lt"/>
                <a:ea typeface="+mn-ea"/>
                <a:cs typeface="+mn-cs"/>
                <a:hlinkClick r:id="rId4"/>
              </a:rPr>
              <a:t>four-year college degree (bachelor's degree) in a science, technology, engineering or mathematics (STEM) related field and have an interest in becoming a teacher of STEM courses in a NC secondary school. Applicants who currently hold a teaching license are not eligible for the program.</a:t>
            </a:r>
            <a:endParaRPr lang="en-US" b="0" i="0"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36</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err="1" smtClean="0"/>
              <a:t>Noyce</a:t>
            </a:r>
            <a:r>
              <a:rPr lang="en-US" dirty="0" smtClean="0"/>
              <a:t> Scholarships are</a:t>
            </a:r>
            <a:r>
              <a:rPr lang="en-US" baseline="0" dirty="0" smtClean="0"/>
              <a:t> part of the AMERICA COMPETES ACT of 2002, which is up for re-authorization.</a:t>
            </a:r>
          </a:p>
          <a:p>
            <a:endParaRPr lang="en-US" baseline="0" dirty="0" smtClean="0"/>
          </a:p>
          <a:p>
            <a:r>
              <a:rPr lang="en-US" sz="1200" u="sng" kern="1200" dirty="0" smtClean="0">
                <a:solidFill>
                  <a:schemeClr val="tx1"/>
                </a:solidFill>
                <a:latin typeface="+mn-lt"/>
                <a:ea typeface="+mn-ea"/>
                <a:cs typeface="+mn-cs"/>
              </a:rPr>
              <a:t>Other DUE Programs</a:t>
            </a:r>
          </a:p>
          <a:p>
            <a:r>
              <a:rPr lang="en-US" sz="1200" u="sng" kern="1200" dirty="0" smtClean="0">
                <a:solidFill>
                  <a:schemeClr val="tx1"/>
                </a:solidFill>
                <a:latin typeface="+mn-lt"/>
                <a:ea typeface="+mn-ea"/>
                <a:cs typeface="+mn-cs"/>
              </a:rPr>
              <a:t>Math and Science Partnerships (</a:t>
            </a:r>
            <a:r>
              <a:rPr lang="en-US" sz="1200" u="sng" kern="1200" dirty="0" err="1" smtClean="0">
                <a:solidFill>
                  <a:schemeClr val="tx1"/>
                </a:solidFill>
                <a:latin typeface="+mn-lt"/>
                <a:ea typeface="+mn-ea"/>
                <a:cs typeface="+mn-cs"/>
              </a:rPr>
              <a:t>MSPs</a:t>
            </a:r>
            <a:r>
              <a:rPr lang="en-US" sz="1200" u="sng"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which aims to raise achievement levels of K–12 students and reduce the gaps in achievement typically seen in diverse student populations</a:t>
            </a:r>
          </a:p>
          <a:p>
            <a:r>
              <a:rPr lang="en-US" sz="1200" u="sng" kern="1200" dirty="0" smtClean="0">
                <a:solidFill>
                  <a:schemeClr val="tx1"/>
                </a:solidFill>
                <a:latin typeface="+mn-lt"/>
                <a:ea typeface="+mn-ea"/>
                <a:cs typeface="+mn-cs"/>
              </a:rPr>
              <a:t>Advanced Technology Education </a:t>
            </a:r>
            <a:r>
              <a:rPr lang="en-US" sz="1200" kern="1200" dirty="0" smtClean="0">
                <a:solidFill>
                  <a:schemeClr val="tx1"/>
                </a:solidFill>
                <a:latin typeface="+mn-lt"/>
                <a:ea typeface="+mn-ea"/>
                <a:cs typeface="+mn-cs"/>
              </a:rPr>
              <a:t>(ATE), which focuses on education of technicians for technology fields</a:t>
            </a:r>
          </a:p>
          <a:p>
            <a:r>
              <a:rPr lang="en-US" sz="1200" u="sng" kern="1200" dirty="0" smtClean="0">
                <a:solidFill>
                  <a:schemeClr val="tx1"/>
                </a:solidFill>
                <a:latin typeface="+mn-lt"/>
                <a:ea typeface="+mn-ea"/>
                <a:cs typeface="+mn-cs"/>
              </a:rPr>
              <a:t>Scholarships in STEM</a:t>
            </a:r>
            <a:r>
              <a:rPr lang="en-US" sz="1200" kern="1200" dirty="0" smtClean="0">
                <a:solidFill>
                  <a:schemeClr val="tx1"/>
                </a:solidFill>
                <a:latin typeface="+mn-lt"/>
                <a:ea typeface="+mn-ea"/>
                <a:cs typeface="+mn-cs"/>
              </a:rPr>
              <a:t>, which provides scholarships and support to academically talented but financially needy students to permit them to complete their STEM major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DRL programs</a:t>
            </a:r>
          </a:p>
          <a:p>
            <a:r>
              <a:rPr lang="en-US" sz="1200" u="sng" kern="1200" dirty="0" smtClean="0">
                <a:solidFill>
                  <a:schemeClr val="tx1"/>
                </a:solidFill>
                <a:latin typeface="+mn-lt"/>
                <a:ea typeface="+mn-ea"/>
                <a:cs typeface="+mn-cs"/>
              </a:rPr>
              <a:t>Discovery Research K–12</a:t>
            </a:r>
            <a:r>
              <a:rPr lang="en-US" sz="1200" kern="1200" dirty="0" smtClean="0">
                <a:solidFill>
                  <a:schemeClr val="tx1"/>
                </a:solidFill>
                <a:latin typeface="+mn-lt"/>
                <a:ea typeface="+mn-ea"/>
                <a:cs typeface="+mn-cs"/>
              </a:rPr>
              <a:t>, which supports research proposals involving important current or anticipated needs in prekindergarten through high school education</a:t>
            </a:r>
          </a:p>
          <a:p>
            <a:r>
              <a:rPr lang="en-US" sz="1200" u="sng" kern="1200" dirty="0" smtClean="0">
                <a:solidFill>
                  <a:schemeClr val="tx1"/>
                </a:solidFill>
                <a:latin typeface="+mn-lt"/>
                <a:ea typeface="+mn-ea"/>
                <a:cs typeface="+mn-cs"/>
              </a:rPr>
              <a:t>Innovative Technology Experiences for Students and Teachers</a:t>
            </a:r>
            <a:r>
              <a:rPr lang="en-US" sz="1200" kern="1200" dirty="0" smtClean="0">
                <a:solidFill>
                  <a:schemeClr val="tx1"/>
                </a:solidFill>
                <a:latin typeface="+mn-lt"/>
                <a:ea typeface="+mn-ea"/>
                <a:cs typeface="+mn-cs"/>
              </a:rPr>
              <a:t>, which seeks to find the best way to prepare students to participate in the twenty-first century workforce, focusing on K–12 students and their teachers</a:t>
            </a:r>
          </a:p>
          <a:p>
            <a:r>
              <a:rPr lang="en-US" sz="1200" u="sng" kern="1200" dirty="0" smtClean="0">
                <a:solidFill>
                  <a:schemeClr val="tx1"/>
                </a:solidFill>
                <a:latin typeface="+mn-lt"/>
                <a:ea typeface="+mn-ea"/>
                <a:cs typeface="+mn-cs"/>
              </a:rPr>
              <a:t>Research and Evaluation on Education in Science and Engineering</a:t>
            </a:r>
            <a:r>
              <a:rPr lang="en-US" sz="1200" kern="1200" dirty="0" smtClean="0">
                <a:solidFill>
                  <a:schemeClr val="tx1"/>
                </a:solidFill>
                <a:latin typeface="+mn-lt"/>
                <a:ea typeface="+mn-ea"/>
                <a:cs typeface="+mn-cs"/>
              </a:rPr>
              <a:t>, which supports research on STEM learning in all of its guises, necessarily including preparation of teachers</a:t>
            </a:r>
          </a:p>
          <a:p>
            <a:endParaRPr lang="en-US" sz="1200" kern="1200" dirty="0" smtClean="0">
              <a:solidFill>
                <a:schemeClr val="tx1"/>
              </a:solidFill>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199082E9-5439-C14C-A04C-00C2A152BD5E}" type="slidenum">
              <a:rPr lang="en-US" smtClean="0"/>
              <a:pPr/>
              <a:t>42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know this audience</a:t>
            </a:r>
            <a:r>
              <a:rPr lang="en-US" baseline="0" dirty="0" smtClean="0"/>
              <a:t> may recall recent articles about the over-supply of PhDs in science-related fields.</a:t>
            </a:r>
          </a:p>
          <a:p>
            <a:endParaRPr lang="en-US" baseline="0" dirty="0" smtClean="0"/>
          </a:p>
          <a:p>
            <a:r>
              <a:rPr lang="en-US" baseline="0" dirty="0" smtClean="0"/>
              <a:t>True or not, hose are not the STEM jobs that I am talking about.</a:t>
            </a:r>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7</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sz="1200" kern="1200" dirty="0" smtClean="0">
              <a:solidFill>
                <a:schemeClr val="tx1"/>
              </a:solidFill>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199082E9-5439-C14C-A04C-00C2A152BD5E}" type="slidenum">
              <a:rPr lang="en-US" smtClean="0"/>
              <a:pPr/>
              <a:t>43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STEM jobs are there now</a:t>
            </a:r>
            <a:r>
              <a:rPr lang="en-US" baseline="0" dirty="0" smtClean="0"/>
              <a:t> and the need will continue to grow</a:t>
            </a:r>
          </a:p>
          <a:p>
            <a:endParaRPr lang="en-US" baseline="0" dirty="0" smtClean="0"/>
          </a:p>
          <a:p>
            <a:r>
              <a:rPr lang="en-US" baseline="0" dirty="0" smtClean="0"/>
              <a:t>STEM-related jobs pay better and employees experience less unemployment than others.</a:t>
            </a:r>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think most of us here are familiar with recent critical reports on the (possible) overstating</a:t>
            </a:r>
            <a:r>
              <a:rPr lang="en-US" baseline="0" dirty="0" smtClean="0"/>
              <a:t> the need for STEM grads. That may not even be true, but those critiques largely refer to higher level STEM degrees, PhDs, specifically. There are well documented shortages in STEM-related jobs that require technical or community college level degrees or certifications.</a:t>
            </a:r>
          </a:p>
          <a:p>
            <a:endParaRPr lang="en-US" baseline="0" dirty="0" smtClean="0"/>
          </a:p>
          <a:p>
            <a:r>
              <a:rPr lang="en-US" baseline="0" dirty="0" smtClean="0"/>
              <a:t>Those of us in this room tend to think of and generally place a higher value on advanced STEM education, but the vast majority of our society need the knowledge and skills necessary to get a good paying job – and a quality STEM education is a pathway to their success. </a:t>
            </a:r>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254061"/>
                </a:solidFill>
                <a:latin typeface="Apple Casual"/>
                <a:cs typeface="Apple Casual"/>
              </a:rPr>
              <a:t>In </a:t>
            </a:r>
            <a:r>
              <a:rPr lang="en-US" sz="1200" u="sng" dirty="0" smtClean="0">
                <a:solidFill>
                  <a:srgbClr val="254061"/>
                </a:solidFill>
                <a:latin typeface="Apple Casual"/>
                <a:cs typeface="Apple Casual"/>
              </a:rPr>
              <a:t>literacy</a:t>
            </a:r>
            <a:r>
              <a:rPr lang="en-US" sz="1200" dirty="0" smtClean="0">
                <a:solidFill>
                  <a:srgbClr val="254061"/>
                </a:solidFill>
                <a:latin typeface="Apple Casual"/>
                <a:cs typeface="Apple Casual"/>
              </a:rPr>
              <a:t> among sixteen-to-twenty-four-year-olds, Finland’s youth came out on top, with a score of 296.7; the average score was 277.9. The United States scored 260.9, which put it second to last, above Italy.</a:t>
            </a:r>
          </a:p>
          <a:p>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11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254061"/>
                </a:solidFill>
                <a:latin typeface="Apple Casual"/>
                <a:cs typeface="Apple Casual"/>
              </a:rPr>
              <a:t>In </a:t>
            </a:r>
            <a:r>
              <a:rPr lang="en-US" sz="1200" u="sng" dirty="0" smtClean="0">
                <a:solidFill>
                  <a:srgbClr val="254061"/>
                </a:solidFill>
                <a:latin typeface="Apple Casual"/>
                <a:cs typeface="Apple Casual"/>
              </a:rPr>
              <a:t>numeracy</a:t>
            </a:r>
            <a:r>
              <a:rPr lang="en-US" sz="1200" dirty="0" smtClean="0">
                <a:solidFill>
                  <a:srgbClr val="254061"/>
                </a:solidFill>
                <a:latin typeface="Apple Casual"/>
                <a:cs typeface="Apple Casual"/>
              </a:rPr>
              <a:t> among sixteen-to-twenty-four-year-olds. Once again, Finland was in first place, with a score of 284.9. The United States was dead last, with 240.0. (Russia, too—though not a full member of the O.E.C.D.—beat us by quite a lot.)</a:t>
            </a:r>
          </a:p>
          <a:p>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12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254061"/>
                </a:solidFill>
                <a:latin typeface="Apple Casual"/>
                <a:cs typeface="Apple Casual"/>
              </a:rPr>
              <a:t>In </a:t>
            </a:r>
            <a:r>
              <a:rPr lang="en-US" sz="1200" u="sng" dirty="0" smtClean="0">
                <a:solidFill>
                  <a:srgbClr val="254061"/>
                </a:solidFill>
                <a:latin typeface="Apple Casual"/>
                <a:cs typeface="Apple Casual"/>
              </a:rPr>
              <a:t>proficiency in problem-solving</a:t>
            </a:r>
            <a:r>
              <a:rPr lang="en-US" sz="1200" dirty="0" smtClean="0">
                <a:solidFill>
                  <a:srgbClr val="254061"/>
                </a:solidFill>
                <a:latin typeface="Apple Casual"/>
                <a:cs typeface="Apple Casual"/>
              </a:rPr>
              <a:t>, the researchers, categorized each subject according to his or her level of proficiency: level one, level two, or level three. For the purposes of constructing a single set of standings, Cassidy combined some figures, calculating the percentage of subjects who achieved the top two levels. The U.S. didn’t do any better. With a score of 37.6 per cent, it came in last place out of nineteen (or out of twenty if you include Russia).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254061"/>
              </a:solidFill>
              <a:latin typeface="Apple Casual"/>
              <a:cs typeface="Apple Casu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254061"/>
                </a:solidFill>
                <a:latin typeface="Apple Casual"/>
                <a:cs typeface="Apple Casual"/>
              </a:rPr>
              <a:t>So, while I stated earlier that the jobs I was referencing were not for PhD scientist, but neither are they for those lacking in literacy,</a:t>
            </a:r>
            <a:r>
              <a:rPr lang="en-US" sz="1200" b="1" baseline="0" dirty="0" smtClean="0">
                <a:solidFill>
                  <a:srgbClr val="254061"/>
                </a:solidFill>
                <a:latin typeface="Apple Casual"/>
                <a:cs typeface="Apple Casual"/>
              </a:rPr>
              <a:t> numeracy and proficiency in problem-solving.</a:t>
            </a:r>
            <a:endParaRPr lang="en-US" sz="1200" b="1" dirty="0" smtClean="0">
              <a:solidFill>
                <a:srgbClr val="254061"/>
              </a:solidFill>
              <a:latin typeface="Apple Casual"/>
              <a:cs typeface="Apple Casual"/>
            </a:endParaRPr>
          </a:p>
          <a:p>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Turning the Tide </a:t>
            </a:r>
            <a:r>
              <a:rPr lang="en-US" dirty="0" smtClean="0"/>
              <a:t>was an early</a:t>
            </a:r>
            <a:r>
              <a:rPr lang="en-US" baseline="0" dirty="0" smtClean="0"/>
              <a:t> STEM</a:t>
            </a:r>
            <a:r>
              <a:rPr lang="en-US" dirty="0" smtClean="0"/>
              <a:t> initiative of the National Association of System Heads (NASH) that was kicked off in 2006. NASH is  a voluntary convening of 50+ heads of university systems in the United States.</a:t>
            </a:r>
          </a:p>
          <a:p>
            <a:endParaRPr lang="en-US" dirty="0" smtClean="0"/>
          </a:p>
          <a:p>
            <a:r>
              <a:rPr lang="en-US" dirty="0" smtClean="0"/>
              <a:t>These</a:t>
            </a:r>
            <a:r>
              <a:rPr lang="en-US" baseline="0" dirty="0" smtClean="0"/>
              <a:t> were the top 3 priorities for action and some examples of institutions, organizations and systems that were leading in these areas.</a:t>
            </a:r>
            <a:endParaRPr lang="en-US" dirty="0" smtClean="0"/>
          </a:p>
          <a:p>
            <a:endParaRPr lang="en-US" dirty="0" smtClean="0"/>
          </a:p>
          <a:p>
            <a:r>
              <a:rPr lang="en-US" dirty="0" smtClean="0"/>
              <a:t>Source: </a:t>
            </a:r>
            <a:r>
              <a:rPr lang="en-US" sz="1200" dirty="0" smtClean="0">
                <a:latin typeface="Apple Casual"/>
                <a:cs typeface="Apple Casual"/>
              </a:rPr>
              <a:t>Charles R. Coble, Catherine Walker, Katy </a:t>
            </a:r>
            <a:r>
              <a:rPr lang="en-US" sz="1200" dirty="0" err="1" smtClean="0">
                <a:latin typeface="Apple Casual"/>
                <a:cs typeface="Apple Casual"/>
              </a:rPr>
              <a:t>Anthes</a:t>
            </a:r>
            <a:r>
              <a:rPr lang="en-US" sz="1200" dirty="0" smtClean="0">
                <a:latin typeface="Apple Casual"/>
                <a:cs typeface="Apple Casual"/>
              </a:rPr>
              <a:t>, Ned Erickson and </a:t>
            </a:r>
            <a:r>
              <a:rPr lang="en-US" sz="1200" dirty="0" err="1" smtClean="0">
                <a:latin typeface="Apple Casual"/>
                <a:cs typeface="Apple Casual"/>
              </a:rPr>
              <a:t>Arika</a:t>
            </a:r>
            <a:r>
              <a:rPr lang="en-US" sz="1200" dirty="0" smtClean="0">
                <a:latin typeface="Apple Casual"/>
                <a:cs typeface="Apple Casual"/>
              </a:rPr>
              <a:t> Long. National Association of System Heads (NASH), Washington, DC 2006 </a:t>
            </a:r>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Association for Public and Land-grant Institutions kicked off the Science and Mathematics Teacher Imperative almost exactly 5 years ago this month. There are currently 135 institutions, whore Chancellor’s and President’s have signed pledges  to increase both the QUANTITY and QUALITY of science and mathematics teacher preparation on their campuses. </a:t>
            </a:r>
          </a:p>
          <a:p>
            <a:endParaRPr lang="en-US" baseline="0" dirty="0" smtClean="0"/>
          </a:p>
          <a:p>
            <a:r>
              <a:rPr lang="en-US" baseline="0" dirty="0" smtClean="0"/>
              <a:t>UC-Boulder</a:t>
            </a:r>
          </a:p>
          <a:p>
            <a:r>
              <a:rPr lang="en-US" baseline="0" dirty="0" smtClean="0"/>
              <a:t>UC-Denver</a:t>
            </a:r>
          </a:p>
          <a:p>
            <a:r>
              <a:rPr lang="en-US" baseline="0" dirty="0" smtClean="0"/>
              <a:t>Colorado State University</a:t>
            </a:r>
          </a:p>
          <a:p>
            <a:endParaRPr lang="en-US" baseline="0" dirty="0" smtClean="0"/>
          </a:p>
          <a:p>
            <a:r>
              <a:rPr lang="en-US" baseline="0" dirty="0" smtClean="0"/>
              <a:t>UC-Boulder Chancellor Phil </a:t>
            </a:r>
            <a:r>
              <a:rPr lang="en-US" baseline="0" dirty="0" err="1" smtClean="0"/>
              <a:t>Distefano</a:t>
            </a:r>
            <a:r>
              <a:rPr lang="en-US" baseline="0" dirty="0" smtClean="0"/>
              <a:t> is just wrapping up his chairmanship of the SMTI Steering Committee</a:t>
            </a:r>
            <a:endParaRPr lang="en-US" dirty="0" smtClean="0"/>
          </a:p>
          <a:p>
            <a:endParaRPr lang="en-US" dirty="0"/>
          </a:p>
        </p:txBody>
      </p:sp>
      <p:sp>
        <p:nvSpPr>
          <p:cNvPr id="4" name="Slide Number Placeholder 3"/>
          <p:cNvSpPr>
            <a:spLocks noGrp="1"/>
          </p:cNvSpPr>
          <p:nvPr>
            <p:ph type="sldNum" sz="quarter" idx="10"/>
          </p:nvPr>
        </p:nvSpPr>
        <p:spPr/>
        <p:txBody>
          <a:bodyPr/>
          <a:lstStyle/>
          <a:p>
            <a:fld id="{199082E9-5439-C14C-A04C-00C2A152BD5E}" type="slidenum">
              <a:rPr lang="en-US" smtClean="0"/>
              <a:pPr/>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FA2BFB-44D5-D84F-BAB3-ED180A7E2437}" type="datetimeFigureOut">
              <a:rPr lang="en-US" smtClean="0"/>
              <a:pPr/>
              <a:t>12/6/13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94E285-444D-4C0C-8BFA-BDB311F86A9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FA2BFB-44D5-D84F-BAB3-ED180A7E2437}" type="datetimeFigureOut">
              <a:rPr lang="en-US" smtClean="0"/>
              <a:pPr/>
              <a:t>12/6/13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9807BF-278D-914F-8A19-D502C351610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FA2BFB-44D5-D84F-BAB3-ED180A7E2437}" type="datetimeFigureOut">
              <a:rPr lang="en-US" smtClean="0"/>
              <a:pPr/>
              <a:t>12/6/13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9807BF-278D-914F-8A19-D502C351610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FA2BFB-44D5-D84F-BAB3-ED180A7E2437}" type="datetimeFigureOut">
              <a:rPr lang="en-US" smtClean="0"/>
              <a:pPr/>
              <a:t>12/6/13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9807BF-278D-914F-8A19-D502C351610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CBEAF9-9E58-4CC8-A6FF-6DD8A58DEEA4}" type="datetimeFigureOut">
              <a:rPr lang="en-US" smtClean="0"/>
              <a:pPr/>
              <a:t>12/6/13</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CA15C064-DD44-4CAC-873E-2D1F54821676}" type="slidenum">
              <a:rPr kumimoji="0" lang="en-US" smtClean="0"/>
              <a:pPr/>
              <a:t>‹#›</a:t>
            </a:fld>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FA2BFB-44D5-D84F-BAB3-ED180A7E2437}" type="datetimeFigureOut">
              <a:rPr lang="en-US" smtClean="0"/>
              <a:pPr/>
              <a:t>12/6/13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9807BF-278D-914F-8A19-D502C351610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FA2BFB-44D5-D84F-BAB3-ED180A7E2437}" type="datetimeFigureOut">
              <a:rPr lang="en-US" smtClean="0"/>
              <a:pPr/>
              <a:t>12/6/13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59807BF-278D-914F-8A19-D502C351610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FA2BFB-44D5-D84F-BAB3-ED180A7E2437}" type="datetimeFigureOut">
              <a:rPr lang="en-US" smtClean="0"/>
              <a:pPr/>
              <a:t>12/6/13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59807BF-278D-914F-8A19-D502C351610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FA2BFB-44D5-D84F-BAB3-ED180A7E2437}" type="datetimeFigureOut">
              <a:rPr lang="en-US" smtClean="0"/>
              <a:pPr/>
              <a:t>12/6/13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59807BF-278D-914F-8A19-D502C351610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FA2BFB-44D5-D84F-BAB3-ED180A7E2437}" type="datetimeFigureOut">
              <a:rPr lang="en-US" smtClean="0"/>
              <a:pPr/>
              <a:t>12/6/13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9807BF-278D-914F-8A19-D502C351610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FA2BFB-44D5-D84F-BAB3-ED180A7E2437}" type="datetimeFigureOut">
              <a:rPr lang="en-US" smtClean="0"/>
              <a:pPr/>
              <a:t>12/6/13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9807BF-278D-914F-8A19-D502C351610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FA2BFB-44D5-D84F-BAB3-ED180A7E2437}" type="datetimeFigureOut">
              <a:rPr lang="en-US" smtClean="0"/>
              <a:pPr/>
              <a:t>12/6/13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9807BF-278D-914F-8A19-D502C351610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uccessfulstemeducation.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video" Target="file://localhost/Users/ccoble2/Pictures/iPhoto%20Library/Originals/2006/My%20office/CIMG0538.JPG" TargetMode="External"/><Relationship Id="rId2" Type="http://schemas.openxmlformats.org/officeDocument/2006/relationships/slideLayout" Target="../slideLayouts/slideLayout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video" Target="file://localhost/Users/ccoble2/Desktop/Videos:Photos/PBL%20Class.jpg" TargetMode="External"/><Relationship Id="rId2" Type="http://schemas.openxmlformats.org/officeDocument/2006/relationships/slideLayout" Target="../slideLayouts/slideLayout2.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video" Target="file://localhost/Users/ccoble2/Desktop/Videos:Photos/angeles03.jpg" TargetMode="External"/><Relationship Id="rId2" Type="http://schemas.openxmlformats.org/officeDocument/2006/relationships/slideLayout" Target="../slideLayouts/slideLayout2.xml"/><Relationship Id="rId3"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video" Target="file://localhost/Users/ccoble2/.Trash/waskow01.jpg" TargetMode="External"/><Relationship Id="rId2" Type="http://schemas.openxmlformats.org/officeDocument/2006/relationships/slideLayout" Target="../slideLayouts/slideLayout2.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9.png"/><Relationship Id="rId5" Type="http://schemas.openxmlformats.org/officeDocument/2006/relationships/hyperlink" Target="http://www.newtechnetwork.org" TargetMode="External"/><Relationship Id="rId1" Type="http://schemas.openxmlformats.org/officeDocument/2006/relationships/video" Target="file://localhost/Users/ccoble2/Desktop/img0666dppfull.jpg" TargetMode="Externa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www.nsfnoyce.or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4981"/>
            <a:ext cx="7772400" cy="2665470"/>
          </a:xfrm>
        </p:spPr>
        <p:txBody>
          <a:bodyPr>
            <a:normAutofit fontScale="90000"/>
          </a:bodyPr>
          <a:lstStyle/>
          <a:p>
            <a:r>
              <a:rPr lang="en-US" sz="4000" dirty="0" smtClean="0">
                <a:solidFill>
                  <a:srgbClr val="FF0000"/>
                </a:solidFill>
                <a:latin typeface="Apple Casual"/>
                <a:cs typeface="Apple Casual"/>
              </a:rPr>
              <a:t>The Colorado STEM Teacher Preparation Symposium</a:t>
            </a:r>
            <a:br>
              <a:rPr lang="en-US" sz="4000" dirty="0" smtClean="0">
                <a:solidFill>
                  <a:srgbClr val="FF0000"/>
                </a:solidFill>
                <a:latin typeface="Apple Casual"/>
                <a:cs typeface="Apple Casual"/>
              </a:rPr>
            </a:br>
            <a:r>
              <a:rPr lang="en-US" sz="4000" dirty="0" smtClean="0">
                <a:solidFill>
                  <a:schemeClr val="accent1">
                    <a:lumMod val="75000"/>
                  </a:schemeClr>
                </a:solidFill>
                <a:latin typeface="Apple Casual"/>
                <a:cs typeface="Apple Casual"/>
              </a:rPr>
              <a:t/>
            </a:r>
            <a:br>
              <a:rPr lang="en-US" sz="4000" dirty="0" smtClean="0">
                <a:solidFill>
                  <a:schemeClr val="accent1">
                    <a:lumMod val="75000"/>
                  </a:schemeClr>
                </a:solidFill>
                <a:latin typeface="Apple Casual"/>
                <a:cs typeface="Apple Casual"/>
              </a:rPr>
            </a:br>
            <a:r>
              <a:rPr lang="en-US" sz="3556" dirty="0" smtClean="0">
                <a:solidFill>
                  <a:schemeClr val="accent1">
                    <a:lumMod val="50000"/>
                  </a:schemeClr>
                </a:solidFill>
                <a:latin typeface="Apple Casual"/>
                <a:cs typeface="Apple Casual"/>
              </a:rPr>
              <a:t>University of Northern Colorado</a:t>
            </a:r>
            <a:r>
              <a:rPr lang="en-US" sz="3556" dirty="0" smtClean="0">
                <a:solidFill>
                  <a:schemeClr val="tx2"/>
                </a:solidFill>
                <a:latin typeface="Apple Casual"/>
                <a:cs typeface="Apple Casual"/>
              </a:rPr>
              <a:t/>
            </a:r>
            <a:br>
              <a:rPr lang="en-US" sz="3556" dirty="0" smtClean="0">
                <a:solidFill>
                  <a:schemeClr val="tx2"/>
                </a:solidFill>
                <a:latin typeface="Apple Casual"/>
                <a:cs typeface="Apple Casual"/>
              </a:rPr>
            </a:br>
            <a:r>
              <a:rPr lang="en-US" sz="3556" dirty="0" smtClean="0">
                <a:solidFill>
                  <a:schemeClr val="tx2"/>
                </a:solidFill>
                <a:latin typeface="Apple Casual"/>
                <a:cs typeface="Apple Casual"/>
              </a:rPr>
              <a:t>Greeley, CO</a:t>
            </a:r>
            <a:endParaRPr lang="en-US" sz="3556" dirty="0">
              <a:solidFill>
                <a:schemeClr val="tx2"/>
              </a:solidFill>
              <a:latin typeface="Apple Casual"/>
              <a:cs typeface="Apple Casual"/>
            </a:endParaRPr>
          </a:p>
        </p:txBody>
      </p:sp>
      <p:sp>
        <p:nvSpPr>
          <p:cNvPr id="3" name="Subtitle 2"/>
          <p:cNvSpPr>
            <a:spLocks noGrp="1"/>
          </p:cNvSpPr>
          <p:nvPr>
            <p:ph type="subTitle" idx="1"/>
          </p:nvPr>
        </p:nvSpPr>
        <p:spPr>
          <a:xfrm>
            <a:off x="1371600" y="3886199"/>
            <a:ext cx="6400800" cy="2492051"/>
          </a:xfrm>
        </p:spPr>
        <p:txBody>
          <a:bodyPr>
            <a:normAutofit fontScale="85000" lnSpcReduction="20000"/>
          </a:bodyPr>
          <a:lstStyle/>
          <a:p>
            <a:r>
              <a:rPr lang="en-US" dirty="0" smtClean="0">
                <a:solidFill>
                  <a:srgbClr val="1F497D"/>
                </a:solidFill>
                <a:latin typeface="Apple Casual"/>
                <a:cs typeface="Apple Casual"/>
              </a:rPr>
              <a:t>December 10, 2013</a:t>
            </a:r>
          </a:p>
          <a:p>
            <a:r>
              <a:rPr lang="en-US" dirty="0" smtClean="0">
                <a:solidFill>
                  <a:srgbClr val="1F497D"/>
                </a:solidFill>
                <a:latin typeface="Apple Casual"/>
                <a:cs typeface="Apple Casual"/>
              </a:rPr>
              <a:t>Charles Coble</a:t>
            </a:r>
          </a:p>
          <a:p>
            <a:r>
              <a:rPr lang="en-US" dirty="0" smtClean="0">
                <a:solidFill>
                  <a:srgbClr val="1F497D"/>
                </a:solidFill>
                <a:latin typeface="Apple Casual"/>
                <a:cs typeface="Apple Casual"/>
              </a:rPr>
              <a:t>Co-Director, Science and Mathematics Teacher Imperative, SMTI</a:t>
            </a:r>
          </a:p>
          <a:p>
            <a:r>
              <a:rPr lang="en-US" dirty="0" smtClean="0">
                <a:solidFill>
                  <a:srgbClr val="1F497D"/>
                </a:solidFill>
                <a:latin typeface="Apple Casual"/>
                <a:cs typeface="Apple Casual"/>
              </a:rPr>
              <a:t>Partner, The Third Mile Group &amp; Teacher Prep Analytics</a:t>
            </a:r>
          </a:p>
          <a:p>
            <a:endParaRPr lang="en-US" dirty="0" smtClean="0">
              <a:solidFill>
                <a:srgbClr val="1F497D"/>
              </a:solidFill>
              <a:latin typeface="Apple Casual"/>
              <a:cs typeface="Apple Casual"/>
            </a:endParaRP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accent1">
                    <a:lumMod val="50000"/>
                  </a:schemeClr>
                </a:solidFill>
                <a:latin typeface="Apple Casual"/>
                <a:cs typeface="Apple Casual"/>
              </a:rPr>
              <a:t>But, there are some concerns</a:t>
            </a:r>
            <a:endParaRPr lang="en-US" sz="3600" dirty="0">
              <a:solidFill>
                <a:schemeClr val="accent1">
                  <a:lumMod val="50000"/>
                </a:schemeClr>
              </a:solidFill>
              <a:latin typeface="Apple Casual"/>
              <a:cs typeface="Apple Casual"/>
            </a:endParaRPr>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pPr>
              <a:buNone/>
            </a:pPr>
            <a:r>
              <a:rPr lang="en-US" sz="2800" dirty="0" smtClean="0">
                <a:solidFill>
                  <a:srgbClr val="254061"/>
                </a:solidFill>
                <a:latin typeface="Apple Casual"/>
                <a:cs typeface="Apple Casual"/>
              </a:rPr>
              <a:t>John Cassidy. </a:t>
            </a:r>
            <a:r>
              <a:rPr lang="en-US" sz="2800" i="1" u="sng" dirty="0" smtClean="0">
                <a:solidFill>
                  <a:schemeClr val="accent1">
                    <a:lumMod val="50000"/>
                  </a:schemeClr>
                </a:solidFill>
                <a:latin typeface="Apple Casual"/>
                <a:cs typeface="Apple Casual"/>
              </a:rPr>
              <a:t>Measuring America’s Decline</a:t>
            </a:r>
            <a:r>
              <a:rPr lang="en-US" sz="2800" dirty="0" smtClean="0">
                <a:solidFill>
                  <a:schemeClr val="accent1">
                    <a:lumMod val="50000"/>
                  </a:schemeClr>
                </a:solidFill>
                <a:latin typeface="Apple Casual"/>
                <a:cs typeface="Apple Casual"/>
              </a:rPr>
              <a:t>, </a:t>
            </a:r>
            <a:r>
              <a:rPr lang="en-US" sz="2800" dirty="0" smtClean="0">
                <a:solidFill>
                  <a:srgbClr val="254061"/>
                </a:solidFill>
                <a:latin typeface="Apple Casual"/>
                <a:cs typeface="Apple Casual"/>
              </a:rPr>
              <a:t>The New Yorker, October 23, 2013</a:t>
            </a:r>
          </a:p>
          <a:p>
            <a:pPr>
              <a:buNone/>
            </a:pPr>
            <a:endParaRPr lang="en-US" sz="2800" dirty="0" smtClean="0">
              <a:solidFill>
                <a:srgbClr val="254061"/>
              </a:solidFill>
              <a:latin typeface="Apple Casual"/>
              <a:cs typeface="Apple Casual"/>
            </a:endParaRPr>
          </a:p>
          <a:p>
            <a:pPr>
              <a:buNone/>
            </a:pPr>
            <a:r>
              <a:rPr lang="en-US" sz="2800" dirty="0" smtClean="0">
                <a:solidFill>
                  <a:srgbClr val="254061"/>
                </a:solidFill>
                <a:latin typeface="Apple Casual"/>
                <a:cs typeface="Apple Casual"/>
              </a:rPr>
              <a:t>Research carried out by the Organisation for Economic Co-operation and Development, a Paris-based forum and research group, which counts thirty-three high- and middle-income countries among its members.  </a:t>
            </a:r>
          </a:p>
          <a:p>
            <a:pPr>
              <a:buNone/>
            </a:pPr>
            <a:endParaRPr lang="en-US" sz="2800" dirty="0" smtClean="0">
              <a:solidFill>
                <a:srgbClr val="254061"/>
              </a:solidFill>
              <a:latin typeface="Apple Casual"/>
              <a:cs typeface="Apple Casual"/>
            </a:endParaRPr>
          </a:p>
          <a:p>
            <a:pPr>
              <a:buNone/>
            </a:pPr>
            <a:r>
              <a:rPr lang="en-US" sz="2800" dirty="0" smtClean="0">
                <a:solidFill>
                  <a:srgbClr val="254061"/>
                </a:solidFill>
                <a:latin typeface="Apple Casual"/>
                <a:cs typeface="Apple Casual"/>
              </a:rPr>
              <a:t>The numbers come from the O.E.C.D.’s inaugural Survey of Adult Skills, in which 5,000 people in each country were asked to answer the question on a computer and thus also assess their ability to function in a technology-rich environment.</a:t>
            </a:r>
          </a:p>
          <a:p>
            <a:pPr>
              <a:buNone/>
            </a:pPr>
            <a:endParaRPr lang="en-US" sz="2800" dirty="0" smtClean="0">
              <a:solidFill>
                <a:srgbClr val="254061"/>
              </a:solidFill>
              <a:latin typeface="Apple Casual"/>
              <a:cs typeface="Apple Casual"/>
            </a:endParaRPr>
          </a:p>
          <a:p>
            <a:pPr>
              <a:buNone/>
            </a:pPr>
            <a:endParaRPr lang="en-US" sz="2800" dirty="0">
              <a:latin typeface="Apple Casual"/>
              <a:cs typeface="Apple Casu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600" dirty="0">
              <a:solidFill>
                <a:srgbClr val="376092"/>
              </a:solidFill>
              <a:latin typeface="Apple Casual"/>
              <a:cs typeface="Apple Casual"/>
            </a:endParaRPr>
          </a:p>
        </p:txBody>
      </p:sp>
      <p:pic>
        <p:nvPicPr>
          <p:cNvPr id="4" name="Content Placeholder 3" descr="OECD Proficiency in Literacy.png"/>
          <p:cNvPicPr>
            <a:picLocks noGrp="1" noChangeAspect="1"/>
          </p:cNvPicPr>
          <p:nvPr>
            <p:ph idx="1"/>
          </p:nvPr>
        </p:nvPicPr>
        <p:blipFill>
          <a:blip r:embed="rId3"/>
          <a:srcRect l="-47185" r="-47185"/>
          <a:stretch>
            <a:fillRect/>
          </a:stretch>
        </p:blip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05936"/>
          </a:xfrm>
        </p:spPr>
        <p:txBody>
          <a:bodyPr>
            <a:normAutofit/>
          </a:bodyPr>
          <a:lstStyle/>
          <a:p>
            <a:endParaRPr lang="en-US" sz="3600" dirty="0">
              <a:solidFill>
                <a:srgbClr val="376092"/>
              </a:solidFill>
              <a:latin typeface="Apple Casual"/>
              <a:cs typeface="Apple Casual"/>
            </a:endParaRPr>
          </a:p>
        </p:txBody>
      </p:sp>
      <p:pic>
        <p:nvPicPr>
          <p:cNvPr id="4" name="Content Placeholder 3" descr="OECD Proficiency in Numeracy .png"/>
          <p:cNvPicPr>
            <a:picLocks noGrp="1" noChangeAspect="1"/>
          </p:cNvPicPr>
          <p:nvPr>
            <p:ph idx="1"/>
          </p:nvPr>
        </p:nvPicPr>
        <p:blipFill>
          <a:blip r:embed="rId3"/>
          <a:srcRect l="-47185" r="-47185"/>
          <a:stretch>
            <a:fillRect/>
          </a:stretch>
        </p:blip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endParaRPr lang="en-US" sz="3600" dirty="0">
              <a:solidFill>
                <a:srgbClr val="376092"/>
              </a:solidFill>
              <a:latin typeface="Apple Casual"/>
              <a:cs typeface="Apple Casual"/>
            </a:endParaRPr>
          </a:p>
        </p:txBody>
      </p:sp>
      <p:pic>
        <p:nvPicPr>
          <p:cNvPr id="4" name="Content Placeholder 3" descr="OECD Proficiency in Problem Solving 2012.png"/>
          <p:cNvPicPr>
            <a:picLocks noGrp="1" noChangeAspect="1"/>
          </p:cNvPicPr>
          <p:nvPr>
            <p:ph idx="1"/>
          </p:nvPr>
        </p:nvPicPr>
        <p:blipFill>
          <a:blip r:embed="rId3"/>
          <a:srcRect l="-47185" r="-47185"/>
          <a:stretch>
            <a:fillRect/>
          </a:stretch>
        </p:blip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accent1">
                    <a:lumMod val="75000"/>
                  </a:schemeClr>
                </a:solidFill>
                <a:latin typeface="Apple Casual"/>
                <a:cs typeface="Apple Casual"/>
              </a:rPr>
              <a:t>STEM Smart Brief: CADRE</a:t>
            </a:r>
            <a:endParaRPr lang="en-US" sz="3600" dirty="0">
              <a:solidFill>
                <a:schemeClr val="accent1">
                  <a:lumMod val="75000"/>
                </a:schemeClr>
              </a:solidFill>
              <a:latin typeface="Apple Casual"/>
              <a:cs typeface="Apple Casual"/>
            </a:endParaRPr>
          </a:p>
        </p:txBody>
      </p:sp>
      <p:sp>
        <p:nvSpPr>
          <p:cNvPr id="3" name="Content Placeholder 2"/>
          <p:cNvSpPr>
            <a:spLocks noGrp="1"/>
          </p:cNvSpPr>
          <p:nvPr>
            <p:ph idx="1"/>
          </p:nvPr>
        </p:nvSpPr>
        <p:spPr>
          <a:xfrm>
            <a:off x="457200" y="1600200"/>
            <a:ext cx="8686800" cy="5257800"/>
          </a:xfrm>
        </p:spPr>
        <p:txBody>
          <a:bodyPr>
            <a:normAutofit/>
          </a:bodyPr>
          <a:lstStyle/>
          <a:p>
            <a:r>
              <a:rPr lang="en-US" sz="2800" dirty="0" smtClean="0">
                <a:solidFill>
                  <a:schemeClr val="bg2">
                    <a:lumMod val="25000"/>
                  </a:schemeClr>
                </a:solidFill>
                <a:latin typeface="Apple Casual"/>
                <a:cs typeface="Apple Casual"/>
              </a:rPr>
              <a:t>The need to overhaul the nation’s teacher training programs is now the consensus of K-12 practitioners, politicians and policymakers.</a:t>
            </a:r>
          </a:p>
          <a:p>
            <a:r>
              <a:rPr lang="en-US" sz="2800" dirty="0" smtClean="0">
                <a:solidFill>
                  <a:schemeClr val="bg2">
                    <a:lumMod val="25000"/>
                  </a:schemeClr>
                </a:solidFill>
                <a:latin typeface="Apple Casual"/>
                <a:cs typeface="Apple Casual"/>
              </a:rPr>
              <a:t>A top priority is improving the practices of STEM teachers – and their job-based supports.</a:t>
            </a:r>
          </a:p>
          <a:p>
            <a:r>
              <a:rPr lang="en-US" sz="2800" dirty="0" smtClean="0">
                <a:solidFill>
                  <a:schemeClr val="bg2">
                    <a:lumMod val="25000"/>
                  </a:schemeClr>
                </a:solidFill>
                <a:latin typeface="Apple Casual"/>
                <a:cs typeface="Apple Casual"/>
              </a:rPr>
              <a:t>Virtually all states are in some phase of redesigning teacher prep to build more content knowledge and inquiry skills into </a:t>
            </a:r>
            <a:r>
              <a:rPr lang="en-US" sz="2800" dirty="0" err="1" smtClean="0">
                <a:solidFill>
                  <a:schemeClr val="bg2">
                    <a:lumMod val="25000"/>
                  </a:schemeClr>
                </a:solidFill>
                <a:latin typeface="Apple Casual"/>
                <a:cs typeface="Apple Casual"/>
              </a:rPr>
              <a:t>preservice</a:t>
            </a:r>
            <a:r>
              <a:rPr lang="en-US" sz="2800" dirty="0" smtClean="0">
                <a:solidFill>
                  <a:schemeClr val="bg2">
                    <a:lumMod val="25000"/>
                  </a:schemeClr>
                </a:solidFill>
                <a:latin typeface="Apple Casual"/>
                <a:cs typeface="Apple Casual"/>
              </a:rPr>
              <a:t> prep – or they are bypassing ‘traditional’ teacher ed. </a:t>
            </a:r>
          </a:p>
          <a:p>
            <a:pPr>
              <a:buNone/>
            </a:pPr>
            <a:endParaRPr lang="en-US" sz="2000" u="sng" dirty="0" smtClean="0">
              <a:solidFill>
                <a:schemeClr val="bg2">
                  <a:lumMod val="25000"/>
                </a:schemeClr>
              </a:solidFill>
              <a:latin typeface="Apple Casual"/>
              <a:cs typeface="Apple Casual"/>
            </a:endParaRPr>
          </a:p>
          <a:p>
            <a:pPr>
              <a:buNone/>
            </a:pPr>
            <a:r>
              <a:rPr lang="en-US" sz="2000" u="sng" dirty="0" smtClean="0">
                <a:solidFill>
                  <a:schemeClr val="bg2">
                    <a:lumMod val="25000"/>
                  </a:schemeClr>
                </a:solidFill>
                <a:latin typeface="Apple Casual"/>
                <a:cs typeface="Apple Casual"/>
              </a:rPr>
              <a:t>NSF Grant #0822241 to Community for Advancing Discovery Research in Education at EDC, INC. </a:t>
            </a:r>
            <a:r>
              <a:rPr lang="en-US" sz="2000" u="sng" dirty="0" smtClean="0">
                <a:solidFill>
                  <a:schemeClr val="bg2">
                    <a:lumMod val="25000"/>
                  </a:schemeClr>
                </a:solidFill>
                <a:latin typeface="Apple Casual"/>
                <a:cs typeface="Apple Casual"/>
                <a:hlinkClick r:id="rId2"/>
              </a:rPr>
              <a:t>http://successfulstemeducation.org</a:t>
            </a:r>
            <a:endParaRPr lang="en-US" sz="2000" u="sng" dirty="0" smtClean="0">
              <a:solidFill>
                <a:schemeClr val="bg2">
                  <a:lumMod val="25000"/>
                </a:schemeClr>
              </a:solidFill>
              <a:latin typeface="Apple Casual"/>
              <a:cs typeface="Apple Casual"/>
            </a:endParaRPr>
          </a:p>
          <a:p>
            <a:endParaRPr lang="en-US" sz="2400" dirty="0" smtClean="0">
              <a:solidFill>
                <a:schemeClr val="bg2">
                  <a:lumMod val="25000"/>
                </a:schemeClr>
              </a:solidFill>
              <a:latin typeface="Apple Casual"/>
              <a:cs typeface="Apple Casual"/>
            </a:endParaRP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25562"/>
          </a:xfrm>
        </p:spPr>
        <p:txBody>
          <a:bodyPr>
            <a:normAutofit fontScale="90000"/>
          </a:bodyPr>
          <a:lstStyle/>
          <a:p>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solidFill>
                  <a:schemeClr val="accent4">
                    <a:lumMod val="75000"/>
                  </a:schemeClr>
                </a:solidFill>
                <a:latin typeface="Apple Casual"/>
                <a:cs typeface="Apple Casual"/>
              </a:rPr>
              <a:t>Turning the Tide: </a:t>
            </a:r>
            <a:r>
              <a:rPr lang="en-US" sz="3333" dirty="0" smtClean="0">
                <a:solidFill>
                  <a:schemeClr val="accent4">
                    <a:lumMod val="75000"/>
                  </a:schemeClr>
                </a:solidFill>
                <a:latin typeface="Apple Casual"/>
                <a:cs typeface="Apple Casual"/>
              </a:rPr>
              <a:t>Strategies for Producing the Mathematics &amp; Science Teachers Our Schools Need</a:t>
            </a:r>
            <a:br>
              <a:rPr lang="en-US" sz="3333" dirty="0" smtClean="0">
                <a:solidFill>
                  <a:schemeClr val="accent4">
                    <a:lumMod val="75000"/>
                  </a:schemeClr>
                </a:solidFill>
                <a:latin typeface="Apple Casual"/>
                <a:cs typeface="Apple Casual"/>
              </a:rPr>
            </a:br>
            <a:r>
              <a:rPr lang="en-US" sz="3600" dirty="0" smtClean="0">
                <a:latin typeface="Apple Casual"/>
                <a:cs typeface="Apple Casual"/>
              </a:rPr>
              <a:t/>
            </a:r>
            <a:br>
              <a:rPr lang="en-US" sz="3600" dirty="0" smtClean="0">
                <a:latin typeface="Apple Casual"/>
                <a:cs typeface="Apple Casual"/>
              </a:rPr>
            </a:br>
            <a:r>
              <a:rPr lang="en-US" sz="3333" dirty="0" smtClean="0">
                <a:solidFill>
                  <a:schemeClr val="accent4">
                    <a:lumMod val="75000"/>
                  </a:schemeClr>
                </a:solidFill>
                <a:latin typeface="Apple Casual"/>
                <a:cs typeface="Apple Casual"/>
              </a:rPr>
              <a:t> </a:t>
            </a:r>
            <a:r>
              <a:rPr lang="en-US" dirty="0" smtClean="0"/>
              <a:t/>
            </a:r>
            <a:br>
              <a:rPr lang="en-US" dirty="0" smtClean="0"/>
            </a:br>
            <a:endParaRPr lang="en-US" dirty="0"/>
          </a:p>
        </p:txBody>
      </p:sp>
      <p:sp>
        <p:nvSpPr>
          <p:cNvPr id="3" name="Content Placeholder 2"/>
          <p:cNvSpPr>
            <a:spLocks noGrp="1"/>
          </p:cNvSpPr>
          <p:nvPr>
            <p:ph idx="1"/>
          </p:nvPr>
        </p:nvSpPr>
        <p:spPr>
          <a:xfrm>
            <a:off x="0" y="1600199"/>
            <a:ext cx="9144000" cy="5500753"/>
          </a:xfrm>
        </p:spPr>
        <p:txBody>
          <a:bodyPr>
            <a:normAutofit fontScale="92500" lnSpcReduction="10000"/>
          </a:bodyPr>
          <a:lstStyle/>
          <a:p>
            <a:pPr>
              <a:buNone/>
            </a:pPr>
            <a:r>
              <a:rPr lang="en-US" sz="2700" i="1" dirty="0" smtClean="0">
                <a:solidFill>
                  <a:srgbClr val="403152"/>
                </a:solidFill>
                <a:latin typeface="Apple Casual"/>
                <a:cs typeface="Apple Casual"/>
              </a:rPr>
              <a:t>1. Engaging arts and sciences faculty as leaders of innovation and reform </a:t>
            </a:r>
            <a:r>
              <a:rPr lang="en-US" sz="2700" dirty="0" smtClean="0">
                <a:solidFill>
                  <a:srgbClr val="403152"/>
                </a:solidFill>
                <a:latin typeface="Apple Casual"/>
                <a:cs typeface="Apple Casual"/>
              </a:rPr>
              <a:t> </a:t>
            </a:r>
          </a:p>
          <a:p>
            <a:pPr algn="ctr">
              <a:buNone/>
            </a:pPr>
            <a:r>
              <a:rPr lang="en-US" sz="2700" dirty="0" err="1" smtClean="0">
                <a:solidFill>
                  <a:srgbClr val="403152"/>
                </a:solidFill>
                <a:latin typeface="Apple Casual"/>
                <a:cs typeface="Apple Casual"/>
              </a:rPr>
              <a:t>UTeach</a:t>
            </a:r>
            <a:r>
              <a:rPr lang="en-US" sz="2700" dirty="0" smtClean="0">
                <a:solidFill>
                  <a:srgbClr val="403152"/>
                </a:solidFill>
                <a:latin typeface="Apple Casual"/>
                <a:cs typeface="Apple Casual"/>
              </a:rPr>
              <a:t> * UC-Boulder</a:t>
            </a:r>
          </a:p>
          <a:p>
            <a:pPr algn="ctr">
              <a:buNone/>
            </a:pPr>
            <a:endParaRPr lang="en-US" sz="2700" dirty="0" smtClean="0">
              <a:solidFill>
                <a:srgbClr val="403152"/>
              </a:solidFill>
              <a:latin typeface="Apple Casual"/>
              <a:cs typeface="Apple Casual"/>
            </a:endParaRPr>
          </a:p>
          <a:p>
            <a:pPr>
              <a:buNone/>
            </a:pPr>
            <a:r>
              <a:rPr lang="en-US" sz="2700" i="1" dirty="0" smtClean="0">
                <a:solidFill>
                  <a:srgbClr val="403152"/>
                </a:solidFill>
                <a:latin typeface="Apple Casual"/>
                <a:cs typeface="Apple Casual"/>
              </a:rPr>
              <a:t>2. Developing new pathways and incentives to enter the teaching profession </a:t>
            </a:r>
          </a:p>
          <a:p>
            <a:pPr algn="ctr">
              <a:buNone/>
            </a:pPr>
            <a:r>
              <a:rPr lang="en-US" sz="2700" dirty="0" smtClean="0">
                <a:solidFill>
                  <a:srgbClr val="403152"/>
                </a:solidFill>
                <a:latin typeface="Apple Casual"/>
                <a:cs typeface="Apple Casual"/>
              </a:rPr>
              <a:t>Boston Residency * CUNY Teacher Academy</a:t>
            </a:r>
          </a:p>
          <a:p>
            <a:pPr algn="ctr">
              <a:buNone/>
            </a:pPr>
            <a:endParaRPr lang="en-US" sz="2700" dirty="0" smtClean="0">
              <a:solidFill>
                <a:srgbClr val="403152"/>
              </a:solidFill>
              <a:latin typeface="Apple Casual"/>
              <a:cs typeface="Apple Casual"/>
            </a:endParaRPr>
          </a:p>
          <a:p>
            <a:pPr>
              <a:buNone/>
            </a:pPr>
            <a:r>
              <a:rPr lang="en-US" sz="2700" i="1" dirty="0" smtClean="0">
                <a:solidFill>
                  <a:srgbClr val="403152"/>
                </a:solidFill>
                <a:latin typeface="Apple Casual"/>
                <a:cs typeface="Apple Casual"/>
              </a:rPr>
              <a:t>3. Establishing ambitious, widely shared and measurable goals with support and accountability for action </a:t>
            </a:r>
          </a:p>
          <a:p>
            <a:pPr algn="ctr">
              <a:buNone/>
            </a:pPr>
            <a:r>
              <a:rPr lang="en-US" sz="2700" i="1" dirty="0" smtClean="0">
                <a:solidFill>
                  <a:srgbClr val="403152"/>
                </a:solidFill>
                <a:latin typeface="Apple Casual"/>
                <a:cs typeface="Apple Casual"/>
              </a:rPr>
              <a:t>University of California * University of North Carolina</a:t>
            </a:r>
          </a:p>
          <a:p>
            <a:pPr algn="ctr">
              <a:buNone/>
            </a:pPr>
            <a:r>
              <a:rPr lang="en-US" sz="2700" i="1" dirty="0" smtClean="0">
                <a:solidFill>
                  <a:srgbClr val="403152"/>
                </a:solidFill>
                <a:latin typeface="Apple Casual"/>
                <a:cs typeface="Apple Casual"/>
              </a:rPr>
              <a:t>System                 System </a:t>
            </a:r>
          </a:p>
          <a:p>
            <a:pPr>
              <a:buNone/>
            </a:pPr>
            <a:r>
              <a:rPr lang="en-US" sz="2800" i="1" dirty="0" smtClean="0">
                <a:solidFill>
                  <a:schemeClr val="accent4">
                    <a:lumMod val="50000"/>
                  </a:schemeClr>
                </a:solidFill>
                <a:latin typeface="Apple Casual"/>
                <a:cs typeface="Apple Casual"/>
              </a:rPr>
              <a:t>                               </a:t>
            </a:r>
            <a:endParaRPr lang="en-US" sz="2800" dirty="0">
              <a:solidFill>
                <a:schemeClr val="accent4">
                  <a:lumMod val="50000"/>
                </a:schemeClr>
              </a:solidFill>
              <a:latin typeface="Apple Casual"/>
              <a:cs typeface="Apple Casu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2">
                    <a:lumMod val="50000"/>
                  </a:schemeClr>
                </a:solidFill>
                <a:latin typeface="Apple Casual"/>
                <a:cs typeface="Apple Casual"/>
              </a:rPr>
              <a:t>Science and Mathematics Teacher Imperative </a:t>
            </a:r>
            <a:r>
              <a:rPr lang="en-US" dirty="0" smtClean="0">
                <a:solidFill>
                  <a:schemeClr val="accent6">
                    <a:lumMod val="75000"/>
                  </a:schemeClr>
                </a:solidFill>
                <a:latin typeface="Apple Casual"/>
                <a:cs typeface="Apple Casual"/>
              </a:rPr>
              <a:t>(SMTI) </a:t>
            </a:r>
            <a:r>
              <a:rPr lang="en-US" dirty="0" smtClean="0">
                <a:solidFill>
                  <a:schemeClr val="tx2">
                    <a:lumMod val="50000"/>
                  </a:schemeClr>
                </a:solidFill>
                <a:latin typeface="Apple Casual"/>
                <a:cs typeface="Apple Casual"/>
              </a:rPr>
              <a:t>- APLU</a:t>
            </a:r>
            <a:endParaRPr lang="en-US" dirty="0"/>
          </a:p>
        </p:txBody>
      </p:sp>
      <p:sp>
        <p:nvSpPr>
          <p:cNvPr id="3" name="Content Placeholder 2"/>
          <p:cNvSpPr>
            <a:spLocks noGrp="1"/>
          </p:cNvSpPr>
          <p:nvPr>
            <p:ph idx="1"/>
          </p:nvPr>
        </p:nvSpPr>
        <p:spPr/>
        <p:txBody>
          <a:bodyPr/>
          <a:lstStyle/>
          <a:p>
            <a:pPr>
              <a:buNone/>
            </a:pPr>
            <a:endParaRPr lang="en-US" dirty="0"/>
          </a:p>
        </p:txBody>
      </p:sp>
      <p:pic>
        <p:nvPicPr>
          <p:cNvPr id="4" name="Content Placeholder 7"/>
          <p:cNvPicPr>
            <a:picLocks noGrp="1" noChangeAspect="1"/>
          </p:cNvPicPr>
          <p:nvPr/>
        </p:nvPicPr>
        <p:blipFill>
          <a:blip r:embed="rId3" cstate="print">
            <a:extLst>
              <a:ext uri="{28A0092B-C50C-407E-A947-70E740481C1C}">
                <a14:useLocalDpi xmlns:mc="http://schemas.openxmlformats.org/markup-compatibility/2006" xmlns:mv="urn:schemas-microsoft-com:mac:vml" xmlns="" xmlns:a="http://schemas.openxmlformats.org/drawingml/2006/main" xmlns:r="http://schemas.openxmlformats.org/officeDocument/2006/relationships" xmlns:p="http://schemas.openxmlformats.org/presentationml/2006/main" xmlns:a14="http://schemas.microsoft.com/office/drawing/2010/main" xmlns:lc="http://schemas.openxmlformats.org/drawingml/2006/lockedCanvas" val="0"/>
              </a:ext>
            </a:extLst>
          </a:blip>
          <a:stretch>
            <a:fillRect/>
          </a:stretch>
        </p:blipFill>
        <p:spPr>
          <a:xfrm>
            <a:off x="1341586" y="1225430"/>
            <a:ext cx="7070429" cy="483047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2">
                    <a:lumMod val="50000"/>
                  </a:schemeClr>
                </a:solidFill>
                <a:latin typeface="Apple Casual"/>
                <a:cs typeface="Apple Casual"/>
              </a:rPr>
              <a:t>Science and Mathematics Teacher Imperative </a:t>
            </a:r>
            <a:r>
              <a:rPr lang="en-US" dirty="0" smtClean="0">
                <a:solidFill>
                  <a:schemeClr val="accent6">
                    <a:lumMod val="75000"/>
                  </a:schemeClr>
                </a:solidFill>
                <a:latin typeface="Apple Casual"/>
                <a:cs typeface="Apple Casual"/>
              </a:rPr>
              <a:t>(SMTI) </a:t>
            </a:r>
            <a:r>
              <a:rPr lang="en-US" dirty="0" smtClean="0">
                <a:solidFill>
                  <a:schemeClr val="tx2">
                    <a:lumMod val="50000"/>
                  </a:schemeClr>
                </a:solidFill>
                <a:latin typeface="Apple Casual"/>
                <a:cs typeface="Apple Casual"/>
              </a:rPr>
              <a:t>- APLU</a:t>
            </a:r>
            <a:endParaRPr lang="en-US" dirty="0"/>
          </a:p>
        </p:txBody>
      </p:sp>
      <p:sp>
        <p:nvSpPr>
          <p:cNvPr id="3" name="Content Placeholder 2"/>
          <p:cNvSpPr>
            <a:spLocks noGrp="1"/>
          </p:cNvSpPr>
          <p:nvPr>
            <p:ph idx="1"/>
          </p:nvPr>
        </p:nvSpPr>
        <p:spPr/>
        <p:txBody>
          <a:bodyPr/>
          <a:lstStyle/>
          <a:p>
            <a:pPr>
              <a:buNone/>
            </a:pPr>
            <a:endParaRPr lang="en-US" dirty="0"/>
          </a:p>
        </p:txBody>
      </p:sp>
      <p:pic>
        <p:nvPicPr>
          <p:cNvPr id="4" name="Content Placeholder 7"/>
          <p:cNvPicPr>
            <a:picLocks noGrp="1" noChangeAspect="1"/>
          </p:cNvPicPr>
          <p:nvPr/>
        </p:nvPicPr>
        <p:blipFill>
          <a:blip r:embed="rId3" cstate="print">
            <a:extLst>
              <a:ext uri="{28A0092B-C50C-407E-A947-70E740481C1C}">
                <a14:useLocalDpi xmlns:mc="http://schemas.openxmlformats.org/markup-compatibility/2006" xmlns:mv="urn:schemas-microsoft-com:mac:vml" xmlns="" xmlns:a="http://schemas.openxmlformats.org/drawingml/2006/main" xmlns:r="http://schemas.openxmlformats.org/officeDocument/2006/relationships" xmlns:p="http://schemas.openxmlformats.org/presentationml/2006/main" xmlns:a14="http://schemas.microsoft.com/office/drawing/2010/main" xmlns:lc="http://schemas.openxmlformats.org/drawingml/2006/lockedCanvas" val="0"/>
              </a:ext>
            </a:extLst>
          </a:blip>
          <a:stretch>
            <a:fillRect/>
          </a:stretch>
        </p:blipFill>
        <p:spPr>
          <a:xfrm>
            <a:off x="1341586" y="1225430"/>
            <a:ext cx="7070429" cy="4830475"/>
          </a:xfrm>
          <a:prstGeom prst="rect">
            <a:avLst/>
          </a:prstGeom>
        </p:spPr>
      </p:pic>
      <p:pic>
        <p:nvPicPr>
          <p:cNvPr id="5" name="Picture 4"/>
          <p:cNvPicPr>
            <a:picLocks noChangeAspect="1"/>
          </p:cNvPicPr>
          <p:nvPr/>
        </p:nvPicPr>
        <p:blipFill>
          <a:blip r:embed="rId4"/>
          <a:stretch>
            <a:fillRect/>
          </a:stretch>
        </p:blipFill>
        <p:spPr>
          <a:xfrm>
            <a:off x="457200" y="1600200"/>
            <a:ext cx="8229600" cy="525779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rgbClr val="254061"/>
                </a:solidFill>
                <a:latin typeface="Apple Casual"/>
                <a:cs typeface="Apple Casual"/>
              </a:rPr>
              <a:t>President’s Council of Advisors on Science and Technology (</a:t>
            </a:r>
            <a:r>
              <a:rPr lang="en-US" sz="3600" dirty="0" smtClean="0">
                <a:solidFill>
                  <a:srgbClr val="254061"/>
                </a:solidFill>
                <a:latin typeface="Apple Casual"/>
                <a:cs typeface="Apple Casual"/>
              </a:rPr>
              <a:t>PECAST)</a:t>
            </a:r>
            <a:endParaRPr lang="en-US" sz="3600" dirty="0">
              <a:solidFill>
                <a:srgbClr val="254061"/>
              </a:solidFill>
              <a:latin typeface="Apple Casual"/>
              <a:cs typeface="Apple Casual"/>
            </a:endParaRPr>
          </a:p>
        </p:txBody>
      </p:sp>
      <p:pic>
        <p:nvPicPr>
          <p:cNvPr id="4" name="Content Placeholder 3" descr="ObamaPCAST.gif"/>
          <p:cNvPicPr>
            <a:picLocks noGrp="1" noChangeAspect="1"/>
          </p:cNvPicPr>
          <p:nvPr>
            <p:ph idx="1"/>
          </p:nvPr>
        </p:nvPicPr>
        <p:blipFill>
          <a:blip r:embed="rId2"/>
          <a:srcRect l="-37267" r="-37267"/>
          <a:stretch>
            <a:fillRect/>
          </a:stretch>
        </p:blip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rgbClr val="254061"/>
                </a:solidFill>
                <a:latin typeface="Apple Casual"/>
                <a:cs typeface="Apple Casual"/>
              </a:rPr>
              <a:t>President’s Council of Advisors on Science and Technology (</a:t>
            </a:r>
            <a:r>
              <a:rPr lang="en-US" sz="3600" dirty="0" smtClean="0">
                <a:solidFill>
                  <a:srgbClr val="254061"/>
                </a:solidFill>
                <a:latin typeface="Apple Casual"/>
                <a:cs typeface="Apple Casual"/>
              </a:rPr>
              <a:t>PECAST)</a:t>
            </a:r>
            <a:endParaRPr lang="en-US" sz="3600" dirty="0">
              <a:solidFill>
                <a:srgbClr val="254061"/>
              </a:solidFill>
              <a:latin typeface="Apple Casual"/>
              <a:cs typeface="Apple Casual"/>
            </a:endParaRPr>
          </a:p>
        </p:txBody>
      </p:sp>
      <p:sp>
        <p:nvSpPr>
          <p:cNvPr id="5" name="Content Placeholder 4"/>
          <p:cNvSpPr>
            <a:spLocks noGrp="1"/>
          </p:cNvSpPr>
          <p:nvPr>
            <p:ph idx="1"/>
          </p:nvPr>
        </p:nvSpPr>
        <p:spPr>
          <a:xfrm>
            <a:off x="457200" y="1600200"/>
            <a:ext cx="8686800" cy="5257800"/>
          </a:xfrm>
        </p:spPr>
        <p:txBody>
          <a:bodyPr>
            <a:normAutofit fontScale="85000" lnSpcReduction="10000"/>
          </a:bodyPr>
          <a:lstStyle/>
          <a:p>
            <a:pPr>
              <a:buNone/>
            </a:pPr>
            <a:r>
              <a:rPr lang="en-US" b="1" u="sng" dirty="0" smtClean="0">
                <a:solidFill>
                  <a:srgbClr val="254061"/>
                </a:solidFill>
                <a:latin typeface="Apple Casual"/>
                <a:cs typeface="Apple Casual"/>
              </a:rPr>
              <a:t>Engage to Excel </a:t>
            </a:r>
            <a:r>
              <a:rPr lang="en-US" b="1" dirty="0" smtClean="0">
                <a:solidFill>
                  <a:srgbClr val="254061"/>
                </a:solidFill>
                <a:latin typeface="Apple Casual"/>
                <a:cs typeface="Apple Casual"/>
              </a:rPr>
              <a:t>– February 2012</a:t>
            </a:r>
          </a:p>
          <a:p>
            <a:r>
              <a:rPr lang="en-US" dirty="0" smtClean="0">
                <a:solidFill>
                  <a:srgbClr val="254061"/>
                </a:solidFill>
                <a:latin typeface="Apple Casual"/>
                <a:cs typeface="Apple Casual"/>
              </a:rPr>
              <a:t>Catalyze widespread adoption of </a:t>
            </a:r>
            <a:r>
              <a:rPr lang="en-US" dirty="0" smtClean="0">
                <a:solidFill>
                  <a:srgbClr val="FF0000"/>
                </a:solidFill>
                <a:latin typeface="Apple Casual"/>
                <a:cs typeface="Apple Casual"/>
              </a:rPr>
              <a:t>empirically validated teaching practices</a:t>
            </a:r>
            <a:r>
              <a:rPr lang="en-US" dirty="0" smtClean="0">
                <a:solidFill>
                  <a:srgbClr val="254061"/>
                </a:solidFill>
                <a:latin typeface="Apple Casual"/>
                <a:cs typeface="Apple Casual"/>
              </a:rPr>
              <a:t>;</a:t>
            </a:r>
          </a:p>
          <a:p>
            <a:r>
              <a:rPr lang="en-US" dirty="0" smtClean="0">
                <a:solidFill>
                  <a:srgbClr val="254061"/>
                </a:solidFill>
                <a:latin typeface="Apple Casual"/>
                <a:cs typeface="Apple Casual"/>
              </a:rPr>
              <a:t>Advocate and provide support for </a:t>
            </a:r>
            <a:r>
              <a:rPr lang="en-US" dirty="0" smtClean="0">
                <a:solidFill>
                  <a:srgbClr val="FF0000"/>
                </a:solidFill>
                <a:latin typeface="Apple Casual"/>
                <a:cs typeface="Apple Casual"/>
              </a:rPr>
              <a:t>replacing standard laboratory courses with discovery-based courses</a:t>
            </a:r>
            <a:r>
              <a:rPr lang="en-US" dirty="0" smtClean="0">
                <a:solidFill>
                  <a:srgbClr val="254061"/>
                </a:solidFill>
                <a:latin typeface="Apple Casual"/>
                <a:cs typeface="Apple Casual"/>
              </a:rPr>
              <a:t>;</a:t>
            </a:r>
          </a:p>
          <a:p>
            <a:r>
              <a:rPr lang="en-US" dirty="0" smtClean="0">
                <a:solidFill>
                  <a:srgbClr val="254061"/>
                </a:solidFill>
                <a:latin typeface="Apple Casual"/>
                <a:cs typeface="Apple Casual"/>
              </a:rPr>
              <a:t>Launch a national experiment in postsecondary mathematics education to address the math preparation gap;</a:t>
            </a:r>
          </a:p>
          <a:p>
            <a:r>
              <a:rPr lang="en-US" dirty="0" smtClean="0">
                <a:solidFill>
                  <a:srgbClr val="254061"/>
                </a:solidFill>
                <a:latin typeface="Apple Casual"/>
                <a:cs typeface="Apple Casual"/>
              </a:rPr>
              <a:t>Encourage partnerships among stakeholders to diversify pathways to STEM careers; </a:t>
            </a:r>
          </a:p>
          <a:p>
            <a:r>
              <a:rPr lang="en-US" dirty="0" smtClean="0">
                <a:solidFill>
                  <a:srgbClr val="254061"/>
                </a:solidFill>
                <a:latin typeface="Apple Casual"/>
                <a:cs typeface="Apple Casual"/>
              </a:rPr>
              <a:t>Create a Presidential Council on STEM Education.</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376092"/>
                </a:solidFill>
                <a:latin typeface="Apple Casual"/>
                <a:cs typeface="Apple Casual"/>
              </a:rPr>
              <a:t>View of Colorado from my Office</a:t>
            </a:r>
            <a:endParaRPr lang="en-US" dirty="0">
              <a:solidFill>
                <a:srgbClr val="376092"/>
              </a:solidFill>
              <a:latin typeface="Apple Casual"/>
              <a:cs typeface="Apple Casual"/>
            </a:endParaRPr>
          </a:p>
        </p:txBody>
      </p:sp>
      <p:pic>
        <p:nvPicPr>
          <p:cNvPr id="4" name="CIMG0538.JPG">
            <a:hlinkClick r:id="" action="ppaction://media"/>
          </p:cNvPr>
          <p:cNvPicPr/>
          <p:nvPr>
            <p:ph idx="1"/>
            <a:videoFile r:link="rId1"/>
          </p:nvPr>
        </p:nvPicPr>
        <p:blipFill>
          <a:blip r:embed="rId3"/>
          <a:stretch>
            <a:fillRect/>
          </a:stretch>
        </p:blipFill>
        <p:spPr>
          <a:xfrm>
            <a:off x="1554163" y="1600200"/>
            <a:ext cx="6034087"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rgbClr val="254061"/>
                </a:solidFill>
                <a:latin typeface="Apple Casual"/>
                <a:cs typeface="Apple Casual"/>
              </a:rPr>
              <a:t>President’s Council of Advisors on Science and Technology (</a:t>
            </a:r>
            <a:r>
              <a:rPr lang="en-US" sz="3600" dirty="0" smtClean="0">
                <a:solidFill>
                  <a:srgbClr val="254061"/>
                </a:solidFill>
                <a:latin typeface="Apple Casual"/>
                <a:cs typeface="Apple Casual"/>
              </a:rPr>
              <a:t>PECAST)</a:t>
            </a:r>
            <a:endParaRPr lang="en-US" sz="3600" dirty="0">
              <a:solidFill>
                <a:srgbClr val="254061"/>
              </a:solidFill>
              <a:latin typeface="Apple Casual"/>
              <a:cs typeface="Apple Casual"/>
            </a:endParaRPr>
          </a:p>
        </p:txBody>
      </p:sp>
      <p:sp>
        <p:nvSpPr>
          <p:cNvPr id="5" name="Content Placeholder 4"/>
          <p:cNvSpPr>
            <a:spLocks noGrp="1"/>
          </p:cNvSpPr>
          <p:nvPr>
            <p:ph idx="1"/>
          </p:nvPr>
        </p:nvSpPr>
        <p:spPr>
          <a:xfrm>
            <a:off x="457200" y="1600200"/>
            <a:ext cx="8686800" cy="5257800"/>
          </a:xfrm>
        </p:spPr>
        <p:txBody>
          <a:bodyPr>
            <a:normAutofit/>
          </a:bodyPr>
          <a:lstStyle/>
          <a:p>
            <a:pPr>
              <a:buNone/>
            </a:pPr>
            <a:r>
              <a:rPr lang="en-US" sz="2800" b="1" i="1" u="sng" dirty="0" smtClean="0">
                <a:solidFill>
                  <a:srgbClr val="254061"/>
                </a:solidFill>
                <a:latin typeface="Apple Casual"/>
                <a:cs typeface="Apple Casual"/>
              </a:rPr>
              <a:t>Capturing Domestic Competitive Advantage in Advanced Manufacturing </a:t>
            </a:r>
            <a:r>
              <a:rPr lang="en-US" sz="2800" b="1" i="1" dirty="0" smtClean="0">
                <a:solidFill>
                  <a:srgbClr val="254061"/>
                </a:solidFill>
                <a:latin typeface="Apple Casual"/>
                <a:cs typeface="Apple Casual"/>
              </a:rPr>
              <a:t>– July 12, 2012</a:t>
            </a:r>
          </a:p>
          <a:p>
            <a:pPr>
              <a:buNone/>
            </a:pPr>
            <a:r>
              <a:rPr lang="en-US" i="1" dirty="0" smtClean="0">
                <a:solidFill>
                  <a:srgbClr val="254061"/>
                </a:solidFill>
                <a:latin typeface="Apple Casual"/>
                <a:cs typeface="Apple Casual"/>
              </a:rPr>
              <a:t>  Success in advanced manufacturing and entrepreneurship will require a workforce with fundamental science, technology, engineering, and math skills and broad </a:t>
            </a:r>
            <a:r>
              <a:rPr lang="en-US" i="1" dirty="0" smtClean="0">
                <a:solidFill>
                  <a:srgbClr val="FF0000"/>
                </a:solidFill>
                <a:latin typeface="Apple Casual"/>
                <a:cs typeface="Apple Casual"/>
              </a:rPr>
              <a:t>problem-solving skills,</a:t>
            </a:r>
            <a:r>
              <a:rPr lang="en-US" i="1" dirty="0" smtClean="0">
                <a:solidFill>
                  <a:srgbClr val="254061"/>
                </a:solidFill>
                <a:latin typeface="Apple Casual"/>
                <a:cs typeface="Apple Casual"/>
              </a:rPr>
              <a:t> </a:t>
            </a:r>
            <a:r>
              <a:rPr lang="en-US" i="1" dirty="0" smtClean="0">
                <a:solidFill>
                  <a:srgbClr val="FF0000"/>
                </a:solidFill>
                <a:latin typeface="Apple Casual"/>
                <a:cs typeface="Apple Casual"/>
              </a:rPr>
              <a:t>decision-making skills, and people skills that do not emerge from a conventional K-12 education. We need Problems Based Learning instruction.</a:t>
            </a:r>
            <a:endParaRPr lang="en-US" dirty="0">
              <a:solidFill>
                <a:srgbClr val="FF0000"/>
              </a:solidFill>
              <a:latin typeface="Apple Casual"/>
              <a:cs typeface="Apple Casua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FF0000"/>
                </a:solidFill>
                <a:latin typeface="Apple Casual"/>
                <a:cs typeface="Apple Casual"/>
              </a:rPr>
              <a:t>S</a:t>
            </a:r>
            <a:r>
              <a:rPr lang="en-US" sz="3600" dirty="0" smtClean="0">
                <a:solidFill>
                  <a:srgbClr val="FFFF00"/>
                </a:solidFill>
                <a:latin typeface="Apple Casual"/>
                <a:cs typeface="Apple Casual"/>
              </a:rPr>
              <a:t>T</a:t>
            </a:r>
            <a:r>
              <a:rPr lang="en-US" sz="3600" dirty="0" smtClean="0">
                <a:solidFill>
                  <a:schemeClr val="accent1">
                    <a:lumMod val="75000"/>
                  </a:schemeClr>
                </a:solidFill>
                <a:latin typeface="Apple Casual"/>
                <a:cs typeface="Apple Casual"/>
              </a:rPr>
              <a:t>E</a:t>
            </a:r>
            <a:r>
              <a:rPr lang="en-US" sz="3600" dirty="0" smtClean="0">
                <a:solidFill>
                  <a:srgbClr val="008000"/>
                </a:solidFill>
                <a:latin typeface="Apple Casual"/>
                <a:cs typeface="Apple Casual"/>
              </a:rPr>
              <a:t>M</a:t>
            </a:r>
            <a:r>
              <a:rPr lang="en-US" dirty="0" smtClean="0"/>
              <a:t> </a:t>
            </a:r>
            <a:endParaRPr lang="en-US" dirty="0"/>
          </a:p>
        </p:txBody>
      </p:sp>
      <p:sp>
        <p:nvSpPr>
          <p:cNvPr id="3" name="Content Placeholder 2"/>
          <p:cNvSpPr>
            <a:spLocks noGrp="1"/>
          </p:cNvSpPr>
          <p:nvPr>
            <p:ph idx="1"/>
          </p:nvPr>
        </p:nvSpPr>
        <p:spPr/>
        <p:txBody>
          <a:bodyPr>
            <a:normAutofit lnSpcReduction="10000"/>
          </a:bodyPr>
          <a:lstStyle/>
          <a:p>
            <a:pPr>
              <a:buNone/>
            </a:pPr>
            <a:r>
              <a:rPr lang="en-US" sz="3000" dirty="0" smtClean="0">
                <a:solidFill>
                  <a:srgbClr val="254061"/>
                </a:solidFill>
                <a:latin typeface="Apple Casual"/>
                <a:cs typeface="Apple Casual"/>
              </a:rPr>
              <a:t> There are  thousands of STEM initiatives, alliances, collaborations, partnerships, schools and academies across the United States at the nation, state and at local levels led by governments, public schools, museums, philanthropies and a variety of public-private partnerships. </a:t>
            </a:r>
          </a:p>
          <a:p>
            <a:pPr>
              <a:buNone/>
            </a:pPr>
            <a:r>
              <a:rPr lang="en-US" sz="3000" dirty="0" smtClean="0">
                <a:solidFill>
                  <a:srgbClr val="254061"/>
                </a:solidFill>
                <a:latin typeface="Apple Casual"/>
                <a:cs typeface="Apple Casual"/>
              </a:rPr>
              <a:t>  </a:t>
            </a:r>
          </a:p>
          <a:p>
            <a:pPr>
              <a:buNone/>
            </a:pPr>
            <a:r>
              <a:rPr lang="en-US" sz="3000" dirty="0" smtClean="0">
                <a:solidFill>
                  <a:srgbClr val="254061"/>
                </a:solidFill>
                <a:latin typeface="Apple Casual"/>
                <a:cs typeface="Apple Casual"/>
              </a:rPr>
              <a:t>  But, are the arrows pointed in the same direction? In fact….</a:t>
            </a:r>
            <a:endParaRPr lang="en-US" sz="3000" dirty="0">
              <a:solidFill>
                <a:srgbClr val="254061"/>
              </a:solidFill>
              <a:latin typeface="Apple Casual"/>
              <a:cs typeface="Apple Casua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254061"/>
                </a:solidFill>
                <a:latin typeface="Apple Casual"/>
                <a:cs typeface="Apple Casual"/>
              </a:rPr>
              <a:t>What is STEM?</a:t>
            </a:r>
            <a:r>
              <a:rPr lang="en-US" dirty="0" smtClean="0"/>
              <a:t> </a:t>
            </a:r>
            <a:endParaRPr lang="en-US" dirty="0"/>
          </a:p>
        </p:txBody>
      </p:sp>
      <p:sp>
        <p:nvSpPr>
          <p:cNvPr id="3" name="Content Placeholder 2"/>
          <p:cNvSpPr>
            <a:spLocks noGrp="1"/>
          </p:cNvSpPr>
          <p:nvPr>
            <p:ph idx="1"/>
          </p:nvPr>
        </p:nvSpPr>
        <p:spPr>
          <a:xfrm>
            <a:off x="457200" y="1878292"/>
            <a:ext cx="8229600" cy="4979708"/>
          </a:xfrm>
        </p:spPr>
        <p:txBody>
          <a:bodyPr>
            <a:normAutofit/>
          </a:bodyPr>
          <a:lstStyle/>
          <a:p>
            <a:pPr>
              <a:buNone/>
            </a:pPr>
            <a:r>
              <a:rPr lang="en-US" sz="3000" dirty="0" smtClean="0">
                <a:solidFill>
                  <a:srgbClr val="254061"/>
                </a:solidFill>
                <a:latin typeface="Apple Casual"/>
                <a:cs typeface="Apple Casual"/>
              </a:rPr>
              <a:t>= </a:t>
            </a:r>
            <a:r>
              <a:rPr lang="en-US" sz="3000" dirty="0" smtClean="0">
                <a:solidFill>
                  <a:srgbClr val="FF0000"/>
                </a:solidFill>
                <a:latin typeface="Apple Casual"/>
                <a:cs typeface="Apple Casual"/>
              </a:rPr>
              <a:t>SCIENCE and MATHEMATICS </a:t>
            </a:r>
            <a:r>
              <a:rPr lang="en-US" sz="3000" dirty="0" smtClean="0">
                <a:solidFill>
                  <a:srgbClr val="254061"/>
                </a:solidFill>
                <a:latin typeface="Apple Casual"/>
                <a:cs typeface="Apple Casual"/>
              </a:rPr>
              <a:t>– just kiddin’ about STEM!</a:t>
            </a:r>
          </a:p>
          <a:p>
            <a:pPr>
              <a:buNone/>
            </a:pPr>
            <a:r>
              <a:rPr lang="en-US" sz="3000" dirty="0" smtClean="0">
                <a:solidFill>
                  <a:srgbClr val="254061"/>
                </a:solidFill>
                <a:latin typeface="Apple Casual"/>
                <a:cs typeface="Apple Casual"/>
              </a:rPr>
              <a:t>= </a:t>
            </a:r>
            <a:r>
              <a:rPr lang="en-US" sz="3000" dirty="0" smtClean="0">
                <a:solidFill>
                  <a:srgbClr val="FF0000"/>
                </a:solidFill>
                <a:latin typeface="Apple Casual"/>
                <a:cs typeface="Apple Casual"/>
              </a:rPr>
              <a:t>SCIENCE, MATH, technology </a:t>
            </a:r>
            <a:r>
              <a:rPr lang="en-US" sz="3000" dirty="0" smtClean="0">
                <a:solidFill>
                  <a:srgbClr val="254061"/>
                </a:solidFill>
                <a:latin typeface="Apple Casual"/>
                <a:cs typeface="Apple Casual"/>
              </a:rPr>
              <a:t>– tech as best supporting actor.</a:t>
            </a:r>
          </a:p>
          <a:p>
            <a:pPr>
              <a:buNone/>
            </a:pPr>
            <a:r>
              <a:rPr lang="en-US" sz="3000" dirty="0" smtClean="0">
                <a:solidFill>
                  <a:srgbClr val="254061"/>
                </a:solidFill>
                <a:latin typeface="Apple Casual"/>
                <a:cs typeface="Apple Casual"/>
              </a:rPr>
              <a:t>= </a:t>
            </a:r>
            <a:r>
              <a:rPr lang="en-US" sz="3000" dirty="0" smtClean="0">
                <a:solidFill>
                  <a:srgbClr val="FF0000"/>
                </a:solidFill>
                <a:latin typeface="Apple Casual"/>
                <a:cs typeface="Apple Casual"/>
              </a:rPr>
              <a:t>SCIENCE, MATH, TECHNOLOGY, engineering </a:t>
            </a:r>
          </a:p>
          <a:p>
            <a:pPr>
              <a:buNone/>
            </a:pPr>
            <a:r>
              <a:rPr lang="en-US" sz="3000" dirty="0" smtClean="0">
                <a:solidFill>
                  <a:srgbClr val="FF0000"/>
                </a:solidFill>
                <a:latin typeface="Apple Casual"/>
                <a:cs typeface="Apple Casual"/>
              </a:rPr>
              <a:t>  </a:t>
            </a:r>
            <a:r>
              <a:rPr lang="en-US" sz="3000" dirty="0" smtClean="0">
                <a:solidFill>
                  <a:srgbClr val="254061"/>
                </a:solidFill>
                <a:latin typeface="Apple Casual"/>
                <a:cs typeface="Apple Casual"/>
              </a:rPr>
              <a:t>– throw the engineers a bone.</a:t>
            </a:r>
          </a:p>
          <a:p>
            <a:pPr>
              <a:buNone/>
            </a:pPr>
            <a:r>
              <a:rPr lang="en-US" sz="3000" dirty="0" smtClean="0">
                <a:solidFill>
                  <a:srgbClr val="254061"/>
                </a:solidFill>
                <a:latin typeface="Apple Casual"/>
                <a:cs typeface="Apple Casual"/>
              </a:rPr>
              <a:t>= </a:t>
            </a:r>
            <a:r>
              <a:rPr lang="en-US" sz="3000" dirty="0" smtClean="0">
                <a:solidFill>
                  <a:srgbClr val="FF0000"/>
                </a:solidFill>
                <a:latin typeface="Apple Casual"/>
                <a:cs typeface="Apple Casual"/>
              </a:rPr>
              <a:t>SCIENCE, MATH, TECHNOLOGY, ENGINEERING </a:t>
            </a:r>
            <a:r>
              <a:rPr lang="en-US" sz="3000" dirty="0" smtClean="0">
                <a:solidFill>
                  <a:srgbClr val="254061"/>
                </a:solidFill>
                <a:latin typeface="Apple Casual"/>
                <a:cs typeface="Apple Casual"/>
              </a:rPr>
              <a:t>– all present and accounted for, but really how do you do this?</a:t>
            </a:r>
          </a:p>
          <a:p>
            <a:pPr>
              <a:buNone/>
            </a:pPr>
            <a:endParaRPr lang="en-US" sz="3000" dirty="0" smtClean="0">
              <a:solidFill>
                <a:srgbClr val="254061"/>
              </a:solidFill>
              <a:latin typeface="Apple Casual"/>
              <a:cs typeface="Apple Casual"/>
            </a:endParaRPr>
          </a:p>
          <a:p>
            <a:pPr>
              <a:buNone/>
            </a:pPr>
            <a:endParaRPr lang="en-US" sz="3000" dirty="0" smtClean="0">
              <a:solidFill>
                <a:srgbClr val="254061"/>
              </a:solidFill>
              <a:latin typeface="Apple Casual"/>
              <a:cs typeface="Apple Casu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74638"/>
            <a:ext cx="8229600" cy="5851525"/>
          </a:xfrm>
        </p:spPr>
        <p:txBody>
          <a:bodyPr/>
          <a:lstStyle/>
          <a:p>
            <a:endParaRPr lang="en-US" dirty="0"/>
          </a:p>
        </p:txBody>
      </p:sp>
      <p:pic>
        <p:nvPicPr>
          <p:cNvPr id="4" name="Picture 3" descr="\\jasper\c$\Documents and Settings\scaraballo\Desktop\3\img\2.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1">
                    <a:lumMod val="50000"/>
                  </a:schemeClr>
                </a:solidFill>
                <a:latin typeface="Apple Casual"/>
                <a:cs typeface="Apple Casual"/>
              </a:rPr>
              <a:t>Attributes of a STEM School*</a:t>
            </a:r>
            <a:endParaRPr lang="en-US" sz="3200" dirty="0">
              <a:solidFill>
                <a:schemeClr val="accent1">
                  <a:lumMod val="50000"/>
                </a:schemeClr>
              </a:solidFill>
              <a:latin typeface="Apple Casual"/>
              <a:cs typeface="Apple Casual"/>
            </a:endParaRPr>
          </a:p>
        </p:txBody>
      </p:sp>
      <p:sp>
        <p:nvSpPr>
          <p:cNvPr id="3" name="Content Placeholder 2"/>
          <p:cNvSpPr>
            <a:spLocks noGrp="1"/>
          </p:cNvSpPr>
          <p:nvPr>
            <p:ph idx="1"/>
          </p:nvPr>
        </p:nvSpPr>
        <p:spPr>
          <a:xfrm>
            <a:off x="457200" y="1600200"/>
            <a:ext cx="8229600" cy="5257800"/>
          </a:xfrm>
        </p:spPr>
        <p:txBody>
          <a:bodyPr>
            <a:normAutofit fontScale="55000" lnSpcReduction="20000"/>
          </a:bodyPr>
          <a:lstStyle/>
          <a:p>
            <a:pPr>
              <a:buNone/>
            </a:pPr>
            <a:r>
              <a:rPr lang="en-US" sz="3613" b="1" dirty="0" smtClean="0">
                <a:solidFill>
                  <a:srgbClr val="4F81BD"/>
                </a:solidFill>
              </a:rPr>
              <a:t>I</a:t>
            </a:r>
            <a:r>
              <a:rPr lang="en-US" sz="3613" b="1" dirty="0" smtClean="0">
                <a:solidFill>
                  <a:srgbClr val="4F81BD"/>
                </a:solidFill>
                <a:latin typeface="Apple Casual"/>
                <a:cs typeface="Apple Casual"/>
              </a:rPr>
              <a:t>. </a:t>
            </a:r>
            <a:r>
              <a:rPr lang="en-US" sz="3613" b="1" dirty="0" smtClean="0">
                <a:solidFill>
                  <a:schemeClr val="accent1"/>
                </a:solidFill>
                <a:latin typeface="Apple Casual"/>
                <a:cs typeface="Apple Casual"/>
              </a:rPr>
              <a:t>Integrated Science, Technology, Engineering and Mathematics curriculum, aligned with state, national and international, and industry standards</a:t>
            </a:r>
            <a:endParaRPr lang="en-US" sz="3613" dirty="0" smtClean="0">
              <a:solidFill>
                <a:schemeClr val="accent1"/>
              </a:solidFill>
              <a:latin typeface="Apple Casual"/>
              <a:cs typeface="Apple Casual"/>
            </a:endParaRPr>
          </a:p>
          <a:p>
            <a:pPr>
              <a:buNone/>
            </a:pPr>
            <a:r>
              <a:rPr lang="en-US" dirty="0" smtClean="0">
                <a:solidFill>
                  <a:srgbClr val="254061"/>
                </a:solidFill>
                <a:latin typeface="Apple Casual"/>
                <a:cs typeface="Apple Casual"/>
              </a:rPr>
              <a:t> </a:t>
            </a:r>
            <a:endParaRPr lang="en-US" sz="2200" dirty="0" smtClean="0">
              <a:solidFill>
                <a:srgbClr val="254061"/>
              </a:solidFill>
              <a:latin typeface="Apple Casual"/>
              <a:cs typeface="Apple Casual"/>
            </a:endParaRPr>
          </a:p>
          <a:p>
            <a:pPr lvl="0"/>
            <a:r>
              <a:rPr lang="en-US" sz="3840" dirty="0" smtClean="0">
                <a:solidFill>
                  <a:srgbClr val="FF0000"/>
                </a:solidFill>
                <a:latin typeface="Apple Casual"/>
                <a:cs typeface="Apple Casual"/>
              </a:rPr>
              <a:t>Project-based learning with integrated content across STEM subjects</a:t>
            </a:r>
          </a:p>
          <a:p>
            <a:pPr lvl="0"/>
            <a:r>
              <a:rPr lang="en-US" sz="3840" dirty="0" smtClean="0">
                <a:solidFill>
                  <a:srgbClr val="254061"/>
                </a:solidFill>
                <a:latin typeface="Apple Casual"/>
                <a:cs typeface="Apple Casual"/>
              </a:rPr>
              <a:t>Connections to effective in and out-of-school STEM programs</a:t>
            </a:r>
          </a:p>
          <a:p>
            <a:pPr lvl="0"/>
            <a:r>
              <a:rPr lang="en-US" sz="3840" dirty="0" smtClean="0">
                <a:solidFill>
                  <a:srgbClr val="FF0000"/>
                </a:solidFill>
                <a:latin typeface="Apple Casual"/>
                <a:cs typeface="Apple Casual"/>
              </a:rPr>
              <a:t>Integration of technology and virtual learning</a:t>
            </a:r>
          </a:p>
          <a:p>
            <a:pPr lvl="0"/>
            <a:r>
              <a:rPr lang="en-US" sz="3840" dirty="0" smtClean="0">
                <a:solidFill>
                  <a:srgbClr val="FF0000"/>
                </a:solidFill>
                <a:latin typeface="Apple Casual"/>
                <a:cs typeface="Apple Casual"/>
              </a:rPr>
              <a:t>Authentic assessments and exhibition of STEM skills</a:t>
            </a:r>
          </a:p>
          <a:p>
            <a:pPr lvl="0"/>
            <a:r>
              <a:rPr lang="en-US" sz="3840" dirty="0" smtClean="0">
                <a:solidFill>
                  <a:srgbClr val="254061"/>
                </a:solidFill>
                <a:latin typeface="Apple Casual"/>
                <a:cs typeface="Apple Casual"/>
              </a:rPr>
              <a:t>Professional development on integrated STEM curriculum, community/industry partnerships and postsecondary education connections</a:t>
            </a:r>
          </a:p>
          <a:p>
            <a:pPr lvl="0"/>
            <a:r>
              <a:rPr lang="en-US" sz="3840" dirty="0" smtClean="0">
                <a:solidFill>
                  <a:srgbClr val="254061"/>
                </a:solidFill>
                <a:latin typeface="Apple Casual"/>
                <a:cs typeface="Apple Casual"/>
              </a:rPr>
              <a:t>Outreach, support and focus on underserved, especially females, minorities, and economically disadvantaged</a:t>
            </a:r>
          </a:p>
          <a:p>
            <a:pPr lvl="0">
              <a:buNone/>
            </a:pPr>
            <a:endParaRPr lang="en-US" dirty="0" smtClean="0">
              <a:solidFill>
                <a:srgbClr val="254061"/>
              </a:solidFill>
              <a:latin typeface="Apple Casual"/>
              <a:cs typeface="Apple Casual"/>
            </a:endParaRPr>
          </a:p>
          <a:p>
            <a:pPr lvl="0">
              <a:buNone/>
            </a:pPr>
            <a:r>
              <a:rPr lang="en-US" dirty="0" smtClean="0">
                <a:solidFill>
                  <a:srgbClr val="254061"/>
                </a:solidFill>
                <a:latin typeface="Apple Casual"/>
                <a:cs typeface="Apple Casual"/>
              </a:rPr>
              <a:t>* </a:t>
            </a:r>
            <a:r>
              <a:rPr lang="en-US" sz="2240" dirty="0" smtClean="0">
                <a:solidFill>
                  <a:srgbClr val="254061"/>
                </a:solidFill>
                <a:latin typeface="Apple Casual"/>
                <a:cs typeface="Apple Casual"/>
              </a:rPr>
              <a:t>NC Science, Math and Technology Center and the NC Department of Public Instruction</a:t>
            </a:r>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1">
                    <a:lumMod val="50000"/>
                  </a:schemeClr>
                </a:solidFill>
                <a:latin typeface="Apple Casual"/>
                <a:cs typeface="Apple Casual"/>
              </a:rPr>
              <a:t>Attributes of a STEM School*</a:t>
            </a:r>
            <a:endParaRPr lang="en-US" sz="3200" dirty="0">
              <a:solidFill>
                <a:schemeClr val="accent1">
                  <a:lumMod val="50000"/>
                </a:schemeClr>
              </a:solidFill>
              <a:latin typeface="Apple Casual"/>
              <a:cs typeface="Apple Casual"/>
            </a:endParaRPr>
          </a:p>
        </p:txBody>
      </p:sp>
      <p:sp>
        <p:nvSpPr>
          <p:cNvPr id="3" name="Content Placeholder 2"/>
          <p:cNvSpPr>
            <a:spLocks noGrp="1"/>
          </p:cNvSpPr>
          <p:nvPr>
            <p:ph idx="1"/>
          </p:nvPr>
        </p:nvSpPr>
        <p:spPr>
          <a:xfrm>
            <a:off x="457200" y="1600200"/>
            <a:ext cx="8229600" cy="5257800"/>
          </a:xfrm>
        </p:spPr>
        <p:txBody>
          <a:bodyPr>
            <a:normAutofit fontScale="25000" lnSpcReduction="20000"/>
          </a:bodyPr>
          <a:lstStyle/>
          <a:p>
            <a:pPr>
              <a:buNone/>
            </a:pPr>
            <a:r>
              <a:rPr lang="en-US" sz="9600" b="1" dirty="0" smtClean="0">
                <a:solidFill>
                  <a:srgbClr val="4F81BD"/>
                </a:solidFill>
                <a:latin typeface="Apple Casual"/>
                <a:cs typeface="Apple Casual"/>
              </a:rPr>
              <a:t>II. On-going community and industry engagement</a:t>
            </a:r>
          </a:p>
          <a:p>
            <a:pPr>
              <a:buNone/>
            </a:pPr>
            <a:endParaRPr lang="en-US" sz="8000" dirty="0" smtClean="0">
              <a:solidFill>
                <a:srgbClr val="254061"/>
              </a:solidFill>
              <a:latin typeface="Apple Casual"/>
              <a:cs typeface="Apple Casual"/>
            </a:endParaRPr>
          </a:p>
          <a:p>
            <a:pPr lvl="0"/>
            <a:r>
              <a:rPr lang="en-US" sz="8000" dirty="0" smtClean="0">
                <a:solidFill>
                  <a:srgbClr val="254061"/>
                </a:solidFill>
                <a:latin typeface="Apple Casual"/>
                <a:cs typeface="Apple Casual"/>
              </a:rPr>
              <a:t>A communicated STEM plan is adopted across education, communities and businesses</a:t>
            </a:r>
          </a:p>
          <a:p>
            <a:pPr lvl="0"/>
            <a:r>
              <a:rPr lang="en-US" sz="8000" dirty="0" smtClean="0">
                <a:solidFill>
                  <a:srgbClr val="FF0000"/>
                </a:solidFill>
                <a:latin typeface="Apple Casual"/>
                <a:cs typeface="Apple Casual"/>
              </a:rPr>
              <a:t>STEM work-based learning experiences to increase interest and abilities in fields requiring STEM skills for each student and teacher</a:t>
            </a:r>
          </a:p>
          <a:p>
            <a:pPr lvl="0"/>
            <a:r>
              <a:rPr lang="en-US" sz="8000" dirty="0" smtClean="0">
                <a:solidFill>
                  <a:srgbClr val="254061"/>
                </a:solidFill>
                <a:latin typeface="Apple Casual"/>
                <a:cs typeface="Apple Casual"/>
              </a:rPr>
              <a:t>Business and community partnerships for mentorship, internship and other STEM opportunities that extend the classroom walls</a:t>
            </a:r>
          </a:p>
          <a:p>
            <a:pPr>
              <a:buNone/>
            </a:pPr>
            <a:r>
              <a:rPr lang="en-US" sz="8000" dirty="0" smtClean="0">
                <a:solidFill>
                  <a:srgbClr val="254061"/>
                </a:solidFill>
                <a:latin typeface="Apple Casual"/>
                <a:cs typeface="Apple Casual"/>
              </a:rPr>
              <a:t> </a:t>
            </a:r>
          </a:p>
          <a:p>
            <a:pPr>
              <a:buNone/>
            </a:pPr>
            <a:r>
              <a:rPr lang="en-US" sz="9600" dirty="0" smtClean="0">
                <a:solidFill>
                  <a:srgbClr val="4F81BD"/>
                </a:solidFill>
                <a:latin typeface="Apple Casual"/>
                <a:cs typeface="Apple Casual"/>
              </a:rPr>
              <a:t>III. Connections with postsecondary education</a:t>
            </a:r>
          </a:p>
          <a:p>
            <a:pPr>
              <a:buNone/>
            </a:pPr>
            <a:endParaRPr lang="en-US" sz="8000" dirty="0" smtClean="0">
              <a:solidFill>
                <a:srgbClr val="254061"/>
              </a:solidFill>
              <a:latin typeface="Apple Casual"/>
              <a:cs typeface="Apple Casual"/>
            </a:endParaRPr>
          </a:p>
          <a:p>
            <a:pPr lvl="0"/>
            <a:r>
              <a:rPr lang="en-US" sz="8000" dirty="0" smtClean="0">
                <a:solidFill>
                  <a:srgbClr val="FF0000"/>
                </a:solidFill>
                <a:latin typeface="Apple Casual"/>
                <a:cs typeface="Apple Casual"/>
              </a:rPr>
              <a:t>Alignment of student’s career pathway with postsecondary STEM programs</a:t>
            </a:r>
          </a:p>
          <a:p>
            <a:pPr lvl="0"/>
            <a:r>
              <a:rPr lang="en-US" sz="8000" dirty="0" smtClean="0">
                <a:solidFill>
                  <a:srgbClr val="254061"/>
                </a:solidFill>
                <a:latin typeface="Apple Casual"/>
                <a:cs typeface="Apple Casual"/>
              </a:rPr>
              <a:t>Credit completion at community colleges, colleges and/or universities (High Schools Only)</a:t>
            </a:r>
          </a:p>
          <a:p>
            <a:pPr lvl="0"/>
            <a:endParaRPr lang="en-US" sz="8000" dirty="0" smtClean="0">
              <a:solidFill>
                <a:srgbClr val="254061"/>
              </a:solidFill>
              <a:latin typeface="Apple Casual"/>
              <a:cs typeface="Apple Casual"/>
            </a:endParaRPr>
          </a:p>
          <a:p>
            <a:pPr>
              <a:buNone/>
            </a:pPr>
            <a:r>
              <a:rPr lang="en-US" sz="8000" dirty="0" smtClean="0">
                <a:solidFill>
                  <a:srgbClr val="254061"/>
                </a:solidFill>
                <a:latin typeface="Apple Casual"/>
                <a:cs typeface="Apple Casual"/>
              </a:rPr>
              <a:t>* </a:t>
            </a:r>
            <a:r>
              <a:rPr lang="en-US" sz="2000" dirty="0" smtClean="0">
                <a:solidFill>
                  <a:srgbClr val="254061"/>
                </a:solidFill>
                <a:latin typeface="Apple Casual"/>
                <a:cs typeface="Apple Casual"/>
              </a:rPr>
              <a:t>* </a:t>
            </a:r>
            <a:r>
              <a:rPr lang="en-US" sz="5600" dirty="0" smtClean="0">
                <a:solidFill>
                  <a:srgbClr val="254061"/>
                </a:solidFill>
                <a:latin typeface="Apple Casual"/>
                <a:cs typeface="Apple Casual"/>
              </a:rPr>
              <a:t>NC Science, Math and Technology Center and the NC Department of Public Instruction</a:t>
            </a:r>
          </a:p>
          <a:p>
            <a:pPr lvl="0">
              <a:buNone/>
            </a:pPr>
            <a:endParaRPr lang="en-US" sz="8000" dirty="0" smtClean="0">
              <a:solidFill>
                <a:srgbClr val="254061"/>
              </a:solidFill>
              <a:latin typeface="Apple Casual"/>
              <a:cs typeface="Apple Casual"/>
            </a:endParaRP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1">
                    <a:lumMod val="50000"/>
                  </a:schemeClr>
                </a:solidFill>
                <a:latin typeface="Apple Casual"/>
                <a:cs typeface="Apple Casual"/>
              </a:rPr>
              <a:t>STEM Schools-Courses</a:t>
            </a:r>
            <a:endParaRPr lang="en-US" sz="3200" dirty="0">
              <a:solidFill>
                <a:schemeClr val="accent1">
                  <a:lumMod val="50000"/>
                </a:schemeClr>
              </a:solidFill>
              <a:latin typeface="Apple Casual"/>
              <a:cs typeface="Apple Casual"/>
            </a:endParaRPr>
          </a:p>
        </p:txBody>
      </p:sp>
      <p:sp>
        <p:nvSpPr>
          <p:cNvPr id="3" name="Content Placeholder 2"/>
          <p:cNvSpPr>
            <a:spLocks noGrp="1"/>
          </p:cNvSpPr>
          <p:nvPr>
            <p:ph idx="1"/>
          </p:nvPr>
        </p:nvSpPr>
        <p:spPr>
          <a:xfrm>
            <a:off x="457200" y="1600200"/>
            <a:ext cx="8229600" cy="4946987"/>
          </a:xfrm>
        </p:spPr>
        <p:txBody>
          <a:bodyPr>
            <a:normAutofit/>
          </a:bodyPr>
          <a:lstStyle/>
          <a:p>
            <a:pPr>
              <a:buNone/>
            </a:pPr>
            <a:r>
              <a:rPr lang="en-US" sz="3000" dirty="0" smtClean="0">
                <a:solidFill>
                  <a:schemeClr val="accent3">
                    <a:lumMod val="50000"/>
                  </a:schemeClr>
                </a:solidFill>
                <a:latin typeface="Apple Casual"/>
                <a:cs typeface="Apple Casual"/>
              </a:rPr>
              <a:t>Avery STEM</a:t>
            </a:r>
          </a:p>
          <a:p>
            <a:r>
              <a:rPr lang="en-US" sz="2800" dirty="0" smtClean="0">
                <a:solidFill>
                  <a:srgbClr val="604A7B"/>
                </a:solidFill>
                <a:latin typeface="Apple Casual"/>
                <a:cs typeface="Apple Casual"/>
              </a:rPr>
              <a:t>Technology, Engineering and Design </a:t>
            </a:r>
            <a:r>
              <a:rPr lang="en-US" sz="2800" dirty="0" smtClean="0">
                <a:solidFill>
                  <a:schemeClr val="accent6">
                    <a:lumMod val="75000"/>
                  </a:schemeClr>
                </a:solidFill>
                <a:latin typeface="Apple Casual"/>
                <a:cs typeface="Apple Casual"/>
              </a:rPr>
              <a:t>– 3-D Design &amp; Printing, Principles of Technology</a:t>
            </a:r>
          </a:p>
          <a:p>
            <a:r>
              <a:rPr lang="en-US" sz="2800" dirty="0" smtClean="0">
                <a:solidFill>
                  <a:srgbClr val="604A7B"/>
                </a:solidFill>
                <a:latin typeface="Apple Casual"/>
                <a:cs typeface="Apple Casual"/>
              </a:rPr>
              <a:t>Agricultural Science </a:t>
            </a:r>
            <a:r>
              <a:rPr lang="en-US" sz="2800" dirty="0" smtClean="0">
                <a:solidFill>
                  <a:schemeClr val="accent6">
                    <a:lumMod val="75000"/>
                  </a:schemeClr>
                </a:solidFill>
                <a:latin typeface="Apple Casual"/>
                <a:cs typeface="Apple Casual"/>
              </a:rPr>
              <a:t>– Horticulture, Sustainable Agriculture</a:t>
            </a:r>
          </a:p>
          <a:p>
            <a:r>
              <a:rPr lang="en-US" sz="2800" dirty="0" smtClean="0">
                <a:solidFill>
                  <a:srgbClr val="604A7B"/>
                </a:solidFill>
                <a:latin typeface="Apple Casual"/>
                <a:cs typeface="Apple Casual"/>
              </a:rPr>
              <a:t>Health Sciences</a:t>
            </a:r>
            <a:r>
              <a:rPr lang="en-US" sz="2800" dirty="0" smtClean="0">
                <a:solidFill>
                  <a:schemeClr val="accent6">
                    <a:lumMod val="75000"/>
                  </a:schemeClr>
                </a:solidFill>
                <a:latin typeface="Apple Casual"/>
                <a:cs typeface="Apple Casual"/>
              </a:rPr>
              <a:t>– Medical Terminology, Medical Assisting</a:t>
            </a:r>
          </a:p>
          <a:p>
            <a:r>
              <a:rPr lang="en-US" sz="2800" dirty="0" smtClean="0">
                <a:solidFill>
                  <a:srgbClr val="604A7B"/>
                </a:solidFill>
                <a:latin typeface="Apple Casual"/>
                <a:cs typeface="Apple Casual"/>
              </a:rPr>
              <a:t>Academic Core </a:t>
            </a:r>
            <a:r>
              <a:rPr lang="en-US" sz="2800" dirty="0" smtClean="0">
                <a:solidFill>
                  <a:schemeClr val="accent6">
                    <a:lumMod val="75000"/>
                  </a:schemeClr>
                </a:solidFill>
                <a:latin typeface="Apple Casual"/>
                <a:cs typeface="Apple Casual"/>
              </a:rPr>
              <a:t>– all aligned to the ‘affinity themes’ above and college transfer for Jr/Sr students</a:t>
            </a:r>
          </a:p>
          <a:p>
            <a:pPr>
              <a:buNone/>
            </a:pPr>
            <a:endParaRPr lang="en-US" sz="2800" dirty="0">
              <a:solidFill>
                <a:schemeClr val="accent6">
                  <a:lumMod val="75000"/>
                </a:schemeClr>
              </a:solidFill>
              <a:latin typeface="Apple Casual"/>
              <a:cs typeface="Apple Casua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1">
                    <a:lumMod val="50000"/>
                  </a:schemeClr>
                </a:solidFill>
                <a:latin typeface="Apple Casual"/>
                <a:cs typeface="Apple Casual"/>
              </a:rPr>
              <a:t>STEM Schools &amp; Courses</a:t>
            </a:r>
            <a:endParaRPr lang="en-US" sz="3200" dirty="0">
              <a:solidFill>
                <a:schemeClr val="accent1">
                  <a:lumMod val="50000"/>
                </a:schemeClr>
              </a:solidFill>
              <a:latin typeface="Apple Casual"/>
              <a:cs typeface="Apple Casual"/>
            </a:endParaRPr>
          </a:p>
        </p:txBody>
      </p:sp>
      <p:sp>
        <p:nvSpPr>
          <p:cNvPr id="3" name="Content Placeholder 2"/>
          <p:cNvSpPr>
            <a:spLocks noGrp="1"/>
          </p:cNvSpPr>
          <p:nvPr>
            <p:ph idx="1"/>
          </p:nvPr>
        </p:nvSpPr>
        <p:spPr/>
        <p:txBody>
          <a:bodyPr>
            <a:normAutofit/>
          </a:bodyPr>
          <a:lstStyle/>
          <a:p>
            <a:pPr>
              <a:buNone/>
            </a:pPr>
            <a:r>
              <a:rPr lang="en-US" sz="3000" dirty="0" smtClean="0">
                <a:solidFill>
                  <a:srgbClr val="008000"/>
                </a:solidFill>
                <a:latin typeface="Apple Casual"/>
                <a:cs typeface="Apple Casual"/>
              </a:rPr>
              <a:t>Buncombe County Discovery Academy</a:t>
            </a:r>
          </a:p>
          <a:p>
            <a:r>
              <a:rPr lang="en-US" sz="2800" dirty="0" smtClean="0">
                <a:solidFill>
                  <a:schemeClr val="accent4">
                    <a:lumMod val="75000"/>
                  </a:schemeClr>
                </a:solidFill>
                <a:latin typeface="Apple Casual"/>
                <a:cs typeface="Apple Casual"/>
              </a:rPr>
              <a:t>Health Care </a:t>
            </a:r>
            <a:r>
              <a:rPr lang="en-US" sz="2800" dirty="0" smtClean="0">
                <a:solidFill>
                  <a:schemeClr val="accent6">
                    <a:lumMod val="75000"/>
                  </a:schemeClr>
                </a:solidFill>
                <a:latin typeface="Apple Casual"/>
                <a:cs typeface="Apple Casual"/>
              </a:rPr>
              <a:t>– Biomedical Science</a:t>
            </a:r>
          </a:p>
          <a:p>
            <a:r>
              <a:rPr lang="en-US" sz="2800" dirty="0" smtClean="0">
                <a:solidFill>
                  <a:srgbClr val="604A7B"/>
                </a:solidFill>
                <a:latin typeface="Apple Casual"/>
                <a:cs typeface="Apple Casual"/>
              </a:rPr>
              <a:t>Science &amp; Technology </a:t>
            </a:r>
            <a:r>
              <a:rPr lang="en-US" sz="2800" dirty="0" smtClean="0">
                <a:solidFill>
                  <a:schemeClr val="accent6">
                    <a:lumMod val="75000"/>
                  </a:schemeClr>
                </a:solidFill>
                <a:latin typeface="Apple Casual"/>
                <a:cs typeface="Apple Casual"/>
              </a:rPr>
              <a:t>– Information Technology</a:t>
            </a:r>
          </a:p>
          <a:p>
            <a:r>
              <a:rPr lang="en-US" sz="2800" dirty="0" smtClean="0">
                <a:solidFill>
                  <a:srgbClr val="604A7B"/>
                </a:solidFill>
                <a:latin typeface="Apple Casual"/>
                <a:cs typeface="Apple Casual"/>
              </a:rPr>
              <a:t>Advanced Manufacturing/Applied Engineering </a:t>
            </a:r>
            <a:r>
              <a:rPr lang="en-US" sz="2800" dirty="0" smtClean="0">
                <a:solidFill>
                  <a:schemeClr val="accent6">
                    <a:lumMod val="75000"/>
                  </a:schemeClr>
                </a:solidFill>
                <a:latin typeface="Apple Casual"/>
                <a:cs typeface="Apple Casual"/>
              </a:rPr>
              <a:t>– Engineering Design</a:t>
            </a:r>
          </a:p>
          <a:p>
            <a:r>
              <a:rPr lang="en-US" sz="2800" dirty="0" smtClean="0">
                <a:solidFill>
                  <a:srgbClr val="604A7B"/>
                </a:solidFill>
                <a:latin typeface="Apple Casual"/>
                <a:cs typeface="Apple Casual"/>
              </a:rPr>
              <a:t>Knowledge-Based Entrepreneurship </a:t>
            </a:r>
            <a:r>
              <a:rPr lang="en-US" sz="2800" dirty="0" smtClean="0">
                <a:solidFill>
                  <a:schemeClr val="accent6">
                    <a:lumMod val="75000"/>
                  </a:schemeClr>
                </a:solidFill>
                <a:latin typeface="Apple Casual"/>
                <a:cs typeface="Apple Casual"/>
              </a:rPr>
              <a:t>– E I &amp; II</a:t>
            </a:r>
          </a:p>
          <a:p>
            <a:r>
              <a:rPr lang="en-US" sz="2800" dirty="0" smtClean="0">
                <a:solidFill>
                  <a:srgbClr val="604A7B"/>
                </a:solidFill>
                <a:latin typeface="Apple Casual"/>
                <a:cs typeface="Apple Casual"/>
              </a:rPr>
              <a:t>Arts &amp; Culture </a:t>
            </a:r>
            <a:r>
              <a:rPr lang="en-US" sz="2800" dirty="0" smtClean="0">
                <a:solidFill>
                  <a:schemeClr val="accent6">
                    <a:lumMod val="75000"/>
                  </a:schemeClr>
                </a:solidFill>
                <a:latin typeface="Apple Casual"/>
                <a:cs typeface="Apple Casual"/>
              </a:rPr>
              <a:t>– Game Art Design</a:t>
            </a:r>
          </a:p>
          <a:p>
            <a:pPr>
              <a:buNone/>
            </a:pPr>
            <a:endParaRPr lang="en-US" sz="2800" dirty="0">
              <a:solidFill>
                <a:schemeClr val="accent6">
                  <a:lumMod val="75000"/>
                </a:schemeClr>
              </a:solidFill>
              <a:latin typeface="Apple Casual"/>
              <a:cs typeface="Apple Casu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254061"/>
                </a:solidFill>
                <a:latin typeface="Apple Casual"/>
                <a:cs typeface="Apple Casual"/>
              </a:rPr>
              <a:t>STEM Schools focus on Project-Based Learning, but What is PBL?</a:t>
            </a:r>
            <a:endParaRPr lang="en-US" sz="3600" dirty="0">
              <a:solidFill>
                <a:srgbClr val="254061"/>
              </a:solidFill>
              <a:latin typeface="Apple Casual"/>
              <a:cs typeface="Apple Casual"/>
            </a:endParaRPr>
          </a:p>
        </p:txBody>
      </p:sp>
      <p:pic>
        <p:nvPicPr>
          <p:cNvPr id="4" name="PBL Class.jpg">
            <a:hlinkClick r:id="" action="ppaction://media"/>
          </p:cNvPr>
          <p:cNvPicPr/>
          <p:nvPr>
            <p:ph idx="1"/>
            <a:videoFile r:link="rId1"/>
          </p:nvPr>
        </p:nvPicPr>
        <p:blipFill>
          <a:blip r:embed="rId3"/>
          <a:stretch>
            <a:fillRect/>
          </a:stretch>
        </p:blipFill>
        <p:spPr>
          <a:xfrm>
            <a:off x="457200" y="2746375"/>
            <a:ext cx="4103688" cy="2073275"/>
          </a:xfrm>
        </p:spPr>
      </p:pic>
      <p:sp>
        <p:nvSpPr>
          <p:cNvPr id="5" name="TextBox 4"/>
          <p:cNvSpPr txBox="1"/>
          <p:nvPr/>
        </p:nvSpPr>
        <p:spPr>
          <a:xfrm>
            <a:off x="4560822" y="1914067"/>
            <a:ext cx="4583177" cy="3816431"/>
          </a:xfrm>
          <a:prstGeom prst="rect">
            <a:avLst/>
          </a:prstGeom>
          <a:noFill/>
        </p:spPr>
        <p:txBody>
          <a:bodyPr wrap="square" rtlCol="0">
            <a:spAutoFit/>
          </a:bodyPr>
          <a:lstStyle/>
          <a:p>
            <a:r>
              <a:rPr lang="en-US" sz="2800" dirty="0" smtClean="0">
                <a:solidFill>
                  <a:srgbClr val="254061"/>
                </a:solidFill>
                <a:latin typeface="Apple Casual"/>
                <a:cs typeface="Apple Casual"/>
              </a:rPr>
              <a:t>Students collaborate on meaningful projects that require critical thinking, creativity, and communication in order for them to answer challenging questions or solve complex problems. </a:t>
            </a:r>
          </a:p>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tx2">
                    <a:lumMod val="50000"/>
                  </a:schemeClr>
                </a:solidFill>
                <a:latin typeface="Apple Casual"/>
                <a:cs typeface="Apple Casual"/>
              </a:rPr>
              <a:t>What I am </a:t>
            </a:r>
            <a:r>
              <a:rPr lang="en-US" sz="3600" dirty="0" smtClean="0">
                <a:solidFill>
                  <a:srgbClr val="FF0000"/>
                </a:solidFill>
                <a:latin typeface="Apple Casual"/>
                <a:cs typeface="Apple Casual"/>
              </a:rPr>
              <a:t>NOT</a:t>
            </a:r>
            <a:r>
              <a:rPr lang="en-US" sz="3600" dirty="0" smtClean="0">
                <a:solidFill>
                  <a:schemeClr val="tx2">
                    <a:lumMod val="50000"/>
                  </a:schemeClr>
                </a:solidFill>
                <a:latin typeface="Apple Casual"/>
                <a:cs typeface="Apple Casual"/>
              </a:rPr>
              <a:t> going to talk about!</a:t>
            </a:r>
            <a:endParaRPr lang="en-US" sz="3600" dirty="0">
              <a:solidFill>
                <a:schemeClr val="tx2">
                  <a:lumMod val="50000"/>
                </a:schemeClr>
              </a:solidFill>
              <a:latin typeface="Apple Casual"/>
              <a:cs typeface="Apple Casual"/>
            </a:endParaRPr>
          </a:p>
        </p:txBody>
      </p:sp>
      <p:sp>
        <p:nvSpPr>
          <p:cNvPr id="3" name="Content Placeholder 2"/>
          <p:cNvSpPr>
            <a:spLocks noGrp="1"/>
          </p:cNvSpPr>
          <p:nvPr>
            <p:ph idx="1"/>
          </p:nvPr>
        </p:nvSpPr>
        <p:spPr/>
        <p:txBody>
          <a:bodyPr>
            <a:noAutofit/>
          </a:bodyPr>
          <a:lstStyle/>
          <a:p>
            <a:r>
              <a:rPr lang="en-US" sz="3000" i="1" dirty="0" smtClean="0">
                <a:solidFill>
                  <a:schemeClr val="accent1">
                    <a:lumMod val="50000"/>
                  </a:schemeClr>
                </a:solidFill>
                <a:latin typeface="Apple Casual"/>
                <a:cs typeface="Apple Casual"/>
              </a:rPr>
              <a:t>Rising Above the Gathering Storm </a:t>
            </a:r>
            <a:r>
              <a:rPr lang="en-US" sz="3000" dirty="0" smtClean="0">
                <a:solidFill>
                  <a:schemeClr val="accent1">
                    <a:lumMod val="50000"/>
                  </a:schemeClr>
                </a:solidFill>
                <a:latin typeface="Apple Casual"/>
                <a:cs typeface="Apple Casual"/>
              </a:rPr>
              <a:t>or RAGS  Category 5</a:t>
            </a:r>
          </a:p>
          <a:p>
            <a:r>
              <a:rPr lang="en-US" sz="3000" dirty="0" smtClean="0">
                <a:solidFill>
                  <a:schemeClr val="accent1">
                    <a:lumMod val="50000"/>
                  </a:schemeClr>
                </a:solidFill>
                <a:latin typeface="Apple Casual"/>
                <a:cs typeface="Apple Casual"/>
              </a:rPr>
              <a:t>The latest TIMMS or PISA results</a:t>
            </a:r>
          </a:p>
          <a:p>
            <a:r>
              <a:rPr lang="en-US" sz="3000" dirty="0" err="1" smtClean="0">
                <a:solidFill>
                  <a:schemeClr val="accent1">
                    <a:lumMod val="50000"/>
                  </a:schemeClr>
                </a:solidFill>
                <a:latin typeface="Apple Casual"/>
                <a:cs typeface="Apple Casual"/>
              </a:rPr>
              <a:t>NRC’s</a:t>
            </a:r>
            <a:r>
              <a:rPr lang="en-US" sz="3000" dirty="0" smtClean="0">
                <a:solidFill>
                  <a:schemeClr val="accent1">
                    <a:lumMod val="50000"/>
                  </a:schemeClr>
                </a:solidFill>
                <a:latin typeface="Apple Casual"/>
                <a:cs typeface="Apple Casual"/>
              </a:rPr>
              <a:t> </a:t>
            </a:r>
            <a:r>
              <a:rPr lang="en-US" sz="3000" i="1" dirty="0" smtClean="0">
                <a:solidFill>
                  <a:schemeClr val="accent1">
                    <a:lumMod val="50000"/>
                  </a:schemeClr>
                </a:solidFill>
                <a:latin typeface="Apple Casual"/>
                <a:cs typeface="Apple Casual"/>
              </a:rPr>
              <a:t>A Framework for K-12 Science Education: Practices, Crosscutting Concepts, and Core Ideas</a:t>
            </a:r>
            <a:endParaRPr lang="en-US" sz="3000" dirty="0" smtClean="0">
              <a:solidFill>
                <a:schemeClr val="accent1">
                  <a:lumMod val="50000"/>
                </a:schemeClr>
              </a:solidFill>
              <a:latin typeface="Apple Casual"/>
              <a:cs typeface="Apple Casual"/>
            </a:endParaRPr>
          </a:p>
          <a:p>
            <a:r>
              <a:rPr lang="en-US" sz="3000" i="1" dirty="0" smtClean="0">
                <a:solidFill>
                  <a:schemeClr val="accent1">
                    <a:lumMod val="50000"/>
                  </a:schemeClr>
                </a:solidFill>
                <a:latin typeface="Apple Casual"/>
                <a:cs typeface="Apple Casual"/>
              </a:rPr>
              <a:t>Next Generation Science Standards: For States, By States</a:t>
            </a:r>
            <a:endParaRPr lang="en-US" sz="3000" dirty="0" smtClean="0">
              <a:solidFill>
                <a:schemeClr val="accent1">
                  <a:lumMod val="50000"/>
                </a:schemeClr>
              </a:solidFill>
              <a:latin typeface="Apple Casual"/>
              <a:cs typeface="Apple Casual"/>
            </a:endParaRPr>
          </a:p>
          <a:p>
            <a:r>
              <a:rPr lang="en-US" sz="3000" dirty="0" smtClean="0">
                <a:solidFill>
                  <a:schemeClr val="accent1">
                    <a:lumMod val="50000"/>
                  </a:schemeClr>
                </a:solidFill>
                <a:latin typeface="Apple Casual"/>
                <a:cs typeface="Apple Casual"/>
              </a:rPr>
              <a:t>Common Core State Standards - Math</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254061"/>
                </a:solidFill>
                <a:latin typeface="Apple Casual"/>
                <a:cs typeface="Apple Casual"/>
              </a:rPr>
              <a:t>What is Project-Based Learning?</a:t>
            </a:r>
            <a:endParaRPr lang="en-US" sz="3600" dirty="0">
              <a:solidFill>
                <a:srgbClr val="254061"/>
              </a:solidFill>
              <a:latin typeface="Apple Casual"/>
              <a:cs typeface="Apple Casual"/>
            </a:endParaRPr>
          </a:p>
        </p:txBody>
      </p:sp>
      <p:pic>
        <p:nvPicPr>
          <p:cNvPr id="7" name="angeles03.jpg">
            <a:hlinkClick r:id="" action="ppaction://media"/>
          </p:cNvPr>
          <p:cNvPicPr/>
          <p:nvPr>
            <p:ph idx="1"/>
            <a:videoFile r:link="rId1"/>
          </p:nvPr>
        </p:nvPicPr>
        <p:blipFill>
          <a:blip r:embed="rId3"/>
          <a:stretch>
            <a:fillRect/>
          </a:stretch>
        </p:blipFill>
        <p:spPr>
          <a:xfrm>
            <a:off x="4811220" y="2389188"/>
            <a:ext cx="3875579" cy="2946400"/>
          </a:xfrm>
        </p:spPr>
      </p:pic>
      <p:sp>
        <p:nvSpPr>
          <p:cNvPr id="5" name="TextBox 4"/>
          <p:cNvSpPr txBox="1"/>
          <p:nvPr/>
        </p:nvSpPr>
        <p:spPr>
          <a:xfrm>
            <a:off x="4560822" y="1914067"/>
            <a:ext cx="4583177" cy="800219"/>
          </a:xfrm>
          <a:prstGeom prst="rect">
            <a:avLst/>
          </a:prstGeom>
          <a:noFill/>
        </p:spPr>
        <p:txBody>
          <a:bodyPr wrap="square" rtlCol="0">
            <a:spAutoFit/>
          </a:bodyPr>
          <a:lstStyle/>
          <a:p>
            <a:endParaRPr lang="en-US" sz="2800" dirty="0" smtClean="0">
              <a:solidFill>
                <a:srgbClr val="254061"/>
              </a:solidFill>
              <a:latin typeface="Apple Casual"/>
              <a:cs typeface="Apple Casual"/>
            </a:endParaRPr>
          </a:p>
          <a:p>
            <a:endParaRPr lang="en-US" dirty="0"/>
          </a:p>
        </p:txBody>
      </p:sp>
      <p:sp>
        <p:nvSpPr>
          <p:cNvPr id="8" name="TextBox 7"/>
          <p:cNvSpPr txBox="1"/>
          <p:nvPr/>
        </p:nvSpPr>
        <p:spPr>
          <a:xfrm>
            <a:off x="457200" y="2389981"/>
            <a:ext cx="4354020" cy="1815882"/>
          </a:xfrm>
          <a:prstGeom prst="rect">
            <a:avLst/>
          </a:prstGeom>
          <a:noFill/>
        </p:spPr>
        <p:txBody>
          <a:bodyPr wrap="square" rtlCol="0">
            <a:spAutoFit/>
          </a:bodyPr>
          <a:lstStyle/>
          <a:p>
            <a:pPr marL="514350" indent="-514350"/>
            <a:r>
              <a:rPr lang="en-US" dirty="0" smtClean="0">
                <a:solidFill>
                  <a:srgbClr val="254061"/>
                </a:solidFill>
                <a:latin typeface="Apple Casual"/>
                <a:cs typeface="Apple Casual"/>
              </a:rPr>
              <a:t>    </a:t>
            </a:r>
            <a:r>
              <a:rPr lang="en-US" sz="2800" dirty="0" smtClean="0">
                <a:solidFill>
                  <a:srgbClr val="254061"/>
                </a:solidFill>
                <a:latin typeface="Apple Casual"/>
                <a:cs typeface="Apple Casual"/>
              </a:rPr>
              <a:t>Students see a purpose for mastering state-required skills and content concepts.</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254061"/>
                </a:solidFill>
                <a:latin typeface="Apple Casual"/>
                <a:cs typeface="Apple Casual"/>
              </a:rPr>
              <a:t>What is Project-Based Learning?</a:t>
            </a:r>
            <a:endParaRPr lang="en-US" sz="3600" dirty="0">
              <a:solidFill>
                <a:srgbClr val="254061"/>
              </a:solidFill>
              <a:latin typeface="Apple Casual"/>
              <a:cs typeface="Apple Casual"/>
            </a:endParaRPr>
          </a:p>
        </p:txBody>
      </p:sp>
      <p:pic>
        <p:nvPicPr>
          <p:cNvPr id="7" name="waskow01.jpg">
            <a:hlinkClick r:id="" action="ppaction://media"/>
          </p:cNvPr>
          <p:cNvPicPr/>
          <p:nvPr>
            <p:ph idx="1"/>
            <a:videoFile r:link="rId1"/>
          </p:nvPr>
        </p:nvPicPr>
        <p:blipFill>
          <a:blip r:embed="rId3"/>
          <a:stretch>
            <a:fillRect/>
          </a:stretch>
        </p:blipFill>
        <p:spPr>
          <a:xfrm>
            <a:off x="457200" y="2219325"/>
            <a:ext cx="4103688" cy="3041650"/>
          </a:xfrm>
        </p:spPr>
      </p:pic>
      <p:sp>
        <p:nvSpPr>
          <p:cNvPr id="5" name="TextBox 4"/>
          <p:cNvSpPr txBox="1"/>
          <p:nvPr/>
        </p:nvSpPr>
        <p:spPr>
          <a:xfrm>
            <a:off x="4256768" y="1914067"/>
            <a:ext cx="4887232" cy="3816430"/>
          </a:xfrm>
          <a:prstGeom prst="rect">
            <a:avLst/>
          </a:prstGeom>
          <a:noFill/>
        </p:spPr>
        <p:txBody>
          <a:bodyPr wrap="square" rtlCol="0">
            <a:spAutoFit/>
          </a:bodyPr>
          <a:lstStyle/>
          <a:p>
            <a:pPr marL="514350" indent="-514350"/>
            <a:r>
              <a:rPr lang="en-US" sz="2800" dirty="0" smtClean="0">
                <a:solidFill>
                  <a:srgbClr val="254061"/>
                </a:solidFill>
                <a:latin typeface="Apple Casual"/>
                <a:cs typeface="Apple Casual"/>
              </a:rPr>
              <a:t>   Students are assessed not only their understanding of academic content, but also on their ability to successfully apply that content when solving authentic problems.</a:t>
            </a:r>
          </a:p>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accent1">
                    <a:lumMod val="50000"/>
                  </a:schemeClr>
                </a:solidFill>
                <a:latin typeface="Apple Casual"/>
                <a:cs typeface="Apple Casual"/>
              </a:rPr>
              <a:t>New Tech Schools</a:t>
            </a:r>
            <a:endParaRPr lang="en-US" sz="3600" dirty="0">
              <a:solidFill>
                <a:schemeClr val="accent1">
                  <a:lumMod val="50000"/>
                </a:schemeClr>
              </a:solidFill>
              <a:latin typeface="Apple Casual"/>
              <a:cs typeface="Apple Casual"/>
            </a:endParaRPr>
          </a:p>
        </p:txBody>
      </p:sp>
      <p:pic>
        <p:nvPicPr>
          <p:cNvPr id="4" name="img0666dppfull.jpg">
            <a:hlinkClick r:id="" action="ppaction://media"/>
          </p:cNvPr>
          <p:cNvPicPr/>
          <p:nvPr>
            <p:ph idx="1"/>
            <a:videoFile r:link="rId1"/>
          </p:nvPr>
        </p:nvPicPr>
        <p:blipFill>
          <a:blip r:embed="rId4"/>
          <a:stretch>
            <a:fillRect/>
          </a:stretch>
        </p:blipFill>
        <p:spPr>
          <a:xfrm>
            <a:off x="4668838" y="2159000"/>
            <a:ext cx="4475162" cy="2260600"/>
          </a:xfrm>
        </p:spPr>
      </p:pic>
      <p:sp>
        <p:nvSpPr>
          <p:cNvPr id="6" name="TextBox 5"/>
          <p:cNvSpPr txBox="1"/>
          <p:nvPr/>
        </p:nvSpPr>
        <p:spPr>
          <a:xfrm>
            <a:off x="214627" y="1784788"/>
            <a:ext cx="4453507" cy="5262980"/>
          </a:xfrm>
          <a:prstGeom prst="rect">
            <a:avLst/>
          </a:prstGeom>
          <a:noFill/>
        </p:spPr>
        <p:txBody>
          <a:bodyPr wrap="square" rtlCol="0">
            <a:spAutoFit/>
          </a:bodyPr>
          <a:lstStyle/>
          <a:p>
            <a:r>
              <a:rPr lang="en-US" sz="2800" dirty="0" smtClean="0">
                <a:solidFill>
                  <a:srgbClr val="254061"/>
                </a:solidFill>
                <a:latin typeface="Apple Casual"/>
                <a:cs typeface="Apple Casual"/>
              </a:rPr>
              <a:t>A national network of elementary, middle and high schools that have adopted a PBL and largely focused on STEM  </a:t>
            </a:r>
          </a:p>
          <a:p>
            <a:endParaRPr lang="en-US" sz="2800" dirty="0" smtClean="0">
              <a:solidFill>
                <a:srgbClr val="254061"/>
              </a:solidFill>
              <a:latin typeface="Apple Casual"/>
              <a:cs typeface="Apple Casual"/>
            </a:endParaRPr>
          </a:p>
          <a:p>
            <a:r>
              <a:rPr lang="en-US" sz="2800" dirty="0" smtClean="0">
                <a:solidFill>
                  <a:srgbClr val="254061"/>
                </a:solidFill>
                <a:latin typeface="Apple Casual"/>
                <a:cs typeface="Apple Casual"/>
              </a:rPr>
              <a:t>Currently - 136 New Tech Schools in 23 states in the U.S. </a:t>
            </a:r>
          </a:p>
          <a:p>
            <a:endParaRPr lang="en-US" sz="2800" dirty="0" smtClean="0"/>
          </a:p>
          <a:p>
            <a:r>
              <a:rPr lang="en-US" sz="2800" dirty="0" smtClean="0">
                <a:solidFill>
                  <a:srgbClr val="FF0000"/>
                </a:solidFill>
                <a:hlinkClick r:id="rId5"/>
              </a:rPr>
              <a:t>www.newtechnetwork.org</a:t>
            </a:r>
            <a:endParaRPr lang="en-US" sz="2800" dirty="0" smtClean="0">
              <a:solidFill>
                <a:srgbClr val="FF0000"/>
              </a:solidFill>
            </a:endParaRPr>
          </a:p>
          <a:p>
            <a:endParaRPr lang="en-US" sz="28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tx2">
                    <a:lumMod val="75000"/>
                  </a:schemeClr>
                </a:solidFill>
                <a:latin typeface="Apple Casual"/>
                <a:cs typeface="Apple Casual"/>
              </a:rPr>
              <a:t> Teacher Prep for STEM/PBL Schools</a:t>
            </a:r>
            <a:r>
              <a:rPr lang="en-US" sz="2222" dirty="0" smtClean="0">
                <a:solidFill>
                  <a:schemeClr val="tx2">
                    <a:lumMod val="75000"/>
                  </a:schemeClr>
                </a:solidFill>
                <a:latin typeface="Apple Casual"/>
                <a:cs typeface="Apple Casual"/>
              </a:rPr>
              <a:t>*</a:t>
            </a:r>
            <a:endParaRPr lang="en-US" sz="2222" dirty="0">
              <a:solidFill>
                <a:schemeClr val="tx2">
                  <a:lumMod val="75000"/>
                </a:schemeClr>
              </a:solidFill>
              <a:latin typeface="Apple Casual"/>
              <a:cs typeface="Apple Casual"/>
            </a:endParaRPr>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solidFill>
                  <a:srgbClr val="17375E"/>
                </a:solidFill>
                <a:latin typeface="Apple Casual"/>
                <a:cs typeface="Apple Casual"/>
              </a:rPr>
              <a:t>More content courses require for entry and exit</a:t>
            </a:r>
          </a:p>
          <a:p>
            <a:r>
              <a:rPr lang="en-US" dirty="0" smtClean="0">
                <a:solidFill>
                  <a:srgbClr val="17375E"/>
                </a:solidFill>
                <a:latin typeface="Apple Casual"/>
                <a:cs typeface="Apple Casual"/>
              </a:rPr>
              <a:t>Required Capstone course to ‘put it together’</a:t>
            </a:r>
          </a:p>
          <a:p>
            <a:r>
              <a:rPr lang="en-US" dirty="0" smtClean="0">
                <a:solidFill>
                  <a:srgbClr val="17375E"/>
                </a:solidFill>
                <a:latin typeface="Apple Casual"/>
                <a:cs typeface="Apple Casual"/>
              </a:rPr>
              <a:t>Practical coursework to learn specific practices – teaming, questioning, inquiry</a:t>
            </a:r>
          </a:p>
          <a:p>
            <a:r>
              <a:rPr lang="en-US" dirty="0" smtClean="0">
                <a:solidFill>
                  <a:srgbClr val="17375E"/>
                </a:solidFill>
                <a:latin typeface="Apple Casual"/>
                <a:cs typeface="Apple Casual"/>
              </a:rPr>
              <a:t>More knowledge of local district curriculum</a:t>
            </a:r>
          </a:p>
          <a:p>
            <a:r>
              <a:rPr lang="en-US" dirty="0" smtClean="0">
                <a:solidFill>
                  <a:srgbClr val="17375E"/>
                </a:solidFill>
                <a:latin typeface="Apple Casual"/>
                <a:cs typeface="Apple Casual"/>
              </a:rPr>
              <a:t>Intern experiences that are congruent with subject/grade level and future teaching expectations</a:t>
            </a:r>
          </a:p>
          <a:p>
            <a:pPr>
              <a:buNone/>
            </a:pPr>
            <a:r>
              <a:rPr lang="en-US" sz="2162" dirty="0" smtClean="0">
                <a:solidFill>
                  <a:srgbClr val="17375E"/>
                </a:solidFill>
                <a:latin typeface="Apple Casual"/>
                <a:cs typeface="Apple Casual"/>
              </a:rPr>
              <a:t>*Pathways Project of NYC &amp; National Academy of Sciences (2010).</a:t>
            </a:r>
            <a:endParaRPr lang="en-US" sz="2162" dirty="0">
              <a:solidFill>
                <a:srgbClr val="17375E"/>
              </a:solidFill>
              <a:latin typeface="Apple Casual"/>
              <a:cs typeface="Apple Casua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376092"/>
                </a:solidFill>
                <a:latin typeface="Apple Casual"/>
                <a:cs typeface="Apple Casual"/>
              </a:rPr>
              <a:t>STEM Teacher Prep: UTeach</a:t>
            </a:r>
            <a:endParaRPr lang="en-US" sz="3600" dirty="0">
              <a:solidFill>
                <a:srgbClr val="376092"/>
              </a:solidFill>
              <a:latin typeface="Apple Casual"/>
              <a:cs typeface="Apple Casual"/>
            </a:endParaRPr>
          </a:p>
        </p:txBody>
      </p:sp>
      <p:sp>
        <p:nvSpPr>
          <p:cNvPr id="5" name="Content Placeholder 4"/>
          <p:cNvSpPr>
            <a:spLocks noGrp="1"/>
          </p:cNvSpPr>
          <p:nvPr>
            <p:ph idx="1"/>
          </p:nvPr>
        </p:nvSpPr>
        <p:spPr>
          <a:xfrm>
            <a:off x="457200" y="1600200"/>
            <a:ext cx="8229600" cy="5257800"/>
          </a:xfrm>
        </p:spPr>
        <p:txBody>
          <a:bodyPr/>
          <a:lstStyle/>
          <a:p>
            <a:pPr algn="ctr">
              <a:buNone/>
            </a:pPr>
            <a:r>
              <a:rPr lang="en-US" dirty="0" smtClean="0">
                <a:solidFill>
                  <a:srgbClr val="E46C0A"/>
                </a:solidFill>
                <a:latin typeface="Apple Casual"/>
                <a:cs typeface="Apple Casual"/>
              </a:rPr>
              <a:t>University of Texas- Austin</a:t>
            </a:r>
            <a:endParaRPr lang="en-US" dirty="0">
              <a:solidFill>
                <a:srgbClr val="E46C0A"/>
              </a:solidFill>
              <a:latin typeface="Apple Casual"/>
              <a:cs typeface="Apple Casual"/>
            </a:endParaRPr>
          </a:p>
        </p:txBody>
      </p:sp>
      <p:pic>
        <p:nvPicPr>
          <p:cNvPr id="7" name="Picture 6" descr="Bobby-1.jpg"/>
          <p:cNvPicPr>
            <a:picLocks noChangeAspect="1"/>
          </p:cNvPicPr>
          <p:nvPr/>
        </p:nvPicPr>
        <p:blipFill>
          <a:blip r:embed="rId3"/>
          <a:stretch>
            <a:fillRect/>
          </a:stretch>
        </p:blipFill>
        <p:spPr>
          <a:xfrm>
            <a:off x="3059425" y="2205039"/>
            <a:ext cx="3160443" cy="2427088"/>
          </a:xfrm>
          <a:prstGeom prst="rect">
            <a:avLst/>
          </a:prstGeom>
        </p:spPr>
      </p:pic>
      <p:sp>
        <p:nvSpPr>
          <p:cNvPr id="8" name="TextBox 7"/>
          <p:cNvSpPr txBox="1"/>
          <p:nvPr/>
        </p:nvSpPr>
        <p:spPr>
          <a:xfrm>
            <a:off x="457201" y="5555457"/>
            <a:ext cx="8732646" cy="954107"/>
          </a:xfrm>
          <a:prstGeom prst="rect">
            <a:avLst/>
          </a:prstGeom>
          <a:noFill/>
        </p:spPr>
        <p:txBody>
          <a:bodyPr wrap="square" rtlCol="0">
            <a:spAutoFit/>
          </a:bodyPr>
          <a:lstStyle/>
          <a:p>
            <a:pPr algn="ctr"/>
            <a:r>
              <a:rPr lang="en-US" sz="2800" dirty="0" smtClean="0">
                <a:solidFill>
                  <a:srgbClr val="376092"/>
                </a:solidFill>
                <a:latin typeface="Apple Casual"/>
                <a:cs typeface="Apple Casual"/>
              </a:rPr>
              <a:t>Project-Based Learning (3 s.h.) is required in UTeach and at UTeach Replication sites</a:t>
            </a:r>
            <a:endParaRPr lang="en-US" sz="2800" dirty="0">
              <a:solidFill>
                <a:srgbClr val="376092"/>
              </a:solidFill>
              <a:latin typeface="Apple Casual"/>
              <a:cs typeface="Apple Casual"/>
            </a:endParaRPr>
          </a:p>
        </p:txBody>
      </p:sp>
      <p:sp>
        <p:nvSpPr>
          <p:cNvPr id="9" name="TextBox 8"/>
          <p:cNvSpPr txBox="1"/>
          <p:nvPr/>
        </p:nvSpPr>
        <p:spPr>
          <a:xfrm>
            <a:off x="2151529" y="4632127"/>
            <a:ext cx="4721412" cy="923330"/>
          </a:xfrm>
          <a:prstGeom prst="rect">
            <a:avLst/>
          </a:prstGeom>
          <a:noFill/>
        </p:spPr>
        <p:txBody>
          <a:bodyPr wrap="square" rtlCol="0">
            <a:spAutoFit/>
          </a:bodyPr>
          <a:lstStyle/>
          <a:p>
            <a:r>
              <a:rPr lang="en-US" dirty="0" smtClean="0">
                <a:solidFill>
                  <a:schemeClr val="accent1">
                    <a:lumMod val="75000"/>
                  </a:schemeClr>
                </a:solidFill>
                <a:latin typeface="Apple Casual"/>
                <a:cs typeface="Apple Casual"/>
              </a:rPr>
              <a:t>Mr. Bobby Garcia (far left) with Robotics team and special guest- Manor New Tech HS-- May 9, 2013</a:t>
            </a:r>
            <a:endParaRPr lang="en-US" dirty="0">
              <a:solidFill>
                <a:schemeClr val="accent1">
                  <a:lumMod val="75000"/>
                </a:schemeClr>
              </a:solidFill>
              <a:latin typeface="Apple Casual"/>
              <a:cs typeface="Apple Casua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3952"/>
            <a:ext cx="8229600" cy="923686"/>
          </a:xfrm>
        </p:spPr>
        <p:txBody>
          <a:bodyPr>
            <a:normAutofit fontScale="90000"/>
          </a:bodyPr>
          <a:lstStyle/>
          <a:p>
            <a:r>
              <a:rPr lang="en-US" sz="4000" dirty="0" smtClean="0">
                <a:solidFill>
                  <a:srgbClr val="376092"/>
                </a:solidFill>
                <a:latin typeface="Apple Casual"/>
                <a:cs typeface="Apple Casual"/>
              </a:rPr>
              <a:t>STEM Teacher Prep: Indiana </a:t>
            </a:r>
            <a:r>
              <a:rPr lang="en-US" sz="4000" dirty="0" smtClean="0">
                <a:solidFill>
                  <a:schemeClr val="accent1">
                    <a:lumMod val="75000"/>
                  </a:schemeClr>
                </a:solidFill>
                <a:latin typeface="Apple Casual"/>
                <a:cs typeface="Apple Casual"/>
              </a:rPr>
              <a:t>STEM Teach</a:t>
            </a:r>
            <a:r>
              <a:rPr lang="en-US" sz="3600" dirty="0" smtClean="0">
                <a:solidFill>
                  <a:schemeClr val="accent1">
                    <a:lumMod val="75000"/>
                  </a:schemeClr>
                </a:solidFill>
                <a:latin typeface="Apple Casual"/>
                <a:cs typeface="Apple Casual"/>
              </a:rPr>
              <a:t/>
            </a:r>
            <a:br>
              <a:rPr lang="en-US" sz="3600" dirty="0" smtClean="0">
                <a:solidFill>
                  <a:schemeClr val="accent1">
                    <a:lumMod val="75000"/>
                  </a:schemeClr>
                </a:solidFill>
                <a:latin typeface="Apple Casual"/>
                <a:cs typeface="Apple Casual"/>
              </a:rPr>
            </a:br>
            <a:endParaRPr lang="en-US" sz="3600" dirty="0">
              <a:solidFill>
                <a:srgbClr val="376092"/>
              </a:solidFill>
              <a:latin typeface="Apple Casual"/>
              <a:cs typeface="Apple Casual"/>
            </a:endParaRPr>
          </a:p>
        </p:txBody>
      </p:sp>
      <p:sp>
        <p:nvSpPr>
          <p:cNvPr id="5" name="Content Placeholder 4"/>
          <p:cNvSpPr>
            <a:spLocks noGrp="1"/>
          </p:cNvSpPr>
          <p:nvPr>
            <p:ph idx="1"/>
          </p:nvPr>
        </p:nvSpPr>
        <p:spPr>
          <a:xfrm>
            <a:off x="457200" y="1600200"/>
            <a:ext cx="8229600" cy="5257800"/>
          </a:xfrm>
        </p:spPr>
        <p:txBody>
          <a:bodyPr>
            <a:normAutofit/>
          </a:bodyPr>
          <a:lstStyle/>
          <a:p>
            <a:pPr algn="ctr">
              <a:buNone/>
            </a:pPr>
            <a:r>
              <a:rPr lang="en-US" sz="2800" dirty="0" smtClean="0">
                <a:solidFill>
                  <a:srgbClr val="953735"/>
                </a:solidFill>
                <a:latin typeface="Apple Casual"/>
                <a:cs typeface="Apple Casual"/>
              </a:rPr>
              <a:t>Center of Excellence in Leadership of Learning (CELL) and the Independent Colleges of Indiana</a:t>
            </a:r>
          </a:p>
          <a:p>
            <a:pPr algn="ctr">
              <a:buNone/>
            </a:pPr>
            <a:r>
              <a:rPr lang="en-US" sz="2800" dirty="0" smtClean="0">
                <a:solidFill>
                  <a:srgbClr val="953735"/>
                </a:solidFill>
                <a:latin typeface="Apple Casual"/>
                <a:cs typeface="Apple Casual"/>
              </a:rPr>
              <a:t> </a:t>
            </a:r>
            <a:endParaRPr lang="en-US" sz="2800" dirty="0" smtClean="0">
              <a:solidFill>
                <a:schemeClr val="accent2">
                  <a:lumMod val="75000"/>
                </a:schemeClr>
              </a:solidFill>
              <a:latin typeface="Apple Casual"/>
              <a:cs typeface="Apple Casual"/>
            </a:endParaRPr>
          </a:p>
          <a:p>
            <a:pPr algn="ctr">
              <a:buNone/>
            </a:pPr>
            <a:endParaRPr lang="en-US" sz="2800" dirty="0">
              <a:solidFill>
                <a:schemeClr val="accent2">
                  <a:lumMod val="75000"/>
                </a:schemeClr>
              </a:solidFill>
              <a:latin typeface="Apple Casual"/>
              <a:cs typeface="Apple Casual"/>
            </a:endParaRPr>
          </a:p>
        </p:txBody>
      </p:sp>
      <p:sp>
        <p:nvSpPr>
          <p:cNvPr id="8" name="TextBox 7"/>
          <p:cNvSpPr txBox="1"/>
          <p:nvPr/>
        </p:nvSpPr>
        <p:spPr>
          <a:xfrm>
            <a:off x="457201" y="5555664"/>
            <a:ext cx="8732646" cy="1200328"/>
          </a:xfrm>
          <a:prstGeom prst="rect">
            <a:avLst/>
          </a:prstGeom>
          <a:noFill/>
        </p:spPr>
        <p:txBody>
          <a:bodyPr wrap="square" rtlCol="0">
            <a:spAutoFit/>
          </a:bodyPr>
          <a:lstStyle/>
          <a:p>
            <a:pPr>
              <a:buFont typeface="Arial"/>
              <a:buChar char="•"/>
            </a:pPr>
            <a:r>
              <a:rPr lang="en-US" sz="2400" dirty="0" smtClean="0">
                <a:solidFill>
                  <a:schemeClr val="accent1">
                    <a:lumMod val="75000"/>
                  </a:schemeClr>
                </a:solidFill>
                <a:latin typeface="Apple Casual"/>
                <a:cs typeface="Apple Casual"/>
              </a:rPr>
              <a:t>Support campuses to implement PBL preparation to teacher candidates and professional development to teachers</a:t>
            </a:r>
          </a:p>
          <a:p>
            <a:pPr>
              <a:buFont typeface="Arial"/>
              <a:buChar char="•"/>
            </a:pPr>
            <a:r>
              <a:rPr lang="en-US" sz="2400" dirty="0" smtClean="0">
                <a:solidFill>
                  <a:schemeClr val="accent1">
                    <a:lumMod val="75000"/>
                  </a:schemeClr>
                </a:solidFill>
                <a:latin typeface="Apple Casual"/>
                <a:cs typeface="Apple Casual"/>
              </a:rPr>
              <a:t>Support teachers to be dual certified in STEM courses</a:t>
            </a:r>
            <a:endParaRPr lang="en-US" sz="2400" dirty="0">
              <a:solidFill>
                <a:schemeClr val="accent1">
                  <a:lumMod val="75000"/>
                </a:schemeClr>
              </a:solidFill>
              <a:latin typeface="Apple Casual"/>
              <a:cs typeface="Apple Casual"/>
            </a:endParaRPr>
          </a:p>
        </p:txBody>
      </p:sp>
      <p:pic>
        <p:nvPicPr>
          <p:cNvPr id="10" name="Picture 9" descr="indiana.gif"/>
          <p:cNvPicPr>
            <a:picLocks noChangeAspect="1"/>
          </p:cNvPicPr>
          <p:nvPr/>
        </p:nvPicPr>
        <p:blipFill>
          <a:blip r:embed="rId3"/>
          <a:stretch>
            <a:fillRect/>
          </a:stretch>
        </p:blipFill>
        <p:spPr>
          <a:xfrm>
            <a:off x="3439750" y="2522686"/>
            <a:ext cx="2152047" cy="303297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accent1">
                    <a:lumMod val="75000"/>
                  </a:schemeClr>
                </a:solidFill>
                <a:latin typeface="Apple Casual"/>
                <a:cs typeface="Apple Casual"/>
              </a:rPr>
              <a:t>STEM Teacher Prep: NC New Schools</a:t>
            </a:r>
          </a:p>
        </p:txBody>
      </p:sp>
      <p:sp>
        <p:nvSpPr>
          <p:cNvPr id="5" name="Content Placeholder 4"/>
          <p:cNvSpPr>
            <a:spLocks noGrp="1"/>
          </p:cNvSpPr>
          <p:nvPr>
            <p:ph idx="1"/>
          </p:nvPr>
        </p:nvSpPr>
        <p:spPr>
          <a:xfrm>
            <a:off x="457200" y="1600200"/>
            <a:ext cx="8229600" cy="5257800"/>
          </a:xfrm>
        </p:spPr>
        <p:txBody>
          <a:bodyPr>
            <a:normAutofit/>
          </a:bodyPr>
          <a:lstStyle/>
          <a:p>
            <a:pPr algn="ctr">
              <a:buNone/>
            </a:pPr>
            <a:r>
              <a:rPr lang="en-US" sz="2800" dirty="0" smtClean="0">
                <a:solidFill>
                  <a:srgbClr val="953735"/>
                </a:solidFill>
                <a:latin typeface="Apple Casual"/>
                <a:cs typeface="Apple Casual"/>
              </a:rPr>
              <a:t>NC STEP (STEM Teacher Education Program) </a:t>
            </a:r>
            <a:endParaRPr lang="en-US" sz="2800" dirty="0" smtClean="0">
              <a:latin typeface="Apple Casual"/>
              <a:cs typeface="Apple Casual"/>
            </a:endParaRPr>
          </a:p>
          <a:p>
            <a:pPr algn="ctr">
              <a:buNone/>
            </a:pPr>
            <a:r>
              <a:rPr lang="en-US" sz="2800" dirty="0" smtClean="0">
                <a:solidFill>
                  <a:srgbClr val="953735"/>
                </a:solidFill>
                <a:latin typeface="Apple Casual"/>
                <a:cs typeface="Apple Casual"/>
              </a:rPr>
              <a:t> </a:t>
            </a:r>
            <a:endParaRPr lang="en-US" sz="2800" dirty="0" smtClean="0">
              <a:solidFill>
                <a:schemeClr val="accent2">
                  <a:lumMod val="75000"/>
                </a:schemeClr>
              </a:solidFill>
              <a:latin typeface="Apple Casual"/>
              <a:cs typeface="Apple Casual"/>
            </a:endParaRPr>
          </a:p>
          <a:p>
            <a:pPr algn="ctr">
              <a:buNone/>
            </a:pPr>
            <a:endParaRPr lang="en-US" sz="2800" dirty="0">
              <a:solidFill>
                <a:schemeClr val="accent2">
                  <a:lumMod val="75000"/>
                </a:schemeClr>
              </a:solidFill>
              <a:latin typeface="Apple Casual"/>
              <a:cs typeface="Apple Casual"/>
            </a:endParaRPr>
          </a:p>
        </p:txBody>
      </p:sp>
      <p:sp>
        <p:nvSpPr>
          <p:cNvPr id="8" name="TextBox 7"/>
          <p:cNvSpPr txBox="1"/>
          <p:nvPr/>
        </p:nvSpPr>
        <p:spPr>
          <a:xfrm>
            <a:off x="457201" y="4039824"/>
            <a:ext cx="8732646" cy="2677656"/>
          </a:xfrm>
          <a:prstGeom prst="rect">
            <a:avLst/>
          </a:prstGeom>
          <a:noFill/>
        </p:spPr>
        <p:txBody>
          <a:bodyPr wrap="square" rtlCol="0">
            <a:spAutoFit/>
          </a:bodyPr>
          <a:lstStyle/>
          <a:p>
            <a:pPr>
              <a:buFont typeface="Arial"/>
              <a:buChar char="•"/>
            </a:pPr>
            <a:r>
              <a:rPr lang="en-US" sz="2400" dirty="0" smtClean="0">
                <a:solidFill>
                  <a:srgbClr val="376092"/>
                </a:solidFill>
                <a:latin typeface="Apple Casual"/>
                <a:cs typeface="Apple Casual"/>
              </a:rPr>
              <a:t>A non-traditional 15 month teacher education program  administered by NCNS, funded by the federal Transitions to Teaching grant</a:t>
            </a:r>
          </a:p>
          <a:p>
            <a:pPr>
              <a:buFont typeface="Arial"/>
              <a:buChar char="•"/>
            </a:pPr>
            <a:r>
              <a:rPr lang="en-US" sz="2400" dirty="0" smtClean="0">
                <a:solidFill>
                  <a:srgbClr val="376092"/>
                </a:solidFill>
                <a:latin typeface="Apple Casual"/>
                <a:cs typeface="Apple Casual"/>
              </a:rPr>
              <a:t>Candidates receive a year of school-based training at an innovative school supported by NCNS, combined with seminars and online coursework through WIDE World, through Harvard Graduate School of Education </a:t>
            </a:r>
            <a:endParaRPr lang="en-US" sz="2400" dirty="0">
              <a:solidFill>
                <a:srgbClr val="376092"/>
              </a:solidFill>
              <a:latin typeface="Apple Casual"/>
              <a:cs typeface="Apple Casual"/>
            </a:endParaRPr>
          </a:p>
        </p:txBody>
      </p:sp>
      <p:pic>
        <p:nvPicPr>
          <p:cNvPr id="7" name="Picture 6" descr="ncnsp-schools.jpg"/>
          <p:cNvPicPr>
            <a:picLocks noChangeAspect="1"/>
          </p:cNvPicPr>
          <p:nvPr/>
        </p:nvPicPr>
        <p:blipFill>
          <a:blip r:embed="rId3"/>
          <a:stretch>
            <a:fillRect/>
          </a:stretch>
        </p:blipFill>
        <p:spPr>
          <a:xfrm>
            <a:off x="2655175" y="2213034"/>
            <a:ext cx="3270868" cy="182679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chemeClr val="accent1">
                    <a:lumMod val="75000"/>
                  </a:schemeClr>
                </a:solidFill>
                <a:latin typeface="Apple Casual"/>
                <a:cs typeface="Apple Casual"/>
              </a:rPr>
              <a:t>STEM Teacher Prep: Teach for America</a:t>
            </a:r>
            <a:endParaRPr lang="en-US" sz="3600" dirty="0">
              <a:solidFill>
                <a:schemeClr val="accent1">
                  <a:lumMod val="75000"/>
                </a:schemeClr>
              </a:solidFill>
              <a:latin typeface="Apple Casual"/>
              <a:cs typeface="Apple Casual"/>
            </a:endParaRPr>
          </a:p>
        </p:txBody>
      </p:sp>
      <p:sp>
        <p:nvSpPr>
          <p:cNvPr id="3" name="Content Placeholder 2"/>
          <p:cNvSpPr>
            <a:spLocks noGrp="1"/>
          </p:cNvSpPr>
          <p:nvPr>
            <p:ph idx="1"/>
          </p:nvPr>
        </p:nvSpPr>
        <p:spPr>
          <a:xfrm>
            <a:off x="457200" y="1600200"/>
            <a:ext cx="8229600" cy="5257800"/>
          </a:xfrm>
        </p:spPr>
        <p:txBody>
          <a:bodyPr>
            <a:normAutofit/>
          </a:bodyPr>
          <a:lstStyle/>
          <a:p>
            <a:r>
              <a:rPr lang="en-US" sz="3000" dirty="0" smtClean="0">
                <a:solidFill>
                  <a:schemeClr val="accent3">
                    <a:lumMod val="50000"/>
                  </a:schemeClr>
                </a:solidFill>
                <a:latin typeface="Apple Casual"/>
                <a:cs typeface="Apple Casual"/>
              </a:rPr>
              <a:t>Today, more than 3,200 1st &amp; 2</a:t>
            </a:r>
            <a:r>
              <a:rPr lang="en-US" sz="3000" baseline="30000" dirty="0" smtClean="0">
                <a:solidFill>
                  <a:schemeClr val="accent3">
                    <a:lumMod val="50000"/>
                  </a:schemeClr>
                </a:solidFill>
                <a:latin typeface="Apple Casual"/>
                <a:cs typeface="Apple Casual"/>
              </a:rPr>
              <a:t>nd</a:t>
            </a:r>
            <a:r>
              <a:rPr lang="en-US" sz="3000" dirty="0" smtClean="0">
                <a:solidFill>
                  <a:schemeClr val="accent3">
                    <a:lumMod val="50000"/>
                  </a:schemeClr>
                </a:solidFill>
                <a:latin typeface="Apple Casual"/>
                <a:cs typeface="Apple Casual"/>
              </a:rPr>
              <a:t> -year STEM corps members are teaching math and science primarily in low wealth urban and rural schools, making </a:t>
            </a:r>
            <a:r>
              <a:rPr lang="en-US" sz="3000" dirty="0" err="1" smtClean="0">
                <a:solidFill>
                  <a:schemeClr val="accent3">
                    <a:lumMod val="50000"/>
                  </a:schemeClr>
                </a:solidFill>
                <a:latin typeface="Apple Casual"/>
                <a:cs typeface="Apple Casual"/>
              </a:rPr>
              <a:t>TfA</a:t>
            </a:r>
            <a:r>
              <a:rPr lang="en-US" sz="3000" dirty="0" smtClean="0">
                <a:solidFill>
                  <a:schemeClr val="accent3">
                    <a:lumMod val="50000"/>
                  </a:schemeClr>
                </a:solidFill>
                <a:latin typeface="Apple Casual"/>
                <a:cs typeface="Apple Casual"/>
              </a:rPr>
              <a:t> one of the largest providers of math and science teachers in the country.</a:t>
            </a:r>
          </a:p>
          <a:p>
            <a:r>
              <a:rPr lang="en-US" sz="3000" dirty="0" err="1" smtClean="0">
                <a:solidFill>
                  <a:srgbClr val="4F6228"/>
                </a:solidFill>
                <a:latin typeface="Apple Casual"/>
                <a:cs typeface="Apple Casual"/>
              </a:rPr>
              <a:t>TfA</a:t>
            </a:r>
            <a:r>
              <a:rPr lang="en-US" sz="3000" dirty="0" smtClean="0">
                <a:solidFill>
                  <a:srgbClr val="4F6228"/>
                </a:solidFill>
                <a:latin typeface="Apple Casual"/>
                <a:cs typeface="Apple Casual"/>
              </a:rPr>
              <a:t> aspires to have 5,000 STEM first and second-year corps members by 2015.</a:t>
            </a:r>
          </a:p>
          <a:p>
            <a:r>
              <a:rPr lang="en-US" sz="3000" dirty="0" smtClean="0">
                <a:solidFill>
                  <a:srgbClr val="4F6228"/>
                </a:solidFill>
                <a:latin typeface="Apple Casual"/>
                <a:cs typeface="Apple Casual"/>
              </a:rPr>
              <a:t>56% of STEM alumni stay in education and 32% stay in the classroom.</a:t>
            </a:r>
          </a:p>
          <a:p>
            <a:pPr>
              <a:buNone/>
            </a:pPr>
            <a:endParaRPr lang="en-US" sz="2400" dirty="0" smtClean="0">
              <a:solidFill>
                <a:schemeClr val="accent3">
                  <a:lumMod val="50000"/>
                </a:schemeClr>
              </a:solidFill>
              <a:latin typeface="Apple Casual"/>
              <a:cs typeface="Apple Casual"/>
            </a:endParaRPr>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chemeClr val="accent1">
                    <a:lumMod val="75000"/>
                  </a:schemeClr>
                </a:solidFill>
                <a:latin typeface="Apple Casual"/>
                <a:cs typeface="Apple Casual"/>
              </a:rPr>
              <a:t>STEM Teacher Prep: Informal Education</a:t>
            </a:r>
            <a:endParaRPr lang="en-US" sz="3600" dirty="0">
              <a:solidFill>
                <a:schemeClr val="accent1">
                  <a:lumMod val="75000"/>
                </a:schemeClr>
              </a:solidFill>
              <a:latin typeface="Apple Casual"/>
              <a:cs typeface="Apple Casual"/>
            </a:endParaRPr>
          </a:p>
        </p:txBody>
      </p:sp>
      <p:sp>
        <p:nvSpPr>
          <p:cNvPr id="3" name="Content Placeholder 2"/>
          <p:cNvSpPr>
            <a:spLocks noGrp="1"/>
          </p:cNvSpPr>
          <p:nvPr>
            <p:ph idx="1"/>
          </p:nvPr>
        </p:nvSpPr>
        <p:spPr/>
        <p:txBody>
          <a:bodyPr>
            <a:normAutofit fontScale="92500"/>
          </a:bodyPr>
          <a:lstStyle/>
          <a:p>
            <a:pPr>
              <a:buNone/>
            </a:pPr>
            <a:r>
              <a:rPr lang="en-US" dirty="0" smtClean="0">
                <a:solidFill>
                  <a:schemeClr val="accent6">
                    <a:lumMod val="50000"/>
                  </a:schemeClr>
                </a:solidFill>
                <a:latin typeface="Apple Casual"/>
                <a:cs typeface="Apple Casual"/>
              </a:rPr>
              <a:t>Carnegie Science Center/Chevron STEM Center</a:t>
            </a:r>
          </a:p>
          <a:p>
            <a:r>
              <a:rPr lang="en-US" dirty="0" smtClean="0">
                <a:solidFill>
                  <a:srgbClr val="660066"/>
                </a:solidFill>
                <a:latin typeface="Apple Casual"/>
                <a:cs typeface="Apple Casual"/>
              </a:rPr>
              <a:t>pre K-12 school </a:t>
            </a:r>
          </a:p>
          <a:p>
            <a:r>
              <a:rPr lang="en-US" dirty="0" smtClean="0">
                <a:solidFill>
                  <a:srgbClr val="660066"/>
                </a:solidFill>
                <a:latin typeface="Apple Casual"/>
                <a:cs typeface="Apple Casual"/>
              </a:rPr>
              <a:t>colleges and universities </a:t>
            </a:r>
          </a:p>
          <a:p>
            <a:r>
              <a:rPr lang="en-US" dirty="0" smtClean="0">
                <a:solidFill>
                  <a:srgbClr val="660066"/>
                </a:solidFill>
                <a:latin typeface="Apple Casual"/>
                <a:cs typeface="Apple Casual"/>
              </a:rPr>
              <a:t>technical schools</a:t>
            </a:r>
          </a:p>
          <a:p>
            <a:r>
              <a:rPr lang="en-US" dirty="0" smtClean="0">
                <a:solidFill>
                  <a:srgbClr val="660066"/>
                </a:solidFill>
                <a:latin typeface="Apple Casual"/>
                <a:cs typeface="Apple Casual"/>
              </a:rPr>
              <a:t>business and industry</a:t>
            </a:r>
          </a:p>
          <a:p>
            <a:r>
              <a:rPr lang="en-US" dirty="0" smtClean="0">
                <a:solidFill>
                  <a:srgbClr val="660066"/>
                </a:solidFill>
                <a:latin typeface="Apple Casual"/>
                <a:cs typeface="Apple Casual"/>
              </a:rPr>
              <a:t>workforce and career development organizations</a:t>
            </a:r>
          </a:p>
          <a:p>
            <a:r>
              <a:rPr lang="en-US" dirty="0" smtClean="0">
                <a:solidFill>
                  <a:srgbClr val="660066"/>
                </a:solidFill>
                <a:latin typeface="Apple Casual"/>
                <a:cs typeface="Apple Casual"/>
              </a:rPr>
              <a:t>economic development organizations</a:t>
            </a:r>
          </a:p>
          <a:p>
            <a:pPr>
              <a:buNone/>
            </a:pPr>
            <a:endParaRPr lang="en-US" sz="2400" dirty="0" smtClean="0"/>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chemeClr val="accent1">
                    <a:lumMod val="75000"/>
                  </a:schemeClr>
                </a:solidFill>
                <a:latin typeface="Apple Casual"/>
                <a:cs typeface="Apple Casual"/>
              </a:rPr>
              <a:t>STEM Teacher Prep: Informal Education</a:t>
            </a:r>
            <a:endParaRPr lang="en-US" sz="3600" dirty="0">
              <a:solidFill>
                <a:schemeClr val="accent1">
                  <a:lumMod val="75000"/>
                </a:schemeClr>
              </a:solidFill>
              <a:latin typeface="Apple Casual"/>
              <a:cs typeface="Apple Casual"/>
            </a:endParaRPr>
          </a:p>
        </p:txBody>
      </p:sp>
      <p:sp>
        <p:nvSpPr>
          <p:cNvPr id="3" name="Content Placeholder 2"/>
          <p:cNvSpPr>
            <a:spLocks noGrp="1"/>
          </p:cNvSpPr>
          <p:nvPr>
            <p:ph idx="1"/>
          </p:nvPr>
        </p:nvSpPr>
        <p:spPr/>
        <p:txBody>
          <a:bodyPr>
            <a:normAutofit/>
          </a:bodyPr>
          <a:lstStyle/>
          <a:p>
            <a:pPr>
              <a:buNone/>
            </a:pPr>
            <a:r>
              <a:rPr lang="en-US" dirty="0" smtClean="0">
                <a:solidFill>
                  <a:schemeClr val="accent6">
                    <a:lumMod val="50000"/>
                  </a:schemeClr>
                </a:solidFill>
                <a:latin typeface="Apple Casual"/>
                <a:cs typeface="Apple Casual"/>
              </a:rPr>
              <a:t>Exploratorium – San Francisco</a:t>
            </a:r>
          </a:p>
          <a:p>
            <a:r>
              <a:rPr lang="en-US" dirty="0" smtClean="0">
                <a:solidFill>
                  <a:schemeClr val="accent4">
                    <a:lumMod val="50000"/>
                  </a:schemeClr>
                </a:solidFill>
                <a:latin typeface="Apple Casual"/>
                <a:cs typeface="Apple Casual"/>
              </a:rPr>
              <a:t>Teacher In-service</a:t>
            </a:r>
          </a:p>
          <a:p>
            <a:r>
              <a:rPr lang="en-US" dirty="0" smtClean="0">
                <a:solidFill>
                  <a:schemeClr val="accent4">
                    <a:lumMod val="50000"/>
                  </a:schemeClr>
                </a:solidFill>
                <a:latin typeface="Apple Casual"/>
                <a:cs typeface="Apple Casual"/>
              </a:rPr>
              <a:t>Teacher Induction</a:t>
            </a:r>
          </a:p>
          <a:p>
            <a:endParaRPr lang="en-US" dirty="0" smtClean="0">
              <a:solidFill>
                <a:srgbClr val="660066"/>
              </a:solidFill>
              <a:latin typeface="Apple Casual"/>
              <a:cs typeface="Apple Casual"/>
            </a:endParaRPr>
          </a:p>
          <a:p>
            <a:pPr>
              <a:buNone/>
            </a:pPr>
            <a:r>
              <a:rPr lang="en-US" dirty="0" smtClean="0">
                <a:solidFill>
                  <a:schemeClr val="accent2">
                    <a:lumMod val="75000"/>
                  </a:schemeClr>
                </a:solidFill>
                <a:latin typeface="Apple Casual"/>
                <a:cs typeface="Apple Casual"/>
              </a:rPr>
              <a:t>Bank Street College – NY Zoological Park</a:t>
            </a:r>
          </a:p>
          <a:p>
            <a:r>
              <a:rPr lang="en-US" dirty="0" smtClean="0">
                <a:solidFill>
                  <a:srgbClr val="403152"/>
                </a:solidFill>
                <a:latin typeface="Apple Casual"/>
                <a:cs typeface="Apple Casual"/>
              </a:rPr>
              <a:t>Teacher Preparation</a:t>
            </a:r>
          </a:p>
          <a:p>
            <a:pPr>
              <a:buNone/>
            </a:pPr>
            <a:endParaRPr lang="en-US" sz="2400" dirty="0" smtClean="0"/>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chemeClr val="tx2">
                    <a:lumMod val="50000"/>
                  </a:schemeClr>
                </a:solidFill>
                <a:latin typeface="Apple Casual"/>
                <a:cs typeface="Apple Casual"/>
              </a:rPr>
              <a:t>What I am </a:t>
            </a:r>
            <a:r>
              <a:rPr lang="en-US" sz="3600" u="sng" dirty="0" smtClean="0">
                <a:solidFill>
                  <a:schemeClr val="tx2">
                    <a:lumMod val="50000"/>
                  </a:schemeClr>
                </a:solidFill>
                <a:latin typeface="Apple Casual"/>
                <a:cs typeface="Apple Casual"/>
              </a:rPr>
              <a:t>also</a:t>
            </a:r>
            <a:r>
              <a:rPr lang="en-US" sz="3600" dirty="0" smtClean="0">
                <a:solidFill>
                  <a:schemeClr val="tx2">
                    <a:lumMod val="50000"/>
                  </a:schemeClr>
                </a:solidFill>
                <a:latin typeface="Apple Casual"/>
                <a:cs typeface="Apple Casual"/>
              </a:rPr>
              <a:t> </a:t>
            </a:r>
            <a:r>
              <a:rPr lang="en-US" sz="3600" dirty="0" smtClean="0">
                <a:solidFill>
                  <a:srgbClr val="FF0000"/>
                </a:solidFill>
                <a:latin typeface="Apple Casual"/>
                <a:cs typeface="Apple Casual"/>
              </a:rPr>
              <a:t>NOT</a:t>
            </a:r>
            <a:r>
              <a:rPr lang="en-US" sz="3600" dirty="0" smtClean="0">
                <a:solidFill>
                  <a:schemeClr val="tx2">
                    <a:lumMod val="50000"/>
                  </a:schemeClr>
                </a:solidFill>
                <a:latin typeface="Apple Casual"/>
                <a:cs typeface="Apple Casual"/>
              </a:rPr>
              <a:t> going to talk about!</a:t>
            </a:r>
            <a:endParaRPr lang="en-US" sz="3600" dirty="0">
              <a:solidFill>
                <a:schemeClr val="tx2">
                  <a:lumMod val="50000"/>
                </a:schemeClr>
              </a:solidFill>
              <a:latin typeface="Apple Casual"/>
              <a:cs typeface="Apple Casual"/>
            </a:endParaRPr>
          </a:p>
        </p:txBody>
      </p:sp>
      <p:sp>
        <p:nvSpPr>
          <p:cNvPr id="3" name="Content Placeholder 2"/>
          <p:cNvSpPr>
            <a:spLocks noGrp="1"/>
          </p:cNvSpPr>
          <p:nvPr>
            <p:ph idx="1"/>
          </p:nvPr>
        </p:nvSpPr>
        <p:spPr/>
        <p:txBody>
          <a:bodyPr>
            <a:normAutofit/>
          </a:bodyPr>
          <a:lstStyle/>
          <a:p>
            <a:r>
              <a:rPr lang="en-US" sz="3000" dirty="0" smtClean="0">
                <a:solidFill>
                  <a:schemeClr val="accent1">
                    <a:lumMod val="50000"/>
                  </a:schemeClr>
                </a:solidFill>
                <a:latin typeface="Apple Casual"/>
                <a:cs typeface="Apple Casual"/>
              </a:rPr>
              <a:t>Reauthorization of the </a:t>
            </a:r>
            <a:r>
              <a:rPr lang="en-US" sz="3000" i="1" dirty="0" smtClean="0">
                <a:solidFill>
                  <a:schemeClr val="accent1">
                    <a:lumMod val="50000"/>
                  </a:schemeClr>
                </a:solidFill>
                <a:latin typeface="Apple Casual"/>
                <a:cs typeface="Apple Casual"/>
              </a:rPr>
              <a:t>America Competes Act</a:t>
            </a:r>
            <a:endParaRPr lang="en-US" sz="3000" dirty="0" smtClean="0">
              <a:solidFill>
                <a:schemeClr val="accent1">
                  <a:lumMod val="50000"/>
                </a:schemeClr>
              </a:solidFill>
              <a:latin typeface="Apple Casual"/>
              <a:cs typeface="Apple Casual"/>
            </a:endParaRPr>
          </a:p>
          <a:p>
            <a:r>
              <a:rPr lang="en-US" sz="3000" dirty="0" smtClean="0">
                <a:solidFill>
                  <a:schemeClr val="accent1">
                    <a:lumMod val="50000"/>
                  </a:schemeClr>
                </a:solidFill>
                <a:latin typeface="Apple Casual"/>
                <a:cs typeface="Apple Casual"/>
              </a:rPr>
              <a:t>{</a:t>
            </a:r>
            <a:r>
              <a:rPr lang="en-US" sz="3000" dirty="0" smtClean="0">
                <a:solidFill>
                  <a:srgbClr val="FF0000"/>
                </a:solidFill>
                <a:latin typeface="Apple Casual"/>
                <a:cs typeface="Apple Casual"/>
              </a:rPr>
              <a:t>Change</a:t>
            </a:r>
            <a:r>
              <a:rPr lang="en-US" sz="3000" dirty="0" smtClean="0">
                <a:solidFill>
                  <a:schemeClr val="accent1">
                    <a:lumMod val="50000"/>
                  </a:schemeClr>
                </a:solidFill>
                <a:latin typeface="Apple Casual"/>
                <a:cs typeface="Apple Casual"/>
              </a:rPr>
              <a:t> the Equation}</a:t>
            </a:r>
          </a:p>
          <a:p>
            <a:r>
              <a:rPr lang="en-US" sz="3000" dirty="0" smtClean="0">
                <a:solidFill>
                  <a:schemeClr val="accent1">
                    <a:lumMod val="50000"/>
                  </a:schemeClr>
                </a:solidFill>
                <a:latin typeface="Apple Casual"/>
                <a:cs typeface="Apple Casual"/>
              </a:rPr>
              <a:t>Battelle </a:t>
            </a:r>
            <a:r>
              <a:rPr lang="en-US" sz="3000" dirty="0" err="1" smtClean="0">
                <a:solidFill>
                  <a:schemeClr val="accent1">
                    <a:lumMod val="50000"/>
                  </a:schemeClr>
                </a:solidFill>
                <a:latin typeface="Apple Casual"/>
                <a:cs typeface="Apple Casual"/>
              </a:rPr>
              <a:t>STEMx</a:t>
            </a:r>
            <a:r>
              <a:rPr lang="en-US" sz="3000" dirty="0" smtClean="0">
                <a:solidFill>
                  <a:schemeClr val="accent1">
                    <a:lumMod val="50000"/>
                  </a:schemeClr>
                </a:solidFill>
                <a:latin typeface="Apple Casual"/>
                <a:cs typeface="Apple Casual"/>
              </a:rPr>
              <a:t> (of which Colorado is a member)</a:t>
            </a:r>
          </a:p>
          <a:p>
            <a:r>
              <a:rPr lang="en-US" sz="3000" dirty="0" smtClean="0">
                <a:solidFill>
                  <a:schemeClr val="accent1">
                    <a:lumMod val="50000"/>
                  </a:schemeClr>
                </a:solidFill>
                <a:latin typeface="Apple Casual"/>
                <a:cs typeface="Apple Casual"/>
              </a:rPr>
              <a:t>STEM Education Coalition</a:t>
            </a:r>
          </a:p>
          <a:p>
            <a:r>
              <a:rPr lang="en-US" sz="3000" dirty="0" smtClean="0">
                <a:solidFill>
                  <a:srgbClr val="254061"/>
                </a:solidFill>
                <a:latin typeface="Apple Casual"/>
                <a:cs typeface="Apple Casual"/>
              </a:rPr>
              <a:t>STEM &amp; American Legislative Exchange Council (ALEC)</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accent1">
                    <a:lumMod val="50000"/>
                  </a:schemeClr>
                </a:solidFill>
                <a:latin typeface="Apple Casual"/>
                <a:cs typeface="Apple Casual"/>
              </a:rPr>
              <a:t>Questions</a:t>
            </a:r>
            <a:r>
              <a:rPr lang="en-US" sz="3600" dirty="0" smtClean="0">
                <a:latin typeface="Apple Casual"/>
                <a:cs typeface="Apple Casual"/>
              </a:rPr>
              <a:t> </a:t>
            </a:r>
            <a:endParaRPr lang="en-US" sz="3600" dirty="0">
              <a:latin typeface="Apple Casual"/>
              <a:cs typeface="Apple Casual"/>
            </a:endParaRPr>
          </a:p>
        </p:txBody>
      </p:sp>
      <p:sp>
        <p:nvSpPr>
          <p:cNvPr id="3" name="Content Placeholder 2"/>
          <p:cNvSpPr>
            <a:spLocks noGrp="1"/>
          </p:cNvSpPr>
          <p:nvPr>
            <p:ph idx="1"/>
          </p:nvPr>
        </p:nvSpPr>
        <p:spPr/>
        <p:txBody>
          <a:bodyPr>
            <a:normAutofit/>
          </a:bodyPr>
          <a:lstStyle/>
          <a:p>
            <a:r>
              <a:rPr lang="en-US" sz="3000" dirty="0" smtClean="0">
                <a:solidFill>
                  <a:schemeClr val="accent2">
                    <a:lumMod val="50000"/>
                  </a:schemeClr>
                </a:solidFill>
                <a:latin typeface="Apple Casual"/>
                <a:cs typeface="Apple Casual"/>
              </a:rPr>
              <a:t>How do we better assure a strong and shared responsibility for STEM education across the STEM departments and the schools of education?</a:t>
            </a:r>
            <a:endParaRPr lang="en-US" sz="3000" dirty="0" smtClean="0">
              <a:solidFill>
                <a:schemeClr val="accent2">
                  <a:lumMod val="50000"/>
                </a:schemeClr>
              </a:solidFill>
              <a:latin typeface="Apple Casual"/>
              <a:cs typeface="Apple Casual"/>
            </a:endParaRPr>
          </a:p>
          <a:p>
            <a:r>
              <a:rPr lang="en-US" sz="3000" dirty="0" smtClean="0">
                <a:solidFill>
                  <a:schemeClr val="accent6">
                    <a:lumMod val="50000"/>
                  </a:schemeClr>
                </a:solidFill>
                <a:latin typeface="Apple Casual"/>
                <a:cs typeface="Apple Casual"/>
              </a:rPr>
              <a:t>How </a:t>
            </a:r>
            <a:r>
              <a:rPr lang="en-US" sz="3000" dirty="0" smtClean="0">
                <a:solidFill>
                  <a:schemeClr val="accent6">
                    <a:lumMod val="50000"/>
                  </a:schemeClr>
                </a:solidFill>
                <a:latin typeface="Apple Casual"/>
                <a:cs typeface="Apple Casual"/>
              </a:rPr>
              <a:t>do we assure that the clinical experiences of teacher candidates reinforce a </a:t>
            </a:r>
            <a:r>
              <a:rPr lang="en-US" sz="3000" dirty="0" smtClean="0">
                <a:solidFill>
                  <a:schemeClr val="accent6">
                    <a:lumMod val="50000"/>
                  </a:schemeClr>
                </a:solidFill>
                <a:latin typeface="Apple Casual"/>
                <a:cs typeface="Apple Casual"/>
              </a:rPr>
              <a:t>shared </a:t>
            </a:r>
            <a:r>
              <a:rPr lang="en-US" sz="3000" dirty="0" smtClean="0">
                <a:solidFill>
                  <a:schemeClr val="accent6">
                    <a:lumMod val="50000"/>
                  </a:schemeClr>
                </a:solidFill>
                <a:latin typeface="Apple Casual"/>
                <a:cs typeface="Apple Casual"/>
              </a:rPr>
              <a:t>vision for STEM education (single discipline, integrated content, problems-based learning, etc.)?</a:t>
            </a:r>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376092"/>
                </a:solidFill>
                <a:latin typeface="Apple Casual"/>
                <a:cs typeface="Apple Casual"/>
              </a:rPr>
              <a:t>Be in touch!</a:t>
            </a:r>
            <a:endParaRPr lang="en-US" sz="3600" dirty="0">
              <a:solidFill>
                <a:srgbClr val="376092"/>
              </a:solidFill>
              <a:latin typeface="Apple Casual"/>
              <a:cs typeface="Apple Casual"/>
            </a:endParaRPr>
          </a:p>
        </p:txBody>
      </p:sp>
      <p:sp>
        <p:nvSpPr>
          <p:cNvPr id="3" name="Content Placeholder 2"/>
          <p:cNvSpPr>
            <a:spLocks noGrp="1"/>
          </p:cNvSpPr>
          <p:nvPr>
            <p:ph idx="1"/>
          </p:nvPr>
        </p:nvSpPr>
        <p:spPr/>
        <p:txBody>
          <a:bodyPr/>
          <a:lstStyle/>
          <a:p>
            <a:pPr>
              <a:buNone/>
            </a:pPr>
            <a:r>
              <a:rPr lang="en-US" dirty="0" smtClean="0">
                <a:solidFill>
                  <a:srgbClr val="376092"/>
                </a:solidFill>
                <a:latin typeface="Apple Casual"/>
                <a:cs typeface="Apple Casual"/>
              </a:rPr>
              <a:t>Charles R. Coble</a:t>
            </a:r>
          </a:p>
          <a:p>
            <a:pPr>
              <a:buNone/>
            </a:pPr>
            <a:r>
              <a:rPr lang="en-US" dirty="0" smtClean="0">
                <a:solidFill>
                  <a:srgbClr val="376092"/>
                </a:solidFill>
                <a:latin typeface="Apple Casual"/>
                <a:cs typeface="Apple Casual"/>
              </a:rPr>
              <a:t>Co-founder &amp; Partner</a:t>
            </a:r>
          </a:p>
          <a:p>
            <a:pPr>
              <a:buNone/>
            </a:pPr>
            <a:r>
              <a:rPr lang="en-US" dirty="0" smtClean="0">
                <a:solidFill>
                  <a:srgbClr val="376092"/>
                </a:solidFill>
                <a:latin typeface="Apple Casual"/>
                <a:cs typeface="Apple Casual"/>
              </a:rPr>
              <a:t>The Third Mile Group &amp; </a:t>
            </a:r>
          </a:p>
          <a:p>
            <a:pPr>
              <a:buNone/>
            </a:pPr>
            <a:r>
              <a:rPr lang="en-US" dirty="0" smtClean="0">
                <a:solidFill>
                  <a:srgbClr val="376092"/>
                </a:solidFill>
                <a:latin typeface="Apple Casual"/>
                <a:cs typeface="Apple Casual"/>
              </a:rPr>
              <a:t>Teacher Preparation Analytics</a:t>
            </a:r>
          </a:p>
          <a:p>
            <a:pPr>
              <a:buNone/>
            </a:pPr>
            <a:r>
              <a:rPr lang="en-US" dirty="0" smtClean="0">
                <a:solidFill>
                  <a:srgbClr val="376092"/>
                </a:solidFill>
                <a:latin typeface="Apple Casual"/>
                <a:cs typeface="Apple Casual"/>
              </a:rPr>
              <a:t>Co-Director, Science and Mathematics Teacher Imperative, APLU</a:t>
            </a:r>
          </a:p>
          <a:p>
            <a:pPr>
              <a:buNone/>
            </a:pPr>
            <a:r>
              <a:rPr lang="en-US" dirty="0" smtClean="0">
                <a:solidFill>
                  <a:srgbClr val="376092"/>
                </a:solidFill>
                <a:latin typeface="Apple Casual"/>
                <a:cs typeface="Apple Casual"/>
              </a:rPr>
              <a:t>coblec@thirdmilegroup.com</a:t>
            </a:r>
            <a:endParaRPr lang="en-US" dirty="0">
              <a:solidFill>
                <a:srgbClr val="376092"/>
              </a:solidFill>
              <a:latin typeface="Apple Casual"/>
              <a:cs typeface="Apple Casua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chemeClr val="accent1">
                    <a:lumMod val="75000"/>
                  </a:schemeClr>
                </a:solidFill>
                <a:latin typeface="Apple Casual"/>
                <a:cs typeface="Apple Casual"/>
              </a:rPr>
              <a:t>STEM Teacher Prep: </a:t>
            </a:r>
            <a:br>
              <a:rPr lang="en-US" sz="3600" dirty="0" smtClean="0">
                <a:solidFill>
                  <a:schemeClr val="accent1">
                    <a:lumMod val="75000"/>
                  </a:schemeClr>
                </a:solidFill>
                <a:latin typeface="Apple Casual"/>
                <a:cs typeface="Apple Casual"/>
              </a:rPr>
            </a:br>
            <a:r>
              <a:rPr lang="en-US" sz="3600" dirty="0" smtClean="0">
                <a:solidFill>
                  <a:schemeClr val="accent1">
                    <a:lumMod val="75000"/>
                  </a:schemeClr>
                </a:solidFill>
                <a:latin typeface="Apple Casual"/>
                <a:cs typeface="Apple Casual"/>
              </a:rPr>
              <a:t>NSF Sources for Support</a:t>
            </a:r>
            <a:endParaRPr lang="en-US" sz="3600" dirty="0">
              <a:solidFill>
                <a:schemeClr val="accent1">
                  <a:lumMod val="75000"/>
                </a:schemeClr>
              </a:solidFill>
              <a:latin typeface="Apple Casual"/>
              <a:cs typeface="Apple Casual"/>
            </a:endParaRPr>
          </a:p>
        </p:txBody>
      </p:sp>
      <p:sp>
        <p:nvSpPr>
          <p:cNvPr id="3" name="Content Placeholder 2"/>
          <p:cNvSpPr>
            <a:spLocks noGrp="1"/>
          </p:cNvSpPr>
          <p:nvPr>
            <p:ph idx="1"/>
          </p:nvPr>
        </p:nvSpPr>
        <p:spPr>
          <a:xfrm>
            <a:off x="457200" y="1600200"/>
            <a:ext cx="8229600" cy="5257800"/>
          </a:xfrm>
        </p:spPr>
        <p:txBody>
          <a:bodyPr>
            <a:normAutofit lnSpcReduction="10000"/>
          </a:bodyPr>
          <a:lstStyle/>
          <a:p>
            <a:pPr>
              <a:buNone/>
            </a:pPr>
            <a:r>
              <a:rPr lang="en-US" dirty="0" smtClean="0">
                <a:latin typeface="Apple Casual"/>
                <a:cs typeface="Apple Casual"/>
              </a:rPr>
              <a:t> </a:t>
            </a:r>
            <a:r>
              <a:rPr lang="en-US" dirty="0" smtClean="0">
                <a:solidFill>
                  <a:schemeClr val="accent1">
                    <a:lumMod val="50000"/>
                  </a:schemeClr>
                </a:solidFill>
                <a:latin typeface="Apple Casual"/>
                <a:cs typeface="Apple Casual"/>
              </a:rPr>
              <a:t>Two divisions within NSF’s Education and Human Resources (EHR) are particularly relevant to the issue of STEM teacher preparation:</a:t>
            </a:r>
          </a:p>
          <a:p>
            <a:pPr>
              <a:buNone/>
            </a:pPr>
            <a:r>
              <a:rPr lang="en-US" dirty="0" smtClean="0">
                <a:solidFill>
                  <a:schemeClr val="accent1">
                    <a:lumMod val="50000"/>
                  </a:schemeClr>
                </a:solidFill>
                <a:latin typeface="Apple Casual"/>
                <a:cs typeface="Apple Casual"/>
              </a:rPr>
              <a:t>*Division of Undergraduate Education (DUE)</a:t>
            </a:r>
          </a:p>
          <a:p>
            <a:pPr>
              <a:buNone/>
            </a:pPr>
            <a:r>
              <a:rPr lang="en-US" dirty="0" smtClean="0">
                <a:solidFill>
                  <a:schemeClr val="accent1">
                    <a:lumMod val="50000"/>
                  </a:schemeClr>
                </a:solidFill>
                <a:latin typeface="Apple Casual"/>
                <a:cs typeface="Apple Casual"/>
              </a:rPr>
              <a:t>A key DUE program is the Robert </a:t>
            </a:r>
            <a:r>
              <a:rPr lang="en-US" dirty="0" err="1" smtClean="0">
                <a:solidFill>
                  <a:schemeClr val="accent1">
                    <a:lumMod val="50000"/>
                  </a:schemeClr>
                </a:solidFill>
                <a:latin typeface="Apple Casual"/>
                <a:cs typeface="Apple Casual"/>
              </a:rPr>
              <a:t>Noyce</a:t>
            </a:r>
            <a:r>
              <a:rPr lang="en-US" dirty="0" smtClean="0">
                <a:solidFill>
                  <a:schemeClr val="accent1">
                    <a:lumMod val="50000"/>
                  </a:schemeClr>
                </a:solidFill>
                <a:latin typeface="Apple Casual"/>
                <a:cs typeface="Apple Casual"/>
              </a:rPr>
              <a:t> Teacher Scholarship Program </a:t>
            </a:r>
            <a:r>
              <a:rPr lang="en-US" dirty="0" smtClean="0">
                <a:solidFill>
                  <a:schemeClr val="accent1">
                    <a:lumMod val="50000"/>
                  </a:schemeClr>
                </a:solidFill>
              </a:rPr>
              <a:t>(</a:t>
            </a:r>
            <a:r>
              <a:rPr lang="en-US" u="sng" dirty="0" smtClean="0">
                <a:solidFill>
                  <a:schemeClr val="accent1">
                    <a:lumMod val="50000"/>
                  </a:schemeClr>
                </a:solidFill>
                <a:hlinkClick r:id="rId3"/>
              </a:rPr>
              <a:t>www.nsfnoyce.org)</a:t>
            </a:r>
            <a:r>
              <a:rPr lang="en-US" dirty="0" smtClean="0">
                <a:solidFill>
                  <a:schemeClr val="accent1">
                    <a:lumMod val="50000"/>
                  </a:schemeClr>
                </a:solidFill>
              </a:rPr>
              <a:t> </a:t>
            </a:r>
            <a:endParaRPr lang="en-US" dirty="0" smtClean="0">
              <a:solidFill>
                <a:schemeClr val="accent1">
                  <a:lumMod val="50000"/>
                </a:schemeClr>
              </a:solidFill>
              <a:latin typeface="Apple Casual"/>
              <a:cs typeface="Apple Casual"/>
            </a:endParaRPr>
          </a:p>
          <a:p>
            <a:pPr>
              <a:buNone/>
            </a:pPr>
            <a:r>
              <a:rPr lang="en-US" dirty="0" smtClean="0">
                <a:solidFill>
                  <a:schemeClr val="accent1">
                    <a:lumMod val="50000"/>
                  </a:schemeClr>
                </a:solidFill>
                <a:latin typeface="Apple Casual"/>
                <a:cs typeface="Apple Casual"/>
              </a:rPr>
              <a:t>*Division of Research on Learning in Formal and Informal Settings (DRL)</a:t>
            </a:r>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chemeClr val="accent1">
                    <a:lumMod val="75000"/>
                  </a:schemeClr>
                </a:solidFill>
                <a:latin typeface="Apple Casual"/>
                <a:cs typeface="Apple Casual"/>
              </a:rPr>
              <a:t>STEM Teacher Prep: </a:t>
            </a:r>
            <a:br>
              <a:rPr lang="en-US" sz="3600" dirty="0" smtClean="0">
                <a:solidFill>
                  <a:schemeClr val="accent1">
                    <a:lumMod val="75000"/>
                  </a:schemeClr>
                </a:solidFill>
                <a:latin typeface="Apple Casual"/>
                <a:cs typeface="Apple Casual"/>
              </a:rPr>
            </a:br>
            <a:r>
              <a:rPr lang="en-US" sz="3600" dirty="0" smtClean="0">
                <a:solidFill>
                  <a:schemeClr val="accent1">
                    <a:lumMod val="75000"/>
                  </a:schemeClr>
                </a:solidFill>
                <a:latin typeface="Apple Casual"/>
                <a:cs typeface="Apple Casual"/>
              </a:rPr>
              <a:t>NSF Sources for Support</a:t>
            </a:r>
            <a:endParaRPr lang="en-US" sz="3600" dirty="0">
              <a:solidFill>
                <a:schemeClr val="accent1">
                  <a:lumMod val="75000"/>
                </a:schemeClr>
              </a:solidFill>
              <a:latin typeface="Apple Casual"/>
              <a:cs typeface="Apple Casual"/>
            </a:endParaRPr>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solidFill>
                  <a:schemeClr val="accent1">
                    <a:lumMod val="50000"/>
                  </a:schemeClr>
                </a:solidFill>
                <a:latin typeface="Apple Casual"/>
                <a:cs typeface="Apple Casual"/>
              </a:rPr>
              <a:t>The Discovery Research K-12 program (DRK-12) seeks to significantly enhance the learning and teaching of (STEM) by preK-12 students and teachers, through research and development of innovative resources, models and tools. </a:t>
            </a:r>
          </a:p>
          <a:p>
            <a:r>
              <a:rPr lang="en-US" dirty="0" smtClean="0">
                <a:solidFill>
                  <a:schemeClr val="accent1">
                    <a:lumMod val="50000"/>
                  </a:schemeClr>
                </a:solidFill>
                <a:latin typeface="Apple Casual"/>
                <a:cs typeface="Apple Casual"/>
              </a:rPr>
              <a:t>The DRK-12 program has four major research and development strands: (1) Assessment; (2) Learning; (3) Teaching; and (4) Implementation Research.</a:t>
            </a:r>
            <a:endParaRPr lang="en-US" dirty="0">
              <a:solidFill>
                <a:schemeClr val="accent1">
                  <a:lumMod val="50000"/>
                </a:schemeClr>
              </a:solidFill>
              <a:latin typeface="Apple Casual"/>
              <a:cs typeface="Apple Casu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tx2">
                    <a:lumMod val="50000"/>
                  </a:schemeClr>
                </a:solidFill>
                <a:latin typeface="Apple Casual"/>
                <a:cs typeface="Apple Casual"/>
              </a:rPr>
              <a:t>What I </a:t>
            </a:r>
            <a:r>
              <a:rPr lang="en-US" sz="3600" dirty="0" smtClean="0">
                <a:solidFill>
                  <a:srgbClr val="FF0000"/>
                </a:solidFill>
                <a:latin typeface="Apple Casual"/>
                <a:cs typeface="Apple Casual"/>
              </a:rPr>
              <a:t>am</a:t>
            </a:r>
            <a:r>
              <a:rPr lang="en-US" sz="3600" dirty="0" smtClean="0">
                <a:solidFill>
                  <a:schemeClr val="tx2">
                    <a:lumMod val="50000"/>
                  </a:schemeClr>
                </a:solidFill>
                <a:latin typeface="Apple Casual"/>
                <a:cs typeface="Apple Casual"/>
              </a:rPr>
              <a:t> going to talk about!</a:t>
            </a:r>
            <a:endParaRPr lang="en-US" sz="3600" dirty="0">
              <a:solidFill>
                <a:schemeClr val="tx2">
                  <a:lumMod val="50000"/>
                </a:schemeClr>
              </a:solidFill>
              <a:latin typeface="Apple Casual"/>
              <a:cs typeface="Apple Casual"/>
            </a:endParaRPr>
          </a:p>
        </p:txBody>
      </p:sp>
      <p:sp>
        <p:nvSpPr>
          <p:cNvPr id="3" name="Content Placeholder 2"/>
          <p:cNvSpPr>
            <a:spLocks noGrp="1"/>
          </p:cNvSpPr>
          <p:nvPr>
            <p:ph idx="1"/>
          </p:nvPr>
        </p:nvSpPr>
        <p:spPr>
          <a:xfrm>
            <a:off x="457200" y="1600200"/>
            <a:ext cx="8229600" cy="5257800"/>
          </a:xfrm>
        </p:spPr>
        <p:txBody>
          <a:bodyPr>
            <a:normAutofit/>
          </a:bodyPr>
          <a:lstStyle/>
          <a:p>
            <a:r>
              <a:rPr lang="en-US" sz="3000" dirty="0" smtClean="0">
                <a:solidFill>
                  <a:schemeClr val="accent1">
                    <a:lumMod val="50000"/>
                  </a:schemeClr>
                </a:solidFill>
                <a:latin typeface="Apple Casual"/>
                <a:cs typeface="Apple Casual"/>
              </a:rPr>
              <a:t>STEM: what is it and why it is important</a:t>
            </a:r>
          </a:p>
          <a:p>
            <a:r>
              <a:rPr lang="en-US" sz="3000" dirty="0" smtClean="0">
                <a:solidFill>
                  <a:schemeClr val="accent1">
                    <a:lumMod val="50000"/>
                  </a:schemeClr>
                </a:solidFill>
                <a:latin typeface="Apple Casual"/>
                <a:cs typeface="Apple Casual"/>
              </a:rPr>
              <a:t>PECAST - briefly</a:t>
            </a:r>
          </a:p>
          <a:p>
            <a:r>
              <a:rPr lang="en-US" sz="3000" dirty="0" smtClean="0">
                <a:solidFill>
                  <a:schemeClr val="accent1">
                    <a:lumMod val="50000"/>
                  </a:schemeClr>
                </a:solidFill>
                <a:latin typeface="Apple Casual"/>
                <a:cs typeface="Apple Casual"/>
              </a:rPr>
              <a:t>Selected national initiatives to advance the quantity and quality of ‘</a:t>
            </a:r>
            <a:r>
              <a:rPr lang="en-US" sz="3000" dirty="0" err="1" smtClean="0">
                <a:solidFill>
                  <a:schemeClr val="accent1">
                    <a:lumMod val="50000"/>
                  </a:schemeClr>
                </a:solidFill>
                <a:latin typeface="Apple Casual"/>
                <a:cs typeface="Apple Casual"/>
              </a:rPr>
              <a:t>SteM</a:t>
            </a:r>
            <a:r>
              <a:rPr lang="en-US" sz="3000" dirty="0" smtClean="0">
                <a:solidFill>
                  <a:schemeClr val="accent1">
                    <a:lumMod val="50000"/>
                  </a:schemeClr>
                </a:solidFill>
                <a:latin typeface="Apple Casual"/>
                <a:cs typeface="Apple Casual"/>
              </a:rPr>
              <a:t>’ teachers</a:t>
            </a:r>
          </a:p>
          <a:p>
            <a:r>
              <a:rPr lang="en-US" sz="3000" dirty="0" smtClean="0">
                <a:solidFill>
                  <a:schemeClr val="accent1">
                    <a:lumMod val="50000"/>
                  </a:schemeClr>
                </a:solidFill>
                <a:latin typeface="Apple Casual"/>
                <a:cs typeface="Apple Casual"/>
              </a:rPr>
              <a:t>What are some of the major K-12 STEM initiatives, like STEM schools and Project-Based Learning</a:t>
            </a:r>
          </a:p>
          <a:p>
            <a:r>
              <a:rPr lang="en-US" sz="3000" dirty="0" smtClean="0">
                <a:solidFill>
                  <a:srgbClr val="254061"/>
                </a:solidFill>
                <a:latin typeface="Apple Casual"/>
                <a:cs typeface="Apple Casual"/>
              </a:rPr>
              <a:t>Selected state and local STEM teacher prep initiatives</a:t>
            </a:r>
          </a:p>
          <a:p>
            <a:r>
              <a:rPr lang="en-US" sz="3000" dirty="0" smtClean="0">
                <a:solidFill>
                  <a:srgbClr val="254061"/>
                </a:solidFill>
                <a:latin typeface="Apple Casual"/>
                <a:cs typeface="Apple Casual"/>
              </a:rPr>
              <a:t>Selected sources of support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C0504D"/>
                </a:solidFill>
                <a:latin typeface="Apple Casual"/>
                <a:cs typeface="Apple Casual"/>
              </a:rPr>
              <a:t>Jobs and the Economy</a:t>
            </a:r>
            <a:endParaRPr lang="en-US" sz="4000" dirty="0">
              <a:solidFill>
                <a:srgbClr val="C0504D"/>
              </a:solidFill>
              <a:latin typeface="Apple Casual"/>
              <a:cs typeface="Apple Casual"/>
            </a:endParaRPr>
          </a:p>
        </p:txBody>
      </p:sp>
      <p:sp>
        <p:nvSpPr>
          <p:cNvPr id="3" name="Content Placeholder 2"/>
          <p:cNvSpPr>
            <a:spLocks noGrp="1"/>
          </p:cNvSpPr>
          <p:nvPr>
            <p:ph idx="1"/>
          </p:nvPr>
        </p:nvSpPr>
        <p:spPr>
          <a:xfrm>
            <a:off x="457200" y="1600200"/>
            <a:ext cx="8229600" cy="5067971"/>
          </a:xfrm>
        </p:spPr>
        <p:txBody>
          <a:bodyPr>
            <a:normAutofit/>
          </a:bodyPr>
          <a:lstStyle/>
          <a:p>
            <a:endParaRPr lang="en-US" sz="2824" dirty="0" smtClean="0">
              <a:solidFill>
                <a:schemeClr val="accent4">
                  <a:lumMod val="75000"/>
                </a:schemeClr>
              </a:solidFill>
              <a:latin typeface="Apple Casual"/>
              <a:cs typeface="Apple Casual"/>
            </a:endParaRPr>
          </a:p>
          <a:p>
            <a:pPr>
              <a:buNone/>
            </a:pPr>
            <a:endParaRPr lang="en-US" dirty="0"/>
          </a:p>
        </p:txBody>
      </p:sp>
      <p:pic>
        <p:nvPicPr>
          <p:cNvPr id="6" name="Picture 5"/>
          <p:cNvPicPr>
            <a:picLocks noChangeAspect="1"/>
          </p:cNvPicPr>
          <p:nvPr/>
        </p:nvPicPr>
        <p:blipFill>
          <a:blip r:embed="rId3"/>
          <a:stretch>
            <a:fillRect/>
          </a:stretch>
        </p:blipFill>
        <p:spPr>
          <a:xfrm>
            <a:off x="5584894" y="4058890"/>
            <a:ext cx="3350774" cy="2799110"/>
          </a:xfrm>
          <a:prstGeom prst="rect">
            <a:avLst/>
          </a:prstGeom>
        </p:spPr>
      </p:pic>
      <p:pic>
        <p:nvPicPr>
          <p:cNvPr id="14" name="Picture 13"/>
          <p:cNvPicPr>
            <a:picLocks noChangeAspect="1"/>
          </p:cNvPicPr>
          <p:nvPr/>
        </p:nvPicPr>
        <p:blipFill>
          <a:blip r:embed="rId4"/>
          <a:stretch>
            <a:fillRect/>
          </a:stretch>
        </p:blipFill>
        <p:spPr>
          <a:xfrm>
            <a:off x="457200" y="3766310"/>
            <a:ext cx="2579871" cy="3091690"/>
          </a:xfrm>
          <a:prstGeom prst="rect">
            <a:avLst/>
          </a:prstGeom>
        </p:spPr>
      </p:pic>
      <p:pic>
        <p:nvPicPr>
          <p:cNvPr id="15" name="Picture 14"/>
          <p:cNvPicPr>
            <a:picLocks noChangeAspect="1"/>
          </p:cNvPicPr>
          <p:nvPr/>
        </p:nvPicPr>
        <p:blipFill>
          <a:blip r:embed="rId5"/>
          <a:stretch>
            <a:fillRect/>
          </a:stretch>
        </p:blipFill>
        <p:spPr>
          <a:xfrm>
            <a:off x="3037072" y="3766310"/>
            <a:ext cx="2547822" cy="3091690"/>
          </a:xfrm>
          <a:prstGeom prst="rect">
            <a:avLst/>
          </a:prstGeom>
        </p:spPr>
      </p:pic>
      <p:pic>
        <p:nvPicPr>
          <p:cNvPr id="16" name="Picture 15"/>
          <p:cNvPicPr>
            <a:picLocks noChangeAspect="1"/>
          </p:cNvPicPr>
          <p:nvPr/>
        </p:nvPicPr>
        <p:blipFill>
          <a:blip r:embed="rId6"/>
          <a:stretch>
            <a:fillRect/>
          </a:stretch>
        </p:blipFill>
        <p:spPr>
          <a:xfrm>
            <a:off x="6320886" y="1417639"/>
            <a:ext cx="2614781" cy="2641250"/>
          </a:xfrm>
          <a:prstGeom prst="rect">
            <a:avLst/>
          </a:prstGeom>
        </p:spPr>
      </p:pic>
      <p:pic>
        <p:nvPicPr>
          <p:cNvPr id="17" name="Picture 16"/>
          <p:cNvPicPr>
            <a:picLocks noChangeAspect="1"/>
          </p:cNvPicPr>
          <p:nvPr/>
        </p:nvPicPr>
        <p:blipFill>
          <a:blip r:embed="rId7"/>
          <a:stretch>
            <a:fillRect/>
          </a:stretch>
        </p:blipFill>
        <p:spPr>
          <a:xfrm>
            <a:off x="457200" y="1417639"/>
            <a:ext cx="2911188" cy="2348670"/>
          </a:xfrm>
          <a:prstGeom prst="rect">
            <a:avLst/>
          </a:prstGeom>
        </p:spPr>
      </p:pic>
      <p:pic>
        <p:nvPicPr>
          <p:cNvPr id="18" name="Picture 17"/>
          <p:cNvPicPr>
            <a:picLocks noChangeAspect="1"/>
          </p:cNvPicPr>
          <p:nvPr/>
        </p:nvPicPr>
        <p:blipFill>
          <a:blip r:embed="rId8"/>
          <a:stretch>
            <a:fillRect/>
          </a:stretch>
        </p:blipFill>
        <p:spPr>
          <a:xfrm>
            <a:off x="3368388" y="1417638"/>
            <a:ext cx="2952498" cy="264125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254061"/>
                </a:solidFill>
                <a:latin typeface="Apple Casual"/>
                <a:cs typeface="Apple Casual"/>
              </a:rPr>
              <a:t>STEM &amp; Economic Prosperity</a:t>
            </a:r>
            <a:endParaRPr lang="en-US" sz="3600" dirty="0">
              <a:solidFill>
                <a:srgbClr val="254061"/>
              </a:solidFill>
              <a:latin typeface="Apple Casual"/>
              <a:cs typeface="Apple Casual"/>
            </a:endParaRPr>
          </a:p>
        </p:txBody>
      </p:sp>
      <p:sp>
        <p:nvSpPr>
          <p:cNvPr id="3" name="Content Placeholder 2"/>
          <p:cNvSpPr>
            <a:spLocks noGrp="1"/>
          </p:cNvSpPr>
          <p:nvPr>
            <p:ph idx="1"/>
          </p:nvPr>
        </p:nvSpPr>
        <p:spPr>
          <a:xfrm>
            <a:off x="457200" y="1600200"/>
            <a:ext cx="8229600" cy="5257800"/>
          </a:xfrm>
        </p:spPr>
        <p:txBody>
          <a:bodyPr>
            <a:noAutofit/>
          </a:bodyPr>
          <a:lstStyle/>
          <a:p>
            <a:r>
              <a:rPr lang="en-US" sz="2800" dirty="0" smtClean="0">
                <a:solidFill>
                  <a:srgbClr val="254061"/>
                </a:solidFill>
                <a:latin typeface="Apple Casual"/>
                <a:cs typeface="Apple Casual"/>
              </a:rPr>
              <a:t>According to the Council on Foreign Relations, 60 percent of U.S. employers are having difficulties finding qualified workers to fill vacancies at their companies.</a:t>
            </a:r>
          </a:p>
          <a:p>
            <a:r>
              <a:rPr lang="en-US" sz="2800" dirty="0" smtClean="0">
                <a:solidFill>
                  <a:srgbClr val="254061"/>
                </a:solidFill>
                <a:latin typeface="Apple Casual"/>
                <a:cs typeface="Apple Casual"/>
              </a:rPr>
              <a:t>While the U.S. economy is still recovering, job postings in in the STEM occupations outnumber unemployed workers by nearly two to one.</a:t>
            </a:r>
          </a:p>
          <a:p>
            <a:r>
              <a:rPr lang="en-US" sz="2800" dirty="0" smtClean="0">
                <a:solidFill>
                  <a:srgbClr val="254061"/>
                </a:solidFill>
                <a:latin typeface="Apple Casual"/>
                <a:cs typeface="Apple Casual"/>
              </a:rPr>
              <a:t>At all levels of educational attainment, STEM job holders earn 11 percent higher wages compared with their same-degree counterparts in other jobs.</a:t>
            </a:r>
            <a:endParaRPr lang="en-US" sz="2800" dirty="0">
              <a:solidFill>
                <a:srgbClr val="254061"/>
              </a:solidFill>
              <a:latin typeface="Apple Casual"/>
              <a:cs typeface="Apple Casu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254061"/>
                </a:solidFill>
                <a:latin typeface="Apple Casual"/>
                <a:cs typeface="Apple Casual"/>
              </a:rPr>
              <a:t>STEM-Related Jobs</a:t>
            </a:r>
            <a:endParaRPr lang="en-US" sz="3600" dirty="0">
              <a:latin typeface="Apple Casual"/>
              <a:cs typeface="Apple Casual"/>
            </a:endParaRPr>
          </a:p>
        </p:txBody>
      </p:sp>
      <p:sp>
        <p:nvSpPr>
          <p:cNvPr id="3" name="Content Placeholder 2"/>
          <p:cNvSpPr>
            <a:spLocks noGrp="1"/>
          </p:cNvSpPr>
          <p:nvPr>
            <p:ph idx="1"/>
          </p:nvPr>
        </p:nvSpPr>
        <p:spPr>
          <a:xfrm>
            <a:off x="0" y="1600200"/>
            <a:ext cx="9144000" cy="5257800"/>
          </a:xfrm>
        </p:spPr>
        <p:txBody>
          <a:bodyPr>
            <a:normAutofit lnSpcReduction="10000"/>
          </a:bodyPr>
          <a:lstStyle/>
          <a:p>
            <a:r>
              <a:rPr lang="en-US" sz="2800" dirty="0" smtClean="0">
                <a:solidFill>
                  <a:schemeClr val="tx2">
                    <a:lumMod val="75000"/>
                  </a:schemeClr>
                </a:solidFill>
                <a:latin typeface="Apple Casual"/>
                <a:cs typeface="Apple Casual"/>
              </a:rPr>
              <a:t>The growth in STEM jobs has been three times greater than that of non-STEM jobs over the last 10 years. And throughout the next decade, STEM occupations are projected to grow by 17 percent, compared to 9.8-percent growth for other occupations. (</a:t>
            </a:r>
            <a:r>
              <a:rPr lang="en-US" sz="2800" i="1" dirty="0" smtClean="0">
                <a:solidFill>
                  <a:schemeClr val="tx2">
                    <a:lumMod val="75000"/>
                  </a:schemeClr>
                </a:solidFill>
                <a:latin typeface="Apple Casual"/>
                <a:cs typeface="Apple Casual"/>
              </a:rPr>
              <a:t>Source: U.S. Dept. of Commerce, Summer 2011)</a:t>
            </a:r>
          </a:p>
          <a:p>
            <a:r>
              <a:rPr lang="en-US" sz="2800" dirty="0" smtClean="0">
                <a:solidFill>
                  <a:schemeClr val="tx2">
                    <a:lumMod val="75000"/>
                  </a:schemeClr>
                </a:solidFill>
                <a:latin typeface="Apple Casual"/>
                <a:cs typeface="Apple Casual"/>
              </a:rPr>
              <a:t>In comparison to their non-STEM counterparts, STEM workers earn 26 percent more on average and are less likely to experience joblessness. (</a:t>
            </a:r>
            <a:r>
              <a:rPr lang="en-US" sz="2800" i="1" dirty="0" smtClean="0">
                <a:solidFill>
                  <a:schemeClr val="tx2">
                    <a:lumMod val="75000"/>
                  </a:schemeClr>
                </a:solidFill>
                <a:latin typeface="Apple Casual"/>
                <a:cs typeface="Apple Casual"/>
              </a:rPr>
              <a:t>Source: U.S. Dept. of Commerce, Summer 2011)</a:t>
            </a:r>
            <a:endParaRPr lang="en-US" sz="2800" dirty="0" smtClean="0">
              <a:solidFill>
                <a:schemeClr val="tx2">
                  <a:lumMod val="75000"/>
                </a:schemeClr>
              </a:solidFill>
              <a:latin typeface="Apple Casual"/>
              <a:cs typeface="Apple Casual"/>
            </a:endParaRPr>
          </a:p>
          <a:p>
            <a:pPr>
              <a:buNone/>
            </a:pPr>
            <a:r>
              <a:rPr lang="en-US" sz="4400" dirty="0" smtClean="0">
                <a:latin typeface="Apple Casual"/>
                <a:cs typeface="Apple Casual"/>
              </a:rPr>
              <a:t>     </a:t>
            </a:r>
            <a:endParaRPr lang="en-US" sz="4400" dirty="0" smtClean="0">
              <a:solidFill>
                <a:srgbClr val="254061"/>
              </a:solidFill>
              <a:latin typeface="Apple Casual"/>
              <a:cs typeface="Apple Casual"/>
            </a:endParaRPr>
          </a:p>
          <a:p>
            <a:pPr>
              <a:buNone/>
            </a:pPr>
            <a:endParaRPr lang="en-US" sz="4400" dirty="0">
              <a:solidFill>
                <a:srgbClr val="25406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254061"/>
                </a:solidFill>
                <a:latin typeface="Apple Casual"/>
                <a:cs typeface="Apple Casual"/>
              </a:rPr>
              <a:t>STEM-Related Jobs that Are </a:t>
            </a:r>
            <a:r>
              <a:rPr lang="en-US" sz="3600" dirty="0" smtClean="0">
                <a:solidFill>
                  <a:srgbClr val="C0504D"/>
                </a:solidFill>
                <a:latin typeface="Apple Casual"/>
                <a:cs typeface="Apple Casual"/>
              </a:rPr>
              <a:t>HOT!</a:t>
            </a:r>
            <a:endParaRPr lang="en-US" sz="3600" dirty="0">
              <a:latin typeface="Apple Casual"/>
              <a:cs typeface="Apple Casual"/>
            </a:endParaRPr>
          </a:p>
        </p:txBody>
      </p:sp>
      <p:sp>
        <p:nvSpPr>
          <p:cNvPr id="3" name="Content Placeholder 2"/>
          <p:cNvSpPr>
            <a:spLocks noGrp="1"/>
          </p:cNvSpPr>
          <p:nvPr>
            <p:ph idx="1"/>
          </p:nvPr>
        </p:nvSpPr>
        <p:spPr>
          <a:xfrm>
            <a:off x="457200" y="1600200"/>
            <a:ext cx="8686800" cy="5257800"/>
          </a:xfrm>
        </p:spPr>
        <p:txBody>
          <a:bodyPr>
            <a:normAutofit fontScale="62500" lnSpcReduction="20000"/>
          </a:bodyPr>
          <a:lstStyle/>
          <a:p>
            <a:r>
              <a:rPr lang="en-US" sz="4364" dirty="0" smtClean="0">
                <a:solidFill>
                  <a:schemeClr val="accent1">
                    <a:lumMod val="50000"/>
                  </a:schemeClr>
                </a:solidFill>
                <a:latin typeface="Apple Casual"/>
                <a:cs typeface="Apple Casual"/>
              </a:rPr>
              <a:t>Forestry</a:t>
            </a:r>
          </a:p>
          <a:p>
            <a:r>
              <a:rPr lang="en-US" sz="4364" dirty="0" smtClean="0">
                <a:solidFill>
                  <a:schemeClr val="accent1">
                    <a:lumMod val="50000"/>
                  </a:schemeClr>
                </a:solidFill>
                <a:latin typeface="Apple Casual"/>
                <a:cs typeface="Apple Casual"/>
              </a:rPr>
              <a:t>Oil/gas extraction - pipeline transport</a:t>
            </a:r>
          </a:p>
          <a:p>
            <a:r>
              <a:rPr lang="en-US" sz="4364" dirty="0" smtClean="0">
                <a:solidFill>
                  <a:schemeClr val="accent1">
                    <a:lumMod val="50000"/>
                  </a:schemeClr>
                </a:solidFill>
                <a:latin typeface="Apple Casual"/>
                <a:cs typeface="Apple Casual"/>
              </a:rPr>
              <a:t>Energy manufacturing (solar &amp; wind)</a:t>
            </a:r>
          </a:p>
          <a:p>
            <a:r>
              <a:rPr lang="en-US" sz="4364" dirty="0" smtClean="0">
                <a:solidFill>
                  <a:schemeClr val="accent1">
                    <a:lumMod val="50000"/>
                  </a:schemeClr>
                </a:solidFill>
                <a:latin typeface="Apple Casual"/>
                <a:cs typeface="Apple Casual"/>
              </a:rPr>
              <a:t>Allied Health &amp; EMT professionals</a:t>
            </a:r>
          </a:p>
          <a:p>
            <a:r>
              <a:rPr lang="en-US" sz="4364" dirty="0" smtClean="0">
                <a:solidFill>
                  <a:schemeClr val="accent1">
                    <a:lumMod val="50000"/>
                  </a:schemeClr>
                </a:solidFill>
                <a:latin typeface="Apple Casual"/>
                <a:cs typeface="Apple Casual"/>
              </a:rPr>
              <a:t>Pharmaceuticals</a:t>
            </a:r>
          </a:p>
          <a:p>
            <a:r>
              <a:rPr lang="en-US" sz="4364" dirty="0" smtClean="0">
                <a:solidFill>
                  <a:schemeClr val="accent1">
                    <a:lumMod val="50000"/>
                  </a:schemeClr>
                </a:solidFill>
                <a:latin typeface="Apple Casual"/>
                <a:cs typeface="Apple Casual"/>
              </a:rPr>
              <a:t>Machine manufacturing and repair</a:t>
            </a:r>
          </a:p>
          <a:p>
            <a:r>
              <a:rPr lang="en-US" sz="4364" dirty="0" smtClean="0">
                <a:solidFill>
                  <a:schemeClr val="accent1">
                    <a:lumMod val="50000"/>
                  </a:schemeClr>
                </a:solidFill>
                <a:latin typeface="Apple Casual"/>
                <a:cs typeface="Apple Casual"/>
              </a:rPr>
              <a:t>Instrument manufacturing and repair</a:t>
            </a:r>
          </a:p>
          <a:p>
            <a:r>
              <a:rPr lang="en-US" sz="4364" dirty="0" smtClean="0">
                <a:solidFill>
                  <a:schemeClr val="accent1">
                    <a:lumMod val="50000"/>
                  </a:schemeClr>
                </a:solidFill>
                <a:latin typeface="Apple Casual"/>
                <a:cs typeface="Apple Casual"/>
              </a:rPr>
              <a:t>Computer software design-use-fix</a:t>
            </a:r>
          </a:p>
          <a:p>
            <a:r>
              <a:rPr lang="en-US" sz="4364" dirty="0" smtClean="0">
                <a:solidFill>
                  <a:schemeClr val="accent1">
                    <a:lumMod val="50000"/>
                  </a:schemeClr>
                </a:solidFill>
                <a:latin typeface="Apple Casual"/>
                <a:cs typeface="Apple Casual"/>
              </a:rPr>
              <a:t>Laboratory technicians</a:t>
            </a:r>
          </a:p>
          <a:p>
            <a:r>
              <a:rPr lang="en-US" sz="4364" dirty="0" smtClean="0">
                <a:solidFill>
                  <a:schemeClr val="accent1">
                    <a:lumMod val="50000"/>
                  </a:schemeClr>
                </a:solidFill>
                <a:latin typeface="Apple Casual"/>
                <a:cs typeface="Apple Casual"/>
              </a:rPr>
              <a:t>A/V-computer manufacturing and repair </a:t>
            </a:r>
          </a:p>
          <a:p>
            <a:r>
              <a:rPr lang="en-US" sz="4364" dirty="0" smtClean="0">
                <a:solidFill>
                  <a:schemeClr val="accent1">
                    <a:lumMod val="50000"/>
                  </a:schemeClr>
                </a:solidFill>
                <a:latin typeface="Apple Casual"/>
                <a:cs typeface="Apple Casual"/>
              </a:rPr>
              <a:t>Commercial equipment and supplies  </a:t>
            </a:r>
          </a:p>
          <a:p>
            <a:pPr>
              <a:buNone/>
            </a:pPr>
            <a:endParaRPr lang="en-US" sz="1429" dirty="0" smtClean="0">
              <a:solidFill>
                <a:schemeClr val="accent1">
                  <a:lumMod val="50000"/>
                </a:schemeClr>
              </a:solidFill>
              <a:latin typeface="Apple Casual"/>
              <a:cs typeface="Apple Casual"/>
            </a:endParaRPr>
          </a:p>
          <a:p>
            <a:pPr>
              <a:buNone/>
            </a:pPr>
            <a:r>
              <a:rPr lang="en-US" sz="1429" dirty="0" smtClean="0">
                <a:solidFill>
                  <a:schemeClr val="accent1">
                    <a:lumMod val="50000"/>
                  </a:schemeClr>
                </a:solidFill>
                <a:latin typeface="Apple Casual"/>
                <a:cs typeface="Apple Casual"/>
              </a:rPr>
              <a:t>Source: Science and Engineering Indicators 2012; http://www.nsf.gov/statistics/seind12/pdf/seind12.pdf   </a:t>
            </a:r>
          </a:p>
          <a:p>
            <a:pPr>
              <a:buNone/>
            </a:pPr>
            <a:r>
              <a:rPr lang="en-US" sz="4400" dirty="0" smtClean="0">
                <a:latin typeface="Apple Casual"/>
                <a:cs typeface="Apple Casual"/>
              </a:rPr>
              <a:t>     </a:t>
            </a:r>
            <a:endParaRPr lang="en-US" sz="4400" dirty="0" smtClean="0">
              <a:solidFill>
                <a:srgbClr val="254061"/>
              </a:solidFill>
              <a:latin typeface="Apple Casual"/>
              <a:cs typeface="Apple Casual"/>
            </a:endParaRPr>
          </a:p>
          <a:p>
            <a:pPr>
              <a:buNone/>
            </a:pPr>
            <a:endParaRPr lang="en-US" sz="4400" dirty="0">
              <a:solidFill>
                <a:srgbClr val="25406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4527</TotalTime>
  <Words>3657</Words>
  <Application>Microsoft Macintosh PowerPoint</Application>
  <PresentationFormat>On-screen Show (4:3)</PresentationFormat>
  <Paragraphs>285</Paragraphs>
  <Slides>43</Slides>
  <Notes>20</Notes>
  <HiddenSlides>0</HiddenSlides>
  <MMClips>5</MMClips>
  <ScaleCrop>false</ScaleCrop>
  <HeadingPairs>
    <vt:vector size="4" baseType="variant">
      <vt:variant>
        <vt:lpstr>Design Template</vt:lpstr>
      </vt:variant>
      <vt:variant>
        <vt:i4>1</vt:i4>
      </vt:variant>
      <vt:variant>
        <vt:lpstr>Slide Titles</vt:lpstr>
      </vt:variant>
      <vt:variant>
        <vt:i4>43</vt:i4>
      </vt:variant>
    </vt:vector>
  </HeadingPairs>
  <TitlesOfParts>
    <vt:vector size="44" baseType="lpstr">
      <vt:lpstr>Office Theme</vt:lpstr>
      <vt:lpstr>The Colorado STEM Teacher Preparation Symposium  University of Northern Colorado Greeley, CO</vt:lpstr>
      <vt:lpstr>View of Colorado from my Office</vt:lpstr>
      <vt:lpstr>What I am NOT going to talk about!</vt:lpstr>
      <vt:lpstr>What I am also NOT going to talk about!</vt:lpstr>
      <vt:lpstr>What I am going to talk about!</vt:lpstr>
      <vt:lpstr>Jobs and the Economy</vt:lpstr>
      <vt:lpstr>STEM &amp; Economic Prosperity</vt:lpstr>
      <vt:lpstr>STEM-Related Jobs</vt:lpstr>
      <vt:lpstr>STEM-Related Jobs that Are HOT!</vt:lpstr>
      <vt:lpstr>But, there are some concerns</vt:lpstr>
      <vt:lpstr>Slide 11</vt:lpstr>
      <vt:lpstr>Slide 12</vt:lpstr>
      <vt:lpstr>Slide 13</vt:lpstr>
      <vt:lpstr>STEM Smart Brief: CADRE</vt:lpstr>
      <vt:lpstr>   Turning the Tide: Strategies for Producing the Mathematics &amp; Science Teachers Our Schools Need    </vt:lpstr>
      <vt:lpstr>Science and Mathematics Teacher Imperative (SMTI) - APLU</vt:lpstr>
      <vt:lpstr>Science and Mathematics Teacher Imperative (SMTI) - APLU</vt:lpstr>
      <vt:lpstr>President’s Council of Advisors on Science and Technology (PECAST)</vt:lpstr>
      <vt:lpstr>President’s Council of Advisors on Science and Technology (PECAST)</vt:lpstr>
      <vt:lpstr>President’s Council of Advisors on Science and Technology (PECAST)</vt:lpstr>
      <vt:lpstr>STEM </vt:lpstr>
      <vt:lpstr>What is STEM? </vt:lpstr>
      <vt:lpstr>Slide 23</vt:lpstr>
      <vt:lpstr>Slide 24</vt:lpstr>
      <vt:lpstr>Attributes of a STEM School*</vt:lpstr>
      <vt:lpstr>Attributes of a STEM School*</vt:lpstr>
      <vt:lpstr>STEM Schools-Courses</vt:lpstr>
      <vt:lpstr>STEM Schools &amp; Courses</vt:lpstr>
      <vt:lpstr>STEM Schools focus on Project-Based Learning, but What is PBL?</vt:lpstr>
      <vt:lpstr>What is Project-Based Learning?</vt:lpstr>
      <vt:lpstr>What is Project-Based Learning?</vt:lpstr>
      <vt:lpstr>New Tech Schools</vt:lpstr>
      <vt:lpstr> Teacher Prep for STEM/PBL Schools*</vt:lpstr>
      <vt:lpstr>STEM Teacher Prep: UTeach</vt:lpstr>
      <vt:lpstr>STEM Teacher Prep: Indiana STEM Teach </vt:lpstr>
      <vt:lpstr>STEM Teacher Prep: NC New Schools</vt:lpstr>
      <vt:lpstr>STEM Teacher Prep: Teach for America</vt:lpstr>
      <vt:lpstr>STEM Teacher Prep: Informal Education</vt:lpstr>
      <vt:lpstr>STEM Teacher Prep: Informal Education</vt:lpstr>
      <vt:lpstr>Questions </vt:lpstr>
      <vt:lpstr>Be in touch!</vt:lpstr>
      <vt:lpstr>STEM Teacher Prep:  NSF Sources for Support</vt:lpstr>
      <vt:lpstr>STEM Teacher Prep:  NSF Sources for Support</vt:lpstr>
    </vt:vector>
  </TitlesOfParts>
  <Company>Third Mile 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Colorado STEM Summit Ft. Collins, CO</dc:title>
  <dc:creator>Charles Coble User</dc:creator>
  <cp:lastModifiedBy>Charles Coble User</cp:lastModifiedBy>
  <cp:revision>38</cp:revision>
  <dcterms:created xsi:type="dcterms:W3CDTF">2013-12-06T21:11:16Z</dcterms:created>
  <dcterms:modified xsi:type="dcterms:W3CDTF">2013-12-06T21:16:49Z</dcterms:modified>
</cp:coreProperties>
</file>