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5" r:id="rId2"/>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7"/>
    <p:restoredTop sz="94613"/>
  </p:normalViewPr>
  <p:slideViewPr>
    <p:cSldViewPr snapToGrid="0" snapToObjects="1" showGuides="1">
      <p:cViewPr varScale="1">
        <p:scale>
          <a:sx n="115" d="100"/>
          <a:sy n="115" d="100"/>
        </p:scale>
        <p:origin x="64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A5DF9-AEC5-F344-8EC9-C75FCAFAF476}" type="datetimeFigureOut">
              <a:rPr lang="en-US" smtClean="0"/>
              <a:t>1/6/18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D727CD-AB7A-B341-BF4C-6CAFDAC13B03}" type="slidenum">
              <a:rPr lang="en-US" smtClean="0"/>
              <a:t>‹#›</a:t>
            </a:fld>
            <a:endParaRPr lang="en-US"/>
          </a:p>
        </p:txBody>
      </p:sp>
    </p:spTree>
    <p:extLst>
      <p:ext uri="{BB962C8B-B14F-4D97-AF65-F5344CB8AC3E}">
        <p14:creationId xmlns:p14="http://schemas.microsoft.com/office/powerpoint/2010/main" val="727733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EB94EB-757B-724A-9D90-0D631A91807B}" type="datetimeFigureOut">
              <a:rPr lang="en-US" smtClean="0"/>
              <a:t>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630DC-8342-D744-AB83-325CECB84FD2}" type="slidenum">
              <a:rPr lang="en-US" smtClean="0"/>
              <a:t>‹#›</a:t>
            </a:fld>
            <a:endParaRPr lang="en-US"/>
          </a:p>
        </p:txBody>
      </p:sp>
    </p:spTree>
    <p:extLst>
      <p:ext uri="{BB962C8B-B14F-4D97-AF65-F5344CB8AC3E}">
        <p14:creationId xmlns:p14="http://schemas.microsoft.com/office/powerpoint/2010/main" val="3744705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EB94EB-757B-724A-9D90-0D631A91807B}" type="datetimeFigureOut">
              <a:rPr lang="en-US" smtClean="0"/>
              <a:t>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630DC-8342-D744-AB83-325CECB84FD2}" type="slidenum">
              <a:rPr lang="en-US" smtClean="0"/>
              <a:t>‹#›</a:t>
            </a:fld>
            <a:endParaRPr lang="en-US"/>
          </a:p>
        </p:txBody>
      </p:sp>
    </p:spTree>
    <p:extLst>
      <p:ext uri="{BB962C8B-B14F-4D97-AF65-F5344CB8AC3E}">
        <p14:creationId xmlns:p14="http://schemas.microsoft.com/office/powerpoint/2010/main" val="435494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EB94EB-757B-724A-9D90-0D631A91807B}" type="datetimeFigureOut">
              <a:rPr lang="en-US" smtClean="0"/>
              <a:t>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630DC-8342-D744-AB83-325CECB84FD2}" type="slidenum">
              <a:rPr lang="en-US" smtClean="0"/>
              <a:t>‹#›</a:t>
            </a:fld>
            <a:endParaRPr lang="en-US"/>
          </a:p>
        </p:txBody>
      </p:sp>
    </p:spTree>
    <p:extLst>
      <p:ext uri="{BB962C8B-B14F-4D97-AF65-F5344CB8AC3E}">
        <p14:creationId xmlns:p14="http://schemas.microsoft.com/office/powerpoint/2010/main" val="424213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EB94EB-757B-724A-9D90-0D631A91807B}" type="datetimeFigureOut">
              <a:rPr lang="en-US" smtClean="0"/>
              <a:t>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630DC-8342-D744-AB83-325CECB84FD2}" type="slidenum">
              <a:rPr lang="en-US" smtClean="0"/>
              <a:t>‹#›</a:t>
            </a:fld>
            <a:endParaRPr lang="en-US"/>
          </a:p>
        </p:txBody>
      </p:sp>
    </p:spTree>
    <p:extLst>
      <p:ext uri="{BB962C8B-B14F-4D97-AF65-F5344CB8AC3E}">
        <p14:creationId xmlns:p14="http://schemas.microsoft.com/office/powerpoint/2010/main" val="189014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EB94EB-757B-724A-9D90-0D631A91807B}" type="datetimeFigureOut">
              <a:rPr lang="en-US" smtClean="0"/>
              <a:t>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630DC-8342-D744-AB83-325CECB84FD2}" type="slidenum">
              <a:rPr lang="en-US" smtClean="0"/>
              <a:t>‹#›</a:t>
            </a:fld>
            <a:endParaRPr lang="en-US"/>
          </a:p>
        </p:txBody>
      </p:sp>
    </p:spTree>
    <p:extLst>
      <p:ext uri="{BB962C8B-B14F-4D97-AF65-F5344CB8AC3E}">
        <p14:creationId xmlns:p14="http://schemas.microsoft.com/office/powerpoint/2010/main" val="36253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EB94EB-757B-724A-9D90-0D631A91807B}" type="datetimeFigureOut">
              <a:rPr lang="en-US" smtClean="0"/>
              <a:t>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630DC-8342-D744-AB83-325CECB84FD2}" type="slidenum">
              <a:rPr lang="en-US" smtClean="0"/>
              <a:t>‹#›</a:t>
            </a:fld>
            <a:endParaRPr lang="en-US"/>
          </a:p>
        </p:txBody>
      </p:sp>
    </p:spTree>
    <p:extLst>
      <p:ext uri="{BB962C8B-B14F-4D97-AF65-F5344CB8AC3E}">
        <p14:creationId xmlns:p14="http://schemas.microsoft.com/office/powerpoint/2010/main" val="1679374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EB94EB-757B-724A-9D90-0D631A91807B}" type="datetimeFigureOut">
              <a:rPr lang="en-US" smtClean="0"/>
              <a:t>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E630DC-8342-D744-AB83-325CECB84FD2}" type="slidenum">
              <a:rPr lang="en-US" smtClean="0"/>
              <a:t>‹#›</a:t>
            </a:fld>
            <a:endParaRPr lang="en-US"/>
          </a:p>
        </p:txBody>
      </p:sp>
    </p:spTree>
    <p:extLst>
      <p:ext uri="{BB962C8B-B14F-4D97-AF65-F5344CB8AC3E}">
        <p14:creationId xmlns:p14="http://schemas.microsoft.com/office/powerpoint/2010/main" val="2160808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EB94EB-757B-724A-9D90-0D631A91807B}" type="datetimeFigureOut">
              <a:rPr lang="en-US" smtClean="0"/>
              <a:t>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E630DC-8342-D744-AB83-325CECB84FD2}" type="slidenum">
              <a:rPr lang="en-US" smtClean="0"/>
              <a:t>‹#›</a:t>
            </a:fld>
            <a:endParaRPr lang="en-US"/>
          </a:p>
        </p:txBody>
      </p:sp>
    </p:spTree>
    <p:extLst>
      <p:ext uri="{BB962C8B-B14F-4D97-AF65-F5344CB8AC3E}">
        <p14:creationId xmlns:p14="http://schemas.microsoft.com/office/powerpoint/2010/main" val="362192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B94EB-757B-724A-9D90-0D631A91807B}" type="datetimeFigureOut">
              <a:rPr lang="en-US" smtClean="0"/>
              <a:t>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E630DC-8342-D744-AB83-325CECB84FD2}" type="slidenum">
              <a:rPr lang="en-US" smtClean="0"/>
              <a:t>‹#›</a:t>
            </a:fld>
            <a:endParaRPr lang="en-US"/>
          </a:p>
        </p:txBody>
      </p:sp>
    </p:spTree>
    <p:extLst>
      <p:ext uri="{BB962C8B-B14F-4D97-AF65-F5344CB8AC3E}">
        <p14:creationId xmlns:p14="http://schemas.microsoft.com/office/powerpoint/2010/main" val="434774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B94EB-757B-724A-9D90-0D631A91807B}" type="datetimeFigureOut">
              <a:rPr lang="en-US" smtClean="0"/>
              <a:t>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630DC-8342-D744-AB83-325CECB84FD2}" type="slidenum">
              <a:rPr lang="en-US" smtClean="0"/>
              <a:t>‹#›</a:t>
            </a:fld>
            <a:endParaRPr lang="en-US"/>
          </a:p>
        </p:txBody>
      </p:sp>
    </p:spTree>
    <p:extLst>
      <p:ext uri="{BB962C8B-B14F-4D97-AF65-F5344CB8AC3E}">
        <p14:creationId xmlns:p14="http://schemas.microsoft.com/office/powerpoint/2010/main" val="96017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B94EB-757B-724A-9D90-0D631A91807B}" type="datetimeFigureOut">
              <a:rPr lang="en-US" smtClean="0"/>
              <a:t>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630DC-8342-D744-AB83-325CECB84FD2}" type="slidenum">
              <a:rPr lang="en-US" smtClean="0"/>
              <a:t>‹#›</a:t>
            </a:fld>
            <a:endParaRPr lang="en-US"/>
          </a:p>
        </p:txBody>
      </p:sp>
    </p:spTree>
    <p:extLst>
      <p:ext uri="{BB962C8B-B14F-4D97-AF65-F5344CB8AC3E}">
        <p14:creationId xmlns:p14="http://schemas.microsoft.com/office/powerpoint/2010/main" val="694896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B94EB-757B-724A-9D90-0D631A91807B}" type="datetimeFigureOut">
              <a:rPr lang="en-US" smtClean="0"/>
              <a:t>1/6/18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630DC-8342-D744-AB83-325CECB84FD2}" type="slidenum">
              <a:rPr lang="en-US" smtClean="0"/>
              <a:t>‹#›</a:t>
            </a:fld>
            <a:endParaRPr lang="en-US"/>
          </a:p>
        </p:txBody>
      </p:sp>
    </p:spTree>
    <p:extLst>
      <p:ext uri="{BB962C8B-B14F-4D97-AF65-F5344CB8AC3E}">
        <p14:creationId xmlns:p14="http://schemas.microsoft.com/office/powerpoint/2010/main" val="832761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722" y="254423"/>
            <a:ext cx="8943278" cy="6955750"/>
          </a:xfrm>
          <a:prstGeom prst="rect">
            <a:avLst/>
          </a:prstGeom>
        </p:spPr>
        <p:txBody>
          <a:bodyPr wrap="square">
            <a:spAutoFit/>
          </a:bodyPr>
          <a:lstStyle/>
          <a:p>
            <a:r>
              <a:rPr lang="en-US" dirty="0" smtClean="0">
                <a:ea typeface="Calibri" charset="0"/>
                <a:cs typeface="Times New Roman" charset="0"/>
              </a:rPr>
              <a:t>CLOUD IDENTIFICATION EXERCISE </a:t>
            </a:r>
          </a:p>
          <a:p>
            <a:r>
              <a:rPr lang="en-US" dirty="0" smtClean="0">
                <a:ea typeface="Calibri" charset="0"/>
                <a:cs typeface="Times New Roman" charset="0"/>
              </a:rPr>
              <a:t>(Directions taken directly from the Flynn, 2018 AMS abstract)</a:t>
            </a:r>
          </a:p>
          <a:p>
            <a:endParaRPr lang="en-US" dirty="0" smtClean="0">
              <a:ea typeface="Calibri" charset="0"/>
              <a:cs typeface="Times New Roman" charset="0"/>
            </a:endParaRPr>
          </a:p>
          <a:p>
            <a:r>
              <a:rPr lang="en-US" sz="1400" dirty="0">
                <a:ea typeface="Calibri" charset="0"/>
                <a:cs typeface="Times New Roman" charset="0"/>
              </a:rPr>
              <a:t>Reference: </a:t>
            </a:r>
          </a:p>
          <a:p>
            <a:r>
              <a:rPr lang="en-US" sz="1400" dirty="0" smtClean="0"/>
              <a:t>Flynn, </a:t>
            </a:r>
            <a:r>
              <a:rPr lang="en-US" sz="1400" dirty="0"/>
              <a:t>W</a:t>
            </a:r>
            <a:r>
              <a:rPr lang="en-US" sz="1400" dirty="0" smtClean="0"/>
              <a:t>. </a:t>
            </a:r>
            <a:r>
              <a:rPr lang="en-US" sz="1400" dirty="0"/>
              <a:t>J</a:t>
            </a:r>
            <a:r>
              <a:rPr lang="en-US" sz="1400" dirty="0" smtClean="0"/>
              <a:t>., 2018: Cloud Identification Exercise.</a:t>
            </a:r>
            <a:r>
              <a:rPr lang="en-US" sz="1400" dirty="0"/>
              <a:t> </a:t>
            </a:r>
            <a:r>
              <a:rPr lang="en-US" sz="1400" i="1" dirty="0" smtClean="0"/>
              <a:t>27th Symposium on Education,</a:t>
            </a:r>
            <a:r>
              <a:rPr lang="en-US" sz="1400" i="1" dirty="0"/>
              <a:t> </a:t>
            </a:r>
            <a:r>
              <a:rPr lang="en-US" sz="1400" dirty="0" smtClean="0"/>
              <a:t>Austin, </a:t>
            </a:r>
            <a:r>
              <a:rPr lang="en-US" sz="1400" dirty="0"/>
              <a:t>TX, Amer. Meteor. Soc</a:t>
            </a:r>
            <a:r>
              <a:rPr lang="en-US" sz="1400" dirty="0" smtClean="0"/>
              <a:t>., 137, </a:t>
            </a:r>
            <a:r>
              <a:rPr lang="en-US" sz="1400" dirty="0"/>
              <a:t>https://</a:t>
            </a:r>
            <a:r>
              <a:rPr lang="en-US" sz="1400" dirty="0" err="1"/>
              <a:t>ams.confex.com</a:t>
            </a:r>
            <a:r>
              <a:rPr lang="en-US" sz="1400" dirty="0"/>
              <a:t>/</a:t>
            </a:r>
            <a:r>
              <a:rPr lang="en-US" sz="1400" dirty="0" err="1"/>
              <a:t>ams</a:t>
            </a:r>
            <a:r>
              <a:rPr lang="en-US" sz="1400" dirty="0"/>
              <a:t>/98Annual/</a:t>
            </a:r>
            <a:r>
              <a:rPr lang="en-US" sz="1400" dirty="0" err="1"/>
              <a:t>webprogram</a:t>
            </a:r>
            <a:r>
              <a:rPr lang="en-US" sz="1400" dirty="0"/>
              <a:t>/Paper336693.html.</a:t>
            </a:r>
            <a:endParaRPr lang="en-US" sz="1400" dirty="0"/>
          </a:p>
          <a:p>
            <a:endParaRPr lang="en-US" dirty="0" smtClean="0">
              <a:ea typeface="Calibri" charset="0"/>
              <a:cs typeface="Times New Roman" charset="0"/>
            </a:endParaRPr>
          </a:p>
          <a:p>
            <a:r>
              <a:rPr lang="en-US" sz="1600" dirty="0" smtClean="0">
                <a:ea typeface="Calibri" charset="0"/>
                <a:cs typeface="Times New Roman" charset="0"/>
              </a:rPr>
              <a:t>Before </a:t>
            </a:r>
            <a:r>
              <a:rPr lang="en-US" sz="1600" dirty="0">
                <a:ea typeface="Calibri" charset="0"/>
                <a:cs typeface="Times New Roman" charset="0"/>
              </a:rPr>
              <a:t>class, the instructor prints a selection of 8-10 clouds (on a color printer) to make enough for each student in the class. In class, after a brief introduction of terms used to identify clouds, students are shown a simplified outline of the activity. Full instructions of the activity are</a:t>
            </a:r>
            <a:r>
              <a:rPr lang="en-US" sz="1600" dirty="0" smtClean="0">
                <a:ea typeface="Calibri" charset="0"/>
                <a:cs typeface="Times New Roman" charset="0"/>
              </a:rPr>
              <a:t>:</a:t>
            </a:r>
          </a:p>
          <a:p>
            <a:endParaRPr lang="en-US" sz="1400" dirty="0">
              <a:ea typeface="Calibri" charset="0"/>
              <a:cs typeface="Times New Roman" charset="0"/>
            </a:endParaRPr>
          </a:p>
          <a:p>
            <a:r>
              <a:rPr lang="en-US" sz="1600" dirty="0">
                <a:ea typeface="Calibri" charset="0"/>
                <a:cs typeface="Times New Roman" charset="0"/>
              </a:rPr>
              <a:t>1) Pass out individual cloud pictures (in random order) to each student in the room</a:t>
            </a:r>
          </a:p>
          <a:p>
            <a:r>
              <a:rPr lang="en-US" sz="1600" dirty="0">
                <a:ea typeface="Calibri" charset="0"/>
                <a:cs typeface="Times New Roman" charset="0"/>
              </a:rPr>
              <a:t>2) Students are asked to use their newly-acquired meteorological terms to describe their clouds, and identify them (individually, in writing)</a:t>
            </a:r>
          </a:p>
          <a:p>
            <a:r>
              <a:rPr lang="en-US" sz="1600" dirty="0">
                <a:ea typeface="Calibri" charset="0"/>
                <a:cs typeface="Times New Roman" charset="0"/>
              </a:rPr>
              <a:t>3) Students get up from their seats find others with the same cloud to form small groups</a:t>
            </a:r>
          </a:p>
          <a:p>
            <a:r>
              <a:rPr lang="en-US" sz="1600" dirty="0">
                <a:ea typeface="Calibri" charset="0"/>
                <a:cs typeface="Times New Roman" charset="0"/>
              </a:rPr>
              <a:t>4) In small groups, students discuss their cloud and determine its type, write down their reasoning, and select a group speaker</a:t>
            </a:r>
          </a:p>
          <a:p>
            <a:r>
              <a:rPr lang="en-US" sz="1600" dirty="0">
                <a:ea typeface="Calibri" charset="0"/>
                <a:cs typeface="Times New Roman" charset="0"/>
              </a:rPr>
              <a:t>5) The instructor walks around to each group to overhear discussion and guide groups who have trouble</a:t>
            </a:r>
          </a:p>
          <a:p>
            <a:r>
              <a:rPr lang="en-US" sz="1600" dirty="0">
                <a:ea typeface="Calibri" charset="0"/>
                <a:cs typeface="Times New Roman" charset="0"/>
              </a:rPr>
              <a:t>6) When all groups have identified their cloud type, they rearrange themselves so the groups are organized left-to-right from low, middle, and high clouds (and vertically developing clouds where appropriate)</a:t>
            </a:r>
          </a:p>
          <a:p>
            <a:r>
              <a:rPr lang="en-US" sz="1600" dirty="0">
                <a:ea typeface="Calibri" charset="0"/>
                <a:cs typeface="Times New Roman" charset="0"/>
              </a:rPr>
              <a:t>7) The instructor notes their order, and has the group speaker announce the cloud type for each group</a:t>
            </a:r>
          </a:p>
          <a:p>
            <a:r>
              <a:rPr lang="en-US" sz="1600" dirty="0">
                <a:ea typeface="Calibri" charset="0"/>
                <a:cs typeface="Times New Roman" charset="0"/>
              </a:rPr>
              <a:t>8) Students return to their seats</a:t>
            </a:r>
          </a:p>
          <a:p>
            <a:r>
              <a:rPr lang="en-US" sz="1600" dirty="0">
                <a:ea typeface="Calibri" charset="0"/>
                <a:cs typeface="Times New Roman" charset="0"/>
              </a:rPr>
              <a:t>9) The instructor shows projected images of each of the cloud types to the entire class, and calls on each group speaker to state their cloud type and explain the cloud’s characteristics using meteorological terms</a:t>
            </a:r>
          </a:p>
          <a:p>
            <a:r>
              <a:rPr lang="en-US" sz="1600" dirty="0">
                <a:ea typeface="Calibri" charset="0"/>
                <a:cs typeface="Times New Roman" charset="0"/>
              </a:rPr>
              <a:t>10) Solutions to the cloud activity are provided online or distributed to the </a:t>
            </a:r>
            <a:r>
              <a:rPr lang="en-US" sz="1600" dirty="0" smtClean="0">
                <a:ea typeface="Calibri" charset="0"/>
                <a:cs typeface="Times New Roman" charset="0"/>
              </a:rPr>
              <a:t>class</a:t>
            </a:r>
          </a:p>
          <a:p>
            <a:endParaRPr lang="en-US" sz="1600" dirty="0">
              <a:effectLst/>
              <a:ea typeface="Calibri" charset="0"/>
              <a:cs typeface="Times New Roman" charset="0"/>
            </a:endParaRPr>
          </a:p>
        </p:txBody>
      </p:sp>
    </p:spTree>
    <p:extLst>
      <p:ext uri="{BB962C8B-B14F-4D97-AF65-F5344CB8AC3E}">
        <p14:creationId xmlns:p14="http://schemas.microsoft.com/office/powerpoint/2010/main" val="610740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734" r="5640"/>
          <a:stretch/>
        </p:blipFill>
        <p:spPr>
          <a:xfrm>
            <a:off x="30243" y="0"/>
            <a:ext cx="5609630" cy="4747119"/>
          </a:xfrm>
          <a:prstGeom prst="rect">
            <a:avLst/>
          </a:prstGeom>
        </p:spPr>
      </p:pic>
      <p:sp>
        <p:nvSpPr>
          <p:cNvPr id="4" name="TextBox 3"/>
          <p:cNvSpPr txBox="1"/>
          <p:nvPr/>
        </p:nvSpPr>
        <p:spPr>
          <a:xfrm>
            <a:off x="30243" y="5054434"/>
            <a:ext cx="6350525" cy="461665"/>
          </a:xfrm>
          <a:prstGeom prst="rect">
            <a:avLst/>
          </a:prstGeom>
          <a:noFill/>
        </p:spPr>
        <p:txBody>
          <a:bodyPr wrap="square" rtlCol="0">
            <a:spAutoFit/>
          </a:bodyPr>
          <a:lstStyle/>
          <a:p>
            <a:r>
              <a:rPr lang="en-US" sz="2400" dirty="0" smtClean="0"/>
              <a:t>This is a(n) _______________________ cloud.</a:t>
            </a:r>
            <a:endParaRPr lang="en-US" sz="2400" dirty="0"/>
          </a:p>
        </p:txBody>
      </p:sp>
      <p:sp>
        <p:nvSpPr>
          <p:cNvPr id="6" name="TextBox 5"/>
          <p:cNvSpPr txBox="1"/>
          <p:nvPr/>
        </p:nvSpPr>
        <p:spPr>
          <a:xfrm>
            <a:off x="5972516" y="0"/>
            <a:ext cx="3201723" cy="6740307"/>
          </a:xfrm>
          <a:prstGeom prst="rect">
            <a:avLst/>
          </a:prstGeom>
          <a:noFill/>
        </p:spPr>
        <p:txBody>
          <a:bodyPr wrap="square" rtlCol="0">
            <a:spAutoFit/>
          </a:bodyPr>
          <a:lstStyle/>
          <a:p>
            <a:r>
              <a:rPr lang="en-US" dirty="0" smtClean="0"/>
              <a:t>Cloud Types: </a:t>
            </a:r>
          </a:p>
          <a:p>
            <a:endParaRPr lang="en-US" dirty="0" smtClean="0"/>
          </a:p>
          <a:p>
            <a:r>
              <a:rPr lang="en-US" dirty="0" smtClean="0"/>
              <a:t>High</a:t>
            </a:r>
            <a:r>
              <a:rPr lang="en-US" dirty="0"/>
              <a:t> </a:t>
            </a:r>
            <a:r>
              <a:rPr lang="en-US" dirty="0" smtClean="0"/>
              <a:t>– </a:t>
            </a:r>
            <a:r>
              <a:rPr lang="en-US" i="1" dirty="0" err="1" smtClean="0"/>
              <a:t>Cirr</a:t>
            </a:r>
            <a:r>
              <a:rPr lang="en-US" i="1" dirty="0"/>
              <a:t>-</a:t>
            </a:r>
            <a:endParaRPr lang="en-US" i="1" dirty="0" smtClean="0"/>
          </a:p>
          <a:p>
            <a:pPr marL="285750" indent="-285750">
              <a:buFont typeface="Arial" charset="0"/>
              <a:buChar char="•"/>
            </a:pPr>
            <a:r>
              <a:rPr lang="en-US" dirty="0" smtClean="0"/>
              <a:t>cirrus	</a:t>
            </a:r>
          </a:p>
          <a:p>
            <a:pPr marL="285750" indent="-285750">
              <a:buFont typeface="Arial" charset="0"/>
              <a:buChar char="•"/>
            </a:pPr>
            <a:r>
              <a:rPr lang="en-US" dirty="0" smtClean="0"/>
              <a:t>cirrostratus</a:t>
            </a:r>
          </a:p>
          <a:p>
            <a:pPr marL="285750" indent="-285750">
              <a:buFont typeface="Arial" charset="0"/>
              <a:buChar char="•"/>
            </a:pPr>
            <a:r>
              <a:rPr lang="en-US" dirty="0" smtClean="0"/>
              <a:t>cirrocumulus</a:t>
            </a:r>
            <a:endParaRPr lang="en-US" dirty="0"/>
          </a:p>
          <a:p>
            <a:r>
              <a:rPr lang="en-US" dirty="0" smtClean="0"/>
              <a:t>Middle</a:t>
            </a:r>
            <a:r>
              <a:rPr lang="en-US" dirty="0"/>
              <a:t> </a:t>
            </a:r>
            <a:r>
              <a:rPr lang="en-US" dirty="0" smtClean="0"/>
              <a:t>– </a:t>
            </a:r>
            <a:r>
              <a:rPr lang="en-US" i="1" dirty="0" smtClean="0"/>
              <a:t>Alto- </a:t>
            </a:r>
            <a:endParaRPr lang="en-US" i="1" dirty="0"/>
          </a:p>
          <a:p>
            <a:pPr marL="285750" indent="-285750">
              <a:buFont typeface="Arial" charset="0"/>
              <a:buChar char="•"/>
            </a:pPr>
            <a:r>
              <a:rPr lang="en-US" dirty="0" smtClean="0"/>
              <a:t>altostratus</a:t>
            </a:r>
          </a:p>
          <a:p>
            <a:pPr marL="285750" indent="-285750">
              <a:buFont typeface="Arial" charset="0"/>
              <a:buChar char="•"/>
            </a:pPr>
            <a:r>
              <a:rPr lang="en-US" dirty="0" smtClean="0"/>
              <a:t>altocumulus</a:t>
            </a:r>
          </a:p>
          <a:p>
            <a:r>
              <a:rPr lang="en-US" dirty="0" smtClean="0"/>
              <a:t>Low</a:t>
            </a:r>
          </a:p>
          <a:p>
            <a:pPr marL="285750" indent="-285750">
              <a:buFont typeface="Arial" charset="0"/>
              <a:buChar char="•"/>
            </a:pPr>
            <a:r>
              <a:rPr lang="en-US" dirty="0" smtClean="0"/>
              <a:t>stratus</a:t>
            </a:r>
          </a:p>
          <a:p>
            <a:pPr marL="285750" indent="-285750">
              <a:buFont typeface="Arial" charset="0"/>
              <a:buChar char="•"/>
            </a:pPr>
            <a:r>
              <a:rPr lang="en-US" dirty="0" smtClean="0"/>
              <a:t>stratocumulus</a:t>
            </a:r>
          </a:p>
          <a:p>
            <a:pPr marL="285750" indent="-285750">
              <a:buFont typeface="Arial" charset="0"/>
              <a:buChar char="•"/>
            </a:pPr>
            <a:r>
              <a:rPr lang="en-US" dirty="0" smtClean="0"/>
              <a:t>nimbostratus</a:t>
            </a:r>
          </a:p>
          <a:p>
            <a:endParaRPr lang="en-US" dirty="0"/>
          </a:p>
          <a:p>
            <a:r>
              <a:rPr lang="en-US" dirty="0" smtClean="0"/>
              <a:t>Clouds with Vertical Development</a:t>
            </a:r>
            <a:endParaRPr lang="en-US" dirty="0"/>
          </a:p>
          <a:p>
            <a:pPr marL="285750" indent="-285750">
              <a:buFont typeface="Arial" charset="0"/>
              <a:buChar char="•"/>
            </a:pPr>
            <a:r>
              <a:rPr lang="en-US" dirty="0" smtClean="0"/>
              <a:t>Cumulus (little to moderate vertical development)</a:t>
            </a:r>
          </a:p>
          <a:p>
            <a:pPr marL="285750" indent="-285750">
              <a:buFont typeface="Arial" charset="0"/>
              <a:buChar char="•"/>
            </a:pPr>
            <a:r>
              <a:rPr lang="en-US" dirty="0" smtClean="0"/>
              <a:t>Cumulonimbus (towering vertical development)</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874872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700"/>
            <a:ext cx="5957397" cy="4449431"/>
          </a:xfrm>
          <a:prstGeom prst="rect">
            <a:avLst/>
          </a:prstGeom>
        </p:spPr>
      </p:pic>
      <p:sp>
        <p:nvSpPr>
          <p:cNvPr id="6" name="TextBox 5"/>
          <p:cNvSpPr txBox="1"/>
          <p:nvPr/>
        </p:nvSpPr>
        <p:spPr>
          <a:xfrm>
            <a:off x="30243" y="5054434"/>
            <a:ext cx="6350525" cy="461665"/>
          </a:xfrm>
          <a:prstGeom prst="rect">
            <a:avLst/>
          </a:prstGeom>
          <a:noFill/>
        </p:spPr>
        <p:txBody>
          <a:bodyPr wrap="square" rtlCol="0">
            <a:spAutoFit/>
          </a:bodyPr>
          <a:lstStyle/>
          <a:p>
            <a:r>
              <a:rPr lang="en-US" sz="2400" dirty="0" smtClean="0"/>
              <a:t>This is a(n) _______________________ cloud.</a:t>
            </a:r>
            <a:endParaRPr lang="en-US" sz="2400" dirty="0"/>
          </a:p>
        </p:txBody>
      </p:sp>
      <p:sp>
        <p:nvSpPr>
          <p:cNvPr id="5" name="TextBox 4"/>
          <p:cNvSpPr txBox="1"/>
          <p:nvPr/>
        </p:nvSpPr>
        <p:spPr>
          <a:xfrm>
            <a:off x="5972516" y="0"/>
            <a:ext cx="3201723" cy="6740307"/>
          </a:xfrm>
          <a:prstGeom prst="rect">
            <a:avLst/>
          </a:prstGeom>
          <a:noFill/>
        </p:spPr>
        <p:txBody>
          <a:bodyPr wrap="square" rtlCol="0">
            <a:spAutoFit/>
          </a:bodyPr>
          <a:lstStyle/>
          <a:p>
            <a:r>
              <a:rPr lang="en-US" dirty="0" smtClean="0"/>
              <a:t>Cloud Types: </a:t>
            </a:r>
          </a:p>
          <a:p>
            <a:endParaRPr lang="en-US" dirty="0" smtClean="0"/>
          </a:p>
          <a:p>
            <a:r>
              <a:rPr lang="en-US" dirty="0" smtClean="0"/>
              <a:t>High</a:t>
            </a:r>
            <a:r>
              <a:rPr lang="en-US" dirty="0"/>
              <a:t> </a:t>
            </a:r>
            <a:r>
              <a:rPr lang="en-US" dirty="0" smtClean="0"/>
              <a:t>– </a:t>
            </a:r>
            <a:r>
              <a:rPr lang="en-US" i="1" dirty="0" err="1" smtClean="0"/>
              <a:t>Cirr</a:t>
            </a:r>
            <a:r>
              <a:rPr lang="en-US" i="1" dirty="0"/>
              <a:t>-</a:t>
            </a:r>
            <a:endParaRPr lang="en-US" i="1" dirty="0" smtClean="0"/>
          </a:p>
          <a:p>
            <a:pPr marL="285750" indent="-285750">
              <a:buFont typeface="Arial" charset="0"/>
              <a:buChar char="•"/>
            </a:pPr>
            <a:r>
              <a:rPr lang="en-US" dirty="0" smtClean="0"/>
              <a:t>cirrus	</a:t>
            </a:r>
          </a:p>
          <a:p>
            <a:pPr marL="285750" indent="-285750">
              <a:buFont typeface="Arial" charset="0"/>
              <a:buChar char="•"/>
            </a:pPr>
            <a:r>
              <a:rPr lang="en-US" dirty="0" smtClean="0"/>
              <a:t>cirrostratus</a:t>
            </a:r>
          </a:p>
          <a:p>
            <a:pPr marL="285750" indent="-285750">
              <a:buFont typeface="Arial" charset="0"/>
              <a:buChar char="•"/>
            </a:pPr>
            <a:r>
              <a:rPr lang="en-US" dirty="0" smtClean="0"/>
              <a:t>cirrocumulus</a:t>
            </a:r>
            <a:endParaRPr lang="en-US" dirty="0"/>
          </a:p>
          <a:p>
            <a:r>
              <a:rPr lang="en-US" dirty="0" smtClean="0"/>
              <a:t>Middle</a:t>
            </a:r>
            <a:r>
              <a:rPr lang="en-US" dirty="0"/>
              <a:t> </a:t>
            </a:r>
            <a:r>
              <a:rPr lang="en-US" dirty="0" smtClean="0"/>
              <a:t>– </a:t>
            </a:r>
            <a:r>
              <a:rPr lang="en-US" i="1" dirty="0" smtClean="0"/>
              <a:t>Alto- </a:t>
            </a:r>
            <a:endParaRPr lang="en-US" i="1" dirty="0"/>
          </a:p>
          <a:p>
            <a:pPr marL="285750" indent="-285750">
              <a:buFont typeface="Arial" charset="0"/>
              <a:buChar char="•"/>
            </a:pPr>
            <a:r>
              <a:rPr lang="en-US" dirty="0" smtClean="0"/>
              <a:t>altostratus</a:t>
            </a:r>
          </a:p>
          <a:p>
            <a:pPr marL="285750" indent="-285750">
              <a:buFont typeface="Arial" charset="0"/>
              <a:buChar char="•"/>
            </a:pPr>
            <a:r>
              <a:rPr lang="en-US" dirty="0" smtClean="0"/>
              <a:t>altocumulus</a:t>
            </a:r>
          </a:p>
          <a:p>
            <a:r>
              <a:rPr lang="en-US" dirty="0" smtClean="0"/>
              <a:t>Low</a:t>
            </a:r>
          </a:p>
          <a:p>
            <a:pPr marL="285750" indent="-285750">
              <a:buFont typeface="Arial" charset="0"/>
              <a:buChar char="•"/>
            </a:pPr>
            <a:r>
              <a:rPr lang="en-US" dirty="0" smtClean="0"/>
              <a:t>stratus</a:t>
            </a:r>
          </a:p>
          <a:p>
            <a:pPr marL="285750" indent="-285750">
              <a:buFont typeface="Arial" charset="0"/>
              <a:buChar char="•"/>
            </a:pPr>
            <a:r>
              <a:rPr lang="en-US" dirty="0" smtClean="0"/>
              <a:t>stratocumulus</a:t>
            </a:r>
          </a:p>
          <a:p>
            <a:pPr marL="285750" indent="-285750">
              <a:buFont typeface="Arial" charset="0"/>
              <a:buChar char="•"/>
            </a:pPr>
            <a:r>
              <a:rPr lang="en-US" dirty="0" smtClean="0"/>
              <a:t>nimbostratus</a:t>
            </a:r>
          </a:p>
          <a:p>
            <a:endParaRPr lang="en-US" dirty="0"/>
          </a:p>
          <a:p>
            <a:r>
              <a:rPr lang="en-US" dirty="0" smtClean="0"/>
              <a:t>Clouds with Vertical Development</a:t>
            </a:r>
            <a:endParaRPr lang="en-US" dirty="0"/>
          </a:p>
          <a:p>
            <a:pPr marL="285750" indent="-285750">
              <a:buFont typeface="Arial" charset="0"/>
              <a:buChar char="•"/>
            </a:pPr>
            <a:r>
              <a:rPr lang="en-US" dirty="0" smtClean="0"/>
              <a:t>Cumulus (little to moderate vertical development)</a:t>
            </a:r>
          </a:p>
          <a:p>
            <a:pPr marL="285750" indent="-285750">
              <a:buFont typeface="Arial" charset="0"/>
              <a:buChar char="•"/>
            </a:pPr>
            <a:r>
              <a:rPr lang="en-US" dirty="0" smtClean="0"/>
              <a:t>Cumulonimbus (towering vertical development)</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323863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0060" b="11822"/>
          <a:stretch/>
        </p:blipFill>
        <p:spPr>
          <a:xfrm>
            <a:off x="0" y="0"/>
            <a:ext cx="5143500" cy="4671528"/>
          </a:xfrm>
          <a:prstGeom prst="rect">
            <a:avLst/>
          </a:prstGeom>
        </p:spPr>
      </p:pic>
      <p:sp>
        <p:nvSpPr>
          <p:cNvPr id="4" name="TextBox 3"/>
          <p:cNvSpPr txBox="1"/>
          <p:nvPr/>
        </p:nvSpPr>
        <p:spPr>
          <a:xfrm>
            <a:off x="30243" y="5054434"/>
            <a:ext cx="6350525" cy="461665"/>
          </a:xfrm>
          <a:prstGeom prst="rect">
            <a:avLst/>
          </a:prstGeom>
          <a:noFill/>
        </p:spPr>
        <p:txBody>
          <a:bodyPr wrap="square" rtlCol="0">
            <a:spAutoFit/>
          </a:bodyPr>
          <a:lstStyle/>
          <a:p>
            <a:r>
              <a:rPr lang="en-US" sz="2400" dirty="0" smtClean="0"/>
              <a:t>This is a(n) _______________________ cloud.</a:t>
            </a:r>
            <a:endParaRPr lang="en-US" sz="2400" dirty="0"/>
          </a:p>
        </p:txBody>
      </p:sp>
      <p:sp>
        <p:nvSpPr>
          <p:cNvPr id="5" name="TextBox 4"/>
          <p:cNvSpPr txBox="1"/>
          <p:nvPr/>
        </p:nvSpPr>
        <p:spPr>
          <a:xfrm>
            <a:off x="5972516" y="0"/>
            <a:ext cx="3201723" cy="6740307"/>
          </a:xfrm>
          <a:prstGeom prst="rect">
            <a:avLst/>
          </a:prstGeom>
          <a:noFill/>
        </p:spPr>
        <p:txBody>
          <a:bodyPr wrap="square" rtlCol="0">
            <a:spAutoFit/>
          </a:bodyPr>
          <a:lstStyle/>
          <a:p>
            <a:r>
              <a:rPr lang="en-US" dirty="0" smtClean="0"/>
              <a:t>Cloud Types: </a:t>
            </a:r>
          </a:p>
          <a:p>
            <a:endParaRPr lang="en-US" dirty="0" smtClean="0"/>
          </a:p>
          <a:p>
            <a:r>
              <a:rPr lang="en-US" dirty="0" smtClean="0"/>
              <a:t>High</a:t>
            </a:r>
            <a:r>
              <a:rPr lang="en-US" dirty="0"/>
              <a:t> </a:t>
            </a:r>
            <a:r>
              <a:rPr lang="en-US" dirty="0" smtClean="0"/>
              <a:t>– </a:t>
            </a:r>
            <a:r>
              <a:rPr lang="en-US" i="1" dirty="0" err="1" smtClean="0"/>
              <a:t>Cirr</a:t>
            </a:r>
            <a:r>
              <a:rPr lang="en-US" i="1" dirty="0"/>
              <a:t>-</a:t>
            </a:r>
            <a:endParaRPr lang="en-US" i="1" dirty="0" smtClean="0"/>
          </a:p>
          <a:p>
            <a:pPr marL="285750" indent="-285750">
              <a:buFont typeface="Arial" charset="0"/>
              <a:buChar char="•"/>
            </a:pPr>
            <a:r>
              <a:rPr lang="en-US" dirty="0" smtClean="0"/>
              <a:t>cirrus	</a:t>
            </a:r>
          </a:p>
          <a:p>
            <a:pPr marL="285750" indent="-285750">
              <a:buFont typeface="Arial" charset="0"/>
              <a:buChar char="•"/>
            </a:pPr>
            <a:r>
              <a:rPr lang="en-US" dirty="0" smtClean="0"/>
              <a:t>cirrostratus</a:t>
            </a:r>
          </a:p>
          <a:p>
            <a:pPr marL="285750" indent="-285750">
              <a:buFont typeface="Arial" charset="0"/>
              <a:buChar char="•"/>
            </a:pPr>
            <a:r>
              <a:rPr lang="en-US" dirty="0" smtClean="0"/>
              <a:t>cirrocumulus</a:t>
            </a:r>
            <a:endParaRPr lang="en-US" dirty="0"/>
          </a:p>
          <a:p>
            <a:r>
              <a:rPr lang="en-US" dirty="0" smtClean="0"/>
              <a:t>Middle</a:t>
            </a:r>
            <a:r>
              <a:rPr lang="en-US" dirty="0"/>
              <a:t> </a:t>
            </a:r>
            <a:r>
              <a:rPr lang="en-US" dirty="0" smtClean="0"/>
              <a:t>– </a:t>
            </a:r>
            <a:r>
              <a:rPr lang="en-US" i="1" dirty="0" smtClean="0"/>
              <a:t>Alto- </a:t>
            </a:r>
            <a:endParaRPr lang="en-US" i="1" dirty="0"/>
          </a:p>
          <a:p>
            <a:pPr marL="285750" indent="-285750">
              <a:buFont typeface="Arial" charset="0"/>
              <a:buChar char="•"/>
            </a:pPr>
            <a:r>
              <a:rPr lang="en-US" dirty="0" smtClean="0"/>
              <a:t>altostratus</a:t>
            </a:r>
          </a:p>
          <a:p>
            <a:pPr marL="285750" indent="-285750">
              <a:buFont typeface="Arial" charset="0"/>
              <a:buChar char="•"/>
            </a:pPr>
            <a:r>
              <a:rPr lang="en-US" dirty="0" smtClean="0"/>
              <a:t>altocumulus</a:t>
            </a:r>
          </a:p>
          <a:p>
            <a:r>
              <a:rPr lang="en-US" dirty="0" smtClean="0"/>
              <a:t>Low</a:t>
            </a:r>
          </a:p>
          <a:p>
            <a:pPr marL="285750" indent="-285750">
              <a:buFont typeface="Arial" charset="0"/>
              <a:buChar char="•"/>
            </a:pPr>
            <a:r>
              <a:rPr lang="en-US" dirty="0" smtClean="0"/>
              <a:t>stratus</a:t>
            </a:r>
          </a:p>
          <a:p>
            <a:pPr marL="285750" indent="-285750">
              <a:buFont typeface="Arial" charset="0"/>
              <a:buChar char="•"/>
            </a:pPr>
            <a:r>
              <a:rPr lang="en-US" dirty="0" smtClean="0"/>
              <a:t>stratocumulus</a:t>
            </a:r>
          </a:p>
          <a:p>
            <a:pPr marL="285750" indent="-285750">
              <a:buFont typeface="Arial" charset="0"/>
              <a:buChar char="•"/>
            </a:pPr>
            <a:r>
              <a:rPr lang="en-US" dirty="0" smtClean="0"/>
              <a:t>nimbostratus</a:t>
            </a:r>
          </a:p>
          <a:p>
            <a:endParaRPr lang="en-US" dirty="0"/>
          </a:p>
          <a:p>
            <a:r>
              <a:rPr lang="en-US" dirty="0" smtClean="0"/>
              <a:t>Clouds with Vertical Development</a:t>
            </a:r>
            <a:endParaRPr lang="en-US" dirty="0"/>
          </a:p>
          <a:p>
            <a:pPr marL="285750" indent="-285750">
              <a:buFont typeface="Arial" charset="0"/>
              <a:buChar char="•"/>
            </a:pPr>
            <a:r>
              <a:rPr lang="en-US" dirty="0" smtClean="0"/>
              <a:t>Cumulus (little to moderate vertical development)</a:t>
            </a:r>
          </a:p>
          <a:p>
            <a:pPr marL="285750" indent="-285750">
              <a:buFont typeface="Arial" charset="0"/>
              <a:buChar char="•"/>
            </a:pPr>
            <a:r>
              <a:rPr lang="en-US" dirty="0" smtClean="0"/>
              <a:t>Cumulonimbus (towering vertical development)</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336306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gel_AltocumulusLayer.jpg"/>
          <p:cNvPicPr>
            <a:picLocks noChangeAspect="1"/>
          </p:cNvPicPr>
          <p:nvPr/>
        </p:nvPicPr>
        <p:blipFill rotWithShape="1">
          <a:blip r:embed="rId2">
            <a:extLst>
              <a:ext uri="{28A0092B-C50C-407E-A947-70E740481C1C}">
                <a14:useLocalDpi xmlns:a14="http://schemas.microsoft.com/office/drawing/2010/main" val="0"/>
              </a:ext>
            </a:extLst>
          </a:blip>
          <a:srcRect t="18952"/>
          <a:stretch/>
        </p:blipFill>
        <p:spPr>
          <a:xfrm>
            <a:off x="0" y="0"/>
            <a:ext cx="6062404" cy="4913420"/>
          </a:xfrm>
          <a:prstGeom prst="rect">
            <a:avLst/>
          </a:prstGeom>
        </p:spPr>
      </p:pic>
      <p:sp>
        <p:nvSpPr>
          <p:cNvPr id="4" name="TextBox 3"/>
          <p:cNvSpPr txBox="1"/>
          <p:nvPr/>
        </p:nvSpPr>
        <p:spPr>
          <a:xfrm>
            <a:off x="30243" y="5054434"/>
            <a:ext cx="6350525" cy="461665"/>
          </a:xfrm>
          <a:prstGeom prst="rect">
            <a:avLst/>
          </a:prstGeom>
          <a:noFill/>
        </p:spPr>
        <p:txBody>
          <a:bodyPr wrap="square" rtlCol="0">
            <a:spAutoFit/>
          </a:bodyPr>
          <a:lstStyle/>
          <a:p>
            <a:r>
              <a:rPr lang="en-US" sz="2400" dirty="0" smtClean="0"/>
              <a:t>This is a(n) _______________________ cloud.</a:t>
            </a:r>
            <a:endParaRPr lang="en-US" sz="2400" dirty="0"/>
          </a:p>
        </p:txBody>
      </p:sp>
      <p:sp>
        <p:nvSpPr>
          <p:cNvPr id="5" name="TextBox 4"/>
          <p:cNvSpPr txBox="1"/>
          <p:nvPr/>
        </p:nvSpPr>
        <p:spPr>
          <a:xfrm>
            <a:off x="6015548" y="0"/>
            <a:ext cx="3201723" cy="6740307"/>
          </a:xfrm>
          <a:prstGeom prst="rect">
            <a:avLst/>
          </a:prstGeom>
          <a:noFill/>
        </p:spPr>
        <p:txBody>
          <a:bodyPr wrap="square" rtlCol="0">
            <a:spAutoFit/>
          </a:bodyPr>
          <a:lstStyle/>
          <a:p>
            <a:r>
              <a:rPr lang="en-US" dirty="0" smtClean="0"/>
              <a:t>Cloud Types: </a:t>
            </a:r>
          </a:p>
          <a:p>
            <a:endParaRPr lang="en-US" dirty="0" smtClean="0"/>
          </a:p>
          <a:p>
            <a:r>
              <a:rPr lang="en-US" dirty="0" smtClean="0"/>
              <a:t>High</a:t>
            </a:r>
            <a:r>
              <a:rPr lang="en-US" dirty="0"/>
              <a:t> </a:t>
            </a:r>
            <a:r>
              <a:rPr lang="en-US" dirty="0" smtClean="0"/>
              <a:t>– </a:t>
            </a:r>
            <a:r>
              <a:rPr lang="en-US" i="1" dirty="0" err="1" smtClean="0"/>
              <a:t>Cirr</a:t>
            </a:r>
            <a:r>
              <a:rPr lang="en-US" i="1" dirty="0"/>
              <a:t>-</a:t>
            </a:r>
            <a:endParaRPr lang="en-US" i="1" dirty="0" smtClean="0"/>
          </a:p>
          <a:p>
            <a:pPr marL="285750" indent="-285750">
              <a:buFont typeface="Arial" charset="0"/>
              <a:buChar char="•"/>
            </a:pPr>
            <a:r>
              <a:rPr lang="en-US" dirty="0" smtClean="0"/>
              <a:t>cirrus	</a:t>
            </a:r>
          </a:p>
          <a:p>
            <a:pPr marL="285750" indent="-285750">
              <a:buFont typeface="Arial" charset="0"/>
              <a:buChar char="•"/>
            </a:pPr>
            <a:r>
              <a:rPr lang="en-US" dirty="0" smtClean="0"/>
              <a:t>cirrostratus</a:t>
            </a:r>
          </a:p>
          <a:p>
            <a:pPr marL="285750" indent="-285750">
              <a:buFont typeface="Arial" charset="0"/>
              <a:buChar char="•"/>
            </a:pPr>
            <a:r>
              <a:rPr lang="en-US" dirty="0" smtClean="0"/>
              <a:t>cirrocumulus</a:t>
            </a:r>
            <a:endParaRPr lang="en-US" dirty="0"/>
          </a:p>
          <a:p>
            <a:r>
              <a:rPr lang="en-US" dirty="0" smtClean="0"/>
              <a:t>Middle</a:t>
            </a:r>
            <a:r>
              <a:rPr lang="en-US" dirty="0"/>
              <a:t> </a:t>
            </a:r>
            <a:r>
              <a:rPr lang="en-US" dirty="0" smtClean="0"/>
              <a:t>– </a:t>
            </a:r>
            <a:r>
              <a:rPr lang="en-US" i="1" dirty="0" smtClean="0"/>
              <a:t>Alto- </a:t>
            </a:r>
            <a:endParaRPr lang="en-US" i="1" dirty="0"/>
          </a:p>
          <a:p>
            <a:pPr marL="285750" indent="-285750">
              <a:buFont typeface="Arial" charset="0"/>
              <a:buChar char="•"/>
            </a:pPr>
            <a:r>
              <a:rPr lang="en-US" dirty="0" smtClean="0"/>
              <a:t>altostratus</a:t>
            </a:r>
          </a:p>
          <a:p>
            <a:pPr marL="285750" indent="-285750">
              <a:buFont typeface="Arial" charset="0"/>
              <a:buChar char="•"/>
            </a:pPr>
            <a:r>
              <a:rPr lang="en-US" dirty="0" smtClean="0"/>
              <a:t>altocumulus</a:t>
            </a:r>
          </a:p>
          <a:p>
            <a:r>
              <a:rPr lang="en-US" dirty="0" smtClean="0"/>
              <a:t>Low</a:t>
            </a:r>
          </a:p>
          <a:p>
            <a:pPr marL="285750" indent="-285750">
              <a:buFont typeface="Arial" charset="0"/>
              <a:buChar char="•"/>
            </a:pPr>
            <a:r>
              <a:rPr lang="en-US" dirty="0" smtClean="0"/>
              <a:t>stratus</a:t>
            </a:r>
          </a:p>
          <a:p>
            <a:pPr marL="285750" indent="-285750">
              <a:buFont typeface="Arial" charset="0"/>
              <a:buChar char="•"/>
            </a:pPr>
            <a:r>
              <a:rPr lang="en-US" dirty="0" smtClean="0"/>
              <a:t>stratocumulus</a:t>
            </a:r>
          </a:p>
          <a:p>
            <a:pPr marL="285750" indent="-285750">
              <a:buFont typeface="Arial" charset="0"/>
              <a:buChar char="•"/>
            </a:pPr>
            <a:r>
              <a:rPr lang="en-US" dirty="0" smtClean="0"/>
              <a:t>nimbostratus</a:t>
            </a:r>
          </a:p>
          <a:p>
            <a:endParaRPr lang="en-US" dirty="0"/>
          </a:p>
          <a:p>
            <a:r>
              <a:rPr lang="en-US" dirty="0" smtClean="0"/>
              <a:t>Clouds with Vertical Development</a:t>
            </a:r>
            <a:endParaRPr lang="en-US" dirty="0"/>
          </a:p>
          <a:p>
            <a:pPr marL="285750" indent="-285750">
              <a:buFont typeface="Arial" charset="0"/>
              <a:buChar char="•"/>
            </a:pPr>
            <a:r>
              <a:rPr lang="en-US" dirty="0" smtClean="0"/>
              <a:t>Cumulus (little to moderate vertical development)</a:t>
            </a:r>
          </a:p>
          <a:p>
            <a:pPr marL="285750" indent="-285750">
              <a:buFont typeface="Arial" charset="0"/>
              <a:buChar char="•"/>
            </a:pPr>
            <a:r>
              <a:rPr lang="en-US" dirty="0" smtClean="0"/>
              <a:t>Cumulonimbus (towering vertical development)</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866446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942277" cy="3955328"/>
          </a:xfrm>
          <a:prstGeom prst="rect">
            <a:avLst/>
          </a:prstGeom>
        </p:spPr>
      </p:pic>
      <p:sp>
        <p:nvSpPr>
          <p:cNvPr id="4" name="TextBox 3"/>
          <p:cNvSpPr txBox="1"/>
          <p:nvPr/>
        </p:nvSpPr>
        <p:spPr>
          <a:xfrm>
            <a:off x="30243" y="5054434"/>
            <a:ext cx="6350525" cy="461665"/>
          </a:xfrm>
          <a:prstGeom prst="rect">
            <a:avLst/>
          </a:prstGeom>
          <a:noFill/>
        </p:spPr>
        <p:txBody>
          <a:bodyPr wrap="square" rtlCol="0">
            <a:spAutoFit/>
          </a:bodyPr>
          <a:lstStyle/>
          <a:p>
            <a:r>
              <a:rPr lang="en-US" sz="2400" dirty="0" smtClean="0"/>
              <a:t>This is a(n) _______________________ cloud.</a:t>
            </a:r>
            <a:endParaRPr lang="en-US" sz="2400" dirty="0"/>
          </a:p>
        </p:txBody>
      </p:sp>
      <p:sp>
        <p:nvSpPr>
          <p:cNvPr id="5" name="TextBox 4"/>
          <p:cNvSpPr txBox="1"/>
          <p:nvPr/>
        </p:nvSpPr>
        <p:spPr>
          <a:xfrm>
            <a:off x="5972516" y="0"/>
            <a:ext cx="3201723" cy="6740307"/>
          </a:xfrm>
          <a:prstGeom prst="rect">
            <a:avLst/>
          </a:prstGeom>
          <a:noFill/>
        </p:spPr>
        <p:txBody>
          <a:bodyPr wrap="square" rtlCol="0">
            <a:spAutoFit/>
          </a:bodyPr>
          <a:lstStyle/>
          <a:p>
            <a:r>
              <a:rPr lang="en-US" dirty="0" smtClean="0"/>
              <a:t>Cloud Types: </a:t>
            </a:r>
          </a:p>
          <a:p>
            <a:endParaRPr lang="en-US" dirty="0" smtClean="0"/>
          </a:p>
          <a:p>
            <a:r>
              <a:rPr lang="en-US" dirty="0" smtClean="0"/>
              <a:t>High</a:t>
            </a:r>
            <a:r>
              <a:rPr lang="en-US" dirty="0"/>
              <a:t> </a:t>
            </a:r>
            <a:r>
              <a:rPr lang="en-US" dirty="0" smtClean="0"/>
              <a:t>– </a:t>
            </a:r>
            <a:r>
              <a:rPr lang="en-US" i="1" dirty="0" err="1" smtClean="0"/>
              <a:t>Cirr</a:t>
            </a:r>
            <a:r>
              <a:rPr lang="en-US" i="1" dirty="0"/>
              <a:t>-</a:t>
            </a:r>
            <a:endParaRPr lang="en-US" i="1" dirty="0" smtClean="0"/>
          </a:p>
          <a:p>
            <a:pPr marL="285750" indent="-285750">
              <a:buFont typeface="Arial" charset="0"/>
              <a:buChar char="•"/>
            </a:pPr>
            <a:r>
              <a:rPr lang="en-US" dirty="0" smtClean="0"/>
              <a:t>cirrus	</a:t>
            </a:r>
          </a:p>
          <a:p>
            <a:pPr marL="285750" indent="-285750">
              <a:buFont typeface="Arial" charset="0"/>
              <a:buChar char="•"/>
            </a:pPr>
            <a:r>
              <a:rPr lang="en-US" dirty="0" smtClean="0"/>
              <a:t>cirrostratus</a:t>
            </a:r>
          </a:p>
          <a:p>
            <a:pPr marL="285750" indent="-285750">
              <a:buFont typeface="Arial" charset="0"/>
              <a:buChar char="•"/>
            </a:pPr>
            <a:r>
              <a:rPr lang="en-US" dirty="0" smtClean="0"/>
              <a:t>cirrocumulus</a:t>
            </a:r>
            <a:endParaRPr lang="en-US" dirty="0"/>
          </a:p>
          <a:p>
            <a:r>
              <a:rPr lang="en-US" dirty="0" smtClean="0"/>
              <a:t>Middle</a:t>
            </a:r>
            <a:r>
              <a:rPr lang="en-US" dirty="0"/>
              <a:t> </a:t>
            </a:r>
            <a:r>
              <a:rPr lang="en-US" dirty="0" smtClean="0"/>
              <a:t>– </a:t>
            </a:r>
            <a:r>
              <a:rPr lang="en-US" i="1" dirty="0" smtClean="0"/>
              <a:t>Alto- </a:t>
            </a:r>
            <a:endParaRPr lang="en-US" i="1" dirty="0"/>
          </a:p>
          <a:p>
            <a:pPr marL="285750" indent="-285750">
              <a:buFont typeface="Arial" charset="0"/>
              <a:buChar char="•"/>
            </a:pPr>
            <a:r>
              <a:rPr lang="en-US" dirty="0" smtClean="0"/>
              <a:t>altostratus</a:t>
            </a:r>
          </a:p>
          <a:p>
            <a:pPr marL="285750" indent="-285750">
              <a:buFont typeface="Arial" charset="0"/>
              <a:buChar char="•"/>
            </a:pPr>
            <a:r>
              <a:rPr lang="en-US" dirty="0" smtClean="0"/>
              <a:t>altocumulus</a:t>
            </a:r>
          </a:p>
          <a:p>
            <a:r>
              <a:rPr lang="en-US" dirty="0" smtClean="0"/>
              <a:t>Low</a:t>
            </a:r>
          </a:p>
          <a:p>
            <a:pPr marL="285750" indent="-285750">
              <a:buFont typeface="Arial" charset="0"/>
              <a:buChar char="•"/>
            </a:pPr>
            <a:r>
              <a:rPr lang="en-US" dirty="0" smtClean="0"/>
              <a:t>stratus</a:t>
            </a:r>
          </a:p>
          <a:p>
            <a:pPr marL="285750" indent="-285750">
              <a:buFont typeface="Arial" charset="0"/>
              <a:buChar char="•"/>
            </a:pPr>
            <a:r>
              <a:rPr lang="en-US" dirty="0" smtClean="0"/>
              <a:t>stratocumulus</a:t>
            </a:r>
          </a:p>
          <a:p>
            <a:pPr marL="285750" indent="-285750">
              <a:buFont typeface="Arial" charset="0"/>
              <a:buChar char="•"/>
            </a:pPr>
            <a:r>
              <a:rPr lang="en-US" dirty="0" smtClean="0"/>
              <a:t>nimbostratus</a:t>
            </a:r>
          </a:p>
          <a:p>
            <a:endParaRPr lang="en-US" dirty="0"/>
          </a:p>
          <a:p>
            <a:r>
              <a:rPr lang="en-US" dirty="0" smtClean="0"/>
              <a:t>Clouds with Vertical Development</a:t>
            </a:r>
            <a:endParaRPr lang="en-US" dirty="0"/>
          </a:p>
          <a:p>
            <a:pPr marL="285750" indent="-285750">
              <a:buFont typeface="Arial" charset="0"/>
              <a:buChar char="•"/>
            </a:pPr>
            <a:r>
              <a:rPr lang="en-US" dirty="0" smtClean="0"/>
              <a:t>Cumulus (little to moderate vertical development)</a:t>
            </a:r>
          </a:p>
          <a:p>
            <a:pPr marL="285750" indent="-285750">
              <a:buFont typeface="Arial" charset="0"/>
              <a:buChar char="•"/>
            </a:pPr>
            <a:r>
              <a:rPr lang="en-US" dirty="0" smtClean="0"/>
              <a:t>Cumulonimbus (towering vertical development)</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687200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942277" cy="4456708"/>
          </a:xfrm>
          <a:prstGeom prst="rect">
            <a:avLst/>
          </a:prstGeom>
        </p:spPr>
      </p:pic>
      <p:sp>
        <p:nvSpPr>
          <p:cNvPr id="4" name="TextBox 3"/>
          <p:cNvSpPr txBox="1"/>
          <p:nvPr/>
        </p:nvSpPr>
        <p:spPr>
          <a:xfrm>
            <a:off x="30243" y="5054434"/>
            <a:ext cx="6350525" cy="461665"/>
          </a:xfrm>
          <a:prstGeom prst="rect">
            <a:avLst/>
          </a:prstGeom>
          <a:noFill/>
        </p:spPr>
        <p:txBody>
          <a:bodyPr wrap="square" rtlCol="0">
            <a:spAutoFit/>
          </a:bodyPr>
          <a:lstStyle/>
          <a:p>
            <a:r>
              <a:rPr lang="en-US" sz="2400" dirty="0" smtClean="0"/>
              <a:t>This is a(n) _______________________ cloud.</a:t>
            </a:r>
            <a:endParaRPr lang="en-US" sz="2400" dirty="0"/>
          </a:p>
        </p:txBody>
      </p:sp>
      <p:sp>
        <p:nvSpPr>
          <p:cNvPr id="5" name="TextBox 4"/>
          <p:cNvSpPr txBox="1"/>
          <p:nvPr/>
        </p:nvSpPr>
        <p:spPr>
          <a:xfrm>
            <a:off x="5972516" y="0"/>
            <a:ext cx="3201723" cy="6740307"/>
          </a:xfrm>
          <a:prstGeom prst="rect">
            <a:avLst/>
          </a:prstGeom>
          <a:noFill/>
        </p:spPr>
        <p:txBody>
          <a:bodyPr wrap="square" rtlCol="0">
            <a:spAutoFit/>
          </a:bodyPr>
          <a:lstStyle/>
          <a:p>
            <a:r>
              <a:rPr lang="en-US" dirty="0" smtClean="0"/>
              <a:t>Cloud Types: </a:t>
            </a:r>
          </a:p>
          <a:p>
            <a:endParaRPr lang="en-US" dirty="0" smtClean="0"/>
          </a:p>
          <a:p>
            <a:r>
              <a:rPr lang="en-US" dirty="0" smtClean="0"/>
              <a:t>High</a:t>
            </a:r>
            <a:r>
              <a:rPr lang="en-US" dirty="0"/>
              <a:t> </a:t>
            </a:r>
            <a:r>
              <a:rPr lang="en-US" dirty="0" smtClean="0"/>
              <a:t>– </a:t>
            </a:r>
            <a:r>
              <a:rPr lang="en-US" i="1" dirty="0" err="1" smtClean="0"/>
              <a:t>Cirr</a:t>
            </a:r>
            <a:r>
              <a:rPr lang="en-US" i="1" dirty="0"/>
              <a:t>-</a:t>
            </a:r>
            <a:endParaRPr lang="en-US" i="1" dirty="0" smtClean="0"/>
          </a:p>
          <a:p>
            <a:pPr marL="285750" indent="-285750">
              <a:buFont typeface="Arial" charset="0"/>
              <a:buChar char="•"/>
            </a:pPr>
            <a:r>
              <a:rPr lang="en-US" dirty="0" smtClean="0"/>
              <a:t>cirrus	</a:t>
            </a:r>
          </a:p>
          <a:p>
            <a:pPr marL="285750" indent="-285750">
              <a:buFont typeface="Arial" charset="0"/>
              <a:buChar char="•"/>
            </a:pPr>
            <a:r>
              <a:rPr lang="en-US" dirty="0" smtClean="0"/>
              <a:t>cirrostratus</a:t>
            </a:r>
          </a:p>
          <a:p>
            <a:pPr marL="285750" indent="-285750">
              <a:buFont typeface="Arial" charset="0"/>
              <a:buChar char="•"/>
            </a:pPr>
            <a:r>
              <a:rPr lang="en-US" dirty="0" smtClean="0"/>
              <a:t>cirrocumulus</a:t>
            </a:r>
            <a:endParaRPr lang="en-US" dirty="0"/>
          </a:p>
          <a:p>
            <a:r>
              <a:rPr lang="en-US" dirty="0" smtClean="0"/>
              <a:t>Middle</a:t>
            </a:r>
            <a:r>
              <a:rPr lang="en-US" dirty="0"/>
              <a:t> </a:t>
            </a:r>
            <a:r>
              <a:rPr lang="en-US" dirty="0" smtClean="0"/>
              <a:t>– </a:t>
            </a:r>
            <a:r>
              <a:rPr lang="en-US" i="1" dirty="0" smtClean="0"/>
              <a:t>Alto- </a:t>
            </a:r>
            <a:endParaRPr lang="en-US" i="1" dirty="0"/>
          </a:p>
          <a:p>
            <a:pPr marL="285750" indent="-285750">
              <a:buFont typeface="Arial" charset="0"/>
              <a:buChar char="•"/>
            </a:pPr>
            <a:r>
              <a:rPr lang="en-US" dirty="0" smtClean="0"/>
              <a:t>altostratus</a:t>
            </a:r>
          </a:p>
          <a:p>
            <a:pPr marL="285750" indent="-285750">
              <a:buFont typeface="Arial" charset="0"/>
              <a:buChar char="•"/>
            </a:pPr>
            <a:r>
              <a:rPr lang="en-US" dirty="0" smtClean="0"/>
              <a:t>altocumulus</a:t>
            </a:r>
          </a:p>
          <a:p>
            <a:r>
              <a:rPr lang="en-US" dirty="0" smtClean="0"/>
              <a:t>Low</a:t>
            </a:r>
          </a:p>
          <a:p>
            <a:pPr marL="285750" indent="-285750">
              <a:buFont typeface="Arial" charset="0"/>
              <a:buChar char="•"/>
            </a:pPr>
            <a:r>
              <a:rPr lang="en-US" dirty="0" smtClean="0"/>
              <a:t>stratus</a:t>
            </a:r>
          </a:p>
          <a:p>
            <a:pPr marL="285750" indent="-285750">
              <a:buFont typeface="Arial" charset="0"/>
              <a:buChar char="•"/>
            </a:pPr>
            <a:r>
              <a:rPr lang="en-US" dirty="0" smtClean="0"/>
              <a:t>stratocumulus</a:t>
            </a:r>
          </a:p>
          <a:p>
            <a:pPr marL="285750" indent="-285750">
              <a:buFont typeface="Arial" charset="0"/>
              <a:buChar char="•"/>
            </a:pPr>
            <a:r>
              <a:rPr lang="en-US" dirty="0" smtClean="0"/>
              <a:t>nimbostratus</a:t>
            </a:r>
          </a:p>
          <a:p>
            <a:endParaRPr lang="en-US" dirty="0"/>
          </a:p>
          <a:p>
            <a:r>
              <a:rPr lang="en-US" dirty="0" smtClean="0"/>
              <a:t>Clouds with Vertical Development</a:t>
            </a:r>
            <a:endParaRPr lang="en-US" dirty="0"/>
          </a:p>
          <a:p>
            <a:pPr marL="285750" indent="-285750">
              <a:buFont typeface="Arial" charset="0"/>
              <a:buChar char="•"/>
            </a:pPr>
            <a:r>
              <a:rPr lang="en-US" dirty="0" smtClean="0"/>
              <a:t>Cumulus (little to moderate vertical development)</a:t>
            </a:r>
          </a:p>
          <a:p>
            <a:pPr marL="285750" indent="-285750">
              <a:buFont typeface="Arial" charset="0"/>
              <a:buChar char="•"/>
            </a:pPr>
            <a:r>
              <a:rPr lang="en-US" dirty="0" smtClean="0"/>
              <a:t>Cumulonimbus (towering vertical development)</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921250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927157" cy="4445368"/>
          </a:xfrm>
          <a:prstGeom prst="rect">
            <a:avLst/>
          </a:prstGeom>
        </p:spPr>
      </p:pic>
      <p:sp>
        <p:nvSpPr>
          <p:cNvPr id="4" name="TextBox 3"/>
          <p:cNvSpPr txBox="1"/>
          <p:nvPr/>
        </p:nvSpPr>
        <p:spPr>
          <a:xfrm>
            <a:off x="30243" y="5054434"/>
            <a:ext cx="6350525" cy="461665"/>
          </a:xfrm>
          <a:prstGeom prst="rect">
            <a:avLst/>
          </a:prstGeom>
          <a:noFill/>
        </p:spPr>
        <p:txBody>
          <a:bodyPr wrap="square" rtlCol="0">
            <a:spAutoFit/>
          </a:bodyPr>
          <a:lstStyle/>
          <a:p>
            <a:r>
              <a:rPr lang="en-US" sz="2400" dirty="0" smtClean="0"/>
              <a:t>This is a(n) _______________________ cloud.</a:t>
            </a:r>
            <a:endParaRPr lang="en-US" sz="2400" dirty="0"/>
          </a:p>
        </p:txBody>
      </p:sp>
      <p:sp>
        <p:nvSpPr>
          <p:cNvPr id="5" name="TextBox 4"/>
          <p:cNvSpPr txBox="1"/>
          <p:nvPr/>
        </p:nvSpPr>
        <p:spPr>
          <a:xfrm>
            <a:off x="5972516" y="0"/>
            <a:ext cx="3201723" cy="6740307"/>
          </a:xfrm>
          <a:prstGeom prst="rect">
            <a:avLst/>
          </a:prstGeom>
          <a:noFill/>
        </p:spPr>
        <p:txBody>
          <a:bodyPr wrap="square" rtlCol="0">
            <a:spAutoFit/>
          </a:bodyPr>
          <a:lstStyle/>
          <a:p>
            <a:r>
              <a:rPr lang="en-US" dirty="0" smtClean="0"/>
              <a:t>Cloud Types: </a:t>
            </a:r>
          </a:p>
          <a:p>
            <a:endParaRPr lang="en-US" dirty="0" smtClean="0"/>
          </a:p>
          <a:p>
            <a:r>
              <a:rPr lang="en-US" dirty="0" smtClean="0"/>
              <a:t>High</a:t>
            </a:r>
            <a:r>
              <a:rPr lang="en-US" dirty="0"/>
              <a:t> </a:t>
            </a:r>
            <a:r>
              <a:rPr lang="en-US" dirty="0" smtClean="0"/>
              <a:t>– </a:t>
            </a:r>
            <a:r>
              <a:rPr lang="en-US" i="1" dirty="0" err="1" smtClean="0"/>
              <a:t>Cirr</a:t>
            </a:r>
            <a:r>
              <a:rPr lang="en-US" i="1" dirty="0"/>
              <a:t>-</a:t>
            </a:r>
            <a:endParaRPr lang="en-US" i="1" dirty="0" smtClean="0"/>
          </a:p>
          <a:p>
            <a:pPr marL="285750" indent="-285750">
              <a:buFont typeface="Arial" charset="0"/>
              <a:buChar char="•"/>
            </a:pPr>
            <a:r>
              <a:rPr lang="en-US" dirty="0" smtClean="0"/>
              <a:t>cirrus	</a:t>
            </a:r>
          </a:p>
          <a:p>
            <a:pPr marL="285750" indent="-285750">
              <a:buFont typeface="Arial" charset="0"/>
              <a:buChar char="•"/>
            </a:pPr>
            <a:r>
              <a:rPr lang="en-US" dirty="0" smtClean="0"/>
              <a:t>cirrostratus</a:t>
            </a:r>
          </a:p>
          <a:p>
            <a:pPr marL="285750" indent="-285750">
              <a:buFont typeface="Arial" charset="0"/>
              <a:buChar char="•"/>
            </a:pPr>
            <a:r>
              <a:rPr lang="en-US" dirty="0" smtClean="0"/>
              <a:t>cirrocumulus</a:t>
            </a:r>
            <a:endParaRPr lang="en-US" dirty="0"/>
          </a:p>
          <a:p>
            <a:r>
              <a:rPr lang="en-US" dirty="0" smtClean="0"/>
              <a:t>Middle</a:t>
            </a:r>
            <a:r>
              <a:rPr lang="en-US" dirty="0"/>
              <a:t> </a:t>
            </a:r>
            <a:r>
              <a:rPr lang="en-US" dirty="0" smtClean="0"/>
              <a:t>– </a:t>
            </a:r>
            <a:r>
              <a:rPr lang="en-US" i="1" dirty="0" smtClean="0"/>
              <a:t>Alto- </a:t>
            </a:r>
            <a:endParaRPr lang="en-US" i="1" dirty="0"/>
          </a:p>
          <a:p>
            <a:pPr marL="285750" indent="-285750">
              <a:buFont typeface="Arial" charset="0"/>
              <a:buChar char="•"/>
            </a:pPr>
            <a:r>
              <a:rPr lang="en-US" dirty="0" smtClean="0"/>
              <a:t>altostratus</a:t>
            </a:r>
          </a:p>
          <a:p>
            <a:pPr marL="285750" indent="-285750">
              <a:buFont typeface="Arial" charset="0"/>
              <a:buChar char="•"/>
            </a:pPr>
            <a:r>
              <a:rPr lang="en-US" dirty="0" smtClean="0"/>
              <a:t>altocumulus</a:t>
            </a:r>
          </a:p>
          <a:p>
            <a:r>
              <a:rPr lang="en-US" dirty="0" smtClean="0"/>
              <a:t>Low</a:t>
            </a:r>
          </a:p>
          <a:p>
            <a:pPr marL="285750" indent="-285750">
              <a:buFont typeface="Arial" charset="0"/>
              <a:buChar char="•"/>
            </a:pPr>
            <a:r>
              <a:rPr lang="en-US" dirty="0" smtClean="0"/>
              <a:t>stratus</a:t>
            </a:r>
          </a:p>
          <a:p>
            <a:pPr marL="285750" indent="-285750">
              <a:buFont typeface="Arial" charset="0"/>
              <a:buChar char="•"/>
            </a:pPr>
            <a:r>
              <a:rPr lang="en-US" dirty="0" smtClean="0"/>
              <a:t>stratocumulus</a:t>
            </a:r>
          </a:p>
          <a:p>
            <a:pPr marL="285750" indent="-285750">
              <a:buFont typeface="Arial" charset="0"/>
              <a:buChar char="•"/>
            </a:pPr>
            <a:r>
              <a:rPr lang="en-US" dirty="0" smtClean="0"/>
              <a:t>nimbostratus</a:t>
            </a:r>
          </a:p>
          <a:p>
            <a:endParaRPr lang="en-US" dirty="0"/>
          </a:p>
          <a:p>
            <a:r>
              <a:rPr lang="en-US" dirty="0" smtClean="0"/>
              <a:t>Clouds with Vertical Development</a:t>
            </a:r>
            <a:endParaRPr lang="en-US" dirty="0"/>
          </a:p>
          <a:p>
            <a:pPr marL="285750" indent="-285750">
              <a:buFont typeface="Arial" charset="0"/>
              <a:buChar char="•"/>
            </a:pPr>
            <a:r>
              <a:rPr lang="en-US" dirty="0" smtClean="0"/>
              <a:t>Cumulus (little to moderate vertical development)</a:t>
            </a:r>
          </a:p>
          <a:p>
            <a:pPr marL="285750" indent="-285750">
              <a:buFont typeface="Arial" charset="0"/>
              <a:buChar char="•"/>
            </a:pPr>
            <a:r>
              <a:rPr lang="en-US" dirty="0" smtClean="0"/>
              <a:t>Cumulonimbus (towering vertical development)</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548678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942277" cy="4456708"/>
          </a:xfrm>
          <a:prstGeom prst="rect">
            <a:avLst/>
          </a:prstGeom>
        </p:spPr>
      </p:pic>
      <p:sp>
        <p:nvSpPr>
          <p:cNvPr id="4" name="TextBox 3"/>
          <p:cNvSpPr txBox="1"/>
          <p:nvPr/>
        </p:nvSpPr>
        <p:spPr>
          <a:xfrm>
            <a:off x="30243" y="5054434"/>
            <a:ext cx="6350525" cy="461665"/>
          </a:xfrm>
          <a:prstGeom prst="rect">
            <a:avLst/>
          </a:prstGeom>
          <a:noFill/>
        </p:spPr>
        <p:txBody>
          <a:bodyPr wrap="square" rtlCol="0">
            <a:spAutoFit/>
          </a:bodyPr>
          <a:lstStyle/>
          <a:p>
            <a:r>
              <a:rPr lang="en-US" sz="2400" dirty="0" smtClean="0"/>
              <a:t>This is a(n) _______________________ cloud.</a:t>
            </a:r>
            <a:endParaRPr lang="en-US" sz="2400" dirty="0"/>
          </a:p>
        </p:txBody>
      </p:sp>
      <p:sp>
        <p:nvSpPr>
          <p:cNvPr id="5" name="TextBox 4"/>
          <p:cNvSpPr txBox="1"/>
          <p:nvPr/>
        </p:nvSpPr>
        <p:spPr>
          <a:xfrm>
            <a:off x="5972516" y="0"/>
            <a:ext cx="3201723" cy="6740307"/>
          </a:xfrm>
          <a:prstGeom prst="rect">
            <a:avLst/>
          </a:prstGeom>
          <a:noFill/>
        </p:spPr>
        <p:txBody>
          <a:bodyPr wrap="square" rtlCol="0">
            <a:spAutoFit/>
          </a:bodyPr>
          <a:lstStyle/>
          <a:p>
            <a:r>
              <a:rPr lang="en-US" dirty="0" smtClean="0"/>
              <a:t>Cloud Types: </a:t>
            </a:r>
          </a:p>
          <a:p>
            <a:endParaRPr lang="en-US" dirty="0" smtClean="0"/>
          </a:p>
          <a:p>
            <a:r>
              <a:rPr lang="en-US" dirty="0" smtClean="0"/>
              <a:t>High</a:t>
            </a:r>
            <a:r>
              <a:rPr lang="en-US" dirty="0"/>
              <a:t> </a:t>
            </a:r>
            <a:r>
              <a:rPr lang="en-US" dirty="0" smtClean="0"/>
              <a:t>– </a:t>
            </a:r>
            <a:r>
              <a:rPr lang="en-US" i="1" dirty="0" err="1" smtClean="0"/>
              <a:t>Cirr</a:t>
            </a:r>
            <a:r>
              <a:rPr lang="en-US" i="1" dirty="0"/>
              <a:t>-</a:t>
            </a:r>
            <a:endParaRPr lang="en-US" i="1" dirty="0" smtClean="0"/>
          </a:p>
          <a:p>
            <a:pPr marL="285750" indent="-285750">
              <a:buFont typeface="Arial" charset="0"/>
              <a:buChar char="•"/>
            </a:pPr>
            <a:r>
              <a:rPr lang="en-US" dirty="0" smtClean="0"/>
              <a:t>cirrus	</a:t>
            </a:r>
          </a:p>
          <a:p>
            <a:pPr marL="285750" indent="-285750">
              <a:buFont typeface="Arial" charset="0"/>
              <a:buChar char="•"/>
            </a:pPr>
            <a:r>
              <a:rPr lang="en-US" dirty="0" smtClean="0"/>
              <a:t>cirrostratus</a:t>
            </a:r>
          </a:p>
          <a:p>
            <a:pPr marL="285750" indent="-285750">
              <a:buFont typeface="Arial" charset="0"/>
              <a:buChar char="•"/>
            </a:pPr>
            <a:r>
              <a:rPr lang="en-US" dirty="0" smtClean="0"/>
              <a:t>cirrocumulus</a:t>
            </a:r>
            <a:endParaRPr lang="en-US" dirty="0"/>
          </a:p>
          <a:p>
            <a:r>
              <a:rPr lang="en-US" dirty="0" smtClean="0"/>
              <a:t>Middle</a:t>
            </a:r>
            <a:r>
              <a:rPr lang="en-US" dirty="0"/>
              <a:t> </a:t>
            </a:r>
            <a:r>
              <a:rPr lang="en-US" dirty="0" smtClean="0"/>
              <a:t>– </a:t>
            </a:r>
            <a:r>
              <a:rPr lang="en-US" i="1" dirty="0" smtClean="0"/>
              <a:t>Alto- </a:t>
            </a:r>
            <a:endParaRPr lang="en-US" i="1" dirty="0"/>
          </a:p>
          <a:p>
            <a:pPr marL="285750" indent="-285750">
              <a:buFont typeface="Arial" charset="0"/>
              <a:buChar char="•"/>
            </a:pPr>
            <a:r>
              <a:rPr lang="en-US" dirty="0" smtClean="0"/>
              <a:t>altostratus</a:t>
            </a:r>
          </a:p>
          <a:p>
            <a:pPr marL="285750" indent="-285750">
              <a:buFont typeface="Arial" charset="0"/>
              <a:buChar char="•"/>
            </a:pPr>
            <a:r>
              <a:rPr lang="en-US" dirty="0" smtClean="0"/>
              <a:t>altocumulus</a:t>
            </a:r>
          </a:p>
          <a:p>
            <a:r>
              <a:rPr lang="en-US" dirty="0" smtClean="0"/>
              <a:t>Low</a:t>
            </a:r>
          </a:p>
          <a:p>
            <a:pPr marL="285750" indent="-285750">
              <a:buFont typeface="Arial" charset="0"/>
              <a:buChar char="•"/>
            </a:pPr>
            <a:r>
              <a:rPr lang="en-US" dirty="0" smtClean="0"/>
              <a:t>stratus</a:t>
            </a:r>
          </a:p>
          <a:p>
            <a:pPr marL="285750" indent="-285750">
              <a:buFont typeface="Arial" charset="0"/>
              <a:buChar char="•"/>
            </a:pPr>
            <a:r>
              <a:rPr lang="en-US" dirty="0" smtClean="0"/>
              <a:t>stratocumulus</a:t>
            </a:r>
          </a:p>
          <a:p>
            <a:pPr marL="285750" indent="-285750">
              <a:buFont typeface="Arial" charset="0"/>
              <a:buChar char="•"/>
            </a:pPr>
            <a:r>
              <a:rPr lang="en-US" dirty="0" smtClean="0"/>
              <a:t>nimbostratus</a:t>
            </a:r>
          </a:p>
          <a:p>
            <a:endParaRPr lang="en-US" dirty="0"/>
          </a:p>
          <a:p>
            <a:r>
              <a:rPr lang="en-US" dirty="0" smtClean="0"/>
              <a:t>Clouds with Vertical Development</a:t>
            </a:r>
            <a:endParaRPr lang="en-US" dirty="0"/>
          </a:p>
          <a:p>
            <a:pPr marL="285750" indent="-285750">
              <a:buFont typeface="Arial" charset="0"/>
              <a:buChar char="•"/>
            </a:pPr>
            <a:r>
              <a:rPr lang="en-US" dirty="0" smtClean="0"/>
              <a:t>Cumulus (little to moderate vertical development)</a:t>
            </a:r>
          </a:p>
          <a:p>
            <a:pPr marL="285750" indent="-285750">
              <a:buFont typeface="Arial" charset="0"/>
              <a:buChar char="•"/>
            </a:pPr>
            <a:r>
              <a:rPr lang="en-US" dirty="0" smtClean="0"/>
              <a:t>Cumulonimbus (towering vertical development)</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686990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688" r="5066"/>
          <a:stretch/>
        </p:blipFill>
        <p:spPr>
          <a:xfrm>
            <a:off x="15126" y="0"/>
            <a:ext cx="5821315" cy="4837829"/>
          </a:xfrm>
          <a:prstGeom prst="rect">
            <a:avLst/>
          </a:prstGeom>
        </p:spPr>
      </p:pic>
      <p:sp>
        <p:nvSpPr>
          <p:cNvPr id="4" name="TextBox 3"/>
          <p:cNvSpPr txBox="1"/>
          <p:nvPr/>
        </p:nvSpPr>
        <p:spPr>
          <a:xfrm>
            <a:off x="30243" y="5054434"/>
            <a:ext cx="6350525" cy="461665"/>
          </a:xfrm>
          <a:prstGeom prst="rect">
            <a:avLst/>
          </a:prstGeom>
          <a:noFill/>
        </p:spPr>
        <p:txBody>
          <a:bodyPr wrap="square" rtlCol="0">
            <a:spAutoFit/>
          </a:bodyPr>
          <a:lstStyle/>
          <a:p>
            <a:r>
              <a:rPr lang="en-US" sz="2400" dirty="0" smtClean="0"/>
              <a:t>This is a(n) _______________________ cloud.</a:t>
            </a:r>
            <a:endParaRPr lang="en-US" sz="2400" dirty="0"/>
          </a:p>
        </p:txBody>
      </p:sp>
      <p:sp>
        <p:nvSpPr>
          <p:cNvPr id="5" name="TextBox 4"/>
          <p:cNvSpPr txBox="1"/>
          <p:nvPr/>
        </p:nvSpPr>
        <p:spPr>
          <a:xfrm>
            <a:off x="5972516" y="0"/>
            <a:ext cx="3201723" cy="6740307"/>
          </a:xfrm>
          <a:prstGeom prst="rect">
            <a:avLst/>
          </a:prstGeom>
          <a:noFill/>
        </p:spPr>
        <p:txBody>
          <a:bodyPr wrap="square" rtlCol="0">
            <a:spAutoFit/>
          </a:bodyPr>
          <a:lstStyle/>
          <a:p>
            <a:r>
              <a:rPr lang="en-US" dirty="0" smtClean="0"/>
              <a:t>Cloud Types: </a:t>
            </a:r>
          </a:p>
          <a:p>
            <a:endParaRPr lang="en-US" dirty="0" smtClean="0"/>
          </a:p>
          <a:p>
            <a:r>
              <a:rPr lang="en-US" dirty="0" smtClean="0"/>
              <a:t>High</a:t>
            </a:r>
            <a:r>
              <a:rPr lang="en-US" dirty="0"/>
              <a:t> </a:t>
            </a:r>
            <a:r>
              <a:rPr lang="en-US" dirty="0" smtClean="0"/>
              <a:t>– </a:t>
            </a:r>
            <a:r>
              <a:rPr lang="en-US" i="1" dirty="0" err="1" smtClean="0"/>
              <a:t>Cirr</a:t>
            </a:r>
            <a:r>
              <a:rPr lang="en-US" i="1" dirty="0"/>
              <a:t>-</a:t>
            </a:r>
            <a:endParaRPr lang="en-US" i="1" dirty="0" smtClean="0"/>
          </a:p>
          <a:p>
            <a:pPr marL="285750" indent="-285750">
              <a:buFont typeface="Arial" charset="0"/>
              <a:buChar char="•"/>
            </a:pPr>
            <a:r>
              <a:rPr lang="en-US" dirty="0" smtClean="0"/>
              <a:t>cirrus	</a:t>
            </a:r>
          </a:p>
          <a:p>
            <a:pPr marL="285750" indent="-285750">
              <a:buFont typeface="Arial" charset="0"/>
              <a:buChar char="•"/>
            </a:pPr>
            <a:r>
              <a:rPr lang="en-US" dirty="0" smtClean="0"/>
              <a:t>cirrostratus</a:t>
            </a:r>
          </a:p>
          <a:p>
            <a:pPr marL="285750" indent="-285750">
              <a:buFont typeface="Arial" charset="0"/>
              <a:buChar char="•"/>
            </a:pPr>
            <a:r>
              <a:rPr lang="en-US" dirty="0" smtClean="0"/>
              <a:t>cirrocumulus</a:t>
            </a:r>
            <a:endParaRPr lang="en-US" dirty="0"/>
          </a:p>
          <a:p>
            <a:r>
              <a:rPr lang="en-US" dirty="0" smtClean="0"/>
              <a:t>Middle</a:t>
            </a:r>
            <a:r>
              <a:rPr lang="en-US" dirty="0"/>
              <a:t> </a:t>
            </a:r>
            <a:r>
              <a:rPr lang="en-US" dirty="0" smtClean="0"/>
              <a:t>– </a:t>
            </a:r>
            <a:r>
              <a:rPr lang="en-US" i="1" dirty="0" smtClean="0"/>
              <a:t>Alto- </a:t>
            </a:r>
            <a:endParaRPr lang="en-US" i="1" dirty="0"/>
          </a:p>
          <a:p>
            <a:pPr marL="285750" indent="-285750">
              <a:buFont typeface="Arial" charset="0"/>
              <a:buChar char="•"/>
            </a:pPr>
            <a:r>
              <a:rPr lang="en-US" dirty="0" smtClean="0"/>
              <a:t>altostratus</a:t>
            </a:r>
          </a:p>
          <a:p>
            <a:pPr marL="285750" indent="-285750">
              <a:buFont typeface="Arial" charset="0"/>
              <a:buChar char="•"/>
            </a:pPr>
            <a:r>
              <a:rPr lang="en-US" dirty="0" smtClean="0"/>
              <a:t>altocumulus</a:t>
            </a:r>
          </a:p>
          <a:p>
            <a:r>
              <a:rPr lang="en-US" dirty="0" smtClean="0"/>
              <a:t>Low</a:t>
            </a:r>
          </a:p>
          <a:p>
            <a:pPr marL="285750" indent="-285750">
              <a:buFont typeface="Arial" charset="0"/>
              <a:buChar char="•"/>
            </a:pPr>
            <a:r>
              <a:rPr lang="en-US" dirty="0" smtClean="0"/>
              <a:t>stratus</a:t>
            </a:r>
          </a:p>
          <a:p>
            <a:pPr marL="285750" indent="-285750">
              <a:buFont typeface="Arial" charset="0"/>
              <a:buChar char="•"/>
            </a:pPr>
            <a:r>
              <a:rPr lang="en-US" dirty="0" smtClean="0"/>
              <a:t>stratocumulus</a:t>
            </a:r>
          </a:p>
          <a:p>
            <a:pPr marL="285750" indent="-285750">
              <a:buFont typeface="Arial" charset="0"/>
              <a:buChar char="•"/>
            </a:pPr>
            <a:r>
              <a:rPr lang="en-US" dirty="0" smtClean="0"/>
              <a:t>nimbostratus</a:t>
            </a:r>
          </a:p>
          <a:p>
            <a:endParaRPr lang="en-US" dirty="0"/>
          </a:p>
          <a:p>
            <a:r>
              <a:rPr lang="en-US" dirty="0" smtClean="0"/>
              <a:t>Clouds with Vertical Development</a:t>
            </a:r>
            <a:endParaRPr lang="en-US" dirty="0"/>
          </a:p>
          <a:p>
            <a:pPr marL="285750" indent="-285750">
              <a:buFont typeface="Arial" charset="0"/>
              <a:buChar char="•"/>
            </a:pPr>
            <a:r>
              <a:rPr lang="en-US" dirty="0" smtClean="0"/>
              <a:t>Cumulus (little to moderate vertical development)</a:t>
            </a:r>
          </a:p>
          <a:p>
            <a:pPr marL="285750" indent="-285750">
              <a:buFont typeface="Arial" charset="0"/>
              <a:buChar char="•"/>
            </a:pPr>
            <a:r>
              <a:rPr lang="en-US" dirty="0" smtClean="0"/>
              <a:t>Cumulonimbus (towering vertical development)</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052756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3825</TotalTime>
  <Words>155</Words>
  <Application>Microsoft Macintosh PowerPoint</Application>
  <PresentationFormat>On-screen Show (4:3)</PresentationFormat>
  <Paragraphs>198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Northern Colorado</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Wendi Flynn</dc:creator>
  <cp:lastModifiedBy>Wendilyn Flynn</cp:lastModifiedBy>
  <cp:revision>15</cp:revision>
  <cp:lastPrinted>2018-01-06T07:02:35Z</cp:lastPrinted>
  <dcterms:created xsi:type="dcterms:W3CDTF">2014-02-18T20:23:30Z</dcterms:created>
  <dcterms:modified xsi:type="dcterms:W3CDTF">2018-01-08T18:53:28Z</dcterms:modified>
</cp:coreProperties>
</file>