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72" r:id="rId2"/>
    <p:sldMasterId id="2147483784" r:id="rId3"/>
    <p:sldMasterId id="2147483796" r:id="rId4"/>
    <p:sldMasterId id="2147483832" r:id="rId5"/>
    <p:sldMasterId id="2147483856" r:id="rId6"/>
    <p:sldMasterId id="2147483880" r:id="rId7"/>
    <p:sldMasterId id="2147483892" r:id="rId8"/>
    <p:sldMasterId id="2147483904" r:id="rId9"/>
    <p:sldMasterId id="2147483916" r:id="rId10"/>
    <p:sldMasterId id="2147483928" r:id="rId11"/>
    <p:sldMasterId id="2147483941" r:id="rId12"/>
    <p:sldMasterId id="2147483953" r:id="rId13"/>
    <p:sldMasterId id="2147483965" r:id="rId14"/>
    <p:sldMasterId id="2147483977" r:id="rId15"/>
  </p:sldMasterIdLst>
  <p:notesMasterIdLst>
    <p:notesMasterId r:id="rId72"/>
  </p:notesMasterIdLst>
  <p:sldIdLst>
    <p:sldId id="274" r:id="rId16"/>
    <p:sldId id="275" r:id="rId17"/>
    <p:sldId id="314" r:id="rId18"/>
    <p:sldId id="276" r:id="rId19"/>
    <p:sldId id="277" r:id="rId20"/>
    <p:sldId id="290" r:id="rId21"/>
    <p:sldId id="279" r:id="rId22"/>
    <p:sldId id="280" r:id="rId23"/>
    <p:sldId id="311" r:id="rId24"/>
    <p:sldId id="278" r:id="rId25"/>
    <p:sldId id="351" r:id="rId26"/>
    <p:sldId id="329" r:id="rId27"/>
    <p:sldId id="330" r:id="rId28"/>
    <p:sldId id="332" r:id="rId29"/>
    <p:sldId id="344" r:id="rId30"/>
    <p:sldId id="333" r:id="rId31"/>
    <p:sldId id="334" r:id="rId32"/>
    <p:sldId id="322" r:id="rId33"/>
    <p:sldId id="321" r:id="rId34"/>
    <p:sldId id="323" r:id="rId35"/>
    <p:sldId id="324" r:id="rId36"/>
    <p:sldId id="327" r:id="rId37"/>
    <p:sldId id="325" r:id="rId38"/>
    <p:sldId id="328" r:id="rId39"/>
    <p:sldId id="345" r:id="rId40"/>
    <p:sldId id="347" r:id="rId41"/>
    <p:sldId id="346" r:id="rId42"/>
    <p:sldId id="335" r:id="rId43"/>
    <p:sldId id="291" r:id="rId44"/>
    <p:sldId id="293" r:id="rId45"/>
    <p:sldId id="360" r:id="rId46"/>
    <p:sldId id="296" r:id="rId47"/>
    <p:sldId id="315" r:id="rId48"/>
    <p:sldId id="294" r:id="rId49"/>
    <p:sldId id="298" r:id="rId50"/>
    <p:sldId id="299" r:id="rId51"/>
    <p:sldId id="336" r:id="rId52"/>
    <p:sldId id="337" r:id="rId53"/>
    <p:sldId id="300" r:id="rId54"/>
    <p:sldId id="301" r:id="rId55"/>
    <p:sldId id="338" r:id="rId56"/>
    <p:sldId id="339" r:id="rId57"/>
    <p:sldId id="302" r:id="rId58"/>
    <p:sldId id="340" r:id="rId59"/>
    <p:sldId id="303" r:id="rId60"/>
    <p:sldId id="304" r:id="rId61"/>
    <p:sldId id="348" r:id="rId62"/>
    <p:sldId id="342" r:id="rId63"/>
    <p:sldId id="343" r:id="rId64"/>
    <p:sldId id="309" r:id="rId65"/>
    <p:sldId id="313" r:id="rId66"/>
    <p:sldId id="282" r:id="rId67"/>
    <p:sldId id="283" r:id="rId68"/>
    <p:sldId id="284" r:id="rId69"/>
    <p:sldId id="349" r:id="rId70"/>
    <p:sldId id="350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CB25"/>
    <a:srgbClr val="0000FF"/>
    <a:srgbClr val="4044EC"/>
    <a:srgbClr val="0315BD"/>
    <a:srgbClr val="FFCC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15" autoAdjust="0"/>
    <p:restoredTop sz="94661" autoAdjust="0"/>
  </p:normalViewPr>
  <p:slideViewPr>
    <p:cSldViewPr>
      <p:cViewPr varScale="1">
        <p:scale>
          <a:sx n="97" d="100"/>
          <a:sy n="97" d="100"/>
        </p:scale>
        <p:origin x="1320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61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5C04C-0ECB-49A6-AEA3-A7BD5F54E8F9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AC8AE-0D80-4AA1-8DBC-40357E28F2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4B28961-1670-445A-AB20-25AE48EE1250}" type="slidenum">
              <a:rPr lang="en-US">
                <a:solidFill>
                  <a:prstClr val="black"/>
                </a:solidFill>
              </a:rPr>
              <a:pPr eaLnBrk="1" hangingPunct="1"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A0877-C2E9-455B-8A29-FC7FA4C1EE1F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161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9D2EBB-5877-42E9-A61F-15899C883DC5}" type="slidenum">
              <a:rPr lang="en-US">
                <a:solidFill>
                  <a:prstClr val="black"/>
                </a:solidFill>
              </a:rPr>
              <a:pPr eaLnBrk="1" hangingPunct="1"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AC8AE-0D80-4AA1-8DBC-40357E28F23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83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294FDC5-F0E3-4914-8868-F7B4BB357B02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18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357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ACEABDC-83D7-4BB7-9BCE-31F876C83B5B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20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358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191241A-0528-415B-B2FC-3A275C782736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defRPr/>
              </a:pPr>
              <a:t>21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9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2667149-EA10-4252-AA28-8C8BFF7FEE3B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23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360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AC8AE-0D80-4AA1-8DBC-40357E28F23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79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AC8AE-0D80-4AA1-8DBC-40357E28F23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79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A4F25-54F0-4C14-83F6-51D22A1EB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132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12989-D808-4D18-B172-F1E19ADF36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53035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953FA-2703-4589-A0AD-60798822D5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70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19332-9F62-46F1-885A-1566EEA492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702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F36DB-4796-4932-A6A2-3C6736A697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22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7BFF9-9818-4178-BDAE-EA8C6D81B2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4556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4E1AB-B1B9-4EA9-B1E9-92960D7454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3345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4D6A6-C7BA-4CB7-82AE-AB480DEF90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609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6B8BC-A72D-427B-9E8D-C3E1D2889F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208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F7E5E-54EF-4A66-BACC-036F970E26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821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A1324-7BEA-4F6F-83F0-B97E341787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9699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AAC47-000B-428B-8A61-6264EB4F83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9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97E57-D329-4910-91A0-2F52D881F9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8579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E8201-D373-453A-9BED-AD148EA053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402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953FA-2703-4589-A0AD-60798822D5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5181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97B90-1E7A-4C57-B8BC-0A527A265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427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DB744-18E1-4E04-A651-80219F22C8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880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9B735-B69A-4462-89A6-BFD82F17C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799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C7702-EFE5-42F3-BA40-04829226F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540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4E34B-DCE2-4103-BAAA-02B6D7668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6001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31519-B185-4A24-B8C5-F7B90955E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990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2EDB1-A794-4AF1-94C3-E35DA6BA6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96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82E0B-BCBF-44C5-93CF-D97C5F9E5D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59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ED53F-8780-43C9-8725-812E1C2B9E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1231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3502E-0AFE-4F46-8A57-E2D3FC9C4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256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C7125-2110-4426-AD5A-7A5A5C8F9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79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EAFFB-1D2D-46EC-AAB8-409C894F58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8136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4DF08-D49E-4A09-AF18-6DF2AB5D8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41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6646083-7BEC-4B14-B6CC-D8BD31924130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626359B4-013F-4C37-8116-67234778BA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636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C0A8E0-C00B-4100-9F53-C02F4F06C8C6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F81DBAB-6BD0-4F60-A121-DC8C03A96F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11473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A43ECA11-F433-433F-9877-6754919FB9E1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81920E8E-25F2-4C5D-90D7-05A7CFA2B7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31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F86BDB0-ED1F-475C-86DB-806452F39C44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4A638B8-A035-4AF4-9FC1-FCBF1D4F54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51208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06E1C34-03DF-4835-AEC3-22186E1E72F9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0A91BE5-E93B-4BC8-9DCF-4121EDD04A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00527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E398B7F-3139-4BCE-BE9D-7928E59C2DBD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762849A-00BA-410E-90AB-E01090D097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737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20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4F481B5-2569-4F83-BDAB-FB7D2A4CEE5D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F7FAD68-60CA-41F0-ACA1-C56E78AC8A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20516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0B41ABF-E67D-44AB-AE37-877AC8A40B74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76C3304-B58B-4D5F-A4F7-9DE0F00666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222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09CA7A2-6320-4082-AEA0-E76E7FE420BF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shade val="50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5F27C2C-9A67-4D24-9C7F-DF664FC999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254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26872EF-52EA-40F2-A2F1-FFBDF70BE208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1CA45D1-B9A0-4879-8BA1-16E009D384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01334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727EF1B-9D65-4221-BA5D-1E7385E6E4DA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47ED37C-8935-487C-9B7B-C77FBB5439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17334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D2C16D8F-1527-4174-9517-6F0FFD6816A4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496793A2-4A9F-460C-969D-8EF3048BFF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953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9F0B13D-7670-4E62-9A5D-652089A50B4A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22BE7B9-CFEF-41CD-8AC3-CC833A94CB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88231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0AA7BEE9-E17A-42D4-B784-F1FA88712833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51C7F42B-F4CD-45F0-A8ED-9755C37648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802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6D35FD8-3AF6-4974-A705-A6462426C880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B11DF23-3B9F-45B4-9D1C-BAB98A69BD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43845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D91D101-F861-445B-906E-976A91832D39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EC9BDD2-0775-4E19-B99F-C0E4BB6393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712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2346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A2D8851-343D-4E7B-8F7C-0EFCAD55BF40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4D37BA5-252B-4E8D-BC8C-870CDF97F3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8578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C9C3640-17DD-4BD6-BE2B-AF2E6C72C8E1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A50E2D1-86F1-4AC8-8364-1B230E3F56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4342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4CC124F-CF24-4413-9729-F21B2F6E53A1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8AA1DE5-87A9-4AC2-948D-F82EAFC617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65035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96DAA49-FF6A-45BB-A174-5AF10BF7486F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shade val="50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551A924-21D3-4762-91D9-FE47044AF9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871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B34D94E-DE58-4DD7-9D9C-DEA2A4E64AC8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0649E88-697E-4979-BE18-1FE10551F1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98511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BD638BB-97E4-49E4-931E-AA421141E5FE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A19DF45-A060-43BE-A628-D4B6EAA09D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18093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8023D-0FC8-49C3-A218-BB0B353C09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52945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779C1-3ED1-4D3E-A83D-FEBC9D597F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953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3C855-6E67-41AE-9E99-5E9B66AD45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5237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3A7BF-7CF2-4B08-BFB6-2ACC46F4B1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48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977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6042E-63BE-406B-B506-A6816A0DB6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40037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2DEE8-AA96-460E-908D-DB2FC09832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9987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7C2B8-D74D-4701-89CE-5A978B640A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78478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F1BF1-C43F-4080-B6F8-38D8A3D09B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7759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F3DBE-AD41-4BEB-A70B-096403B9F0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8630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DB8E4-3882-4A9F-BBDF-BFA6686033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98705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E9105-9918-4BAB-B292-CF404CF511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79197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8D9BC-B551-4B20-97A9-BD773D76F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1681-FFCA-4014-B999-6F4FA0693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25304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8D9BC-B551-4B20-97A9-BD773D76F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1681-FFCA-4014-B999-6F4FA0693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3210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8D9BC-B551-4B20-97A9-BD773D76F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1681-FFCA-4014-B999-6F4FA0693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77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22163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8D9BC-B551-4B20-97A9-BD773D76F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1681-FFCA-4014-B999-6F4FA0693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4257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8D9BC-B551-4B20-97A9-BD773D76F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1681-FFCA-4014-B999-6F4FA0693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9117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8D9BC-B551-4B20-97A9-BD773D76F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1681-FFCA-4014-B999-6F4FA0693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9678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8D9BC-B551-4B20-97A9-BD773D76F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1681-FFCA-4014-B999-6F4FA0693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23416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8D9BC-B551-4B20-97A9-BD773D76F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1681-FFCA-4014-B999-6F4FA0693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1737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8D9BC-B551-4B20-97A9-BD773D76F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1681-FFCA-4014-B999-6F4FA0693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79984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8D9BC-B551-4B20-97A9-BD773D76F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1681-FFCA-4014-B999-6F4FA0693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2919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8D9BC-B551-4B20-97A9-BD773D76F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1681-FFCA-4014-B999-6F4FA0693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819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708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1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751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6F134-71CF-43EB-8965-A060C768D1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38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854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59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641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46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4510F-71FF-4655-B106-62C911DF23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97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DD441-BE5F-443A-9B46-4AD6595429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21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E5175-452A-4909-8546-FD1CDF7AFB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60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611B4-7B8D-469A-BA26-4D9B1C04F7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60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B10AB-BD42-4989-8DB6-CA6DC31478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73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823B8-A0EA-4EF2-B175-AC4C9FA4C4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577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C9AB5-6B9F-43D0-8F25-FA0BDEF808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544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57EEC-AC9C-4CEA-88C8-4D54043E31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598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07C3E-B114-4E16-8658-3862F17802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007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ACDBA-3DB8-486E-8C69-2568F4072D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996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E118B-B8FD-403D-A2A0-6B3C00EB26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1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A312A-03AF-4A27-808C-424DB6A5CA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7865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450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97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629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455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19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8D91D-247F-4264-B075-DFA841E32B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77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2469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4123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6594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92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868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6096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16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1749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489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2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5992E-8BE1-4CFA-B16B-29913D9233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238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77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9149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673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229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756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05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893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74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5210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534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50F7A-33A3-401D-8C39-EE0992A060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614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730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999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863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128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8721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332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902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4182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121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820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BA55C-B899-4209-AA9D-D942900957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459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38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6511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879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529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0867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967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948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64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607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927ACBBD-4F24-4FE3-B03D-785C684D610F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0BD2885B-D58D-487E-9B03-3D90D0C610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230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764FD-180B-4C1F-A8A0-CA8E0FB944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800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8491544-5E93-41BC-8CFB-4264F6F8EA2D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1778044-FC31-46E8-9BB2-D627E51F7C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4034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A113AAAD-822B-4AFB-957D-C789EB0DB9B5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56554C04-0504-4213-82DB-C4AF1603B5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880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AC5DA2C-BA96-476B-B9EF-C417DBD3464B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0CD39E0-E6D7-4E47-A2A9-F55764BE7C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439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95E982-D977-4F0B-BAFC-C90C6FD0EA78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1D99D4D-AB1E-482F-BC7E-E2BDD80210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7632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ED1403D-CA57-495D-89CC-5DDC15F1125A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1B9B1BA-F4F3-4D8D-B22C-A0B2E6C369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5606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A5AEA5E-C5A9-4C9D-88D7-37F12B7AFBC4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BE5E510-C044-4145-9A53-180A8C218F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9867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C6F5C55-2D87-45D0-9A84-54E71F42C0D7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44D765C-E486-4A10-BE8F-8A3D275D11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811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1B1ED31-D425-464F-B9BE-D335D547583A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shade val="50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004ECC1-A802-465A-819C-871AD9039A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526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9E43735-1051-4F0C-BF28-E0131DB7B020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E2DC71D-44E4-4146-A62B-60C16733FF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8596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86229AF-837C-4882-BEB7-996A1A67B055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B71763C-56AE-4710-831A-3ED1E679A7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36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F2EE1-8061-472E-898D-A5A3A5633F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406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19332-9F62-46F1-885A-1566EEA492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1337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F36DB-4796-4932-A6A2-3C6736A697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887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7BFF9-9818-4178-BDAE-EA8C6D81B2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876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4E1AB-B1B9-4EA9-B1E9-92960D7454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170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4D6A6-C7BA-4CB7-82AE-AB480DEF90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805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6B8BC-A72D-427B-9E8D-C3E1D2889F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925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F7E5E-54EF-4A66-BACC-036F970E26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6177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A1324-7BEA-4F6F-83F0-B97E341787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145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AAC47-000B-428B-8A61-6264EB4F83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429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E8201-D373-453A-9BED-AD148EA053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85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C7A55A-4815-4326-B2F2-66C92F180DC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100000">
              <a:srgbClr val="0A128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25CDED-6EBC-4527-8253-5AFF1D5B4EB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58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100000">
              <a:srgbClr val="0A128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9571D3-FFCE-4CF5-9845-8FA1482A3A8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4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22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95000"/>
                  </a:prstClr>
                </a:solidFill>
                <a:latin typeface="Corbel"/>
              </a:defRPr>
            </a:lvl1pPr>
            <a:extLst/>
          </a:lstStyle>
          <a:p>
            <a:pPr>
              <a:defRPr/>
            </a:pPr>
            <a:fld id="{2D953CBD-081F-490C-9BB5-17C2191262CB}" type="datetimeFigureOut">
              <a:rPr lang="en-US">
                <a:cs typeface="Arial" charset="0"/>
              </a:rPr>
              <a:pPr>
                <a:defRPr/>
              </a:pPr>
              <a:t>12/2/2019</a:t>
            </a:fld>
            <a:endParaRPr lang="en-US" dirty="0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95000"/>
                  </a:prstClr>
                </a:solidFill>
                <a:latin typeface="Corbel"/>
              </a:defRPr>
            </a:lvl1pPr>
            <a:extLst/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95000"/>
                  </a:prstClr>
                </a:solidFill>
                <a:latin typeface="Corbel"/>
              </a:defRPr>
            </a:lvl1pPr>
            <a:extLst/>
          </a:lstStyle>
          <a:p>
            <a:pPr>
              <a:defRPr/>
            </a:pPr>
            <a:fld id="{4A2EB475-B0F0-4E76-BA6D-B7F68A6F6100}" type="slidenum">
              <a:rPr lang="en-US">
                <a:cs typeface="Arial" charset="0"/>
              </a:rPr>
              <a:pPr>
                <a:defRPr/>
              </a:pPr>
              <a:t>‹#›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48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31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95000"/>
                  </a:prstClr>
                </a:solidFill>
                <a:latin typeface="Corbel"/>
              </a:defRPr>
            </a:lvl1pPr>
            <a:extLst/>
          </a:lstStyle>
          <a:p>
            <a:pPr>
              <a:defRPr/>
            </a:pPr>
            <a:fld id="{7990DB10-A979-4260-9A1A-EA813F2A69C3}" type="datetimeFigureOut">
              <a:rPr lang="en-US">
                <a:cs typeface="Arial" charset="0"/>
              </a:rPr>
              <a:pPr>
                <a:defRPr/>
              </a:pPr>
              <a:t>12/2/2019</a:t>
            </a:fld>
            <a:endParaRPr lang="en-US" dirty="0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95000"/>
                  </a:prstClr>
                </a:solidFill>
                <a:latin typeface="Corbel"/>
              </a:defRPr>
            </a:lvl1pPr>
            <a:extLst/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95000"/>
                  </a:prstClr>
                </a:solidFill>
                <a:latin typeface="Corbel"/>
              </a:defRPr>
            </a:lvl1pPr>
            <a:extLst/>
          </a:lstStyle>
          <a:p>
            <a:pPr>
              <a:defRPr/>
            </a:pPr>
            <a:fld id="{5EA10945-D724-4862-931E-13BF2C2AA824}" type="slidenum">
              <a:rPr lang="en-US">
                <a:cs typeface="Arial" charset="0"/>
              </a:rPr>
              <a:pPr>
                <a:defRPr/>
              </a:pPr>
              <a:t>‹#›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504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A29A4F-629B-4179-9016-CD3FE688C4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40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8D9BC-B551-4B20-97A9-BD773D76F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71681-FFCA-4014-B999-6F4FA0693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92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42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5D27BA-7C0C-4399-AB67-4EAD220AB57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945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4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13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3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3EC2199-8B40-4F38-8910-165E87B5A9A5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12/2/2019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AE8B1B1-A4F3-4A85-BCD2-A015BB1938F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4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26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95000"/>
                  </a:prstClr>
                </a:solidFill>
                <a:latin typeface="Corbel"/>
              </a:defRPr>
            </a:lvl1pPr>
            <a:extLst/>
          </a:lstStyle>
          <a:p>
            <a:pPr>
              <a:defRPr/>
            </a:pPr>
            <a:fld id="{681AD40B-F884-4487-B869-06B733A14F2E}" type="datetimeFigureOut">
              <a:rPr lang="en-US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95000"/>
                  </a:prstClr>
                </a:solidFill>
                <a:latin typeface="Corbel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95000"/>
                  </a:prstClr>
                </a:solidFill>
                <a:latin typeface="Corbel"/>
              </a:defRPr>
            </a:lvl1pPr>
            <a:extLst/>
          </a:lstStyle>
          <a:p>
            <a:pPr>
              <a:defRPr/>
            </a:pPr>
            <a:fld id="{91B1CA90-E2D5-4F36-8E27-965662DF88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65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100000">
              <a:srgbClr val="0A128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25CDED-6EBC-4527-8253-5AFF1D5B4EB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4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image" Target="../media/image11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oleObject" Target="../embeddings/oleObject3.bin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12" Type="http://schemas.openxmlformats.org/officeDocument/2006/relationships/image" Target="../media/image37.emf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41.png"/><Relationship Id="rId10" Type="http://schemas.openxmlformats.org/officeDocument/2006/relationships/image" Target="../media/image36.emf"/><Relationship Id="rId4" Type="http://schemas.openxmlformats.org/officeDocument/2006/relationships/image" Target="../media/image40.emf"/><Relationship Id="rId9" Type="http://schemas.openxmlformats.org/officeDocument/2006/relationships/oleObject" Target="../embeddings/oleObject1.bin"/><Relationship Id="rId1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emf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9.emf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8.emf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7.emf"/><Relationship Id="rId11" Type="http://schemas.openxmlformats.org/officeDocument/2006/relationships/image" Target="../media/image72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71.emf"/><Relationship Id="rId4" Type="http://schemas.openxmlformats.org/officeDocument/2006/relationships/image" Target="../media/image69.emf"/><Relationship Id="rId9" Type="http://schemas.openxmlformats.org/officeDocument/2006/relationships/image" Target="../media/image70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8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4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8.jpeg"/><Relationship Id="rId4" Type="http://schemas.openxmlformats.org/officeDocument/2006/relationships/image" Target="../media/image97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emf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9.emf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125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12" Type="http://schemas.openxmlformats.org/officeDocument/2006/relationships/image" Target="../media/image124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8.jpeg"/><Relationship Id="rId11" Type="http://schemas.openxmlformats.org/officeDocument/2006/relationships/image" Target="../media/image123.jpeg"/><Relationship Id="rId5" Type="http://schemas.openxmlformats.org/officeDocument/2006/relationships/image" Target="../media/image117.jpeg"/><Relationship Id="rId10" Type="http://schemas.openxmlformats.org/officeDocument/2006/relationships/image" Target="../media/image122.jpe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Relationship Id="rId14" Type="http://schemas.openxmlformats.org/officeDocument/2006/relationships/image" Target="../media/image12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278" y="685800"/>
            <a:ext cx="8896809" cy="297180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Reptilian Venoms and Toxins:</a:t>
            </a:r>
            <a:b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Diversity and </a:t>
            </a:r>
            <a:r>
              <a:rPr lang="en-US" sz="4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Mechanisms </a:t>
            </a:r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of Action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286" y="4267200"/>
            <a:ext cx="9013722" cy="2362200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1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Stephen P. Mackessy, PhD</a:t>
            </a:r>
          </a:p>
          <a:p>
            <a:pPr algn="ctr"/>
            <a:endParaRPr lang="en-US" sz="4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BTG Webinar - 24 July 2018</a:t>
            </a:r>
          </a:p>
          <a:p>
            <a:pPr algn="ctr"/>
            <a:r>
              <a:rPr lang="en-US" sz="1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School of Biological Sciences</a:t>
            </a:r>
            <a:br>
              <a:rPr lang="en-US" sz="1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University of Northern Colorado</a:t>
            </a:r>
          </a:p>
          <a:p>
            <a:pPr algn="ctr"/>
            <a:r>
              <a:rPr lang="en-US" sz="1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Greeley, CO USA</a:t>
            </a:r>
            <a:br>
              <a:rPr lang="en-US" sz="1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2050" name="Picture 2" descr="C:\Users\UNC\Desktop\2011 5 June Reptile and other pictures to label\2010 Micrurus nigrocinctus IC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410200"/>
            <a:ext cx="1788088" cy="116046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NC\Desktop\2011 5 June Reptile and other pictures to label\2010 Terciopelo close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8" y="5410201"/>
            <a:ext cx="1693772" cy="116046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0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21104" y="416104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0AD00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Venom extraction</a:t>
            </a:r>
            <a:endParaRPr lang="en-US" sz="3600" b="1" dirty="0">
              <a:solidFill>
                <a:srgbClr val="F0AD00">
                  <a:lumMod val="60000"/>
                  <a:lumOff val="4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0358" y="5751493"/>
            <a:ext cx="40794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buFont typeface="Arial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Rattlesnakes – </a:t>
            </a:r>
          </a:p>
          <a:p>
            <a:pPr marL="285750" indent="-285750">
              <a:tabLst>
                <a:tab pos="457200" algn="l"/>
              </a:tabLst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front fanged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38800" y="5746403"/>
            <a:ext cx="32480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3363" indent="-233363">
              <a:buFont typeface="Arial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Colubrid snakes –</a:t>
            </a:r>
          </a:p>
          <a:p>
            <a:pPr marL="233363" indent="-233363">
              <a:tabLst>
                <a:tab pos="457200" algn="l"/>
              </a:tabLst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rear fanged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70" y="1805256"/>
            <a:ext cx="4982092" cy="378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727" y="1600200"/>
            <a:ext cx="3370473" cy="41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80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4572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AD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Venom extraction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0AD00">
                  <a:lumMod val="60000"/>
                  <a:lumOff val="4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0" y="1524000"/>
            <a:ext cx="5379720" cy="49610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35935" y="6248400"/>
            <a:ext cx="5836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Most vipers – large venom yields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41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Box 5"/>
          <p:cNvSpPr txBox="1">
            <a:spLocks noChangeArrowheads="1"/>
          </p:cNvSpPr>
          <p:nvPr/>
        </p:nvSpPr>
        <p:spPr bwMode="auto">
          <a:xfrm>
            <a:off x="142672" y="142672"/>
            <a:ext cx="8839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FFD25D"/>
                </a:solidFill>
                <a:latin typeface="Times New Roman" pitchFamily="18" charset="0"/>
                <a:cs typeface="Times New Roman" pitchFamily="18" charset="0"/>
              </a:rPr>
              <a:t>“Fingerprinting” rattlesnake venoms –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FFD25D"/>
                </a:solidFill>
                <a:latin typeface="Times New Roman" pitchFamily="18" charset="0"/>
                <a:cs typeface="Times New Roman" pitchFamily="18" charset="0"/>
              </a:rPr>
              <a:t>1D SDS-PAGE</a:t>
            </a:r>
          </a:p>
        </p:txBody>
      </p:sp>
      <p:pic>
        <p:nvPicPr>
          <p:cNvPr id="286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1646238"/>
            <a:ext cx="6913563" cy="490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597775" y="6508750"/>
            <a:ext cx="15208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kern="0" dirty="0" smtClean="0">
                <a:solidFill>
                  <a:prstClr val="black"/>
                </a:solidFill>
                <a:cs typeface="Arial" charset="0"/>
              </a:rPr>
              <a:t>Mackessy, 2010</a:t>
            </a:r>
          </a:p>
        </p:txBody>
      </p:sp>
    </p:spTree>
    <p:extLst>
      <p:ext uri="{BB962C8B-B14F-4D97-AF65-F5344CB8AC3E}">
        <p14:creationId xmlns:p14="http://schemas.microsoft.com/office/powerpoint/2010/main" val="400256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TextBox 5"/>
          <p:cNvSpPr txBox="1">
            <a:spLocks noChangeArrowheads="1"/>
          </p:cNvSpPr>
          <p:nvPr/>
        </p:nvSpPr>
        <p:spPr bwMode="auto">
          <a:xfrm>
            <a:off x="152400" y="152400"/>
            <a:ext cx="8839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smtClean="0">
                <a:solidFill>
                  <a:srgbClr val="FFD25D"/>
                </a:solidFill>
                <a:latin typeface="Times New Roman" pitchFamily="18" charset="0"/>
                <a:cs typeface="Times New Roman" pitchFamily="18" charset="0"/>
              </a:rPr>
              <a:t>MALDI-TOF mass spectrometry –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smtClean="0">
                <a:solidFill>
                  <a:srgbClr val="FFD25D"/>
                </a:solidFill>
                <a:latin typeface="Times New Roman" pitchFamily="18" charset="0"/>
                <a:cs typeface="Times New Roman" pitchFamily="18" charset="0"/>
              </a:rPr>
              <a:t>crude venom (~0.5 </a:t>
            </a:r>
            <a:r>
              <a:rPr lang="el-GR" altLang="en-US" sz="3600" b="1" smtClean="0">
                <a:solidFill>
                  <a:srgbClr val="FFD25D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altLang="en-US" sz="3600" b="1" smtClean="0">
                <a:solidFill>
                  <a:srgbClr val="FFD25D"/>
                </a:solidFill>
                <a:latin typeface="Times New Roman" pitchFamily="18" charset="0"/>
                <a:cs typeface="Times New Roman" pitchFamily="18" charset="0"/>
              </a:rPr>
              <a:t>g)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57150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b="1" kern="0" dirty="0" smtClean="0">
                <a:solidFill>
                  <a:prstClr val="black"/>
                </a:solidFill>
                <a:latin typeface="Times New Roman"/>
              </a:rPr>
              <a:t>Brown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/>
              </a:rPr>
              <a:t>Treesnake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/>
              </a:rPr>
              <a:t> - </a:t>
            </a:r>
            <a:r>
              <a:rPr lang="en-US" altLang="en-US" sz="3200" b="1" i="1" kern="0" dirty="0" smtClean="0">
                <a:solidFill>
                  <a:prstClr val="black"/>
                </a:solidFill>
                <a:latin typeface="Times New Roman"/>
              </a:rPr>
              <a:t>Boiga irregularis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85800" y="2352675"/>
            <a:ext cx="7770813" cy="3438525"/>
            <a:chOff x="685800" y="2352675"/>
            <a:chExt cx="7770813" cy="3438525"/>
          </a:xfrm>
        </p:grpSpPr>
        <p:pic>
          <p:nvPicPr>
            <p:cNvPr id="28774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2352675"/>
              <a:ext cx="7770813" cy="343852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ight Brace 1"/>
            <p:cNvSpPr/>
            <p:nvPr/>
          </p:nvSpPr>
          <p:spPr>
            <a:xfrm rot="18460173">
              <a:off x="3242116" y="3348037"/>
              <a:ext cx="381000" cy="1447800"/>
            </a:xfrm>
            <a:prstGeom prst="rightBrac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308042" y="3581400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3FTxs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ight Brace 6"/>
            <p:cNvSpPr/>
            <p:nvPr/>
          </p:nvSpPr>
          <p:spPr>
            <a:xfrm rot="16200000">
              <a:off x="5351666" y="4229745"/>
              <a:ext cx="309563" cy="491683"/>
            </a:xfrm>
            <a:prstGeom prst="rightBrac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48200" y="3676206"/>
              <a:ext cx="18261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Dimeric 3FTx –</a:t>
              </a:r>
            </a:p>
            <a:p>
              <a:pPr algn="ctr"/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irditoxin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78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94"/>
            <a:ext cx="8229600" cy="125272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Venomic studies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839200" cy="4952999"/>
          </a:xfrm>
        </p:spPr>
        <p:txBody>
          <a:bodyPr>
            <a:normAutofit fontScale="92500" lnSpcReduction="10000"/>
          </a:bodyPr>
          <a:lstStyle/>
          <a:p>
            <a:pPr marL="228600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Venomics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= venom proteome</a:t>
            </a:r>
          </a:p>
          <a:p>
            <a:pPr marL="228600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Small amounts of material (venom) are required</a:t>
            </a:r>
          </a:p>
          <a:p>
            <a:pPr marL="521208" lvl="1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RP-HPLC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 real-time ESI-MS – intact mass</a:t>
            </a:r>
          </a:p>
          <a:p>
            <a:pPr marL="292608" lvl="1" indent="0">
              <a:spcBef>
                <a:spcPts val="600"/>
              </a:spcBef>
              <a:buClrTx/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                 -OR-  whole venom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trypsinization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</a:p>
          <a:p>
            <a:pPr marL="292608" lvl="1" indent="0">
              <a:spcBef>
                <a:spcPts val="600"/>
              </a:spcBef>
              <a:buClrTx/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   SDS-PAGE + band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trypsinization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  peptide mass fingerprinting/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de novo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 seq.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Potential to catalog entire proteome of a species</a:t>
            </a:r>
          </a:p>
          <a:p>
            <a:pPr marL="228600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Facilitates move to high throughput approach</a:t>
            </a:r>
          </a:p>
          <a:p>
            <a:pPr marL="521208" lvl="1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individual and population level variation</a:t>
            </a:r>
          </a:p>
          <a:p>
            <a:pPr marL="228600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Deep comparisons of venom composition differences between species are possible</a:t>
            </a:r>
          </a:p>
          <a:p>
            <a:pPr marL="521208" lvl="1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Calvete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et al., 2007.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J. Mass Spectrometry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42:1405. Snake venomics. Strategy and applications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257800" y="2971800"/>
            <a:ext cx="533400" cy="152400"/>
            <a:chOff x="5257800" y="2971800"/>
            <a:chExt cx="533400" cy="1524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5257800" y="2971800"/>
              <a:ext cx="3810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5638800" y="2971800"/>
              <a:ext cx="152400" cy="1524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48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94"/>
            <a:ext cx="8229600" cy="1252728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Antivenomic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studies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1"/>
            <a:ext cx="8839200" cy="2286000"/>
          </a:xfrm>
        </p:spPr>
        <p:txBody>
          <a:bodyPr>
            <a:normAutofit fontScale="92500" lnSpcReduction="10000"/>
          </a:bodyPr>
          <a:lstStyle/>
          <a:p>
            <a:pPr marL="228600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Antivenomics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– utilizes antivenom bound to affinity columns </a:t>
            </a:r>
          </a:p>
          <a:p>
            <a:pPr marL="521208" lvl="1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First approximation for estimating efficacy of antivenom</a:t>
            </a:r>
          </a:p>
          <a:p>
            <a:pPr marL="521208" lvl="1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400" b="1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In vitro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– avoids use of animals</a:t>
            </a:r>
          </a:p>
          <a:p>
            <a:pPr marL="521208" lvl="1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Calvete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 et al., 2009.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FEBS Lett.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/>
              </a:rPr>
              <a:t>583:1736. Venoms, venomics,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Symbol"/>
              </a:rPr>
              <a:t>antivenomics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/>
              </a:rPr>
              <a:t>.</a:t>
            </a:r>
            <a:endParaRPr lang="en-US" sz="2400" b="1" dirty="0" smtClean="0"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4343400"/>
            <a:ext cx="40302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Antivenomics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Crotalus v. viridis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venom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on RP-HPLC</a:t>
            </a: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Saviola et al., 2015.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J. Proteomics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121:28.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85800" y="3933751"/>
            <a:ext cx="4068140" cy="2848049"/>
            <a:chOff x="685800" y="3933751"/>
            <a:chExt cx="4068140" cy="28480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3933751"/>
              <a:ext cx="3940393" cy="284804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752600" y="4035623"/>
              <a:ext cx="13484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Whole venom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05000" y="4892485"/>
              <a:ext cx="16642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Bound - captured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56754" y="5791200"/>
              <a:ext cx="25971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Flow through – not captured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778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252728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Transcriptomic 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studies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4952999"/>
          </a:xfrm>
        </p:spPr>
        <p:txBody>
          <a:bodyPr>
            <a:normAutofit fontScale="92500" lnSpcReduction="10000"/>
          </a:bodyPr>
          <a:lstStyle/>
          <a:p>
            <a:pPr marL="228600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Potential to reveal ALL possible venom toxins</a:t>
            </a:r>
          </a:p>
          <a:p>
            <a:pPr marL="521208" lvl="1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Amplify and sequence “all” mRNA transcripts in gland</a:t>
            </a:r>
            <a:endParaRPr lang="en-US" sz="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Coupled with next-gen sequencing methods, can rapidly obtain a “complete” catalog of toxins present</a:t>
            </a:r>
          </a:p>
          <a:p>
            <a:pPr marL="228600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endParaRPr lang="en-US" sz="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28600" lvl="0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Favors high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throughput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approaches</a:t>
            </a:r>
            <a:endParaRPr lang="en-US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21208" lvl="1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complete cDNA/amino acid sequences obtained</a:t>
            </a:r>
          </a:p>
          <a:p>
            <a:pPr marL="521208" lvl="1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individual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variation</a:t>
            </a:r>
          </a:p>
          <a:p>
            <a:pPr marL="521208" lvl="1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population level 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variation</a:t>
            </a:r>
          </a:p>
          <a:p>
            <a:pPr marL="521208" lvl="1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hylogenetic patterns of venom evolution</a:t>
            </a:r>
          </a:p>
          <a:p>
            <a:pPr marL="521208" lvl="1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endParaRPr lang="en-US" sz="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Much deeper comparisons of venom composition between species are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possible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09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Venom delivery systems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839200" cy="3276600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Front-fanged snake (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Crotalus</a:t>
            </a:r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) - high pressure system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US" altLang="en-US" sz="2800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Wingdings 2" pitchFamily="18" charset="2"/>
              <a:buNone/>
            </a:pPr>
            <a:endParaRPr lang="en-US" altLang="en-US" sz="2800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Wingdings 2" pitchFamily="18" charset="2"/>
              <a:buNone/>
            </a:pPr>
            <a:endParaRPr lang="en-US" altLang="en-US" sz="2800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Wingdings 2" pitchFamily="18" charset="2"/>
              <a:buNone/>
            </a:pPr>
            <a:endParaRPr lang="en-US" altLang="en-US" sz="2800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Wingdings 2" pitchFamily="18" charset="2"/>
              <a:buNone/>
            </a:pPr>
            <a:endParaRPr lang="en-US" altLang="en-US" sz="2800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Wingdings 2" pitchFamily="18" charset="2"/>
              <a:buNone/>
            </a:pPr>
            <a:endParaRPr lang="en-US" altLang="en-US" sz="800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Wingdings 2" pitchFamily="18" charset="2"/>
              <a:buNone/>
            </a:pPr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Rear-fanged snake ("Colubridae") – low pressure system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US" altLang="en-US" sz="2800" b="1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2388" name="Group 6"/>
          <p:cNvGrpSpPr>
            <a:grpSpLocks/>
          </p:cNvGrpSpPr>
          <p:nvPr/>
        </p:nvGrpSpPr>
        <p:grpSpPr bwMode="auto">
          <a:xfrm>
            <a:off x="2667000" y="2286000"/>
            <a:ext cx="6019800" cy="1828800"/>
            <a:chOff x="912" y="807"/>
            <a:chExt cx="3984" cy="1209"/>
          </a:xfrm>
        </p:grpSpPr>
        <p:pic>
          <p:nvPicPr>
            <p:cNvPr id="272393" name="Picture 7" descr="C adamanteus sku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807"/>
              <a:ext cx="1536" cy="1209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2394" name="Picture 8" descr="Crotalus gland drawing"/>
            <p:cNvPicPr>
              <a:picLocks noChangeAspect="1" noChangeArrowheads="1"/>
            </p:cNvPicPr>
            <p:nvPr/>
          </p:nvPicPr>
          <p:blipFill>
            <a:blip r:embed="rId3" cstate="print">
              <a:lum bright="-4000" contras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807"/>
              <a:ext cx="1909" cy="1209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4" descr="Boiga dendro tooth full w 500 um scale"/>
          <p:cNvPicPr>
            <a:picLocks noChangeAspect="1" noChangeArrowheads="1"/>
          </p:cNvPicPr>
          <p:nvPr/>
        </p:nvPicPr>
        <p:blipFill>
          <a:blip r:embed="rId4" cstate="print">
            <a:lum bright="14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881563"/>
            <a:ext cx="803275" cy="17589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Hydro gigas tooth front base 2"/>
          <p:cNvPicPr>
            <a:picLocks noChangeAspect="1" noChangeArrowheads="1"/>
          </p:cNvPicPr>
          <p:nvPr/>
        </p:nvPicPr>
        <p:blipFill>
          <a:blip r:embed="rId5" cstate="print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207000"/>
            <a:ext cx="1554163" cy="10414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Fig 2top  gland"/>
          <p:cNvPicPr>
            <a:picLocks noChangeAspect="1" noChangeArrowheads="1"/>
          </p:cNvPicPr>
          <p:nvPr/>
        </p:nvPicPr>
        <p:blipFill>
          <a:blip r:embed="rId6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4900613"/>
            <a:ext cx="2590800" cy="178593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239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170656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04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Notechis scutatus Tiger sna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50825"/>
            <a:ext cx="3124200" cy="22066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6019800"/>
            <a:ext cx="8839200" cy="762000"/>
          </a:xfrm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rgbClr val="FFFFCC"/>
                </a:solidFill>
              </a:rPr>
              <a:t>Front-fanged snakes - Elapids</a:t>
            </a:r>
          </a:p>
        </p:txBody>
      </p:sp>
      <p:pic>
        <p:nvPicPr>
          <p:cNvPr id="268292" name="Picture 4" descr="Micruroides euryxanthus Po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249238"/>
            <a:ext cx="2895600" cy="20066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8293" name="Picture 5" descr="M_cob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/>
          <a:stretch>
            <a:fillRect/>
          </a:stretch>
        </p:blipFill>
        <p:spPr bwMode="auto">
          <a:xfrm>
            <a:off x="3505200" y="250825"/>
            <a:ext cx="2017713" cy="34290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8294" name="Picture 6" descr="Laticauda laticauda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4114800"/>
            <a:ext cx="2725737" cy="20161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8295" name="Picture 7" descr="Laticauda semifasciat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348163"/>
            <a:ext cx="3048000" cy="178276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8296" name="Picture 9" descr="Oxyuranus scutellatus Taipan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88" y="2613025"/>
            <a:ext cx="3048000" cy="15970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8297" name="Picture 2" descr="C:\Users\UNC\Pictures\2013 June Redheaded Krait extraction\RH Krait 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91000"/>
            <a:ext cx="2563813" cy="192246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8298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65363"/>
            <a:ext cx="2803525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5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155448"/>
            <a:ext cx="8634412" cy="125272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Relative abundance of toxins:</a:t>
            </a:r>
            <a:b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Family Elapidae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52800" y="1524000"/>
            <a:ext cx="2667000" cy="2370138"/>
            <a:chOff x="3352800" y="1524000"/>
            <a:chExt cx="2667000" cy="2370138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3686175" y="1524000"/>
              <a:ext cx="1754188" cy="1782763"/>
              <a:chOff x="4242700" y="2246261"/>
              <a:chExt cx="1753509" cy="1783080"/>
            </a:xfrm>
          </p:grpSpPr>
          <p:pic>
            <p:nvPicPr>
              <p:cNvPr id="109627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242700" y="2246261"/>
                <a:ext cx="1753509" cy="17830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9628" name="TextBox 8"/>
              <p:cNvSpPr txBox="1">
                <a:spLocks noChangeArrowheads="1"/>
              </p:cNvSpPr>
              <p:nvPr/>
            </p:nvSpPr>
            <p:spPr bwMode="auto">
              <a:xfrm>
                <a:off x="4772866" y="3428917"/>
                <a:ext cx="662361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3FTx</a:t>
                </a:r>
              </a:p>
            </p:txBody>
          </p:sp>
          <p:sp>
            <p:nvSpPr>
              <p:cNvPr id="109629" name="TextBox 12"/>
              <p:cNvSpPr txBox="1">
                <a:spLocks noChangeArrowheads="1"/>
              </p:cNvSpPr>
              <p:nvPr/>
            </p:nvSpPr>
            <p:spPr bwMode="auto">
              <a:xfrm>
                <a:off x="4665227" y="2667000"/>
                <a:ext cx="668773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 smtClean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PLA</a:t>
                </a:r>
                <a:r>
                  <a:rPr lang="en-US" sz="1600" b="1" baseline="-25000" dirty="0" smtClean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2</a:t>
                </a:r>
              </a:p>
            </p:txBody>
          </p:sp>
          <p:sp>
            <p:nvSpPr>
              <p:cNvPr id="109630" name="TextBox 13"/>
              <p:cNvSpPr txBox="1">
                <a:spLocks noChangeArrowheads="1"/>
              </p:cNvSpPr>
              <p:nvPr/>
            </p:nvSpPr>
            <p:spPr bwMode="auto">
              <a:xfrm>
                <a:off x="5223745" y="3090446"/>
                <a:ext cx="66236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Other</a:t>
                </a:r>
              </a:p>
            </p:txBody>
          </p:sp>
        </p:grpSp>
        <p:sp>
          <p:nvSpPr>
            <p:cNvPr id="109572" name="TextBox 3"/>
            <p:cNvSpPr txBox="1">
              <a:spLocks noChangeArrowheads="1"/>
            </p:cNvSpPr>
            <p:nvPr/>
          </p:nvSpPr>
          <p:spPr bwMode="auto">
            <a:xfrm>
              <a:off x="3352800" y="3370263"/>
              <a:ext cx="26670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i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Micrurus fulvius </a:t>
              </a:r>
              <a:r>
                <a:rPr lang="en-US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- T</a:t>
              </a:r>
              <a:endParaRPr lang="en-US" b="1" i="1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Margres</a:t>
              </a:r>
              <a:r>
                <a:rPr lang="fr-FR" sz="1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et al. BMC </a:t>
              </a:r>
              <a:r>
                <a:rPr lang="fr-FR" sz="10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Genomics</a:t>
              </a:r>
              <a:r>
                <a:rPr lang="fr-FR" sz="1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2013, 14:531</a:t>
              </a:r>
              <a:endParaRPr lang="en-US" sz="10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267075" y="4340225"/>
            <a:ext cx="2905125" cy="2306637"/>
            <a:chOff x="219075" y="1524000"/>
            <a:chExt cx="2905125" cy="2306637"/>
          </a:xfrm>
        </p:grpSpPr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628650" y="1524000"/>
              <a:ext cx="2397125" cy="1782763"/>
              <a:chOff x="3745920" y="2422140"/>
              <a:chExt cx="2397705" cy="1783080"/>
            </a:xfrm>
          </p:grpSpPr>
          <p:grpSp>
            <p:nvGrpSpPr>
              <p:cNvPr id="6" name="Group 4"/>
              <p:cNvGrpSpPr>
                <a:grpSpLocks/>
              </p:cNvGrpSpPr>
              <p:nvPr/>
            </p:nvGrpSpPr>
            <p:grpSpPr bwMode="auto">
              <a:xfrm>
                <a:off x="3745920" y="2422140"/>
                <a:ext cx="2397705" cy="1783080"/>
                <a:chOff x="3745920" y="2422140"/>
                <a:chExt cx="2397705" cy="1783080"/>
              </a:xfrm>
            </p:grpSpPr>
            <p:pic>
              <p:nvPicPr>
                <p:cNvPr id="109617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45920" y="2422140"/>
                  <a:ext cx="1754472" cy="17830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9618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5474852" y="3019425"/>
                  <a:ext cx="668773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600" b="1" smtClean="0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PLA</a:t>
                  </a:r>
                  <a:r>
                    <a:rPr lang="en-US" sz="1600" b="1" baseline="-25000" smtClean="0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2</a:t>
                  </a:r>
                </a:p>
              </p:txBody>
            </p:sp>
            <p:pic>
              <p:nvPicPr>
                <p:cNvPr id="109619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310063" y="2743200"/>
                  <a:ext cx="719137" cy="433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9620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645025" y="3438525"/>
                  <a:ext cx="688975" cy="3714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9621" name="TextBox 19"/>
                <p:cNvSpPr txBox="1">
                  <a:spLocks noChangeArrowheads="1"/>
                </p:cNvSpPr>
                <p:nvPr/>
              </p:nvSpPr>
              <p:spPr bwMode="auto">
                <a:xfrm>
                  <a:off x="3818998" y="3272850"/>
                  <a:ext cx="869148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smtClean="0">
                      <a:solidFill>
                        <a:srgbClr val="FFFFFF"/>
                      </a:solidFill>
                      <a:latin typeface="Arial" charset="0"/>
                      <a:cs typeface="Arial" charset="0"/>
                    </a:rPr>
                    <a:t>Bungaro-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smtClean="0">
                      <a:solidFill>
                        <a:srgbClr val="FFFFFF"/>
                      </a:solidFill>
                      <a:latin typeface="Arial" charset="0"/>
                      <a:cs typeface="Arial" charset="0"/>
                    </a:rPr>
                    <a:t>toxins</a:t>
                  </a:r>
                  <a:endParaRPr lang="en-US" sz="1200" b="1" baseline="-25000" smtClean="0">
                    <a:solidFill>
                      <a:srgbClr val="FFFFFF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cxnSp>
            <p:nvCxnSpPr>
              <p:cNvPr id="30" name="Straight Arrow Connector 29"/>
              <p:cNvCxnSpPr/>
              <p:nvPr/>
            </p:nvCxnSpPr>
            <p:spPr>
              <a:xfrm flipH="1">
                <a:off x="5333804" y="3190627"/>
                <a:ext cx="200073" cy="4763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575" name="TextBox 20"/>
            <p:cNvSpPr txBox="1">
              <a:spLocks noChangeArrowheads="1"/>
            </p:cNvSpPr>
            <p:nvPr/>
          </p:nvSpPr>
          <p:spPr bwMode="auto">
            <a:xfrm>
              <a:off x="219075" y="3308350"/>
              <a:ext cx="2905125" cy="522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i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Bungarus flaviceps </a:t>
              </a:r>
              <a:r>
                <a:rPr lang="en-US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- T</a:t>
              </a:r>
              <a:endParaRPr lang="en-US" b="1" i="1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Siang</a:t>
              </a:r>
              <a:r>
                <a:rPr lang="fr-FR" sz="1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et al. BMC </a:t>
              </a:r>
              <a:r>
                <a:rPr lang="fr-FR" sz="10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Molecular</a:t>
              </a:r>
              <a:r>
                <a:rPr lang="fr-FR" sz="1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Biology 2010, 11:24</a:t>
              </a:r>
              <a:endParaRPr lang="en-US" sz="10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165850" y="1527175"/>
            <a:ext cx="2905125" cy="2366963"/>
            <a:chOff x="6194425" y="1527175"/>
            <a:chExt cx="2905125" cy="2366963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6477000" y="1527175"/>
              <a:ext cx="2386013" cy="1779588"/>
              <a:chOff x="125789" y="2488493"/>
              <a:chExt cx="2385636" cy="1779302"/>
            </a:xfrm>
          </p:grpSpPr>
          <p:pic>
            <p:nvPicPr>
              <p:cNvPr id="109622" name="Picture 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25789" y="2488493"/>
                <a:ext cx="1750754" cy="1779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9623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76263" y="2819400"/>
                <a:ext cx="719137" cy="433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9624" name="Picture 8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809750" y="3028950"/>
                <a:ext cx="701675" cy="433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9625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43000" y="3314700"/>
                <a:ext cx="688975" cy="371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5" name="Straight Arrow Connector 14"/>
              <p:cNvCxnSpPr/>
              <p:nvPr/>
            </p:nvCxnSpPr>
            <p:spPr>
              <a:xfrm flipH="1">
                <a:off x="1695579" y="3217039"/>
                <a:ext cx="199993" cy="4761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576" name="TextBox 32"/>
            <p:cNvSpPr txBox="1">
              <a:spLocks noChangeArrowheads="1"/>
            </p:cNvSpPr>
            <p:nvPr/>
          </p:nvSpPr>
          <p:spPr bwMode="auto">
            <a:xfrm>
              <a:off x="6194425" y="3370263"/>
              <a:ext cx="2905125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i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Micrurus </a:t>
              </a:r>
              <a:r>
                <a:rPr lang="en-US" b="1" i="1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altirostris</a:t>
              </a:r>
              <a:r>
                <a:rPr lang="en-US" b="1" i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- P</a:t>
              </a:r>
              <a:endParaRPr lang="en-US" b="1" i="1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Correa-Netto</a:t>
              </a:r>
              <a:r>
                <a:rPr lang="fr-FR" sz="1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et al., J. Proteomics 2011, 74:1795</a:t>
              </a:r>
              <a:endParaRPr lang="en-US" sz="10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14325" y="4343400"/>
            <a:ext cx="2905125" cy="2298046"/>
            <a:chOff x="295275" y="4343400"/>
            <a:chExt cx="2905125" cy="2298046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67127348"/>
                </p:ext>
              </p:extLst>
            </p:nvPr>
          </p:nvGraphicFramePr>
          <p:xfrm>
            <a:off x="644560" y="4343400"/>
            <a:ext cx="1777590" cy="1806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5" name="SPW 11.0 Graph" r:id="rId9" imgW="5354640" imgH="5441400" progId="SigmaPlotGraphicObject.10">
                    <p:embed/>
                  </p:oleObj>
                </mc:Choice>
                <mc:Fallback>
                  <p:oleObj name="SPW 11.0 Graph" r:id="rId9" imgW="5354640" imgH="5441400" progId="SigmaPlotGraphicObject.1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644560" y="4343400"/>
                          <a:ext cx="1777590" cy="1806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5" name="TextBox 20"/>
            <p:cNvSpPr txBox="1">
              <a:spLocks noChangeArrowheads="1"/>
            </p:cNvSpPr>
            <p:nvPr/>
          </p:nvSpPr>
          <p:spPr bwMode="auto">
            <a:xfrm>
              <a:off x="295275" y="6118226"/>
              <a:ext cx="290512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i="1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Pelamis</a:t>
              </a:r>
              <a:r>
                <a:rPr lang="en-US" b="1" i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b="1" i="1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platura</a:t>
              </a:r>
              <a:r>
                <a:rPr lang="en-US" b="1" i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- P</a:t>
              </a:r>
              <a:endParaRPr lang="en-US" b="1" i="1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Lomonte et al. J. Proteomics 2014, 103:137</a:t>
              </a:r>
              <a:endParaRPr lang="en-US" sz="10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9" name="TextBox 12"/>
            <p:cNvSpPr txBox="1">
              <a:spLocks noChangeArrowheads="1"/>
            </p:cNvSpPr>
            <p:nvPr/>
          </p:nvSpPr>
          <p:spPr bwMode="auto">
            <a:xfrm>
              <a:off x="1337121" y="4724400"/>
              <a:ext cx="669032" cy="338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PLA</a:t>
              </a:r>
              <a:r>
                <a:rPr lang="en-US" sz="1600" b="1" baseline="-25000" dirty="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2</a:t>
              </a:r>
            </a:p>
          </p:txBody>
        </p:sp>
        <p:pic>
          <p:nvPicPr>
            <p:cNvPr id="76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5095" y="5275359"/>
              <a:ext cx="719251" cy="433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9" name="TextBox 8"/>
            <p:cNvSpPr txBox="1">
              <a:spLocks noChangeArrowheads="1"/>
            </p:cNvSpPr>
            <p:nvPr/>
          </p:nvSpPr>
          <p:spPr bwMode="auto">
            <a:xfrm>
              <a:off x="1686904" y="5225211"/>
              <a:ext cx="6543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CRiSP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1950" y="1514475"/>
            <a:ext cx="2905125" cy="2376050"/>
            <a:chOff x="152400" y="1605400"/>
            <a:chExt cx="2905125" cy="2376050"/>
          </a:xfrm>
        </p:grpSpPr>
        <p:grpSp>
          <p:nvGrpSpPr>
            <p:cNvPr id="18" name="Group 17"/>
            <p:cNvGrpSpPr/>
            <p:nvPr/>
          </p:nvGrpSpPr>
          <p:grpSpPr>
            <a:xfrm>
              <a:off x="152400" y="1605400"/>
              <a:ext cx="2905125" cy="2376050"/>
              <a:chOff x="152400" y="1605400"/>
              <a:chExt cx="2905125" cy="2376050"/>
            </a:xfrm>
          </p:grpSpPr>
          <p:graphicFrame>
            <p:nvGraphicFramePr>
              <p:cNvPr id="16" name="Object 1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19300456"/>
                  </p:ext>
                </p:extLst>
              </p:nvPr>
            </p:nvGraphicFramePr>
            <p:xfrm>
              <a:off x="418223" y="1605400"/>
              <a:ext cx="1837796" cy="18677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16" name="SPW 11.0 Graph" r:id="rId11" imgW="5354640" imgH="5441400" progId="SigmaPlotGraphicObject.10">
                      <p:embed/>
                    </p:oleObj>
                  </mc:Choice>
                  <mc:Fallback>
                    <p:oleObj name="SPW 11.0 Graph" r:id="rId11" imgW="5354640" imgH="5441400" progId="SigmaPlotGraphicObject.10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418223" y="1605400"/>
                            <a:ext cx="1837796" cy="18677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7" name="TextBox 32"/>
              <p:cNvSpPr txBox="1">
                <a:spLocks noChangeArrowheads="1"/>
              </p:cNvSpPr>
              <p:nvPr/>
            </p:nvSpPr>
            <p:spPr bwMode="auto">
              <a:xfrm>
                <a:off x="152400" y="3457575"/>
                <a:ext cx="2905125" cy="523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i="1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Micrurus </a:t>
                </a:r>
                <a:r>
                  <a:rPr lang="en-US" b="1" i="1" dirty="0" err="1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clarki</a:t>
                </a:r>
                <a:r>
                  <a:rPr lang="en-US" b="1" i="1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b="1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- P</a:t>
                </a:r>
                <a:endParaRPr lang="en-US" b="1" i="1" dirty="0" smtClean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1000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Lomonte et al., </a:t>
                </a:r>
                <a:r>
                  <a:rPr lang="fr-FR" sz="10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Toxins 2016, 8, </a:t>
                </a:r>
                <a:r>
                  <a:rPr lang="fr-FR" sz="1000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doi:10.3390</a:t>
                </a:r>
                <a:r>
                  <a:rPr lang="fr-FR" sz="10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/</a:t>
                </a:r>
                <a:endParaRPr lang="en-US" sz="1000" dirty="0" smtClean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8" name="TextBox 12"/>
              <p:cNvSpPr txBox="1">
                <a:spLocks noChangeArrowheads="1"/>
              </p:cNvSpPr>
              <p:nvPr/>
            </p:nvSpPr>
            <p:spPr bwMode="auto">
              <a:xfrm>
                <a:off x="1184721" y="1974494"/>
                <a:ext cx="669032" cy="3384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 smtClean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PLA</a:t>
                </a:r>
                <a:r>
                  <a:rPr lang="en-US" sz="1600" b="1" baseline="-25000" dirty="0" smtClean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2</a:t>
                </a:r>
              </a:p>
            </p:txBody>
          </p:sp>
        </p:grpSp>
        <p:pic>
          <p:nvPicPr>
            <p:cNvPr id="75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7870" y="2611483"/>
              <a:ext cx="719251" cy="433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47800" y="2618339"/>
              <a:ext cx="688808" cy="371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Group 19"/>
          <p:cNvGrpSpPr/>
          <p:nvPr/>
        </p:nvGrpSpPr>
        <p:grpSpPr>
          <a:xfrm>
            <a:off x="6430657" y="4289950"/>
            <a:ext cx="1798943" cy="1828276"/>
            <a:chOff x="6338421" y="4289950"/>
            <a:chExt cx="1798943" cy="1828276"/>
          </a:xfrm>
        </p:grpSpPr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6127113"/>
                </p:ext>
              </p:extLst>
            </p:nvPr>
          </p:nvGraphicFramePr>
          <p:xfrm>
            <a:off x="6338421" y="4289950"/>
            <a:ext cx="1798943" cy="1828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7" name="SPW 11.0 Graph" r:id="rId13" imgW="5354640" imgH="5441400" progId="SigmaPlotGraphicObject.10">
                    <p:embed/>
                  </p:oleObj>
                </mc:Choice>
                <mc:Fallback>
                  <p:oleObj name="SPW 11.0 Graph" r:id="rId13" imgW="5354640" imgH="5441400" progId="SigmaPlotGraphicObject.1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6338421" y="4289950"/>
                          <a:ext cx="1798943" cy="18282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3" name="TextBox 12"/>
            <p:cNvSpPr txBox="1">
              <a:spLocks noChangeArrowheads="1"/>
            </p:cNvSpPr>
            <p:nvPr/>
          </p:nvSpPr>
          <p:spPr bwMode="auto">
            <a:xfrm>
              <a:off x="7017999" y="4669150"/>
              <a:ext cx="669032" cy="338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PLA</a:t>
              </a:r>
              <a:r>
                <a:rPr lang="en-US" sz="1600" b="1" baseline="-25000" dirty="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2</a:t>
              </a:r>
            </a:p>
          </p:txBody>
        </p:sp>
        <p:pic>
          <p:nvPicPr>
            <p:cNvPr id="74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77000" y="5040749"/>
              <a:ext cx="719251" cy="433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36625" y="5622688"/>
              <a:ext cx="688808" cy="371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" name="TextBox 8"/>
            <p:cNvSpPr txBox="1">
              <a:spLocks noChangeArrowheads="1"/>
            </p:cNvSpPr>
            <p:nvPr/>
          </p:nvSpPr>
          <p:spPr bwMode="auto">
            <a:xfrm>
              <a:off x="7285296" y="5267002"/>
              <a:ext cx="76495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SVMP</a:t>
              </a:r>
            </a:p>
          </p:txBody>
        </p:sp>
      </p:grpSp>
      <p:sp>
        <p:nvSpPr>
          <p:cNvPr id="83" name="TextBox 32"/>
          <p:cNvSpPr txBox="1">
            <a:spLocks noChangeArrowheads="1"/>
          </p:cNvSpPr>
          <p:nvPr/>
        </p:nvSpPr>
        <p:spPr bwMode="auto">
          <a:xfrm>
            <a:off x="6086475" y="6119159"/>
            <a:ext cx="2905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Calliophis </a:t>
            </a:r>
            <a:r>
              <a:rPr lang="en-US" b="1" i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birvirgata</a:t>
            </a:r>
            <a:r>
              <a:rPr lang="en-US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- P</a:t>
            </a:r>
            <a:endParaRPr lang="en-US" b="1" i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Tan et al., J. Proteomics 2016, 132:1</a:t>
            </a:r>
            <a:endParaRPr lang="en-US" sz="1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89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400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sss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3138" y="457200"/>
            <a:ext cx="1677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0AD00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Outline</a:t>
            </a:r>
            <a:endParaRPr lang="en-US" sz="3600" b="1" dirty="0">
              <a:solidFill>
                <a:srgbClr val="F0AD00">
                  <a:lumMod val="60000"/>
                  <a:lumOff val="4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1752600"/>
            <a:ext cx="8839200" cy="4419599"/>
          </a:xfrm>
          <a:prstGeom prst="rect">
            <a:avLst/>
          </a:prstGeom>
        </p:spPr>
        <p:txBody>
          <a:bodyPr vert="horz" lIns="54864" tIns="91440" rtlCol="0">
            <a:normAutofit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0" indent="-457200">
              <a:buClrTx/>
              <a:buFont typeface="Arial" pitchFamily="34" charset="0"/>
              <a:buChar char="•"/>
            </a:pP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</a:p>
          <a:p>
            <a:pPr marL="749808" lvl="1" indent="-457200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Species diversity</a:t>
            </a:r>
          </a:p>
          <a:p>
            <a:pPr marL="749808" lvl="1" indent="-457200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Venom composition</a:t>
            </a:r>
          </a:p>
          <a:p>
            <a:pPr marL="749808" lvl="1" indent="-457200">
              <a:spcBef>
                <a:spcPts val="0"/>
              </a:spcBef>
              <a:buClrTx/>
              <a:buFont typeface="Arial" pitchFamily="34" charset="0"/>
              <a:buChar char="•"/>
            </a:pPr>
            <a:endParaRPr lang="en-US" sz="1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ClrTx/>
              <a:buFont typeface="Arial" pitchFamily="34" charset="0"/>
              <a:buChar char="•"/>
            </a:pP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Major venom toxin families and their effects</a:t>
            </a:r>
          </a:p>
          <a:p>
            <a:pPr marL="749808" lvl="1" indent="-457200">
              <a:lnSpc>
                <a:spcPct val="110000"/>
              </a:lnSpc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Three-finger toxins (3FTxs)</a:t>
            </a:r>
          </a:p>
          <a:p>
            <a:pPr marL="749808" lvl="1" indent="-457200">
              <a:lnSpc>
                <a:spcPct val="110000"/>
              </a:lnSpc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Phospholipases A</a:t>
            </a:r>
            <a:r>
              <a:rPr lang="en-US" sz="26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(PLA</a:t>
            </a:r>
            <a:r>
              <a:rPr lang="en-US" sz="26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600" b="1" baseline="-25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9808" lvl="1" indent="-457200">
              <a:lnSpc>
                <a:spcPct val="110000"/>
              </a:lnSpc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Serine proteinases</a:t>
            </a:r>
          </a:p>
          <a:p>
            <a:pPr marL="749808" lvl="1" indent="-457200">
              <a:lnSpc>
                <a:spcPct val="110000"/>
              </a:lnSpc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Metalloproteinases</a:t>
            </a:r>
          </a:p>
          <a:p>
            <a:pPr marL="749808" lvl="1" indent="-457200">
              <a:lnSpc>
                <a:spcPct val="110000"/>
              </a:lnSpc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Myotoxin a/crotamine</a:t>
            </a:r>
          </a:p>
          <a:p>
            <a:pPr marL="749808" lvl="1" indent="-457200">
              <a:spcBef>
                <a:spcPts val="0"/>
              </a:spcBef>
              <a:buClrTx/>
              <a:buFont typeface="Arial" pitchFamily="34" charset="0"/>
              <a:buChar char="•"/>
            </a:pPr>
            <a:endParaRPr lang="en-US" sz="1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1" indent="-457200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Summary &amp; Conclusions</a:t>
            </a:r>
          </a:p>
        </p:txBody>
      </p:sp>
    </p:spTree>
    <p:extLst>
      <p:ext uri="{BB962C8B-B14F-4D97-AF65-F5344CB8AC3E}">
        <p14:creationId xmlns:p14="http://schemas.microsoft.com/office/powerpoint/2010/main" val="412721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Ovophis montic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33600"/>
            <a:ext cx="3349625" cy="22796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6019800"/>
            <a:ext cx="8839200" cy="762000"/>
          </a:xfrm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rgbClr val="FFFFCC"/>
                </a:solidFill>
              </a:rPr>
              <a:t>Front-fanged snakes - Vipers</a:t>
            </a:r>
          </a:p>
        </p:txBody>
      </p:sp>
      <p:pic>
        <p:nvPicPr>
          <p:cNvPr id="269316" name="Picture 4" descr="Trimeresurus stejnege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61950"/>
            <a:ext cx="3505200" cy="19843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17" name="Picture 5" descr="Aziemiops fe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304800"/>
            <a:ext cx="3201987" cy="27066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18" name="Picture 6" descr="Tropidolaemus wagleri closeu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29013"/>
            <a:ext cx="3360738" cy="24907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19" name="Picture 7" descr="Trimeresurus purpureomaculatus Malays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14738"/>
            <a:ext cx="3200400" cy="240506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11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6019800"/>
            <a:ext cx="8839200" cy="762000"/>
          </a:xfrm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rgbClr val="FFFFCC"/>
                </a:solidFill>
                <a:latin typeface="Times New Roman" pitchFamily="18" charset="0"/>
              </a:rPr>
              <a:t>Front-fanged snakes - Rattlesnakes</a:t>
            </a:r>
          </a:p>
        </p:txBody>
      </p:sp>
      <p:pic>
        <p:nvPicPr>
          <p:cNvPr id="270339" name="Picture 2" descr="G:\Reptile and other pictures to label\2010 Aug NM&amp;AZ 178 copy klauberi at Monu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149600" cy="2362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0340" name="Picture 3" descr="G:\Reptile and other pictures to label\2011 May 31 Wiggins E C viridis l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3657600"/>
            <a:ext cx="3149600" cy="2362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0341" name="Picture 4" descr="G:\Reptile and other pictures to label\Crotalus atrox N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800"/>
            <a:ext cx="3530600" cy="2362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0342" name="Picture 6" descr="G:\Reptile and other pictures to label\Sist. miliarius barbouri, Florida Pygmy Rattlesnake 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35388"/>
            <a:ext cx="3571875" cy="22828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0343" name="Picture 5" descr="G:\Reptile and other pictures to label\Crotalus ruber rub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133600"/>
            <a:ext cx="3133725" cy="20812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39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41900"/>
            <a:ext cx="5018087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1061" name="TextBox 6"/>
          <p:cNvSpPr txBox="1">
            <a:spLocks noChangeArrowheads="1"/>
          </p:cNvSpPr>
          <p:nvPr/>
        </p:nvSpPr>
        <p:spPr bwMode="auto">
          <a:xfrm>
            <a:off x="200474" y="152400"/>
            <a:ext cx="873829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D25D"/>
                </a:solidFill>
                <a:latin typeface="Times New Roman" pitchFamily="18" charset="0"/>
                <a:cs typeface="Times New Roman" pitchFamily="18" charset="0"/>
              </a:rPr>
              <a:t>Comparative venomics within rattlesnakes: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solidFill>
                  <a:srgbClr val="FFD25D"/>
                </a:solidFill>
                <a:latin typeface="Times New Roman" pitchFamily="18" charset="0"/>
                <a:cs typeface="Times New Roman" pitchFamily="18" charset="0"/>
              </a:rPr>
              <a:t>A few toxin families dominate most venoms</a:t>
            </a:r>
          </a:p>
        </p:txBody>
      </p:sp>
      <p:sp>
        <p:nvSpPr>
          <p:cNvPr id="301062" name="TextBox 8"/>
          <p:cNvSpPr txBox="1">
            <a:spLocks noChangeArrowheads="1"/>
          </p:cNvSpPr>
          <p:nvPr/>
        </p:nvSpPr>
        <p:spPr bwMode="auto">
          <a:xfrm>
            <a:off x="5507885" y="6631394"/>
            <a:ext cx="373825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000000"/>
                </a:solidFill>
              </a:rPr>
              <a:t>Modahl et al., 2015 </a:t>
            </a:r>
            <a:r>
              <a:rPr lang="en-US" sz="1100" b="1" i="1" dirty="0" smtClean="0">
                <a:solidFill>
                  <a:srgbClr val="000000"/>
                </a:solidFill>
              </a:rPr>
              <a:t>Venom Genomics and Proteomics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5041900"/>
            <a:ext cx="8229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246120" y="1613500"/>
            <a:ext cx="2609449" cy="1621398"/>
            <a:chOff x="4343400" y="1613500"/>
            <a:chExt cx="2609449" cy="1621398"/>
          </a:xfrm>
        </p:grpSpPr>
        <p:cxnSp>
          <p:nvCxnSpPr>
            <p:cNvPr id="7" name="Straight Arrow Connector 6"/>
            <p:cNvCxnSpPr/>
            <p:nvPr/>
          </p:nvCxnSpPr>
          <p:spPr>
            <a:xfrm flipH="1" flipV="1">
              <a:off x="6395119" y="2248310"/>
              <a:ext cx="133630" cy="105952"/>
            </a:xfrm>
            <a:prstGeom prst="straightConnector1">
              <a:avLst/>
            </a:prstGeom>
            <a:ln w="22225" cap="sq">
              <a:solidFill>
                <a:schemeClr val="tx1"/>
              </a:solidFill>
              <a:headEnd type="none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0" t="8083" r="6088" b="6474"/>
            <a:stretch/>
          </p:blipFill>
          <p:spPr bwMode="auto">
            <a:xfrm>
              <a:off x="5173181" y="1613500"/>
              <a:ext cx="1227619" cy="121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3"/>
            <p:cNvSpPr txBox="1">
              <a:spLocks noChangeArrowheads="1"/>
            </p:cNvSpPr>
            <p:nvPr/>
          </p:nvSpPr>
          <p:spPr bwMode="auto">
            <a:xfrm>
              <a:off x="4343400" y="2819400"/>
              <a:ext cx="2473057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i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Crotalus adamanteus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850" b="1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Margres</a:t>
              </a:r>
              <a:r>
                <a:rPr lang="fr-FR" sz="850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et </a:t>
              </a:r>
              <a:r>
                <a:rPr lang="fr-FR" sz="850" b="1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al.,J</a:t>
              </a:r>
              <a:r>
                <a:rPr lang="fr-FR" sz="850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. Proteomics 2014,96: 145</a:t>
              </a:r>
              <a:endParaRPr lang="en-US" sz="850" b="1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81600" y="1914727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err="1" smtClean="0">
                  <a:latin typeface="Arial" pitchFamily="34" charset="0"/>
                  <a:cs typeface="Arial" pitchFamily="34" charset="0"/>
                </a:rPr>
                <a:t>Myo</a:t>
              </a:r>
              <a:endParaRPr lang="en-US" sz="12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1200" b="1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758587" y="1839944"/>
              <a:ext cx="5501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PLA</a:t>
              </a:r>
              <a:r>
                <a:rPr lang="en-US" sz="1200" b="1" baseline="-250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1200" b="1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41665" y="2425640"/>
              <a:ext cx="5469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SVMP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49736" y="2245635"/>
              <a:ext cx="7168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Serine</a:t>
              </a:r>
            </a:p>
            <a:p>
              <a:pPr algn="ctr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protease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298503" y="2328806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CRiSP</a:t>
              </a:r>
              <a:endParaRPr lang="en-US" sz="1200" b="1" baseline="-25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522392" y="1609928"/>
            <a:ext cx="2362200" cy="1624970"/>
            <a:chOff x="6697496" y="1600200"/>
            <a:chExt cx="2362200" cy="1624970"/>
          </a:xfrm>
        </p:grpSpPr>
        <p:grpSp>
          <p:nvGrpSpPr>
            <p:cNvPr id="21" name="Group 20"/>
            <p:cNvGrpSpPr/>
            <p:nvPr/>
          </p:nvGrpSpPr>
          <p:grpSpPr>
            <a:xfrm>
              <a:off x="6697496" y="1600200"/>
              <a:ext cx="2362200" cy="1624970"/>
              <a:chOff x="6697496" y="1600200"/>
              <a:chExt cx="2362200" cy="1624970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6697496" y="1600200"/>
                <a:ext cx="2362200" cy="1624970"/>
                <a:chOff x="6477000" y="1600200"/>
                <a:chExt cx="2362200" cy="1624970"/>
              </a:xfrm>
            </p:grpSpPr>
            <p:pic>
              <p:nvPicPr>
                <p:cNvPr id="307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6" t="7546" r="6566" b="6652"/>
                <a:stretch/>
              </p:blipFill>
              <p:spPr bwMode="auto">
                <a:xfrm>
                  <a:off x="7162800" y="1600200"/>
                  <a:ext cx="1135008" cy="11397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0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6477000" y="2809672"/>
                  <a:ext cx="2362200" cy="4154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i="1" dirty="0" smtClean="0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Crotalus viridis </a:t>
                  </a:r>
                  <a:r>
                    <a:rPr lang="en-US" sz="1200" b="1" i="1" dirty="0" err="1" smtClean="0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viridis</a:t>
                  </a:r>
                  <a:r>
                    <a:rPr lang="en-US" sz="1200" b="1" i="1" dirty="0" smtClean="0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 – </a:t>
                  </a:r>
                  <a:r>
                    <a:rPr lang="en-US" sz="1200" b="1" dirty="0" smtClean="0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Colo.</a:t>
                  </a:r>
                  <a:endParaRPr lang="en-US" sz="1200" b="1" i="1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fr-FR" sz="850" b="1" dirty="0" smtClean="0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Saviola et </a:t>
                  </a:r>
                  <a:r>
                    <a:rPr lang="fr-FR" sz="850" b="1" dirty="0" err="1" smtClean="0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al.,J</a:t>
                  </a:r>
                  <a:r>
                    <a:rPr lang="fr-FR" sz="850" b="1" dirty="0" smtClean="0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. Proteomics 2015, 121:28</a:t>
                  </a:r>
                  <a:endParaRPr lang="en-US" sz="850" b="1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>
              <a:xfrm>
                <a:off x="7408266" y="1914728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 err="1" smtClean="0">
                    <a:latin typeface="Arial" pitchFamily="34" charset="0"/>
                    <a:cs typeface="Arial" pitchFamily="34" charset="0"/>
                  </a:rPr>
                  <a:t>Myo</a:t>
                </a:r>
                <a:endParaRPr lang="en-US" sz="1200" b="1" dirty="0" smtClean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200" b="1" dirty="0">
                    <a:latin typeface="Arial" pitchFamily="34" charset="0"/>
                    <a:cs typeface="Arial" pitchFamily="34" charset="0"/>
                  </a:rPr>
                  <a:t>a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840355" y="2206499"/>
                <a:ext cx="71686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 smtClean="0">
                    <a:latin typeface="Arial" pitchFamily="34" charset="0"/>
                    <a:cs typeface="Arial" pitchFamily="34" charset="0"/>
                  </a:rPr>
                  <a:t>Serine</a:t>
                </a:r>
              </a:p>
              <a:p>
                <a:pPr algn="ctr"/>
                <a:r>
                  <a:rPr lang="en-US" sz="1000" b="1" dirty="0" smtClean="0">
                    <a:latin typeface="Arial" pitchFamily="34" charset="0"/>
                    <a:cs typeface="Arial" pitchFamily="34" charset="0"/>
                  </a:rPr>
                  <a:t>protease</a:t>
                </a:r>
                <a:endParaRPr lang="en-US" sz="1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386942" y="2531026"/>
                <a:ext cx="54694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>
                    <a:latin typeface="Arial" pitchFamily="34" charset="0"/>
                    <a:cs typeface="Arial" pitchFamily="34" charset="0"/>
                  </a:rPr>
                  <a:t>SVMP</a:t>
                </a:r>
                <a:endParaRPr lang="en-US" sz="1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092289" y="1962028"/>
                <a:ext cx="49885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PLA</a:t>
                </a:r>
                <a:r>
                  <a:rPr lang="en-US" sz="1200" b="1" baseline="-250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endParaRPr lang="en-US" sz="1200" b="1" baseline="-25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809999" y="1685029"/>
              <a:ext cx="5645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latin typeface="Arial" pitchFamily="34" charset="0"/>
                  <a:cs typeface="Arial" pitchFamily="34" charset="0"/>
                </a:rPr>
                <a:t>Othe</a:t>
              </a:r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r</a:t>
              </a:r>
              <a:endParaRPr lang="en-US" sz="1200" b="1" baseline="-25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104" y="1485900"/>
            <a:ext cx="5067300" cy="1736725"/>
            <a:chOff x="8104" y="1485900"/>
            <a:chExt cx="5067300" cy="1736725"/>
          </a:xfrm>
        </p:grpSpPr>
        <p:pic>
          <p:nvPicPr>
            <p:cNvPr id="30106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4" y="1485900"/>
              <a:ext cx="5067300" cy="1736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4304488" y="1752600"/>
              <a:ext cx="7425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          </a:t>
              </a:r>
              <a:endParaRPr 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223199" y="1495161"/>
            <a:ext cx="906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Type I</a:t>
            </a:r>
            <a:endParaRPr lang="en-US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163128" y="3171216"/>
            <a:ext cx="976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Type II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t="7904" r="6077" b="6653"/>
          <a:stretch/>
        </p:blipFill>
        <p:spPr bwMode="auto">
          <a:xfrm>
            <a:off x="6324600" y="3251600"/>
            <a:ext cx="1219200" cy="121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Box 3"/>
          <p:cNvSpPr txBox="1">
            <a:spLocks noChangeArrowheads="1"/>
          </p:cNvSpPr>
          <p:nvPr/>
        </p:nvSpPr>
        <p:spPr bwMode="auto">
          <a:xfrm>
            <a:off x="5466944" y="4572000"/>
            <a:ext cx="2981528" cy="40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Crotalus d. terrificus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85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Melani</a:t>
            </a:r>
            <a:r>
              <a:rPr lang="fr-FR" sz="85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et </a:t>
            </a:r>
            <a:r>
              <a:rPr lang="fr-FR" sz="85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al.,J</a:t>
            </a:r>
            <a:r>
              <a:rPr lang="fr-FR" sz="85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. </a:t>
            </a:r>
            <a:r>
              <a:rPr lang="fr-FR" sz="85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EuPa</a:t>
            </a:r>
            <a:r>
              <a:rPr lang="fr-FR" sz="85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Op Proteo.2015, 8:144</a:t>
            </a:r>
            <a:endParaRPr lang="en-US" sz="850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301057" name="Group 301056"/>
          <p:cNvGrpSpPr/>
          <p:nvPr/>
        </p:nvGrpSpPr>
        <p:grpSpPr>
          <a:xfrm>
            <a:off x="1144588" y="3124200"/>
            <a:ext cx="5027612" cy="1858963"/>
            <a:chOff x="1144588" y="3124200"/>
            <a:chExt cx="5027612" cy="1858963"/>
          </a:xfrm>
        </p:grpSpPr>
        <p:grpSp>
          <p:nvGrpSpPr>
            <p:cNvPr id="27" name="Group 26"/>
            <p:cNvGrpSpPr/>
            <p:nvPr/>
          </p:nvGrpSpPr>
          <p:grpSpPr>
            <a:xfrm>
              <a:off x="1144588" y="3124200"/>
              <a:ext cx="5027612" cy="1858963"/>
              <a:chOff x="5502" y="3124200"/>
              <a:chExt cx="5027612" cy="1858963"/>
            </a:xfrm>
          </p:grpSpPr>
          <p:pic>
            <p:nvPicPr>
              <p:cNvPr id="301058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2" y="3124200"/>
                <a:ext cx="5027612" cy="1858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78" name="Picture 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8938" y="3217254"/>
                <a:ext cx="744537" cy="365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50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3500" y="3200400"/>
              <a:ext cx="744537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2" name="TextBox 51"/>
          <p:cNvSpPr txBox="1"/>
          <p:nvPr/>
        </p:nvSpPr>
        <p:spPr>
          <a:xfrm>
            <a:off x="7063023" y="3804986"/>
            <a:ext cx="793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latin typeface="Arial" pitchFamily="34" charset="0"/>
                <a:cs typeface="Arial" pitchFamily="34" charset="0"/>
              </a:rPr>
              <a:t>Serine</a:t>
            </a:r>
          </a:p>
          <a:p>
            <a:pPr algn="ctr"/>
            <a:r>
              <a:rPr lang="en-US" sz="1000" b="1" dirty="0" smtClean="0">
                <a:latin typeface="Arial" pitchFamily="34" charset="0"/>
                <a:cs typeface="Arial" pitchFamily="34" charset="0"/>
              </a:rPr>
              <a:t>Proteases</a:t>
            </a:r>
            <a:endParaRPr lang="en-US" sz="1000" b="1" baseline="-25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H="1" flipV="1">
            <a:off x="7029170" y="4419600"/>
            <a:ext cx="133630" cy="105952"/>
          </a:xfrm>
          <a:prstGeom prst="straightConnector1">
            <a:avLst/>
          </a:prstGeom>
          <a:ln w="22225" cap="sq">
            <a:solidFill>
              <a:schemeClr val="tx1"/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092711" y="4400385"/>
            <a:ext cx="564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latin typeface="Arial" pitchFamily="34" charset="0"/>
                <a:cs typeface="Arial" pitchFamily="34" charset="0"/>
              </a:rPr>
              <a:t>Othe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r</a:t>
            </a:r>
            <a:endParaRPr lang="en-US" sz="1200" b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31469" y="3520714"/>
            <a:ext cx="902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Crotoxins</a:t>
            </a:r>
            <a:endParaRPr lang="en-US" sz="1200" b="1" baseline="-25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06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019800"/>
            <a:ext cx="9144000" cy="762000"/>
          </a:xfrm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rgbClr val="FFFFCC"/>
                </a:solidFill>
              </a:rPr>
              <a:t>Rear-fanged snakes - “Colubrid” Snakes</a:t>
            </a:r>
          </a:p>
        </p:txBody>
      </p:sp>
      <p:pic>
        <p:nvPicPr>
          <p:cNvPr id="271363" name="Picture 3" descr="Boiga dendrophila SPM 1 closeup"/>
          <p:cNvPicPr>
            <a:picLocks noChangeAspect="1" noChangeArrowheads="1"/>
          </p:cNvPicPr>
          <p:nvPr/>
        </p:nvPicPr>
        <p:blipFill>
          <a:blip r:embed="rId3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3581400" cy="23891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364" name="Picture 4" descr="Tantilla cucullata G Merker copy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33800"/>
            <a:ext cx="3505200" cy="23368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365" name="Picture 5" descr="Dendrelaphis formos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1" b="14911"/>
          <a:stretch>
            <a:fillRect/>
          </a:stretch>
        </p:blipFill>
        <p:spPr bwMode="auto">
          <a:xfrm>
            <a:off x="2514600" y="2514600"/>
            <a:ext cx="3733800" cy="17303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366" name="Picture 6" descr="Boiga drapiezi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4" t="24948" r="9659" b="3534"/>
          <a:stretch>
            <a:fillRect/>
          </a:stretch>
        </p:blipFill>
        <p:spPr bwMode="auto">
          <a:xfrm>
            <a:off x="5105400" y="381000"/>
            <a:ext cx="3505200" cy="23558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367" name="Picture 7" descr="Boiga cynodon closeu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/>
          <a:stretch>
            <a:fillRect/>
          </a:stretch>
        </p:blipFill>
        <p:spPr bwMode="auto">
          <a:xfrm>
            <a:off x="457200" y="3962400"/>
            <a:ext cx="3276600" cy="20843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39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155448"/>
            <a:ext cx="8634412" cy="125272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Relative abundance of toxins:</a:t>
            </a:r>
            <a:b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“Colubrid” snakes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9075" y="1959864"/>
            <a:ext cx="2371725" cy="2145411"/>
            <a:chOff x="219075" y="1959864"/>
            <a:chExt cx="2371725" cy="2145411"/>
          </a:xfrm>
        </p:grpSpPr>
        <p:sp>
          <p:nvSpPr>
            <p:cNvPr id="83" name="TextBox 32"/>
            <p:cNvSpPr txBox="1">
              <a:spLocks noChangeArrowheads="1"/>
            </p:cNvSpPr>
            <p:nvPr/>
          </p:nvSpPr>
          <p:spPr bwMode="auto">
            <a:xfrm>
              <a:off x="219075" y="3581400"/>
              <a:ext cx="2371725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i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Dispholidus typus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Pla et </a:t>
              </a:r>
              <a:r>
                <a:rPr lang="fr-FR" sz="10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al.,</a:t>
              </a:r>
              <a:r>
                <a:rPr lang="fr-FR" sz="1000" i="1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BBA</a:t>
              </a:r>
              <a:r>
                <a:rPr lang="fr-FR" sz="1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2017, 1861:814</a:t>
              </a:r>
              <a:endParaRPr lang="en-US" sz="10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4101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4" t="7725" r="5969" b="6277"/>
            <a:stretch/>
          </p:blipFill>
          <p:spPr bwMode="auto">
            <a:xfrm>
              <a:off x="685800" y="1959864"/>
              <a:ext cx="1553078" cy="1549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TextBox 8"/>
            <p:cNvSpPr txBox="1">
              <a:spLocks noChangeArrowheads="1"/>
            </p:cNvSpPr>
            <p:nvPr/>
          </p:nvSpPr>
          <p:spPr bwMode="auto">
            <a:xfrm>
              <a:off x="847515" y="2133600"/>
              <a:ext cx="76495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SVMP</a:t>
              </a:r>
            </a:p>
          </p:txBody>
        </p:sp>
        <p:sp>
          <p:nvSpPr>
            <p:cNvPr id="51" name="TextBox 8"/>
            <p:cNvSpPr txBox="1">
              <a:spLocks noChangeArrowheads="1"/>
            </p:cNvSpPr>
            <p:nvPr/>
          </p:nvSpPr>
          <p:spPr bwMode="auto">
            <a:xfrm>
              <a:off x="1822109" y="2743569"/>
              <a:ext cx="6543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CRiSP</a:t>
              </a:r>
            </a:p>
          </p:txBody>
        </p:sp>
        <p:sp>
          <p:nvSpPr>
            <p:cNvPr id="52" name="TextBox 12"/>
            <p:cNvSpPr txBox="1">
              <a:spLocks noChangeArrowheads="1"/>
            </p:cNvSpPr>
            <p:nvPr/>
          </p:nvSpPr>
          <p:spPr bwMode="auto">
            <a:xfrm>
              <a:off x="1771461" y="2508272"/>
              <a:ext cx="48923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PLA</a:t>
              </a:r>
              <a:r>
                <a:rPr lang="en-US" sz="1000" b="1" baseline="-25000" dirty="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53" name="TextBox 8"/>
            <p:cNvSpPr txBox="1">
              <a:spLocks noChangeArrowheads="1"/>
            </p:cNvSpPr>
            <p:nvPr/>
          </p:nvSpPr>
          <p:spPr bwMode="auto">
            <a:xfrm>
              <a:off x="2033561" y="2194293"/>
              <a:ext cx="54373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3FTx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3147" y="4495800"/>
            <a:ext cx="2371725" cy="2133600"/>
            <a:chOff x="84507" y="4495800"/>
            <a:chExt cx="2371725" cy="2133600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2" t="7904" r="6385" b="6294"/>
            <a:stretch/>
          </p:blipFill>
          <p:spPr bwMode="auto">
            <a:xfrm>
              <a:off x="510815" y="4495800"/>
              <a:ext cx="1582899" cy="1583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TextBox 32"/>
            <p:cNvSpPr txBox="1">
              <a:spLocks noChangeArrowheads="1"/>
            </p:cNvSpPr>
            <p:nvPr/>
          </p:nvSpPr>
          <p:spPr bwMode="auto">
            <a:xfrm>
              <a:off x="84507" y="6105525"/>
              <a:ext cx="2371725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i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Boiga irregularis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Pla et </a:t>
              </a:r>
              <a:r>
                <a:rPr lang="fr-FR" sz="10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al.</a:t>
              </a:r>
              <a:r>
                <a:rPr lang="fr-FR" sz="1000" i="1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,J</a:t>
              </a:r>
              <a:r>
                <a:rPr lang="fr-FR" sz="1000" i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Proteomics </a:t>
              </a:r>
              <a:r>
                <a:rPr lang="fr-FR" sz="1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2018, 174:71</a:t>
              </a:r>
              <a:endParaRPr lang="en-US" sz="10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7" name="TextBox 8"/>
            <p:cNvSpPr txBox="1">
              <a:spLocks noChangeArrowheads="1"/>
            </p:cNvSpPr>
            <p:nvPr/>
          </p:nvSpPr>
          <p:spPr bwMode="auto">
            <a:xfrm>
              <a:off x="1438017" y="5316690"/>
              <a:ext cx="6543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CRiSP</a:t>
              </a:r>
            </a:p>
          </p:txBody>
        </p:sp>
        <p:sp>
          <p:nvSpPr>
            <p:cNvPr id="58" name="TextBox 8"/>
            <p:cNvSpPr txBox="1">
              <a:spLocks noChangeArrowheads="1"/>
            </p:cNvSpPr>
            <p:nvPr/>
          </p:nvSpPr>
          <p:spPr bwMode="auto">
            <a:xfrm>
              <a:off x="777452" y="4876800"/>
              <a:ext cx="6623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3FTx</a:t>
              </a:r>
            </a:p>
          </p:txBody>
        </p:sp>
        <p:sp>
          <p:nvSpPr>
            <p:cNvPr id="59" name="TextBox 8"/>
            <p:cNvSpPr txBox="1">
              <a:spLocks noChangeArrowheads="1"/>
            </p:cNvSpPr>
            <p:nvPr/>
          </p:nvSpPr>
          <p:spPr bwMode="auto">
            <a:xfrm>
              <a:off x="1664453" y="5833152"/>
              <a:ext cx="62068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SVMP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979904" y="1794734"/>
            <a:ext cx="2971849" cy="2310541"/>
            <a:chOff x="3120919" y="1794734"/>
            <a:chExt cx="2971849" cy="2310541"/>
          </a:xfrm>
        </p:grpSpPr>
        <p:grpSp>
          <p:nvGrpSpPr>
            <p:cNvPr id="62" name="Group 61"/>
            <p:cNvGrpSpPr/>
            <p:nvPr/>
          </p:nvGrpSpPr>
          <p:grpSpPr>
            <a:xfrm>
              <a:off x="3596736" y="1794734"/>
              <a:ext cx="2496032" cy="1786546"/>
              <a:chOff x="588085" y="0"/>
              <a:chExt cx="2496032" cy="1786546"/>
            </a:xfrm>
          </p:grpSpPr>
          <p:graphicFrame>
            <p:nvGraphicFramePr>
              <p:cNvPr id="63" name="Object 6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04364284"/>
                  </p:ext>
                </p:extLst>
              </p:nvPr>
            </p:nvGraphicFramePr>
            <p:xfrm>
              <a:off x="588085" y="0"/>
              <a:ext cx="1784452" cy="17865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26" name="SPW 11.0 Graph" r:id="rId5" imgW="8029800" imgH="8039520" progId="SigmaPlotGraphicObject.10">
                      <p:embed/>
                    </p:oleObj>
                  </mc:Choice>
                  <mc:Fallback>
                    <p:oleObj name="SPW 11.0 Graph" r:id="rId5" imgW="8029800" imgH="8039520" progId="SigmaPlotGraphicObject.10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588085" y="0"/>
                            <a:ext cx="1784452" cy="178654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64" name="Picture 6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4980" y="632793"/>
                <a:ext cx="719137" cy="4333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66" name="Straight Arrow Connector 65"/>
              <p:cNvCxnSpPr/>
              <p:nvPr/>
            </p:nvCxnSpPr>
            <p:spPr>
              <a:xfrm flipH="1">
                <a:off x="2226039" y="818322"/>
                <a:ext cx="228600" cy="0"/>
              </a:xfrm>
              <a:prstGeom prst="straightConnector1">
                <a:avLst/>
              </a:prstGeom>
              <a:noFill/>
              <a:ln w="25400" cap="rnd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70" name="TextBox 69"/>
              <p:cNvSpPr txBox="1"/>
              <p:nvPr/>
            </p:nvSpPr>
            <p:spPr>
              <a:xfrm>
                <a:off x="1219200" y="1036983"/>
                <a:ext cx="6944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SVMP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III</a:t>
                </a:r>
              </a:p>
            </p:txBody>
          </p:sp>
          <p:pic>
            <p:nvPicPr>
              <p:cNvPr id="71" name="Picture 9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321366"/>
                <a:ext cx="688975" cy="371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2" name="TextBox 71"/>
              <p:cNvSpPr txBox="1"/>
              <p:nvPr/>
            </p:nvSpPr>
            <p:spPr>
              <a:xfrm>
                <a:off x="762000" y="626166"/>
                <a:ext cx="5325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CTL</a:t>
                </a: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3120919" y="3582055"/>
              <a:ext cx="28693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b="1" i="1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Hypsiglena sp. torquata</a:t>
              </a:r>
              <a:endParaRPr lang="en-US" b="1" i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lang="en-US" sz="10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McGivern et al, </a:t>
              </a:r>
              <a:r>
                <a:rPr lang="en-US" sz="1000" i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BMC Genomics </a:t>
              </a:r>
              <a:r>
                <a:rPr lang="en-US" sz="10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2014, </a:t>
              </a:r>
              <a:r>
                <a:rPr lang="en-US" sz="1000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15:1061</a:t>
              </a:r>
              <a:endParaRPr lang="en-US" sz="1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010617" y="4484648"/>
            <a:ext cx="2629712" cy="2144300"/>
            <a:chOff x="3124200" y="4484648"/>
            <a:chExt cx="2629712" cy="2144300"/>
          </a:xfrm>
        </p:grpSpPr>
        <p:pic>
          <p:nvPicPr>
            <p:cNvPr id="4104" name="Picture 8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3" t="7368" r="6022" b="5821"/>
            <a:stretch/>
          </p:blipFill>
          <p:spPr bwMode="auto">
            <a:xfrm>
              <a:off x="3649313" y="4484648"/>
              <a:ext cx="1575649" cy="1588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" name="TextBox 8"/>
            <p:cNvSpPr txBox="1">
              <a:spLocks noChangeArrowheads="1"/>
            </p:cNvSpPr>
            <p:nvPr/>
          </p:nvSpPr>
          <p:spPr bwMode="auto">
            <a:xfrm>
              <a:off x="3774776" y="4886528"/>
              <a:ext cx="6623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3FTx</a:t>
              </a:r>
            </a:p>
          </p:txBody>
        </p:sp>
        <p:sp>
          <p:nvSpPr>
            <p:cNvPr id="84" name="TextBox 8"/>
            <p:cNvSpPr txBox="1">
              <a:spLocks noChangeArrowheads="1"/>
            </p:cNvSpPr>
            <p:nvPr/>
          </p:nvSpPr>
          <p:spPr bwMode="auto">
            <a:xfrm>
              <a:off x="4615806" y="5215354"/>
              <a:ext cx="6543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CRiSP</a:t>
              </a:r>
            </a:p>
          </p:txBody>
        </p:sp>
        <p:sp>
          <p:nvSpPr>
            <p:cNvPr id="85" name="TextBox 32"/>
            <p:cNvSpPr txBox="1">
              <a:spLocks noChangeArrowheads="1"/>
            </p:cNvSpPr>
            <p:nvPr/>
          </p:nvSpPr>
          <p:spPr bwMode="auto">
            <a:xfrm>
              <a:off x="3124200" y="6105728"/>
              <a:ext cx="262971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i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Spilotes sulfureus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Modahl et al., </a:t>
              </a:r>
              <a:r>
                <a:rPr lang="en-US" sz="1000" i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Proceedings B </a:t>
              </a:r>
              <a:r>
                <a:rPr lang="en-US" sz="1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2018, in press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57518" y="1957398"/>
            <a:ext cx="3237688" cy="2147877"/>
            <a:chOff x="5753912" y="4448072"/>
            <a:chExt cx="3237688" cy="2147877"/>
          </a:xfrm>
        </p:grpSpPr>
        <p:sp>
          <p:nvSpPr>
            <p:cNvPr id="87" name="TextBox 32"/>
            <p:cNvSpPr txBox="1">
              <a:spLocks noChangeArrowheads="1"/>
            </p:cNvSpPr>
            <p:nvPr/>
          </p:nvSpPr>
          <p:spPr bwMode="auto">
            <a:xfrm>
              <a:off x="5753912" y="6072729"/>
              <a:ext cx="323768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i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Borikenophis </a:t>
              </a:r>
              <a:r>
                <a:rPr lang="en-US" b="1" i="1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portoricensis</a:t>
              </a:r>
              <a:endParaRPr lang="en-US" b="1" i="1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Modahl et al., </a:t>
              </a:r>
              <a:r>
                <a:rPr lang="en-US" sz="1000" i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J Proteomics </a:t>
              </a:r>
              <a:r>
                <a:rPr lang="en-US" sz="1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2018, in press</a:t>
              </a:r>
            </a:p>
          </p:txBody>
        </p:sp>
        <p:pic>
          <p:nvPicPr>
            <p:cNvPr id="4107" name="Picture 11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3" t="8083" r="6748" b="5822"/>
            <a:stretch/>
          </p:blipFill>
          <p:spPr bwMode="auto">
            <a:xfrm>
              <a:off x="6646969" y="4448072"/>
              <a:ext cx="1539517" cy="1551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8" name="TextBox 87"/>
            <p:cNvSpPr txBox="1"/>
            <p:nvPr/>
          </p:nvSpPr>
          <p:spPr>
            <a:xfrm>
              <a:off x="6713522" y="4998921"/>
              <a:ext cx="6944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SVMP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III</a:t>
              </a:r>
            </a:p>
          </p:txBody>
        </p:sp>
        <p:pic>
          <p:nvPicPr>
            <p:cNvPr id="90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6967" y="4805791"/>
              <a:ext cx="688975" cy="37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092768" y="4427351"/>
            <a:ext cx="2629712" cy="2202049"/>
            <a:chOff x="6092768" y="1902571"/>
            <a:chExt cx="2629712" cy="2202049"/>
          </a:xfrm>
        </p:grpSpPr>
        <p:pic>
          <p:nvPicPr>
            <p:cNvPr id="4106" name="Picture 10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3" t="7654" r="6384" b="7189"/>
            <a:stretch/>
          </p:blipFill>
          <p:spPr bwMode="auto">
            <a:xfrm>
              <a:off x="6629400" y="1902571"/>
              <a:ext cx="1557086" cy="1545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6" name="TextBox 32"/>
            <p:cNvSpPr txBox="1">
              <a:spLocks noChangeArrowheads="1"/>
            </p:cNvSpPr>
            <p:nvPr/>
          </p:nvSpPr>
          <p:spPr bwMode="auto">
            <a:xfrm>
              <a:off x="6092768" y="3581400"/>
              <a:ext cx="262971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i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Ahaetulla </a:t>
              </a:r>
              <a:r>
                <a:rPr lang="en-US" b="1" i="1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nasuta</a:t>
              </a:r>
              <a:endParaRPr lang="en-US" b="1" i="1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Modahl et al., </a:t>
              </a:r>
              <a:r>
                <a:rPr lang="en-US" sz="1000" i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J Proteomics </a:t>
              </a:r>
              <a:r>
                <a:rPr lang="en-US" sz="1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2018, in press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733867" y="2337694"/>
              <a:ext cx="6944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SVMP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III</a:t>
              </a:r>
            </a:p>
          </p:txBody>
        </p:sp>
        <p:sp>
          <p:nvSpPr>
            <p:cNvPr id="91" name="TextBox 8"/>
            <p:cNvSpPr txBox="1">
              <a:spLocks noChangeArrowheads="1"/>
            </p:cNvSpPr>
            <p:nvPr/>
          </p:nvSpPr>
          <p:spPr bwMode="auto">
            <a:xfrm>
              <a:off x="7532140" y="2647280"/>
              <a:ext cx="6543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CRiSP</a:t>
              </a:r>
            </a:p>
          </p:txBody>
        </p:sp>
        <p:sp>
          <p:nvSpPr>
            <p:cNvPr id="92" name="TextBox 8"/>
            <p:cNvSpPr txBox="1">
              <a:spLocks noChangeArrowheads="1"/>
            </p:cNvSpPr>
            <p:nvPr/>
          </p:nvSpPr>
          <p:spPr bwMode="auto">
            <a:xfrm>
              <a:off x="7601949" y="2376666"/>
              <a:ext cx="54373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3FTx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465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155448"/>
            <a:ext cx="8634412" cy="125272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Targeted systems:</a:t>
            </a:r>
            <a:b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peripheral nervous system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108"/>
          <a:stretch/>
        </p:blipFill>
        <p:spPr>
          <a:xfrm>
            <a:off x="46655" y="1590869"/>
            <a:ext cx="4998378" cy="5181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14" y="6629400"/>
            <a:ext cx="26500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Ranawaka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et al., 2013 </a:t>
            </a:r>
            <a:r>
              <a:rPr lang="en-US" sz="1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n-US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NTD 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7:e2302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743200" y="3023720"/>
            <a:ext cx="5897990" cy="1776880"/>
            <a:chOff x="2743200" y="3023720"/>
            <a:chExt cx="5897990" cy="1776880"/>
          </a:xfrm>
        </p:grpSpPr>
        <p:sp>
          <p:nvSpPr>
            <p:cNvPr id="43" name="Oval 42"/>
            <p:cNvSpPr/>
            <p:nvPr/>
          </p:nvSpPr>
          <p:spPr>
            <a:xfrm>
              <a:off x="2743200" y="4114800"/>
              <a:ext cx="685800" cy="685800"/>
            </a:xfrm>
            <a:prstGeom prst="ellipse">
              <a:avLst/>
            </a:prstGeom>
            <a:noFill/>
            <a:ln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3276600" y="3352800"/>
              <a:ext cx="2362200" cy="99060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686535" y="3023720"/>
              <a:ext cx="29546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Block </a:t>
              </a:r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ACh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release</a:t>
              </a:r>
            </a:p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Rattlesnake &amp; viper </a:t>
              </a:r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NTxs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060510" y="5105400"/>
            <a:ext cx="5985000" cy="788683"/>
            <a:chOff x="2060510" y="5105400"/>
            <a:chExt cx="5985000" cy="788683"/>
          </a:xfrm>
        </p:grpSpPr>
        <p:sp>
          <p:nvSpPr>
            <p:cNvPr id="4" name="Oval 3"/>
            <p:cNvSpPr/>
            <p:nvPr/>
          </p:nvSpPr>
          <p:spPr>
            <a:xfrm>
              <a:off x="2060510" y="5105400"/>
              <a:ext cx="685800" cy="685800"/>
            </a:xfrm>
            <a:prstGeom prst="ellipse">
              <a:avLst/>
            </a:prstGeom>
            <a:noFill/>
            <a:ln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H="1" flipV="1">
              <a:off x="2542734" y="5526052"/>
              <a:ext cx="3096066" cy="3810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5715000" y="5247752"/>
              <a:ext cx="23305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Block </a:t>
              </a:r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ACh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receptor</a:t>
              </a:r>
            </a:p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Elapid </a:t>
              </a:r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NTxs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771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9" y="3840418"/>
            <a:ext cx="4753266" cy="25299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155448"/>
            <a:ext cx="8634412" cy="125272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Targeted systems:</a:t>
            </a:r>
            <a:b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muscular system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016650" y="3578595"/>
            <a:ext cx="5710870" cy="923330"/>
            <a:chOff x="3016650" y="3578595"/>
            <a:chExt cx="5710870" cy="923330"/>
          </a:xfrm>
        </p:grpSpPr>
        <p:cxnSp>
          <p:nvCxnSpPr>
            <p:cNvPr id="46" name="Straight Arrow Connector 45"/>
            <p:cNvCxnSpPr/>
            <p:nvPr/>
          </p:nvCxnSpPr>
          <p:spPr>
            <a:xfrm flipH="1">
              <a:off x="3016650" y="3806844"/>
              <a:ext cx="1098150" cy="605075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4118566" y="3578595"/>
              <a:ext cx="460895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Calcium pumps, sarcoplasmic reticulum</a:t>
              </a:r>
            </a:p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myotoxin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a, </a:t>
              </a:r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crotamine</a:t>
              </a:r>
              <a:endParaRPr lang="en-US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Primarily some rattlesnakes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42"/>
          <a:stretch/>
        </p:blipFill>
        <p:spPr bwMode="auto">
          <a:xfrm>
            <a:off x="76200" y="1600201"/>
            <a:ext cx="29404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133600" y="2451958"/>
            <a:ext cx="6033913" cy="2197768"/>
            <a:chOff x="2133600" y="2451958"/>
            <a:chExt cx="6033913" cy="2197768"/>
          </a:xfrm>
        </p:grpSpPr>
        <p:cxnSp>
          <p:nvCxnSpPr>
            <p:cNvPr id="6" name="Straight Arrow Connector 5"/>
            <p:cNvCxnSpPr>
              <a:stCxn id="8" idx="1"/>
            </p:cNvCxnSpPr>
            <p:nvPr/>
          </p:nvCxnSpPr>
          <p:spPr>
            <a:xfrm flipH="1">
              <a:off x="2133600" y="2775124"/>
              <a:ext cx="1981200" cy="1874602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114800" y="2451958"/>
              <a:ext cx="40527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Muscle structure – PLA</a:t>
              </a:r>
              <a:r>
                <a:rPr lang="en-US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myotoxins</a:t>
              </a:r>
              <a:endParaRPr lang="en-US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Vipers, some elapids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5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49742"/>
            <a:ext cx="3657600" cy="514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155448"/>
            <a:ext cx="8634412" cy="125272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Targeted systems:</a:t>
            </a:r>
            <a:b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vasculature &amp; coagulation cascade system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438400" y="1684492"/>
            <a:ext cx="5840408" cy="1003210"/>
            <a:chOff x="2438400" y="1684492"/>
            <a:chExt cx="5840408" cy="1003210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2438400" y="2018856"/>
              <a:ext cx="2562031" cy="66884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029200" y="1684492"/>
              <a:ext cx="32496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Structural damage – SVMPs</a:t>
              </a:r>
            </a:p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Vipers, some elapids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17863" y="4840817"/>
            <a:ext cx="5484137" cy="655631"/>
            <a:chOff x="3217863" y="4840817"/>
            <a:chExt cx="5484137" cy="655631"/>
          </a:xfrm>
        </p:grpSpPr>
        <p:cxnSp>
          <p:nvCxnSpPr>
            <p:cNvPr id="46" name="Straight Arrow Connector 45"/>
            <p:cNvCxnSpPr/>
            <p:nvPr/>
          </p:nvCxnSpPr>
          <p:spPr>
            <a:xfrm flipH="1">
              <a:off x="3679223" y="5163320"/>
              <a:ext cx="1281017" cy="28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029200" y="4850117"/>
              <a:ext cx="36728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Hypofibrinogenemia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thrSVSPs</a:t>
              </a:r>
              <a:endParaRPr lang="en-US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Vipers, some elapids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3217863" y="4840817"/>
              <a:ext cx="564731" cy="645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</a:t>
              </a:r>
              <a:endParaRPr lang="en-US" alt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895602" y="2438400"/>
            <a:ext cx="4431764" cy="655845"/>
            <a:chOff x="2895602" y="2438400"/>
            <a:chExt cx="4431764" cy="655845"/>
          </a:xfrm>
        </p:grpSpPr>
        <p:cxnSp>
          <p:nvCxnSpPr>
            <p:cNvPr id="20" name="Straight Arrow Connector 19"/>
            <p:cNvCxnSpPr>
              <a:stCxn id="22" idx="1"/>
            </p:cNvCxnSpPr>
            <p:nvPr/>
          </p:nvCxnSpPr>
          <p:spPr>
            <a:xfrm flipH="1">
              <a:off x="2895602" y="2761566"/>
              <a:ext cx="2161591" cy="332679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057193" y="2438400"/>
              <a:ext cx="22701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Hemolysis – PLA</a:t>
              </a:r>
              <a:r>
                <a:rPr lang="en-US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Most species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371600" y="5569210"/>
            <a:ext cx="7830537" cy="907790"/>
            <a:chOff x="1371600" y="5569210"/>
            <a:chExt cx="7830537" cy="907790"/>
          </a:xfrm>
        </p:grpSpPr>
        <p:sp>
          <p:nvSpPr>
            <p:cNvPr id="4" name="Oval 3"/>
            <p:cNvSpPr/>
            <p:nvPr/>
          </p:nvSpPr>
          <p:spPr>
            <a:xfrm>
              <a:off x="1371600" y="5569210"/>
              <a:ext cx="952500" cy="907790"/>
            </a:xfrm>
            <a:prstGeom prst="ellipse">
              <a:avLst/>
            </a:prstGeom>
            <a:noFill/>
            <a:ln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 flipV="1">
              <a:off x="2299999" y="6023105"/>
              <a:ext cx="2700432" cy="130729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029200" y="5830669"/>
              <a:ext cx="41729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Factor X activators – SVMPs, SVSPs</a:t>
              </a:r>
            </a:p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Some elapids, </a:t>
              </a:r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boomslang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13924" y="3200400"/>
            <a:ext cx="7965020" cy="646331"/>
            <a:chOff x="813924" y="3200400"/>
            <a:chExt cx="7965020" cy="646331"/>
          </a:xfrm>
        </p:grpSpPr>
        <p:sp>
          <p:nvSpPr>
            <p:cNvPr id="43" name="Oval 42"/>
            <p:cNvSpPr/>
            <p:nvPr/>
          </p:nvSpPr>
          <p:spPr>
            <a:xfrm>
              <a:off x="813924" y="3308968"/>
              <a:ext cx="609600" cy="361213"/>
            </a:xfrm>
            <a:prstGeom prst="ellipse">
              <a:avLst/>
            </a:prstGeom>
            <a:noFill/>
            <a:ln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>
              <a:endCxn id="43" idx="6"/>
            </p:cNvCxnSpPr>
            <p:nvPr/>
          </p:nvCxnSpPr>
          <p:spPr>
            <a:xfrm flipH="1">
              <a:off x="1423524" y="3461291"/>
              <a:ext cx="3605677" cy="2828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5029200" y="3200400"/>
              <a:ext cx="37497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Bradykinin liberation - </a:t>
              </a:r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kalSVSPs</a:t>
              </a:r>
              <a:endParaRPr lang="en-US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Many vipers, few elapids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75825" y="4001869"/>
            <a:ext cx="8227441" cy="1390051"/>
            <a:chOff x="875825" y="4001869"/>
            <a:chExt cx="8227441" cy="1390051"/>
          </a:xfrm>
        </p:grpSpPr>
        <p:sp>
          <p:nvSpPr>
            <p:cNvPr id="50" name="TextBox 49"/>
            <p:cNvSpPr txBox="1"/>
            <p:nvPr/>
          </p:nvSpPr>
          <p:spPr>
            <a:xfrm>
              <a:off x="4648200" y="4001869"/>
              <a:ext cx="44550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Platelets – promote/inhibit aggregation</a:t>
              </a:r>
            </a:p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- disintegrins, CTLs, etc.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875825" y="4934720"/>
              <a:ext cx="533400" cy="457200"/>
            </a:xfrm>
            <a:prstGeom prst="ellipse">
              <a:avLst/>
            </a:prstGeom>
            <a:noFill/>
            <a:ln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H="1">
              <a:off x="1411792" y="4387355"/>
              <a:ext cx="3276601" cy="68574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550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981200"/>
            <a:ext cx="8839200" cy="990600"/>
          </a:xfrm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itchFamily="18" charset="0"/>
              </a:rPr>
              <a:t>Venom Toxins</a:t>
            </a:r>
          </a:p>
        </p:txBody>
      </p:sp>
      <p:pic>
        <p:nvPicPr>
          <p:cNvPr id="1026" name="Picture 2" descr="C:\Users\UNC\Pictures\!2011 5 June Reptile and other pictures to label\1808 Agkistrodon contortrix pictigasto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0" t="31113" r="12832" b="12947"/>
          <a:stretch/>
        </p:blipFill>
        <p:spPr bwMode="auto">
          <a:xfrm>
            <a:off x="3439048" y="5388405"/>
            <a:ext cx="2209800" cy="131719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G:\Reptile and other pictures to label\Crotalus atrox N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74" y="5388405"/>
            <a:ext cx="1968710" cy="131719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UNC\Pictures\!2011 5 June Reptile and other pictures to label\Crotalus scutulatus 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" t="10500" r="4334" b="6079"/>
          <a:stretch/>
        </p:blipFill>
        <p:spPr bwMode="auto">
          <a:xfrm>
            <a:off x="6833064" y="5383489"/>
            <a:ext cx="1892648" cy="1322111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57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126" y="298808"/>
            <a:ext cx="8862945" cy="87477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Venom protein family 1: three-finger toxins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1752600"/>
          </a:xfrm>
        </p:spPr>
        <p:txBody>
          <a:bodyPr>
            <a:normAutofit/>
          </a:bodyPr>
          <a:lstStyle/>
          <a:p>
            <a:pPr marL="457200" indent="-457200">
              <a:buClrTx/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Gene evolution and diversification</a:t>
            </a:r>
          </a:p>
          <a:p>
            <a:pPr marL="457200" indent="-457200">
              <a:buClrTx/>
              <a:buFont typeface="Arial" pitchFamily="34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Taxon-specific toxicity</a:t>
            </a:r>
          </a:p>
          <a:p>
            <a:pPr marL="457200" indent="-457200">
              <a:buClrTx/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Therapeutic challenge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4119561"/>
            <a:ext cx="2836804" cy="192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 descr="Laticauda laticaudat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 t="9675" r="2564" b="5848"/>
          <a:stretch/>
        </p:blipFill>
        <p:spPr bwMode="auto">
          <a:xfrm>
            <a:off x="2743200" y="4102892"/>
            <a:ext cx="2895131" cy="192024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M_cobr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b="9167"/>
          <a:stretch/>
        </p:blipFill>
        <p:spPr bwMode="auto">
          <a:xfrm>
            <a:off x="342900" y="3474244"/>
            <a:ext cx="2017713" cy="31146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95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2493" y="457200"/>
            <a:ext cx="495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0AD00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Human </a:t>
            </a:r>
            <a:r>
              <a:rPr lang="en-US" sz="3600" b="1" dirty="0" err="1" smtClean="0">
                <a:solidFill>
                  <a:srgbClr val="F0AD00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Envenomations</a:t>
            </a:r>
            <a:r>
              <a:rPr lang="en-US" sz="3600" b="1" dirty="0" smtClean="0">
                <a:solidFill>
                  <a:srgbClr val="F0AD00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F0AD00">
                  <a:lumMod val="60000"/>
                  <a:lumOff val="4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1752600"/>
            <a:ext cx="8839200" cy="4419599"/>
          </a:xfrm>
          <a:prstGeom prst="rect">
            <a:avLst/>
          </a:prstGeom>
        </p:spPr>
        <p:txBody>
          <a:bodyPr vert="horz" lIns="54864" tIns="91440" rtlCol="0">
            <a:normAutofit fontScale="92500"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0" indent="-457200">
              <a:buClrTx/>
              <a:buFont typeface="Arial" pitchFamily="34" charset="0"/>
              <a:buChar char="•"/>
            </a:pP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2009 – recognized by WHO as a neglected tropical disease</a:t>
            </a:r>
          </a:p>
          <a:p>
            <a:pPr marL="749808" lvl="1" indent="-457200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Created higher profile of the problem</a:t>
            </a:r>
          </a:p>
          <a:p>
            <a:pPr marL="749808" lvl="1" indent="-457200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 March &amp; 24 May 2018 – report and resolution adopted by </a:t>
            </a:r>
            <a:r>
              <a:rPr lang="en-US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WHO</a:t>
            </a:r>
          </a:p>
          <a:p>
            <a:pPr marL="749808" lvl="1" indent="-457200">
              <a:spcBef>
                <a:spcPts val="0"/>
              </a:spcBef>
              <a:buClrTx/>
              <a:buFont typeface="Arial" pitchFamily="34" charset="0"/>
              <a:buChar char="•"/>
            </a:pPr>
            <a:endParaRPr lang="en-US" sz="1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ClrTx/>
              <a:buFont typeface="Arial" pitchFamily="34" charset="0"/>
              <a:buChar char="•"/>
            </a:pP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Envenomations</a:t>
            </a:r>
            <a:endParaRPr lang="en-US" sz="3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9808" lvl="1" indent="-457200">
              <a:buClrTx/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complex &amp; serious multisystem medical emergency</a:t>
            </a:r>
          </a:p>
          <a:p>
            <a:pPr marL="749808" lvl="1" indent="-457200">
              <a:buClrTx/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varies with species, sometimes profoundly</a:t>
            </a:r>
          </a:p>
          <a:p>
            <a:pPr marL="749808" lvl="1" indent="-457200">
              <a:spcBef>
                <a:spcPts val="0"/>
              </a:spcBef>
              <a:buClrTx/>
              <a:buFont typeface="Arial" pitchFamily="34" charset="0"/>
              <a:buChar char="•"/>
            </a:pPr>
            <a:endParaRPr lang="en-US" sz="1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1" indent="-457200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Results from complex biochemistry of venoms</a:t>
            </a:r>
          </a:p>
          <a:p>
            <a:pPr marL="722376" lvl="2" indent="-457200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May be 100+ components in one venom</a:t>
            </a:r>
          </a:p>
        </p:txBody>
      </p:sp>
    </p:spTree>
    <p:extLst>
      <p:ext uri="{BB962C8B-B14F-4D97-AF65-F5344CB8AC3E}">
        <p14:creationId xmlns:p14="http://schemas.microsoft.com/office/powerpoint/2010/main" val="412721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3FTx: highly conserved scaffold,</a:t>
            </a:r>
            <a:b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</a:rPr>
            </a:b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diverse </a:t>
            </a:r>
            <a:r>
              <a:rPr lang="en-US" sz="36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pharmacologies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33465"/>
            <a:ext cx="88392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</a:rPr>
              <a:t>   Moderate-sized peptides - 6.5-8.2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</a:rPr>
              <a:t>kD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</a:rPr>
              <a:t>, 60-78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</a:rPr>
              <a:t>aas</a:t>
            </a:r>
            <a:endParaRPr lang="en-US" sz="2800" b="1" dirty="0" smtClean="0">
              <a:solidFill>
                <a:prstClr val="black"/>
              </a:solidFill>
              <a:latin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Highly conserved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cysteines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/disulfides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or 5 define the 3 finger fold</a:t>
            </a:r>
          </a:p>
          <a:p>
            <a:pPr lvl="1"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non-structural residues highly variable</a:t>
            </a:r>
          </a:p>
          <a:p>
            <a:pPr lvl="1">
              <a:buFont typeface="Arial" pitchFamily="34" charset="0"/>
              <a:buChar char="•"/>
            </a:pPr>
            <a:endParaRPr lang="en-US" sz="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Occur broadly among snake venoms</a:t>
            </a:r>
          </a:p>
          <a:p>
            <a:pPr>
              <a:buFont typeface="Arial" pitchFamily="34" charset="0"/>
              <a:buChar char="•"/>
            </a:pPr>
            <a:endParaRPr lang="en-US" sz="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Diverse biological activities: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curaremimetic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toxins - (</a:t>
            </a:r>
            <a:r>
              <a:rPr lang="el-GR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α-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neurotoxins) –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nAChR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inhibitor</a:t>
            </a:r>
          </a:p>
          <a:p>
            <a:pPr lvl="1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→ flaccid paralysis of skeletal muscle – post-synaptic</a:t>
            </a:r>
          </a:p>
          <a:p>
            <a:pPr lvl="1"/>
            <a:endParaRPr lang="en-US" sz="1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cardiotoxins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 • platelet aggregation inhibitors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AChE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inhibitors 	   	 • </a:t>
            </a:r>
            <a:r>
              <a:rPr lang="el-GR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L-type calcium channel blockers</a:t>
            </a:r>
            <a:endParaRPr lang="en-US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mAChR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inhibitors		 •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nAChR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modulators</a:t>
            </a:r>
          </a:p>
          <a:p>
            <a:pPr lvl="1">
              <a:buFont typeface="Arial" pitchFamily="34" charset="0"/>
              <a:buChar char="•"/>
            </a:pPr>
            <a:endParaRPr lang="en-US" sz="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receptivity pheromone	 • limb regeneration modulator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934200" y="2137984"/>
            <a:ext cx="1781839" cy="2197076"/>
            <a:chOff x="7543800" y="2590800"/>
            <a:chExt cx="1302585" cy="160613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2590800"/>
              <a:ext cx="1302585" cy="160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572496" y="3657600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prstClr val="white"/>
                  </a:solidFill>
                </a:rPr>
                <a:t>III</a:t>
              </a:r>
              <a:endParaRPr lang="en-US" sz="1200" b="1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829566" y="3919939"/>
              <a:ext cx="2680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prstClr val="white"/>
                  </a:solidFill>
                </a:rPr>
                <a:t>II</a:t>
              </a:r>
              <a:endParaRPr lang="en-US" sz="1200" b="1" dirty="0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480258" y="3743688"/>
              <a:ext cx="2263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prstClr val="white"/>
                  </a:solidFill>
                </a:rPr>
                <a:t>I</a:t>
              </a:r>
              <a:endParaRPr lang="en-US" sz="1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552914" y="6629400"/>
            <a:ext cx="2565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see </a:t>
            </a:r>
            <a:r>
              <a:rPr lang="en-US" sz="1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Doley</a:t>
            </a:r>
            <a:r>
              <a:rPr lang="en-US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and Kini, 2010 review</a:t>
            </a:r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24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6324600"/>
            <a:ext cx="6248400" cy="381000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Cobratoxin – </a:t>
            </a:r>
            <a:r>
              <a:rPr lang="en-US" sz="2400" b="1" dirty="0" smtClean="0">
                <a:solidFill>
                  <a:srgbClr val="FF0000"/>
                </a:solidFill>
              </a:rPr>
              <a:t>red</a:t>
            </a:r>
            <a:r>
              <a:rPr lang="en-US" sz="2400" b="1" dirty="0" smtClean="0">
                <a:solidFill>
                  <a:schemeClr val="tx1"/>
                </a:solidFill>
              </a:rPr>
              <a:t>; Irditoxin A – multi; Denmotoxin - </a:t>
            </a:r>
            <a:r>
              <a:rPr lang="en-US" sz="2400" b="1" dirty="0" smtClean="0">
                <a:solidFill>
                  <a:srgbClr val="0315BD"/>
                </a:solidFill>
              </a:rPr>
              <a:t>blue</a:t>
            </a:r>
            <a:endParaRPr lang="en-US" sz="2400" b="1" dirty="0">
              <a:solidFill>
                <a:srgbClr val="0315BD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7512" y="152400"/>
            <a:ext cx="8610600" cy="685800"/>
          </a:xfrm>
          <a:prstGeom prst="rect">
            <a:avLst/>
          </a:prstGeom>
          <a:effectLst>
            <a:outerShdw dist="17961" dir="2700000" algn="ctr" rotWithShape="0">
              <a:srgbClr val="000000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Times New Roman" pitchFamily="18" charset="0"/>
              </a:rPr>
              <a:t>3FTx: conserved molecular fold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80078" y="1371600"/>
            <a:ext cx="4345498" cy="4660485"/>
            <a:chOff x="759902" y="1371600"/>
            <a:chExt cx="4345498" cy="4660485"/>
          </a:xfrm>
        </p:grpSpPr>
        <p:pic>
          <p:nvPicPr>
            <p:cNvPr id="2050" name="Picture 2" descr="E:\!Active manuscripts\NEW 2013 Heyborne Biochimie Fulgimotoxin\3FTx pdb files\FTx_Cobro_Denmo fig2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1" r="18003" b="3591"/>
            <a:stretch/>
          </p:blipFill>
          <p:spPr bwMode="auto">
            <a:xfrm>
              <a:off x="759902" y="1371600"/>
              <a:ext cx="4345498" cy="4660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3486146" y="5257800"/>
              <a:ext cx="247654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2038331" y="5576887"/>
              <a:ext cx="31115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II</a:t>
              </a: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1454144" y="4343400"/>
              <a:ext cx="374656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III</a:t>
              </a:r>
            </a:p>
          </p:txBody>
        </p:sp>
      </p:grp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76" y="4043362"/>
            <a:ext cx="2821886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M_cob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/>
          <a:stretch>
            <a:fillRect/>
          </a:stretch>
        </p:blipFill>
        <p:spPr bwMode="auto">
          <a:xfrm>
            <a:off x="286658" y="2968562"/>
            <a:ext cx="1694542" cy="2879788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32" y="990600"/>
            <a:ext cx="36883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Mammalian Toxicity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endParaRPr kumimoji="0" lang="en-US" sz="2400" b="1" i="0" u="sng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Cobrotoxin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0.1 µg/g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Irditoxin ~ non-toxic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Denmotoxin ~ non-toxic</a:t>
            </a:r>
          </a:p>
        </p:txBody>
      </p:sp>
      <p:pic>
        <p:nvPicPr>
          <p:cNvPr id="3074" name="Picture 2" descr="C:\Users\stephen.mackessy\Pictures\!Reptile and other pictures to label\Boiga irregularis Guam BTS 4 l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052" y="1600200"/>
            <a:ext cx="2754312" cy="202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30112" y="1609344"/>
            <a:ext cx="1667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 Treesnake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39256" y="4078295"/>
            <a:ext cx="1606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Mangrove Snake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8928" y="5542086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Monacled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Cobra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02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26" y="90756"/>
            <a:ext cx="8229600" cy="125577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3FTx diversification:</a:t>
            </a:r>
            <a:b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</a:rPr>
            </a:b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interaction </a:t>
            </a: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of mechanisms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641931"/>
            <a:ext cx="88392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</a:rPr>
              <a:t>  Gene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duplication → raw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</a:rPr>
              <a:t>material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</a:rPr>
              <a:t>duplicate gene – rapid evolution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endParaRPr lang="en-US" sz="300" b="1" dirty="0" smtClean="0">
              <a:solidFill>
                <a:prstClr val="black"/>
              </a:solidFill>
              <a:latin typeface="Times New Roman" pitchFamily="18" charset="0"/>
            </a:endParaRPr>
          </a:p>
          <a:p>
            <a:pPr marL="228600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</a:rPr>
              <a:t>ASSET</a:t>
            </a:r>
            <a:r>
              <a:rPr lang="en-US" sz="2800" b="1" baseline="30000" dirty="0" smtClean="0">
                <a:solidFill>
                  <a:prstClr val="black"/>
                </a:solidFill>
                <a:latin typeface="Times New Roman" pitchFamily="18" charset="0"/>
              </a:rPr>
              <a:t>1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</a:rPr>
              <a:t>–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“gross level changes”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</a:rPr>
              <a:t>in surface residues –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results in altered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</a:rPr>
              <a:t>targeting –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neofunctionalization</a:t>
            </a:r>
            <a:endParaRPr lang="en-US" sz="2800" b="1" dirty="0" smtClean="0">
              <a:solidFill>
                <a:prstClr val="black"/>
              </a:solidFill>
              <a:latin typeface="Times New Roman" pitchFamily="18" charset="0"/>
            </a:endParaRPr>
          </a:p>
          <a:p>
            <a:pPr marL="228600" indent="-228600">
              <a:spcBef>
                <a:spcPts val="600"/>
              </a:spcBef>
              <a:buFont typeface="Arial" pitchFamily="34" charset="0"/>
              <a:buChar char="•"/>
            </a:pPr>
            <a:endParaRPr lang="en-US" sz="12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marL="228600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</a:rPr>
              <a:t>Point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mutations – “fine tune” ligand-receptor binding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</a:rPr>
              <a:t>interactions</a:t>
            </a:r>
          </a:p>
          <a:p>
            <a:pPr marL="228600" indent="-228600">
              <a:spcBef>
                <a:spcPts val="600"/>
              </a:spcBef>
              <a:buFont typeface="Arial" pitchFamily="34" charset="0"/>
              <a:buChar char="•"/>
            </a:pPr>
            <a:endParaRPr lang="en-US" sz="12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marL="228600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</a:rPr>
              <a:t>Appears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to occur in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</a:rPr>
              <a:t>several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major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</a:rPr>
              <a:t>protein families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of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</a:rPr>
              <a:t>toxins – affects surface residues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marL="803275" indent="-290513">
              <a:spcBef>
                <a:spcPts val="600"/>
              </a:spcBef>
              <a:buFont typeface="Arial" pitchFamily="34" charset="0"/>
              <a:buChar char="•"/>
            </a:pPr>
            <a:endParaRPr lang="en-US" sz="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>
              <a:spcBef>
                <a:spcPts val="600"/>
              </a:spcBef>
            </a:pPr>
            <a:r>
              <a:rPr lang="en-US" sz="1600" b="1" baseline="30000" dirty="0" smtClean="0">
                <a:solidFill>
                  <a:prstClr val="black"/>
                </a:solidFill>
                <a:latin typeface="Times New Roman" pitchFamily="18" charset="0"/>
              </a:rPr>
              <a:t>1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</a:rPr>
              <a:t>  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</a:rPr>
              <a:t>ASSET = Accelerated segment switching in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</a:rPr>
              <a:t>exons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</a:rPr>
              <a:t> to alter targeting</a:t>
            </a:r>
            <a:endParaRPr lang="en-US" b="1" baseline="30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553200" y="6611779"/>
            <a:ext cx="2590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</a:rPr>
              <a:t>Doley et al., 2008</a:t>
            </a:r>
            <a:r>
              <a:rPr lang="en-US" sz="1000" b="1" kern="0" dirty="0">
                <a:solidFill>
                  <a:srgbClr val="000000"/>
                </a:solidFill>
              </a:rPr>
              <a:t>, 2009 BMC </a:t>
            </a:r>
            <a:r>
              <a:rPr lang="en-US" sz="1000" b="1" kern="0" dirty="0" err="1">
                <a:solidFill>
                  <a:srgbClr val="000000"/>
                </a:solidFill>
              </a:rPr>
              <a:t>Evol</a:t>
            </a:r>
            <a:r>
              <a:rPr lang="en-US" sz="1000" b="1" kern="0" dirty="0">
                <a:solidFill>
                  <a:srgbClr val="000000"/>
                </a:solidFill>
              </a:rPr>
              <a:t>. Biol</a:t>
            </a:r>
            <a:r>
              <a:rPr lang="en-US" sz="1000" b="1" kern="0" dirty="0" smtClean="0">
                <a:solidFill>
                  <a:srgbClr val="000000"/>
                </a:solidFill>
              </a:rPr>
              <a:t>.</a:t>
            </a: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03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26" y="277026"/>
            <a:ext cx="8229600" cy="91135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Therapeutic challenge of 3FTxs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641931"/>
            <a:ext cx="8839200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sym typeface="Symbol"/>
              </a:rPr>
              <a:t>-neurotoxins – bind exceptionally tightly to receptor</a:t>
            </a:r>
          </a:p>
          <a:p>
            <a:pPr marL="688975" lvl="1" indent="-231775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sym typeface="Symbol"/>
              </a:rPr>
              <a:t>often bind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sym typeface="Symbol"/>
              </a:rPr>
              <a:t>nAChR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sym typeface="Symbol"/>
              </a:rPr>
              <a:t> of skeletal muscle</a:t>
            </a:r>
          </a:p>
          <a:p>
            <a:pPr marL="688975" lvl="1" indent="-231775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sym typeface="Symbol"/>
              </a:rPr>
              <a:t>binding affinities in the (sub)nanomolar range – i.e., </a:t>
            </a:r>
            <a:r>
              <a:rPr lang="en-US" sz="2400" b="1" u="sng" dirty="0" smtClean="0">
                <a:solidFill>
                  <a:prstClr val="black"/>
                </a:solidFill>
                <a:latin typeface="Times New Roman" pitchFamily="18" charset="0"/>
                <a:sym typeface="Symbol"/>
              </a:rPr>
              <a:t>+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sym typeface="Symbol"/>
              </a:rPr>
              <a:t> permanently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sym typeface="Symbol"/>
            </a:endParaRPr>
          </a:p>
          <a:p>
            <a:pPr marL="228600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</a:rPr>
              <a:t>Small molecules (~6-8 kDa) – diffuse/transported rapidly</a:t>
            </a:r>
          </a:p>
          <a:p>
            <a:pPr marL="228600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</a:rPr>
              <a:t>Often at high concentrations in venoms</a:t>
            </a:r>
          </a:p>
          <a:p>
            <a:pPr marL="685800" lvl="1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sym typeface="Symbol"/>
              </a:rPr>
              <a:t>-cobratoxin – 15-20% of total venom proteome of 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sym typeface="Symbol"/>
              </a:rPr>
              <a:t>Naja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itchFamily="18" charset="0"/>
                <a:sym typeface="Symbol"/>
              </a:rPr>
              <a:t>naja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sym typeface="Symbol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sym typeface="Symbol"/>
              </a:rPr>
              <a:t>and 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sym typeface="Symbol"/>
              </a:rPr>
              <a:t>N. kaouthia</a:t>
            </a:r>
          </a:p>
          <a:p>
            <a:pPr marL="228600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</a:rPr>
              <a:t>Untreated – often fatal due to respiratory failure</a:t>
            </a:r>
          </a:p>
          <a:p>
            <a:pPr marL="685800" lvl="1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</a:rPr>
              <a:t>phrenic nerve/diaphragm AChR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00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5448"/>
            <a:ext cx="8862945" cy="125272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Venom protein family 2: PLA</a:t>
            </a:r>
            <a:r>
              <a:rPr lang="en-US" sz="3600" baseline="-25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1752600"/>
          </a:xfrm>
        </p:spPr>
        <p:txBody>
          <a:bodyPr>
            <a:normAutofit/>
          </a:bodyPr>
          <a:lstStyle/>
          <a:p>
            <a:pPr marL="457200" indent="-280988"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Monomeric enzymes →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multimeric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lethal toxins</a:t>
            </a:r>
          </a:p>
          <a:p>
            <a:pPr marL="457200" indent="-280988"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Gene evolution and diversification</a:t>
            </a:r>
          </a:p>
          <a:p>
            <a:pPr marL="457200" indent="-280988"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Found in most venoms (rare in colubrids)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3200400"/>
            <a:ext cx="2651760" cy="1749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 descr="Bitis%20gabon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581" y="4072751"/>
            <a:ext cx="2570827" cy="1828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89" y="4191000"/>
            <a:ext cx="3174336" cy="162060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25" y="5053970"/>
            <a:ext cx="2607572" cy="149923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934200" y="6611779"/>
            <a:ext cx="2209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</a:rPr>
              <a:t>Huang &amp; Mackessy, 2004 Toxicon</a:t>
            </a:r>
          </a:p>
        </p:txBody>
      </p:sp>
    </p:spTree>
    <p:extLst>
      <p:ext uri="{BB962C8B-B14F-4D97-AF65-F5344CB8AC3E}">
        <p14:creationId xmlns:p14="http://schemas.microsoft.com/office/powerpoint/2010/main" val="46663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5448"/>
            <a:ext cx="8862945" cy="125272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PLA</a:t>
            </a:r>
            <a:r>
              <a:rPr lang="en-US" sz="3600" baseline="-25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: enzymatic activity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029200"/>
            <a:ext cx="8839200" cy="1752600"/>
          </a:xfrm>
        </p:spPr>
        <p:txBody>
          <a:bodyPr>
            <a:normAutofit/>
          </a:bodyPr>
          <a:lstStyle/>
          <a:p>
            <a:pPr marL="457200" indent="-280988"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Enzymes often show preference for specific PLs</a:t>
            </a:r>
          </a:p>
          <a:p>
            <a:pPr marL="749808" lvl="1" indent="-280988"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common FA released –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arachidonic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acid</a:t>
            </a:r>
          </a:p>
          <a:p>
            <a:pPr marL="457200" indent="-280988"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Often cytotoxic/hemolytic – low lethal toxicity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1001" y="1905000"/>
            <a:ext cx="8305799" cy="2624554"/>
            <a:chOff x="381001" y="1905000"/>
            <a:chExt cx="8305799" cy="2624554"/>
          </a:xfrm>
        </p:grpSpPr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1" y="2133600"/>
              <a:ext cx="2590800" cy="1853502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1905000"/>
              <a:ext cx="5278438" cy="224790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3403600" y="4191000"/>
              <a:ext cx="1473200" cy="33855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u="sng" dirty="0" smtClean="0">
                  <a:solidFill>
                    <a:srgbClr val="000000"/>
                  </a:solidFill>
                  <a:latin typeface="Times New Roman" pitchFamily="18" charset="0"/>
                </a:rPr>
                <a:t>Phospholipid</a:t>
              </a:r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5748339" y="4191000"/>
              <a:ext cx="1795461" cy="33855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u="sng" dirty="0" err="1" smtClean="0">
                  <a:solidFill>
                    <a:srgbClr val="000000"/>
                  </a:solidFill>
                  <a:latin typeface="Times New Roman" pitchFamily="18" charset="0"/>
                </a:rPr>
                <a:t>Lysophospholipid</a:t>
              </a:r>
              <a:endParaRPr lang="en-US" sz="1600" b="1" u="sng" dirty="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7617276" y="4191000"/>
              <a:ext cx="1069524" cy="33855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u="sng" dirty="0" smtClean="0">
                  <a:solidFill>
                    <a:srgbClr val="000000"/>
                  </a:solidFill>
                  <a:latin typeface="Times New Roman" pitchFamily="18" charset="0"/>
                </a:rPr>
                <a:t>Fatty acid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154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5448"/>
            <a:ext cx="8862945" cy="125272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PLA</a:t>
            </a:r>
            <a:r>
              <a:rPr lang="en-US" sz="3600" baseline="-25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: lethal activity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2514600"/>
          </a:xfrm>
        </p:spPr>
        <p:txBody>
          <a:bodyPr>
            <a:normAutofit lnSpcReduction="10000"/>
          </a:bodyPr>
          <a:lstStyle/>
          <a:p>
            <a:pPr marL="457200" indent="-280988"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Typically heterodimeric/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multimeric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toxins</a:t>
            </a:r>
          </a:p>
          <a:p>
            <a:pPr marL="457200" indent="-280988"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Enzyme activity low/none</a:t>
            </a:r>
          </a:p>
          <a:p>
            <a:pPr marL="749808" lvl="1" indent="-280988"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lethal toxicity – high</a:t>
            </a:r>
          </a:p>
          <a:p>
            <a:pPr marL="457200" indent="-280988"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Interferes with Ca</a:t>
            </a:r>
            <a:r>
              <a:rPr lang="en-US" sz="2800" b="1" baseline="30000" dirty="0" smtClean="0"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-dependent vesicle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fusion/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release – pre-synaptic effect</a:t>
            </a:r>
          </a:p>
          <a:p>
            <a:pPr marL="749808" lvl="1" indent="-280988"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→ flaccid paralysis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59080"/>
            <a:ext cx="2514600" cy="282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UNC\Pictures\!2011 5 June Reptile and other pictures to label\Crotalus scutulatus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" t="10500" r="4334" b="6079"/>
          <a:stretch/>
        </p:blipFill>
        <p:spPr bwMode="auto">
          <a:xfrm>
            <a:off x="762000" y="4368048"/>
            <a:ext cx="3048000" cy="2129183"/>
          </a:xfrm>
          <a:prstGeom prst="rect">
            <a:avLst/>
          </a:prstGeom>
          <a:noFill/>
          <a:ln w="31750">
            <a:solidFill>
              <a:sysClr val="windowText" lastClr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9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5448"/>
            <a:ext cx="8862945" cy="125272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US rattlesnake species producing</a:t>
            </a:r>
            <a:b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crotoxin homologs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4953000"/>
          </a:xfrm>
        </p:spPr>
        <p:txBody>
          <a:bodyPr>
            <a:normAutofit/>
          </a:bodyPr>
          <a:lstStyle/>
          <a:p>
            <a:pPr marL="457200" indent="-280988">
              <a:buClrTx/>
              <a:buFont typeface="Arial" pitchFamily="34" charset="0"/>
              <a:buChar char="•"/>
            </a:pP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Crotalus scutulatus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– Mohave Rattlesnake – most important</a:t>
            </a:r>
          </a:p>
          <a:p>
            <a:pPr marL="749808" lvl="1" indent="-280988"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Common, aggressive, rel. large size</a:t>
            </a:r>
          </a:p>
          <a:p>
            <a:pPr marL="749808" lvl="1" indent="-280988"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Large venom capacity – up to ~40% Mojave toxin</a:t>
            </a:r>
          </a:p>
          <a:p>
            <a:pPr marL="468820" lvl="1" indent="0">
              <a:buClrTx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(Massey et al., 2012 – J. Proteomics) </a:t>
            </a:r>
          </a:p>
          <a:p>
            <a:pPr marL="749808" lvl="1" indent="-280988"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Occur from so. Calif.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 w. Texas, much of México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280988"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Other species</a:t>
            </a:r>
          </a:p>
          <a:p>
            <a:pPr marL="749808" lvl="1" indent="-280988">
              <a:buClrTx/>
              <a:buFont typeface="Arial" pitchFamily="34" charset="0"/>
              <a:buChar char="•"/>
            </a:pP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C. tigris, C. o. concolor, C. o. helleri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(few),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C. horridus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(some),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C. lepidus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(some)</a:t>
            </a:r>
          </a:p>
        </p:txBody>
      </p:sp>
    </p:spTree>
    <p:extLst>
      <p:ext uri="{BB962C8B-B14F-4D97-AF65-F5344CB8AC3E}">
        <p14:creationId xmlns:p14="http://schemas.microsoft.com/office/powerpoint/2010/main" val="162419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5448"/>
            <a:ext cx="8862945" cy="125272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Potent toxic effects possible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4953000"/>
          </a:xfrm>
        </p:spPr>
        <p:txBody>
          <a:bodyPr>
            <a:normAutofit/>
          </a:bodyPr>
          <a:lstStyle/>
          <a:p>
            <a:pPr marL="457200" indent="-280988">
              <a:buClrTx/>
              <a:buFont typeface="Arial" pitchFamily="34" charset="0"/>
              <a:buChar char="•"/>
            </a:pP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Crotalus scutulatus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– expect signs of neurotoxicity,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fasciculations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minimal local necrosis, ecchymosis </a:t>
            </a:r>
          </a:p>
          <a:p>
            <a:pPr marL="749808" lvl="1" indent="-280988"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Uncommonly – type I/B venom – parts of S-Cent. AZ</a:t>
            </a:r>
          </a:p>
          <a:p>
            <a:pPr marL="749808" lvl="1" indent="-280988"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Lack Mojave toxin – SVMPs,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myotoxins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high – very different presentation – sim. to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atrox</a:t>
            </a:r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749808" lvl="1" indent="-280988">
              <a:buClrTx/>
              <a:buFont typeface="Arial" pitchFamily="34" charset="0"/>
              <a:buChar char="•"/>
            </a:pP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pPr marL="457200" indent="-280988">
              <a:buClrTx/>
              <a:buFont typeface="Arial" pitchFamily="34" charset="0"/>
              <a:buChar char="•"/>
            </a:pP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tigris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&amp; C. o. concolor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bites uncommon – similar neurotoxic presentation</a:t>
            </a:r>
            <a:endParaRPr lang="en-US" sz="2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40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5448"/>
            <a:ext cx="8862945" cy="125272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Venom protein family 3: serine proteinases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4648200"/>
          </a:xfrm>
        </p:spPr>
        <p:txBody>
          <a:bodyPr>
            <a:normAutofit/>
          </a:bodyPr>
          <a:lstStyle/>
          <a:p>
            <a:pPr marL="457200" indent="-280988"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Family S1 enzymes - related to trypsin</a:t>
            </a:r>
          </a:p>
          <a:p>
            <a:pPr marL="749808" lvl="1" indent="-280988"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conserved disulfides, catalytic triad</a:t>
            </a:r>
          </a:p>
          <a:p>
            <a:pPr marL="457200" indent="-280988"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Gene diversification via duplication &amp; ASSET</a:t>
            </a:r>
          </a:p>
          <a:p>
            <a:pPr marL="457200" indent="-280988"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Diverse activities and effects → coagulopathies</a:t>
            </a:r>
          </a:p>
          <a:p>
            <a:pPr marL="749808" lvl="1" indent="-280988"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thrombin-like and kallikrein-like, prothrombin activator, plasmin-like activity</a:t>
            </a:r>
          </a:p>
          <a:p>
            <a:pPr marL="1014984" lvl="2" indent="-280988">
              <a:buClrTx/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hypofibrinogenemia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bradykinin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release,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angiotensin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hydrolysis, etc.</a:t>
            </a:r>
          </a:p>
          <a:p>
            <a:pPr marL="749808" lvl="1" indent="-280988"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often abundant in venoms –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Sistrurus catenatus edwardsii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– 10-12 homologs/isoforms 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553200" y="6611779"/>
            <a:ext cx="2590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</a:rPr>
              <a:t>Mackessy, 2010 Toxins &amp; Hemostasis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722" y="5169640"/>
            <a:ext cx="2257052" cy="163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57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6384" y="6144640"/>
            <a:ext cx="8153400" cy="685800"/>
          </a:xfrm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CC66"/>
                </a:solidFill>
                <a:latin typeface="Times New Roman" pitchFamily="18" charset="0"/>
              </a:rPr>
              <a:t>Venomous snakes</a:t>
            </a:r>
          </a:p>
        </p:txBody>
      </p:sp>
      <p:pic>
        <p:nvPicPr>
          <p:cNvPr id="5" name="Picture 7" descr="M_cob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382" y="457200"/>
            <a:ext cx="2398028" cy="3429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Sistrurus catenatus edwardsii Lincoln Co e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32" y="2426540"/>
            <a:ext cx="2649474" cy="1895594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BTS seminatural shots3 cop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" b="11844"/>
          <a:stretch/>
        </p:blipFill>
        <p:spPr bwMode="auto">
          <a:xfrm>
            <a:off x="345332" y="4493853"/>
            <a:ext cx="2743200" cy="175454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Boiga dendrophila SPM 1 closeup"/>
          <p:cNvPicPr>
            <a:picLocks noChangeAspect="1" noChangeArrowheads="1"/>
          </p:cNvPicPr>
          <p:nvPr/>
        </p:nvPicPr>
        <p:blipFill rotWithShape="1">
          <a:blip r:embed="rId6" cstate="print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t="4060" b="6965"/>
          <a:stretch/>
        </p:blipFill>
        <p:spPr bwMode="auto">
          <a:xfrm>
            <a:off x="3162300" y="4492169"/>
            <a:ext cx="2745581" cy="1756231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antilla cucullata G Merker copy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0"/>
          <a:stretch/>
        </p:blipFill>
        <p:spPr bwMode="auto">
          <a:xfrm>
            <a:off x="5981700" y="4493852"/>
            <a:ext cx="2933700" cy="1754547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Sinomicrurus sauteri 2 edited label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337" y="466928"/>
            <a:ext cx="3117599" cy="159047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007" y="2409826"/>
            <a:ext cx="3407518" cy="195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65" y="414667"/>
            <a:ext cx="2804007" cy="185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01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5448"/>
            <a:ext cx="8862945" cy="125272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Serine </a:t>
            </a:r>
            <a:r>
              <a:rPr lang="en-US" sz="36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proteinases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: structure/activity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105399"/>
            <a:ext cx="8839200" cy="1550873"/>
          </a:xfrm>
        </p:spPr>
        <p:txBody>
          <a:bodyPr>
            <a:noAutofit/>
          </a:bodyPr>
          <a:lstStyle/>
          <a:p>
            <a:pPr marL="457200" indent="-280988"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Common motif – conserved structural and catalytic residues, others highly variable</a:t>
            </a:r>
          </a:p>
          <a:p>
            <a:pPr marL="457200" indent="-280988"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Functional significance – novel substrate binding → new pharmacologies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553200" y="6456218"/>
            <a:ext cx="259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</a:rPr>
              <a:t>Doley et al., 2009 BMC </a:t>
            </a:r>
            <a:r>
              <a:rPr kumimoji="0" lang="en-US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</a:rPr>
              <a:t>Evol</a:t>
            </a: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</a:rPr>
              <a:t>. Biol.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</a:rPr>
              <a:t>Mackessy, 2010 Toxins &amp; Hemostasis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152" y="1524000"/>
            <a:ext cx="4708096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84935" y="1981200"/>
            <a:ext cx="3819474" cy="2887229"/>
            <a:chOff x="284935" y="2133600"/>
            <a:chExt cx="3819474" cy="2887229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935" y="2133600"/>
              <a:ext cx="3448865" cy="2887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1551710" y="2905991"/>
              <a:ext cx="6858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2237510" y="2514600"/>
              <a:ext cx="962890" cy="45720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  <a:effectLst>
              <a:outerShdw blurRad="12700" dist="19050" dir="5400000" algn="t" rotWithShape="0">
                <a:schemeClr val="tx1">
                  <a:alpha val="8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052518" y="2327564"/>
              <a:ext cx="10518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50" b="1" dirty="0" smtClean="0">
                  <a:latin typeface="Arial" pitchFamily="34" charset="0"/>
                  <a:cs typeface="Arial" pitchFamily="34" charset="0"/>
                </a:rPr>
                <a:t>Substrate</a:t>
              </a:r>
            </a:p>
            <a:p>
              <a:pPr algn="ctr"/>
              <a:r>
                <a:rPr lang="en-US" sz="1150" b="1" dirty="0" smtClean="0">
                  <a:latin typeface="Arial" pitchFamily="34" charset="0"/>
                  <a:cs typeface="Arial" pitchFamily="34" charset="0"/>
                </a:rPr>
                <a:t>binding site</a:t>
              </a:r>
              <a:endParaRPr lang="en-US" sz="115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727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5448"/>
            <a:ext cx="8862945" cy="125272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Serine proteinases – envenomation effects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1"/>
            <a:ext cx="8839200" cy="5056072"/>
          </a:xfrm>
        </p:spPr>
        <p:txBody>
          <a:bodyPr>
            <a:noAutofit/>
          </a:bodyPr>
          <a:lstStyle/>
          <a:p>
            <a:pPr marL="457200" indent="-280988"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Kallikrein-like SPs may produce transient/extended hypotension &amp; shock – liberate bradykinin AND hydrolyze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angiotensins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749808" lvl="1" indent="-280988"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common in most NA pitviper venoms</a:t>
            </a:r>
          </a:p>
          <a:p>
            <a:pPr marL="457200" indent="-280988"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Thrombin-like SPs – result in rapid depletion of fibrinogen</a:t>
            </a:r>
          </a:p>
          <a:p>
            <a:pPr marL="749808" lvl="1" indent="-280988"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normal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FpA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released, but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FpB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is not – a large cleavage product instead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microclots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 produced</a:t>
            </a:r>
          </a:p>
          <a:p>
            <a:pPr marL="749808" lvl="1" indent="-280988"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association with occasional recurrent coagulopathy?</a:t>
            </a:r>
          </a:p>
          <a:p>
            <a:pPr marL="749808" lvl="1" indent="-280988"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also common in pitviper venoms</a:t>
            </a:r>
          </a:p>
          <a:p>
            <a:pPr marL="457200" indent="-280988"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“Other” SPs – poorly defined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87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762016"/>
            <a:ext cx="8610600" cy="914400"/>
          </a:xfrm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CC66"/>
                </a:solidFill>
              </a:rPr>
              <a:t>Coagulopathy associated with</a:t>
            </a:r>
          </a:p>
          <a:p>
            <a:pPr eaLnBrk="1" hangingPunct="1"/>
            <a:r>
              <a:rPr lang="en-US" sz="2800" b="1" dirty="0" smtClean="0">
                <a:solidFill>
                  <a:srgbClr val="FFCC66"/>
                </a:solidFill>
              </a:rPr>
              <a:t>Midget Faded Rattlesnake bite</a:t>
            </a:r>
          </a:p>
        </p:txBody>
      </p:sp>
      <p:graphicFrame>
        <p:nvGraphicFramePr>
          <p:cNvPr id="143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669379"/>
              </p:ext>
            </p:extLst>
          </p:nvPr>
        </p:nvGraphicFramePr>
        <p:xfrm>
          <a:off x="1143000" y="271463"/>
          <a:ext cx="6829425" cy="531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SPW 7.0 Graph" r:id="rId3" imgW="7410960" imgH="5771520" progId="SigmaPlotGraphicObject.5">
                  <p:embed/>
                </p:oleObj>
              </mc:Choice>
              <mc:Fallback>
                <p:oleObj name="SPW 7.0 Graph" r:id="rId3" imgW="7410960" imgH="5771520" progId="SigmaPlotGraphicObject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71463"/>
                        <a:ext cx="6829425" cy="5319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5334000" y="1219200"/>
            <a:ext cx="1144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Fibrinogen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546725" y="4114800"/>
            <a:ext cx="1762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Prothrombin time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4267200" y="4616450"/>
            <a:ext cx="3494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Activated partial thromboplastin time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133600" y="2209800"/>
            <a:ext cx="136127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sym typeface="Symbol" pitchFamily="18" charset="2"/>
              </a:rPr>
              <a:t>1</a:t>
            </a:r>
            <a:r>
              <a:rPr lang="en-US" sz="1600" b="1" baseline="30000" dirty="0">
                <a:solidFill>
                  <a:srgbClr val="000000"/>
                </a:solidFill>
                <a:sym typeface="Symbol" pitchFamily="18" charset="2"/>
              </a:rPr>
              <a:t>st</a:t>
            </a:r>
            <a:r>
              <a:rPr lang="en-US" sz="1600" b="1" dirty="0">
                <a:solidFill>
                  <a:srgbClr val="000000"/>
                </a:solidFill>
                <a:sym typeface="Symbol" pitchFamily="18" charset="2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sym typeface="Symbol" pitchFamily="18" charset="2"/>
              </a:rPr>
              <a:t>antivenom</a:t>
            </a:r>
            <a:endParaRPr lang="en-US" sz="1600" b="1" dirty="0">
              <a:solidFill>
                <a:srgbClr val="000000"/>
              </a:solidFill>
              <a:sym typeface="Symbol" pitchFamily="18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sym typeface="Symbol" pitchFamily="18" charset="2"/>
              </a:rPr>
              <a:t>        </a:t>
            </a:r>
            <a:r>
              <a:rPr lang="en-US" b="1" dirty="0">
                <a:solidFill>
                  <a:srgbClr val="FF0000"/>
                </a:solidFill>
                <a:sym typeface="Symbol" pitchFamily="18" charset="2"/>
              </a:rPr>
              <a:t>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3785178" y="2209800"/>
            <a:ext cx="15488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sym typeface="Symbol" pitchFamily="18" charset="2"/>
              </a:rPr>
              <a:t>Last </a:t>
            </a:r>
            <a:r>
              <a:rPr lang="en-US" sz="1600" b="1" dirty="0" smtClean="0">
                <a:solidFill>
                  <a:srgbClr val="000000"/>
                </a:solidFill>
                <a:sym typeface="Symbol" pitchFamily="18" charset="2"/>
              </a:rPr>
              <a:t>antivenom</a:t>
            </a:r>
            <a:endParaRPr lang="en-US" sz="1600" b="1" dirty="0">
              <a:solidFill>
                <a:srgbClr val="000000"/>
              </a:solidFill>
              <a:sym typeface="Symbol" pitchFamily="18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sym typeface="Symbol" pitchFamily="18" charset="2"/>
              </a:rPr>
              <a:t>    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432" y="2514600"/>
            <a:ext cx="2057400" cy="138139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272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5448"/>
            <a:ext cx="8862945" cy="125272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Venom protein family 4: metalloproteinases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3998"/>
            <a:ext cx="8839200" cy="4902627"/>
          </a:xfrm>
        </p:spPr>
        <p:txBody>
          <a:bodyPr>
            <a:noAutofit/>
          </a:bodyPr>
          <a:lstStyle/>
          <a:p>
            <a:pPr marL="457200" indent="-280988"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Broadly distributed in “all” venoms</a:t>
            </a:r>
          </a:p>
          <a:p>
            <a:pPr marL="749808" lvl="1" indent="-280988"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often dominant components of viperid and colubrid venoms</a:t>
            </a:r>
          </a:p>
          <a:p>
            <a:pPr marL="457200" indent="-280988"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Functionally important, abundant toxins</a:t>
            </a:r>
          </a:p>
          <a:p>
            <a:pPr marL="749808" lvl="1" indent="-280988"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biological → structural protein degradation, hemorrhage</a:t>
            </a:r>
          </a:p>
          <a:p>
            <a:pPr marL="749808" lvl="1" indent="-280988"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envenomation → ecchymosis, necrosis, inflammation, coagulopathies – often do not respond well to antivenom therapy</a:t>
            </a:r>
          </a:p>
          <a:p>
            <a:pPr marL="457200" indent="-280988"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Inverse relationship</a:t>
            </a:r>
          </a:p>
          <a:p>
            <a:pPr marL="457200" indent="0">
              <a:buClrTx/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between toxicity and</a:t>
            </a:r>
          </a:p>
          <a:p>
            <a:pPr marL="457200" indent="0">
              <a:buClrTx/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metalloproteinase activity </a:t>
            </a:r>
          </a:p>
          <a:p>
            <a:pPr marL="457200" indent="0">
              <a:buClrTx/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of crude rattlesnake venoms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248400" y="6611779"/>
            <a:ext cx="28956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</a:rPr>
              <a:t>Mackessy, 2008 Trends Rattlesnake Venoms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486400" y="4152900"/>
            <a:ext cx="2895600" cy="2273726"/>
            <a:chOff x="4267200" y="4207365"/>
            <a:chExt cx="2895600" cy="2273726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4207365"/>
              <a:ext cx="2895600" cy="2273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947858" y="5791600"/>
              <a:ext cx="6621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Type II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86713" y="5334000"/>
              <a:ext cx="6188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Type I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72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41900"/>
            <a:ext cx="5018087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1061" name="TextBox 6"/>
          <p:cNvSpPr txBox="1">
            <a:spLocks noChangeArrowheads="1"/>
          </p:cNvSpPr>
          <p:nvPr/>
        </p:nvSpPr>
        <p:spPr bwMode="auto">
          <a:xfrm>
            <a:off x="672858" y="152400"/>
            <a:ext cx="779354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D25D"/>
                </a:solidFill>
                <a:latin typeface="Times New Roman" pitchFamily="18" charset="0"/>
                <a:cs typeface="Times New Roman" pitchFamily="18" charset="0"/>
              </a:rPr>
              <a:t>Type I vs type II rattlesnake venoms –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D25D"/>
                </a:solidFill>
                <a:latin typeface="Times New Roman" pitchFamily="18" charset="0"/>
                <a:cs typeface="Times New Roman" pitchFamily="18" charset="0"/>
              </a:rPr>
              <a:t>“tenderizer vs toxicity”</a:t>
            </a:r>
            <a:endParaRPr lang="en-US" sz="2600" b="1" dirty="0" smtClean="0">
              <a:solidFill>
                <a:srgbClr val="FFD25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062" name="TextBox 8"/>
          <p:cNvSpPr txBox="1">
            <a:spLocks noChangeArrowheads="1"/>
          </p:cNvSpPr>
          <p:nvPr/>
        </p:nvSpPr>
        <p:spPr bwMode="auto">
          <a:xfrm>
            <a:off x="5507885" y="6631394"/>
            <a:ext cx="373825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000000"/>
                </a:solidFill>
              </a:rPr>
              <a:t>Modahl et al., 2015 </a:t>
            </a:r>
            <a:r>
              <a:rPr lang="en-US" sz="1100" b="1" i="1" dirty="0" smtClean="0">
                <a:solidFill>
                  <a:srgbClr val="000000"/>
                </a:solidFill>
              </a:rPr>
              <a:t>Venom Genomics and Proteomics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5041900"/>
            <a:ext cx="8229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246120" y="1613500"/>
            <a:ext cx="2609449" cy="1621398"/>
            <a:chOff x="4343400" y="1613500"/>
            <a:chExt cx="2609449" cy="1621398"/>
          </a:xfrm>
        </p:grpSpPr>
        <p:cxnSp>
          <p:nvCxnSpPr>
            <p:cNvPr id="7" name="Straight Arrow Connector 6"/>
            <p:cNvCxnSpPr/>
            <p:nvPr/>
          </p:nvCxnSpPr>
          <p:spPr>
            <a:xfrm flipH="1" flipV="1">
              <a:off x="6395119" y="2248310"/>
              <a:ext cx="133630" cy="105952"/>
            </a:xfrm>
            <a:prstGeom prst="straightConnector1">
              <a:avLst/>
            </a:prstGeom>
            <a:ln w="22225" cap="sq">
              <a:solidFill>
                <a:schemeClr val="tx1"/>
              </a:solidFill>
              <a:headEnd type="none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0" t="8083" r="6088" b="6474"/>
            <a:stretch/>
          </p:blipFill>
          <p:spPr bwMode="auto">
            <a:xfrm>
              <a:off x="5173181" y="1613500"/>
              <a:ext cx="1227619" cy="121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3"/>
            <p:cNvSpPr txBox="1">
              <a:spLocks noChangeArrowheads="1"/>
            </p:cNvSpPr>
            <p:nvPr/>
          </p:nvSpPr>
          <p:spPr bwMode="auto">
            <a:xfrm>
              <a:off x="4343400" y="2819400"/>
              <a:ext cx="2473057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i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Crotalus adamanteus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850" b="1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Margres</a:t>
              </a:r>
              <a:r>
                <a:rPr lang="fr-FR" sz="850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et </a:t>
              </a:r>
              <a:r>
                <a:rPr lang="fr-FR" sz="850" b="1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al.,J</a:t>
              </a:r>
              <a:r>
                <a:rPr lang="fr-FR" sz="850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. Proteomics 2014,96: 145</a:t>
              </a:r>
              <a:endParaRPr lang="en-US" sz="850" b="1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81600" y="1914727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err="1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Myo</a:t>
              </a:r>
              <a:endPara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758587" y="1839944"/>
              <a:ext cx="5501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PLA</a:t>
              </a:r>
              <a:r>
                <a:rPr lang="en-US" sz="1200" b="1" baseline="-250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1200" b="1" baseline="-25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41665" y="2425640"/>
              <a:ext cx="5469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SVMP</a:t>
              </a:r>
              <a:endParaRPr lang="en-US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49736" y="2245635"/>
              <a:ext cx="7168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Serine</a:t>
              </a:r>
            </a:p>
            <a:p>
              <a:pPr algn="ctr"/>
              <a:r>
                <a:rPr lang="en-US" sz="10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protease</a:t>
              </a:r>
              <a:endParaRPr lang="en-US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298503" y="2328806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CRiSP</a:t>
              </a:r>
              <a:endParaRPr lang="en-US" sz="1200" b="1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522392" y="1609928"/>
            <a:ext cx="2362200" cy="1624970"/>
            <a:chOff x="6697496" y="1600200"/>
            <a:chExt cx="2362200" cy="1624970"/>
          </a:xfrm>
        </p:grpSpPr>
        <p:grpSp>
          <p:nvGrpSpPr>
            <p:cNvPr id="21" name="Group 20"/>
            <p:cNvGrpSpPr/>
            <p:nvPr/>
          </p:nvGrpSpPr>
          <p:grpSpPr>
            <a:xfrm>
              <a:off x="6697496" y="1600200"/>
              <a:ext cx="2362200" cy="1624970"/>
              <a:chOff x="6697496" y="1600200"/>
              <a:chExt cx="2362200" cy="1624970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6697496" y="1600200"/>
                <a:ext cx="2362200" cy="1624970"/>
                <a:chOff x="6477000" y="1600200"/>
                <a:chExt cx="2362200" cy="1624970"/>
              </a:xfrm>
            </p:grpSpPr>
            <p:pic>
              <p:nvPicPr>
                <p:cNvPr id="307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6" t="7546" r="6566" b="6652"/>
                <a:stretch/>
              </p:blipFill>
              <p:spPr bwMode="auto">
                <a:xfrm>
                  <a:off x="7162800" y="1600200"/>
                  <a:ext cx="1135008" cy="11397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0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6477000" y="2809672"/>
                  <a:ext cx="2362200" cy="4154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i="1" dirty="0" smtClean="0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Crotalus viridis </a:t>
                  </a:r>
                  <a:r>
                    <a:rPr lang="en-US" sz="1200" b="1" i="1" dirty="0" err="1" smtClean="0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viridis</a:t>
                  </a:r>
                  <a:r>
                    <a:rPr lang="en-US" sz="1200" b="1" i="1" dirty="0" smtClean="0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 – </a:t>
                  </a:r>
                  <a:r>
                    <a:rPr lang="en-US" sz="1200" b="1" dirty="0" smtClean="0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Colo.</a:t>
                  </a:r>
                  <a:endParaRPr lang="en-US" sz="1200" b="1" i="1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fr-FR" sz="850" b="1" dirty="0" smtClean="0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Saviola et </a:t>
                  </a:r>
                  <a:r>
                    <a:rPr lang="fr-FR" sz="850" b="1" dirty="0" err="1" smtClean="0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al.,J</a:t>
                  </a:r>
                  <a:r>
                    <a:rPr lang="fr-FR" sz="850" b="1" dirty="0" smtClean="0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. Proteomics 2015, 121:28</a:t>
                  </a:r>
                  <a:endParaRPr lang="en-US" sz="850" b="1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>
              <a:xfrm>
                <a:off x="7408266" y="1914728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 err="1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Myo</a:t>
                </a:r>
                <a:endParaRPr lang="en-US" sz="12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2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840355" y="2206499"/>
                <a:ext cx="71686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Serine</a:t>
                </a:r>
              </a:p>
              <a:p>
                <a:pPr algn="ctr"/>
                <a:r>
                  <a:rPr lang="en-US" sz="1000" b="1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protease</a:t>
                </a:r>
                <a:endParaRPr lang="en-US" sz="10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386942" y="2531026"/>
                <a:ext cx="54694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SVMP</a:t>
                </a:r>
                <a:endParaRPr lang="en-US" sz="10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092289" y="1962028"/>
                <a:ext cx="49885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PLA</a:t>
                </a:r>
                <a:r>
                  <a:rPr lang="en-US" sz="1200" b="1" baseline="-25000" dirty="0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endParaRPr lang="en-US" sz="1200" b="1" baseline="-250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809999" y="1685029"/>
              <a:ext cx="5645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Othe</a:t>
              </a:r>
              <a:r>
                <a:rPr lang="en-US" sz="12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r</a:t>
              </a:r>
              <a:endParaRPr lang="en-US" sz="1200" b="1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104" y="1485900"/>
            <a:ext cx="5067300" cy="1736725"/>
            <a:chOff x="8104" y="1485900"/>
            <a:chExt cx="5067300" cy="1736725"/>
          </a:xfrm>
        </p:grpSpPr>
        <p:pic>
          <p:nvPicPr>
            <p:cNvPr id="30106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4" y="1485900"/>
              <a:ext cx="5067300" cy="1736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4304488" y="1752600"/>
              <a:ext cx="7425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            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223199" y="1495161"/>
            <a:ext cx="906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Type I</a:t>
            </a:r>
            <a:endParaRPr lang="en-US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163128" y="3171216"/>
            <a:ext cx="976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Type II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t="7904" r="6077" b="6653"/>
          <a:stretch/>
        </p:blipFill>
        <p:spPr bwMode="auto">
          <a:xfrm>
            <a:off x="6324600" y="3251600"/>
            <a:ext cx="1219200" cy="121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Box 3"/>
          <p:cNvSpPr txBox="1">
            <a:spLocks noChangeArrowheads="1"/>
          </p:cNvSpPr>
          <p:nvPr/>
        </p:nvSpPr>
        <p:spPr bwMode="auto">
          <a:xfrm>
            <a:off x="5466944" y="4572000"/>
            <a:ext cx="2981528" cy="40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Crotalus d. terrificus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85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Melani</a:t>
            </a:r>
            <a:r>
              <a:rPr lang="fr-FR" sz="85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et </a:t>
            </a:r>
            <a:r>
              <a:rPr lang="fr-FR" sz="85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al.,J</a:t>
            </a:r>
            <a:r>
              <a:rPr lang="fr-FR" sz="85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. </a:t>
            </a:r>
            <a:r>
              <a:rPr lang="fr-FR" sz="85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EuPa</a:t>
            </a:r>
            <a:r>
              <a:rPr lang="fr-FR" sz="85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Op Proteo.2015, 8:144</a:t>
            </a:r>
            <a:endParaRPr lang="en-US" sz="850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301057" name="Group 301056"/>
          <p:cNvGrpSpPr/>
          <p:nvPr/>
        </p:nvGrpSpPr>
        <p:grpSpPr>
          <a:xfrm>
            <a:off x="1144588" y="3124200"/>
            <a:ext cx="5027612" cy="1858963"/>
            <a:chOff x="1144588" y="3124200"/>
            <a:chExt cx="5027612" cy="1858963"/>
          </a:xfrm>
        </p:grpSpPr>
        <p:grpSp>
          <p:nvGrpSpPr>
            <p:cNvPr id="27" name="Group 26"/>
            <p:cNvGrpSpPr/>
            <p:nvPr/>
          </p:nvGrpSpPr>
          <p:grpSpPr>
            <a:xfrm>
              <a:off x="1144588" y="3124200"/>
              <a:ext cx="5027612" cy="1858963"/>
              <a:chOff x="5502" y="3124200"/>
              <a:chExt cx="5027612" cy="1858963"/>
            </a:xfrm>
          </p:grpSpPr>
          <p:pic>
            <p:nvPicPr>
              <p:cNvPr id="301058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2" y="3124200"/>
                <a:ext cx="5027612" cy="1858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78" name="Picture 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8938" y="3217254"/>
                <a:ext cx="744537" cy="365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50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3500" y="3200400"/>
              <a:ext cx="744537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2" name="TextBox 51"/>
          <p:cNvSpPr txBox="1"/>
          <p:nvPr/>
        </p:nvSpPr>
        <p:spPr>
          <a:xfrm>
            <a:off x="7063023" y="3804986"/>
            <a:ext cx="793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Serine</a:t>
            </a:r>
          </a:p>
          <a:p>
            <a:pPr algn="ctr"/>
            <a:r>
              <a:rPr lang="en-US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Proteases</a:t>
            </a:r>
            <a:endParaRPr lang="en-US" sz="1000" b="1" baseline="-25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H="1" flipV="1">
            <a:off x="7029170" y="4419600"/>
            <a:ext cx="133630" cy="105952"/>
          </a:xfrm>
          <a:prstGeom prst="straightConnector1">
            <a:avLst/>
          </a:prstGeom>
          <a:ln w="22225" cap="sq">
            <a:solidFill>
              <a:schemeClr val="tx1"/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092711" y="4400385"/>
            <a:ext cx="564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Othe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</a:t>
            </a:r>
            <a:endParaRPr lang="en-US" sz="1200" b="1" baseline="-25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31469" y="3520714"/>
            <a:ext cx="902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Crotoxins</a:t>
            </a:r>
            <a:endParaRPr lang="en-US" sz="1200" b="1" baseline="-25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5448"/>
            <a:ext cx="8862945" cy="125272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Metalloproteinase: </a:t>
            </a:r>
            <a:r>
              <a:rPr lang="en-US" sz="36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PIII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hemorrhagic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3999"/>
            <a:ext cx="8839200" cy="1219201"/>
          </a:xfrm>
        </p:spPr>
        <p:txBody>
          <a:bodyPr>
            <a:noAutofit/>
          </a:bodyPr>
          <a:lstStyle/>
          <a:p>
            <a:pPr marL="457200" indent="-280988"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SVMP – Brown Treesnake (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Boiga irregularis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749808" lvl="1" indent="-280988"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has typical 3 domain structure: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MPr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disintegrin,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cys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-rich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16466"/>
            <a:ext cx="3429000" cy="3400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0" y="5926138"/>
            <a:ext cx="3246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Yellow residues =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conserved</a:t>
            </a:r>
          </a:p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HExxHxxGxxH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zinc-binding motif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516466"/>
            <a:ext cx="2735338" cy="340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70041" y="5924550"/>
            <a:ext cx="2405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Sequence similarities -</a:t>
            </a:r>
          </a:p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broadly follow phylogeny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55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5448"/>
            <a:ext cx="8862945" cy="125272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Metalloproteinase: </a:t>
            </a:r>
            <a:r>
              <a:rPr lang="en-US" sz="36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PIII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hemorrhagic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3999"/>
            <a:ext cx="8839200" cy="685801"/>
          </a:xfrm>
        </p:spPr>
        <p:txBody>
          <a:bodyPr>
            <a:noAutofit/>
          </a:bodyPr>
          <a:lstStyle/>
          <a:p>
            <a:pPr marL="457200" indent="-228600"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Colubrid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MPr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– Puerto Rican Racer </a:t>
            </a:r>
          </a:p>
          <a:p>
            <a:pPr marL="457200" indent="-228600">
              <a:buClrTx/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	(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Alsophis portoricensis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2400" y="5147846"/>
            <a:ext cx="3494087" cy="1100554"/>
            <a:chOff x="152400" y="2667000"/>
            <a:chExt cx="3494087" cy="1100554"/>
          </a:xfrm>
        </p:grpSpPr>
        <p:sp>
          <p:nvSpPr>
            <p:cNvPr id="6" name="TextBox 5"/>
            <p:cNvSpPr txBox="1"/>
            <p:nvPr/>
          </p:nvSpPr>
          <p:spPr>
            <a:xfrm>
              <a:off x="627328" y="3429000"/>
              <a:ext cx="23374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Oxidized B chain insulin</a:t>
              </a:r>
            </a:p>
          </p:txBody>
        </p: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667000"/>
              <a:ext cx="3494087" cy="857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304800" y="2775288"/>
            <a:ext cx="1914306" cy="1928121"/>
            <a:chOff x="4191000" y="2667000"/>
            <a:chExt cx="1914306" cy="1928121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8402" y="2667000"/>
              <a:ext cx="1733639" cy="1590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191000" y="4256567"/>
              <a:ext cx="19143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itchFamily="18" charset="0"/>
                  <a:cs typeface="Times New Roman" pitchFamily="18" charset="0"/>
                </a:rPr>
                <a:t>An </a:t>
              </a:r>
              <a:r>
                <a:rPr lang="el-GR" sz="1600" b="1" dirty="0" smtClean="0">
                  <a:latin typeface="Times New Roman" pitchFamily="18" charset="0"/>
                  <a:cs typeface="Times New Roman" pitchFamily="18" charset="0"/>
                </a:rPr>
                <a:t>α</a:t>
              </a:r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lang="en-US" sz="1600" b="1" dirty="0" err="1" smtClean="0">
                  <a:latin typeface="Times New Roman" pitchFamily="18" charset="0"/>
                  <a:cs typeface="Times New Roman" pitchFamily="18" charset="0"/>
                </a:rPr>
                <a:t>fibrinogenase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11888" y="2654968"/>
            <a:ext cx="2060278" cy="1786354"/>
            <a:chOff x="6553200" y="2667000"/>
            <a:chExt cx="2060278" cy="1786354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2667000"/>
              <a:ext cx="2060278" cy="1450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606457" y="4114800"/>
              <a:ext cx="19345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A metalloproteinase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55961"/>
            <a:ext cx="154965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27160"/>
            <a:ext cx="2915182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945411" y="6232360"/>
            <a:ext cx="2064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Hemorrhagic activity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91000" y="6002102"/>
            <a:ext cx="4743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mouse skin	         lung                   muscle</a:t>
            </a: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5867401" y="6611779"/>
            <a:ext cx="32766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</a:rPr>
              <a:t>Weldon &amp; Mackessy, 2010 Toxicon, 2012 Biochimie </a:t>
            </a:r>
          </a:p>
        </p:txBody>
      </p:sp>
    </p:spTree>
    <p:extLst>
      <p:ext uri="{BB962C8B-B14F-4D97-AF65-F5344CB8AC3E}">
        <p14:creationId xmlns:p14="http://schemas.microsoft.com/office/powerpoint/2010/main" val="331628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5448"/>
            <a:ext cx="8862945" cy="125272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Rattlesnake metalloproteinases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3999"/>
            <a:ext cx="8839200" cy="4876801"/>
          </a:xfrm>
        </p:spPr>
        <p:txBody>
          <a:bodyPr>
            <a:noAutofit/>
          </a:bodyPr>
          <a:lstStyle/>
          <a:p>
            <a:pPr marL="457200" indent="-228600"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Commonly three classes: PI, PII &amp; PIII</a:t>
            </a:r>
          </a:p>
          <a:p>
            <a:pPr marL="749808" lvl="1" indent="-228600"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metalloproteinase, disintegrin and cysteine-rich domains</a:t>
            </a:r>
          </a:p>
          <a:p>
            <a:pPr marL="749808" lvl="1" indent="-228600"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may have differential toxicity/substrate preferences for basal lamina and ECM proteins</a:t>
            </a:r>
          </a:p>
          <a:p>
            <a:pPr marL="457200" indent="-228600"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Abundant components of type I venoms – nearly lacking from type II (highly toxic) venoms</a:t>
            </a:r>
          </a:p>
          <a:p>
            <a:pPr marL="457200" indent="-228600"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Responsible for “time is tissue” adage – can produce severe necrosis, ecchymosis, hemorrhage, etc.</a:t>
            </a:r>
          </a:p>
          <a:p>
            <a:pPr marL="457200" indent="-228600"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Often challenging to control symptoms unless AV is administered early</a:t>
            </a:r>
          </a:p>
        </p:txBody>
      </p:sp>
    </p:spTree>
    <p:extLst>
      <p:ext uri="{BB962C8B-B14F-4D97-AF65-F5344CB8AC3E}">
        <p14:creationId xmlns:p14="http://schemas.microsoft.com/office/powerpoint/2010/main" val="46663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1447800"/>
            <a:ext cx="8839200" cy="1219200"/>
          </a:xfrm>
          <a:prstGeom prst="rect">
            <a:avLst/>
          </a:prstGeom>
        </p:spPr>
        <p:txBody>
          <a:bodyPr vert="horz" lIns="54864" tIns="91440" rtlCol="0">
            <a:normAutofit fontScale="925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0" indent="-457200">
              <a:buClrTx/>
              <a:buFont typeface="Arial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Myotoxin a – Prairie Rattlesnake venom – 42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amino acids,</a:t>
            </a:r>
          </a:p>
          <a:p>
            <a:pPr marL="0" indent="0">
              <a:buClrTx/>
              <a:buFont typeface="Wingdings 2"/>
              <a:buNone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mass ~4820 Da</a:t>
            </a:r>
          </a:p>
        </p:txBody>
      </p:sp>
      <p:pic>
        <p:nvPicPr>
          <p:cNvPr id="4" name="Picture 2" descr="E:\!Active manuscripts\NEW 2013 Heyborne Biochimie Fulgimotoxin\3FTx pdb files\crotamine_cys2 1H5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2514600"/>
            <a:ext cx="322361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E:\!Active manuscripts\NEW 2013 Heyborne Biochimie Fulgimotoxin\3FTx pdb files\crotamine chrg 1H5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1" t="4666" r="24449" b="3303"/>
          <a:stretch/>
        </p:blipFill>
        <p:spPr bwMode="auto">
          <a:xfrm>
            <a:off x="4985129" y="2514600"/>
            <a:ext cx="319724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1312" y="5943600"/>
            <a:ext cx="8156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some populations of </a:t>
            </a:r>
            <a:r>
              <a:rPr lang="en-US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v. viridis 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– accounts for 37% of venom protein </a:t>
            </a: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3725" y="6611779"/>
            <a:ext cx="23503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Saviola et al, 2015 </a:t>
            </a:r>
            <a:r>
              <a:rPr lang="en-US" sz="11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Proteomics</a:t>
            </a:r>
            <a:endParaRPr lang="en-US" sz="11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155448"/>
            <a:ext cx="8862945" cy="125272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Venom protein family 5: small basic toxins – myotoxin a and homologs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05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9056" y="410468"/>
            <a:ext cx="7866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0AD00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Myotoxin a – a mammal-specific toxin</a:t>
            </a:r>
            <a:endParaRPr lang="en-US" sz="3600" b="1" dirty="0">
              <a:solidFill>
                <a:srgbClr val="F0AD00">
                  <a:lumMod val="60000"/>
                  <a:lumOff val="4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1676400"/>
            <a:ext cx="8839200" cy="5029200"/>
          </a:xfrm>
          <a:prstGeom prst="rect">
            <a:avLst/>
          </a:prstGeom>
        </p:spPr>
        <p:txBody>
          <a:bodyPr vert="horz" lIns="54864" tIns="91440" rtlCol="0">
            <a:normAutofit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0" indent="-457200">
              <a:lnSpc>
                <a:spcPct val="150000"/>
              </a:lnSpc>
              <a:buClrTx/>
              <a:buFont typeface="Arial" pitchFamily="34" charset="0"/>
              <a:buChar char="•"/>
            </a:pP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Toxicity toward inbred mouse – LD</a:t>
            </a:r>
            <a:r>
              <a:rPr lang="en-US" sz="30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~ 2.0 µg/g</a:t>
            </a:r>
          </a:p>
          <a:p>
            <a:pPr marL="749808" lvl="1" indent="-457200">
              <a:buClrTx/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effect on prey – limb hyperextension, “immediate” paralysis</a:t>
            </a:r>
          </a:p>
          <a:p>
            <a:pPr marL="749808" lvl="1" indent="-457200">
              <a:buClrTx/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“low” lethal potency but high abundance toxin</a:t>
            </a:r>
          </a:p>
          <a:p>
            <a:pPr marL="457200" indent="-457200">
              <a:lnSpc>
                <a:spcPct val="150000"/>
              </a:lnSpc>
              <a:buClrTx/>
              <a:buFont typeface="Arial" pitchFamily="34" charset="0"/>
              <a:buChar char="•"/>
            </a:pPr>
            <a:endParaRPr lang="en-US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ClrTx/>
              <a:buSzTx/>
              <a:buFont typeface="Arial" pitchFamily="34" charset="0"/>
              <a:buChar char="•"/>
            </a:pP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Toxicity toward lizard (</a:t>
            </a:r>
            <a:r>
              <a:rPr lang="en-US" sz="3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Sceloporus, Hemidactylus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 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LD</a:t>
            </a:r>
            <a:r>
              <a:rPr lang="en-US" sz="28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&gt;&gt;25 µg/g</a:t>
            </a:r>
          </a:p>
          <a:p>
            <a:pPr marL="749808" lvl="1" indent="-457200">
              <a:lnSpc>
                <a:spcPct val="150000"/>
              </a:lnSpc>
              <a:buClrTx/>
              <a:buSzTx/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 toxic effects observed</a:t>
            </a:r>
          </a:p>
          <a:p>
            <a:pPr marL="749808" lvl="1" indent="-457200">
              <a:lnSpc>
                <a:spcPct val="150000"/>
              </a:lnSpc>
              <a:buClrTx/>
              <a:buSzTx/>
              <a:buFont typeface="Arial" pitchFamily="34" charset="0"/>
              <a:buChar char="•"/>
            </a:pPr>
            <a:endParaRPr lang="en-US" sz="13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10000"/>
              </a:lnSpc>
              <a:buClrTx/>
              <a:buSzTx/>
              <a:buFont typeface="Arial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Like other toxins, amount/presence is regionally variable and varies with species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4280" y="6611779"/>
            <a:ext cx="28312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Mackessy &amp; Saviola, 2016 </a:t>
            </a:r>
            <a:r>
              <a:rPr lang="en-US" sz="11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n-US" sz="11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 Bio</a:t>
            </a:r>
            <a:endParaRPr lang="en-US" sz="11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10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Venom delivery systems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1"/>
            <a:ext cx="8839200" cy="3276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Front-fanged snake (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Crotalus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) -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high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pressure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system</a:t>
            </a:r>
          </a:p>
          <a:p>
            <a:pPr marL="0" indent="0">
              <a:buNone/>
            </a:pP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Rear-fanged snake ("Colubridae") –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low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pressure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system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2667000" y="2286001"/>
            <a:ext cx="6019800" cy="1828800"/>
            <a:chOff x="912" y="807"/>
            <a:chExt cx="3984" cy="1209"/>
          </a:xfrm>
        </p:grpSpPr>
        <p:pic>
          <p:nvPicPr>
            <p:cNvPr id="5" name="Picture 7" descr="C adamanteus skul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807"/>
              <a:ext cx="1536" cy="1209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rotalus gland drawing"/>
            <p:cNvPicPr>
              <a:picLocks noChangeAspect="1" noChangeArrowheads="1"/>
            </p:cNvPicPr>
            <p:nvPr/>
          </p:nvPicPr>
          <p:blipFill>
            <a:blip r:embed="rId3" cstate="print">
              <a:lum bright="-4000" contras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807"/>
              <a:ext cx="1909" cy="1209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4" descr="Boiga dendro tooth full w 500 um scale"/>
          <p:cNvPicPr>
            <a:picLocks noChangeAspect="1" noChangeArrowheads="1"/>
          </p:cNvPicPr>
          <p:nvPr/>
        </p:nvPicPr>
        <p:blipFill>
          <a:blip r:embed="rId4" cstate="print">
            <a:lum bright="14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882276"/>
            <a:ext cx="802879" cy="1758237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Hydro gigas tooth front base 2"/>
          <p:cNvPicPr>
            <a:picLocks noChangeAspect="1" noChangeArrowheads="1"/>
          </p:cNvPicPr>
          <p:nvPr/>
        </p:nvPicPr>
        <p:blipFill>
          <a:blip r:embed="rId5" cstate="print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206682"/>
            <a:ext cx="1554480" cy="1041718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Fig 2top  gland"/>
          <p:cNvPicPr>
            <a:picLocks noChangeAspect="1" noChangeArrowheads="1"/>
          </p:cNvPicPr>
          <p:nvPr/>
        </p:nvPicPr>
        <p:blipFill>
          <a:blip r:embed="rId6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721" y="4901326"/>
            <a:ext cx="2590800" cy="178522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1"/>
            <a:ext cx="170695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45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5029199"/>
          </a:xfrm>
        </p:spPr>
        <p:txBody>
          <a:bodyPr>
            <a:normAutofit fontScale="92500"/>
          </a:bodyPr>
          <a:lstStyle/>
          <a:p>
            <a:pPr marL="342900" lvl="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1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ＭＳ Ｐゴシック" pitchFamily="45" charset="-128"/>
                <a:cs typeface="Times New Roman"/>
              </a:rPr>
              <a:t>Diverse protein families in reptile venoms</a:t>
            </a:r>
          </a:p>
          <a:p>
            <a:pPr marL="577850" lvl="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Times New Roman"/>
                <a:ea typeface="ＭＳ Ｐゴシック" pitchFamily="45" charset="-128"/>
                <a:cs typeface="Times New Roman"/>
              </a:rPr>
              <a:t>include enzymes and specific ligand-binding toxins</a:t>
            </a:r>
            <a:endParaRPr lang="en-US" sz="2400" b="1" dirty="0">
              <a:solidFill>
                <a:prstClr val="black"/>
              </a:solidFill>
              <a:latin typeface="Times New Roman"/>
              <a:ea typeface="ＭＳ Ｐゴシック" pitchFamily="45" charset="-128"/>
              <a:cs typeface="Times New Roman"/>
            </a:endParaRPr>
          </a:p>
          <a:p>
            <a:pPr marL="577850" lvl="1" indent="-228600" defTabSz="457200" eaLnBrk="0" fontAlgn="base" hangingPunct="0"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Times New Roman"/>
                <a:ea typeface="ＭＳ Ｐゴシック" pitchFamily="45" charset="-128"/>
                <a:cs typeface="Times New Roman"/>
              </a:rPr>
              <a:t>common motif – conserved molecular fold, highly variable activities</a:t>
            </a:r>
          </a:p>
          <a:p>
            <a:pPr marL="577850" lvl="1" indent="-228600" defTabSz="457200" eaLnBrk="0" fontAlgn="base" hangingPunct="0"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Times New Roman"/>
                <a:ea typeface="ＭＳ Ｐゴシック" pitchFamily="45" charset="-128"/>
                <a:cs typeface="Times New Roman"/>
              </a:rPr>
              <a:t>biological roles – varied – evolved primarily to facilitate prey handling</a:t>
            </a:r>
          </a:p>
          <a:p>
            <a:pPr marL="577850" lvl="1" indent="-228600" defTabSz="457200" eaLnBrk="0" fontAlgn="base" hangingPunct="0"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Times New Roman"/>
                <a:ea typeface="ＭＳ Ｐゴシック" pitchFamily="45" charset="-128"/>
                <a:cs typeface="Times New Roman"/>
              </a:rPr>
              <a:t>Human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/>
                <a:ea typeface="ＭＳ Ｐゴシック" pitchFamily="45" charset="-128"/>
                <a:cs typeface="Times New Roman"/>
              </a:rPr>
              <a:t>envenomations</a:t>
            </a:r>
            <a:r>
              <a:rPr lang="en-US" sz="2400" b="1" dirty="0" smtClean="0">
                <a:solidFill>
                  <a:prstClr val="black"/>
                </a:solidFill>
                <a:latin typeface="Times New Roman"/>
                <a:ea typeface="ＭＳ Ｐゴシック" pitchFamily="45" charset="-128"/>
                <a:cs typeface="Times New Roman"/>
              </a:rPr>
              <a:t> – complex, evolving medical crisis</a:t>
            </a:r>
          </a:p>
          <a:p>
            <a:pPr marL="577850" lvl="1" indent="-228600" defTabSz="457200" eaLnBrk="0" fontAlgn="base" hangingPunct="0"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endParaRPr lang="en-US" sz="1100" b="1" dirty="0" smtClean="0">
              <a:solidFill>
                <a:prstClr val="black"/>
              </a:solidFill>
              <a:latin typeface="Times New Roman"/>
              <a:ea typeface="ＭＳ Ｐゴシック" pitchFamily="45" charset="-128"/>
              <a:cs typeface="Times New Roman"/>
            </a:endParaRPr>
          </a:p>
          <a:p>
            <a:pPr marL="349250" indent="-349250" defTabSz="457200" eaLnBrk="0" fontAlgn="base" hangingPunct="0"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ＭＳ Ｐゴシック" pitchFamily="45" charset="-128"/>
                <a:cs typeface="Times New Roman"/>
              </a:rPr>
              <a:t>Mechanisms of actions</a:t>
            </a:r>
            <a:endParaRPr lang="en-US" sz="2800" b="1" dirty="0">
              <a:solidFill>
                <a:prstClr val="black"/>
              </a:solidFill>
              <a:latin typeface="Times New Roman"/>
              <a:ea typeface="ＭＳ Ｐゴシック" pitchFamily="45" charset="-128"/>
              <a:cs typeface="Times New Roman"/>
            </a:endParaRPr>
          </a:p>
          <a:p>
            <a:pPr marL="577850" lvl="1" indent="-228600" defTabSz="457200" eaLnBrk="0" fontAlgn="base" hangingPunct="0"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Times New Roman"/>
                <a:ea typeface="ＭＳ Ｐゴシック" pitchFamily="45" charset="-128"/>
                <a:cs typeface="Times New Roman"/>
              </a:rPr>
              <a:t>co-opted regulatory molecules – introduced at vastly increased concentrations and inappropriate times</a:t>
            </a:r>
            <a:endParaRPr lang="en-US" sz="2400" b="1" dirty="0">
              <a:solidFill>
                <a:prstClr val="black"/>
              </a:solidFill>
              <a:latin typeface="Times New Roman"/>
              <a:ea typeface="ＭＳ Ｐゴシック" pitchFamily="45" charset="-128"/>
              <a:cs typeface="Times New Roman"/>
            </a:endParaRPr>
          </a:p>
          <a:p>
            <a:pPr marL="577850" lvl="1" indent="-228600" defTabSz="457200" eaLnBrk="0" fontAlgn="base" hangingPunct="0"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Times New Roman"/>
                <a:ea typeface="ＭＳ Ｐゴシック" pitchFamily="45" charset="-128"/>
                <a:cs typeface="Times New Roman"/>
              </a:rPr>
              <a:t>actions via structural damage, elimination of key regulatory components, release of bioactive products or blockage of ion channels/receptors</a:t>
            </a:r>
            <a:endParaRPr lang="en-US" sz="2400" b="1" dirty="0">
              <a:solidFill>
                <a:prstClr val="black"/>
              </a:solidFill>
              <a:latin typeface="Times New Roman"/>
              <a:ea typeface="ＭＳ Ｐゴシック" pitchFamily="45" charset="-128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413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Conclusions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029199"/>
          </a:xfrm>
        </p:spPr>
        <p:txBody>
          <a:bodyPr>
            <a:normAutofit/>
          </a:bodyPr>
          <a:lstStyle/>
          <a:p>
            <a:pPr marL="342900" lvl="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1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ＭＳ Ｐゴシック" pitchFamily="45" charset="-128"/>
                <a:cs typeface="Times New Roman"/>
              </a:rPr>
              <a:t>Snake 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ＭＳ Ｐゴシック" pitchFamily="45" charset="-128"/>
                <a:cs typeface="Times New Roman"/>
              </a:rPr>
              <a:t>venoms </a:t>
            </a:r>
            <a:endParaRPr lang="en-US" sz="2800" b="1" dirty="0" smtClean="0">
              <a:solidFill>
                <a:prstClr val="black"/>
              </a:solidFill>
              <a:latin typeface="Times New Roman"/>
              <a:ea typeface="ＭＳ Ｐゴシック" pitchFamily="45" charset="-128"/>
              <a:cs typeface="Times New Roman"/>
            </a:endParaRPr>
          </a:p>
          <a:p>
            <a:pPr marL="569913" lvl="1" indent="-225425" defTabSz="457200" eaLnBrk="0" fontAlgn="base" hangingPunct="0">
              <a:spcAft>
                <a:spcPct val="0"/>
              </a:spcAft>
              <a:buClrTx/>
              <a:buSzTx/>
              <a:buFont typeface="Arial" pitchFamily="1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Times New Roman"/>
                <a:ea typeface="ＭＳ Ｐゴシック" pitchFamily="45" charset="-128"/>
                <a:cs typeface="Times New Roman"/>
              </a:rPr>
              <a:t>fascinating potent biomolecules with a myriad of activities</a:t>
            </a:r>
            <a:endParaRPr lang="en-US" sz="2400" b="1" dirty="0">
              <a:solidFill>
                <a:prstClr val="black"/>
              </a:solidFill>
              <a:latin typeface="Times New Roman"/>
              <a:ea typeface="ＭＳ Ｐゴシック" pitchFamily="45" charset="-128"/>
              <a:cs typeface="Times New Roman"/>
            </a:endParaRPr>
          </a:p>
          <a:p>
            <a:pPr marL="577850" lvl="1" indent="-228600" defTabSz="457200" eaLnBrk="0" fontAlgn="base" hangingPunct="0"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Times New Roman"/>
                <a:ea typeface="ＭＳ Ｐゴシック" pitchFamily="45" charset="-128"/>
                <a:cs typeface="Times New Roman"/>
              </a:rPr>
              <a:t>models for many different areas in basic research</a:t>
            </a:r>
          </a:p>
          <a:p>
            <a:pPr marL="577850" lvl="1" indent="-228600" defTabSz="457200" eaLnBrk="0" fontAlgn="base" hangingPunct="0"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Times New Roman"/>
                <a:ea typeface="ＭＳ Ｐゴシック" pitchFamily="45" charset="-128"/>
                <a:cs typeface="Times New Roman"/>
              </a:rPr>
              <a:t>Human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/>
                <a:ea typeface="ＭＳ Ｐゴシック" pitchFamily="45" charset="-128"/>
                <a:cs typeface="Times New Roman"/>
              </a:rPr>
              <a:t>envenomations</a:t>
            </a:r>
            <a:r>
              <a:rPr lang="en-US" sz="2400" b="1" dirty="0" smtClean="0">
                <a:solidFill>
                  <a:prstClr val="black"/>
                </a:solidFill>
                <a:latin typeface="Times New Roman"/>
                <a:ea typeface="ＭＳ Ｐゴシック" pitchFamily="45" charset="-128"/>
                <a:cs typeface="Times New Roman"/>
              </a:rPr>
              <a:t> – need for better integration of </a:t>
            </a:r>
            <a:r>
              <a:rPr lang="en-US" sz="2400" b="1" dirty="0">
                <a:solidFill>
                  <a:prstClr val="black"/>
                </a:solidFill>
                <a:latin typeface="Times New Roman"/>
                <a:ea typeface="ＭＳ Ｐゴシック" pitchFamily="45" charset="-128"/>
                <a:cs typeface="Times New Roman"/>
              </a:rPr>
              <a:t>basic and clinical research </a:t>
            </a:r>
            <a:r>
              <a:rPr lang="en-US" sz="2400" b="1" dirty="0" smtClean="0">
                <a:solidFill>
                  <a:prstClr val="black"/>
                </a:solidFill>
                <a:latin typeface="Times New Roman"/>
                <a:ea typeface="ＭＳ Ｐゴシック" pitchFamily="45" charset="-128"/>
                <a:cs typeface="Times New Roman"/>
                <a:sym typeface="Symbol" panose="05050102010706020507" pitchFamily="18" charset="2"/>
              </a:rPr>
              <a:t> improved treatment efficacy</a:t>
            </a:r>
            <a:endParaRPr lang="en-US" sz="2400" b="1" dirty="0" smtClean="0">
              <a:solidFill>
                <a:prstClr val="black"/>
              </a:solidFill>
              <a:latin typeface="Times New Roman"/>
              <a:ea typeface="ＭＳ Ｐゴシック" pitchFamily="45" charset="-128"/>
              <a:cs typeface="Times New Roman"/>
            </a:endParaRPr>
          </a:p>
          <a:p>
            <a:pPr marL="577850" lvl="1" indent="-228600" defTabSz="457200" eaLnBrk="0" fontAlgn="base" hangingPunct="0"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endParaRPr lang="en-US" sz="1900" b="1" dirty="0" smtClean="0">
              <a:solidFill>
                <a:prstClr val="black"/>
              </a:solidFill>
              <a:latin typeface="Times New Roman"/>
              <a:ea typeface="ＭＳ Ｐゴシック" pitchFamily="45" charset="-128"/>
              <a:cs typeface="Times New Roman"/>
            </a:endParaRPr>
          </a:p>
          <a:p>
            <a:pPr marL="349250" indent="-349250" defTabSz="457200" eaLnBrk="0" fontAlgn="base" hangingPunct="0"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ＭＳ Ｐゴシック" pitchFamily="45" charset="-128"/>
                <a:cs typeface="Times New Roman"/>
              </a:rPr>
              <a:t>Toxins as drugs – several in use or in clinical trials</a:t>
            </a:r>
          </a:p>
          <a:p>
            <a:pPr marL="577850" lvl="1" indent="-228600" defTabSz="457200" eaLnBrk="0" fontAlgn="base" hangingPunct="0"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Times New Roman"/>
                <a:ea typeface="ＭＳ Ｐゴシック" pitchFamily="45" charset="-128"/>
                <a:cs typeface="Times New Roman"/>
              </a:rPr>
              <a:t>wealth of opportunities for applied and basic research</a:t>
            </a:r>
          </a:p>
          <a:p>
            <a:pPr marL="577850" lvl="1" indent="-228600" defTabSz="457200" eaLnBrk="0" fontAlgn="base" hangingPunct="0"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en-US" sz="2400" b="1" dirty="0" err="1" smtClean="0">
                <a:solidFill>
                  <a:prstClr val="black"/>
                </a:solidFill>
                <a:latin typeface="Times New Roman"/>
                <a:ea typeface="ＭＳ Ｐゴシック" pitchFamily="45" charset="-128"/>
                <a:cs typeface="Times New Roman"/>
              </a:rPr>
              <a:t>disintegrins</a:t>
            </a:r>
            <a:r>
              <a:rPr lang="en-US" sz="2400" b="1" dirty="0" smtClean="0">
                <a:solidFill>
                  <a:prstClr val="black"/>
                </a:solidFill>
                <a:latin typeface="Times New Roman"/>
                <a:ea typeface="ＭＳ Ｐゴシック" pitchFamily="45" charset="-128"/>
                <a:cs typeface="Times New Roman"/>
              </a:rPr>
              <a:t> – biological role and dominant pharmacology VERY different</a:t>
            </a:r>
          </a:p>
          <a:p>
            <a:pPr marL="349250" indent="-349250" defTabSz="457200" eaLnBrk="0" fontAlgn="base" hangingPunct="0"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endParaRPr lang="en-US" sz="1900" b="1" dirty="0" smtClean="0">
              <a:solidFill>
                <a:prstClr val="black"/>
              </a:solidFill>
              <a:latin typeface="Times New Roman"/>
              <a:ea typeface="ＭＳ Ｐゴシック" pitchFamily="45" charset="-128"/>
              <a:cs typeface="Times New Roman"/>
            </a:endParaRPr>
          </a:p>
          <a:p>
            <a:pPr marL="349250" indent="-349250" defTabSz="457200" eaLnBrk="0" fontAlgn="base" hangingPunct="0"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ＭＳ Ｐゴシック" pitchFamily="45" charset="-128"/>
                <a:cs typeface="Times New Roman"/>
              </a:rPr>
              <a:t>Snakes as model organisms - many areas of biology</a:t>
            </a:r>
          </a:p>
        </p:txBody>
      </p:sp>
    </p:spTree>
    <p:extLst>
      <p:ext uri="{BB962C8B-B14F-4D97-AF65-F5344CB8AC3E}">
        <p14:creationId xmlns:p14="http://schemas.microsoft.com/office/powerpoint/2010/main" val="265413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Acknowledgements: Support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4952999"/>
          </a:xfrm>
        </p:spPr>
        <p:txBody>
          <a:bodyPr/>
          <a:lstStyle/>
          <a:p>
            <a:pPr marL="0" indent="0">
              <a:buNone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Colorado Bioscience grant (COEDIT)		USGS-BRD		</a:t>
            </a:r>
          </a:p>
          <a:p>
            <a:pPr marL="0" indent="0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NIH-NIGMS</a:t>
            </a:r>
          </a:p>
          <a:p>
            <a:pPr marL="0" indent="0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UNC-OSP</a:t>
            </a:r>
          </a:p>
          <a:p>
            <a:pPr marL="0" indent="0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NSF-DEB</a:t>
            </a:r>
          </a:p>
        </p:txBody>
      </p:sp>
      <p:pic>
        <p:nvPicPr>
          <p:cNvPr id="1026" name="Picture 2" descr="C:\Users\stephen.mackessy\Pictures\2012 May Snakes and fraction gels cvv ca\Bitis gabonica profile 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33800"/>
            <a:ext cx="3455277" cy="259873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39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Acknowledgements: Colleagues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943600"/>
            <a:ext cx="89916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E.M.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Peichoto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R.M. Kini   	       J. Pawlak		R. Doley</a:t>
            </a:r>
          </a:p>
          <a:p>
            <a:pPr marL="0" indent="0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Univ.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Nacional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Argent.	 NU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Singapore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	      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Scripps Inst.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	Tezpur Univ.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Kini and cran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t="2859" r="7841"/>
          <a:stretch/>
        </p:blipFill>
        <p:spPr bwMode="auto">
          <a:xfrm>
            <a:off x="2597889" y="2444734"/>
            <a:ext cx="2163711" cy="347472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2011 May Joanna Joshi visit 099 Joanna on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8" t="3541" r="18962" b="13556"/>
          <a:stretch/>
        </p:blipFill>
        <p:spPr bwMode="auto">
          <a:xfrm>
            <a:off x="4896294" y="2438400"/>
            <a:ext cx="2211572" cy="34709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K:\2008\2008 Singa &amp; Vietnam\2008 Singa &amp; Vietnam 190 Robin Doley 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12" y="2444734"/>
            <a:ext cx="1728318" cy="347472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K:\2009\2009 RMNP Eli &amp; Flavio\2009 Eli Peichoto RMNP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5" r="6349"/>
          <a:stretch/>
        </p:blipFill>
        <p:spPr bwMode="auto">
          <a:xfrm>
            <a:off x="152400" y="2438400"/>
            <a:ext cx="2317898" cy="347091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44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Acknowledgements: 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Students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Lab98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30694"/>
            <a:ext cx="1955800" cy="1379538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F:\2011 Presentations\2011 Apr 18 CSU Vet Cancer Center\Tony Gandara and fung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726" y="3507734"/>
            <a:ext cx="1585474" cy="1188731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Lab group 2004 001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5"/>
          <a:stretch>
            <a:fillRect/>
          </a:stretch>
        </p:blipFill>
        <p:spPr bwMode="auto">
          <a:xfrm>
            <a:off x="304800" y="1640958"/>
            <a:ext cx="2209800" cy="1376363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Nicole Sixberry Jon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4"/>
          <a:stretch>
            <a:fillRect/>
          </a:stretch>
        </p:blipFill>
        <p:spPr bwMode="auto">
          <a:xfrm>
            <a:off x="2295236" y="5181600"/>
            <a:ext cx="909902" cy="1447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2007 April San Francisco and horse 024 Mike Bradshaw &amp; 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072" y="5185300"/>
            <a:ext cx="869467" cy="1447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SM and Jamie LeRoy extracting CVV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/>
          <a:stretch>
            <a:fillRect/>
          </a:stretch>
        </p:blipFill>
        <p:spPr bwMode="auto">
          <a:xfrm>
            <a:off x="5046410" y="1640958"/>
            <a:ext cx="1255237" cy="1152218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SM and Annette AhYoung extracting Cvv l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1557139" cy="1447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 descr="Liz Fesl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30"/>
          <a:stretch>
            <a:fillRect/>
          </a:stretch>
        </p:blipFill>
        <p:spPr bwMode="auto">
          <a:xfrm>
            <a:off x="8075083" y="5182226"/>
            <a:ext cx="764117" cy="1447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F:\2011 Presentations\2011 Apr 18 CSU Vet Cancer Center\Bree Broughton Res Day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46530"/>
            <a:ext cx="1325943" cy="171114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F:\2011 Presentations\2011 Apr 18 CSU Vet Cancer Center\Anthony Saviol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986" y="1640958"/>
            <a:ext cx="1536290" cy="115221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490" y="3074297"/>
            <a:ext cx="2530510" cy="1883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K:\2013\2013 Mar Calif photos SD, AnzaB\2013 Mar Calif 009 Carrie Weldon at Lilly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489" y="5203021"/>
            <a:ext cx="1114983" cy="144475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tephen.mackessy\Pictures\Tom w Flavio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642" y="5169189"/>
            <a:ext cx="1192558" cy="146391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56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66472" cy="6886039"/>
            <a:chOff x="0" y="0"/>
            <a:chExt cx="9166472" cy="6886039"/>
          </a:xfrm>
        </p:grpSpPr>
        <p:pic>
          <p:nvPicPr>
            <p:cNvPr id="7" name="Picture 2" descr="C:\Users\UNC\Desktop\2011 5 June Reptile and other pictures to label\C v viridis at den 10_15_12 IMG_1878_closeup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562600" y="5562600"/>
              <a:ext cx="360387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000000"/>
                  </a:solidFill>
                  <a:latin typeface="Arial"/>
                </a:rPr>
                <a:t>Thanks for</a:t>
              </a:r>
            </a:p>
            <a:p>
              <a:pPr algn="ctr"/>
              <a:r>
                <a:rPr lang="en-US" sz="4000" b="1" dirty="0" smtClean="0">
                  <a:solidFill>
                    <a:srgbClr val="000000"/>
                  </a:solidFill>
                  <a:latin typeface="Arial"/>
                </a:rPr>
                <a:t>your attention</a:t>
              </a:r>
              <a:endParaRPr lang="en-US" sz="4000" b="1" dirty="0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661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2951" y="228600"/>
            <a:ext cx="3380734" cy="707886"/>
          </a:xfrm>
          <a:prstGeom prst="rect">
            <a:avLst/>
          </a:prstGeom>
          <a:noFill/>
          <a:effectLst>
            <a:innerShdw blurRad="63500" dist="25400" dir="2700000">
              <a:schemeClr val="tx1">
                <a:alpha val="50000"/>
              </a:schemeClr>
            </a:inn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rial" panose="020B0604020202020204" pitchFamily="34" charset="0"/>
              </a:rPr>
              <a:t>Questions?</a:t>
            </a:r>
          </a:p>
        </p:txBody>
      </p:sp>
      <p:pic>
        <p:nvPicPr>
          <p:cNvPr id="4098" name="Picture 2" descr="C:\Users\UNC\Pictures\!2011 5 June Reptile and other pictures to label\Porthidium nasutum label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4"/>
          <a:stretch/>
        </p:blipFill>
        <p:spPr bwMode="auto">
          <a:xfrm>
            <a:off x="1318" y="1155406"/>
            <a:ext cx="9144000" cy="570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98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6019800"/>
            <a:ext cx="8153400" cy="685800"/>
          </a:xfrm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CC66"/>
                </a:solidFill>
                <a:latin typeface="Times New Roman" pitchFamily="18" charset="0"/>
              </a:rPr>
              <a:t>Venomous Lizards - </a:t>
            </a:r>
            <a:r>
              <a:rPr lang="en-US" sz="3200" b="1" dirty="0" err="1" smtClean="0">
                <a:solidFill>
                  <a:srgbClr val="FFCC66"/>
                </a:solidFill>
                <a:latin typeface="Times New Roman" pitchFamily="18" charset="0"/>
              </a:rPr>
              <a:t>Helodermatidae</a:t>
            </a:r>
            <a:endParaRPr lang="en-US" sz="3200" b="1" dirty="0" smtClean="0">
              <a:solidFill>
                <a:srgbClr val="FFCC66"/>
              </a:solidFill>
              <a:latin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28600" y="685800"/>
            <a:ext cx="4314001" cy="2394099"/>
            <a:chOff x="2555240" y="3581400"/>
            <a:chExt cx="4314001" cy="2394099"/>
          </a:xfrm>
        </p:grpSpPr>
        <p:pic>
          <p:nvPicPr>
            <p:cNvPr id="2054" name="Picture 6" descr="http://www.unco.edu/biology/faculty_staff/mackessy/Photo%20Gallery/lizards/Heloderma%20suspectum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87" b="12514"/>
            <a:stretch/>
          </p:blipFill>
          <p:spPr bwMode="auto">
            <a:xfrm>
              <a:off x="2677160" y="3581400"/>
              <a:ext cx="4084544" cy="2057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2555240" y="5606167"/>
              <a:ext cx="43140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err="1" smtClean="0">
                  <a:solidFill>
                    <a:srgbClr val="FFFFCC"/>
                  </a:solidFill>
                </a:rPr>
                <a:t>Heloderma</a:t>
              </a:r>
              <a:r>
                <a:rPr lang="en-US" b="1" i="1" dirty="0" smtClean="0">
                  <a:solidFill>
                    <a:srgbClr val="FFFFCC"/>
                  </a:solidFill>
                </a:rPr>
                <a:t> </a:t>
              </a:r>
              <a:r>
                <a:rPr lang="en-US" b="1" i="1" dirty="0" err="1" smtClean="0">
                  <a:solidFill>
                    <a:srgbClr val="FFFFCC"/>
                  </a:solidFill>
                </a:rPr>
                <a:t>suspectum</a:t>
              </a:r>
              <a:r>
                <a:rPr lang="en-US" b="1" i="1" dirty="0" smtClean="0">
                  <a:solidFill>
                    <a:srgbClr val="FFFFCC"/>
                  </a:solidFill>
                </a:rPr>
                <a:t> </a:t>
              </a:r>
              <a:r>
                <a:rPr lang="en-US" b="1" dirty="0" smtClean="0">
                  <a:solidFill>
                    <a:srgbClr val="FFFFCC"/>
                  </a:solidFill>
                </a:rPr>
                <a:t>– Gila Monster</a:t>
              </a:r>
              <a:endParaRPr lang="en-US" b="1" dirty="0">
                <a:solidFill>
                  <a:srgbClr val="FFFFCC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759391" y="2758876"/>
            <a:ext cx="428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FFFFCC"/>
                </a:solidFill>
              </a:rPr>
              <a:t>Heloderma</a:t>
            </a:r>
            <a:r>
              <a:rPr lang="en-US" b="1" i="1" dirty="0" smtClean="0">
                <a:solidFill>
                  <a:srgbClr val="FFFFCC"/>
                </a:solidFill>
              </a:rPr>
              <a:t> </a:t>
            </a:r>
            <a:r>
              <a:rPr lang="en-US" b="1" i="1" dirty="0" err="1" smtClean="0">
                <a:solidFill>
                  <a:srgbClr val="FFFFCC"/>
                </a:solidFill>
              </a:rPr>
              <a:t>horridum</a:t>
            </a:r>
            <a:r>
              <a:rPr lang="en-US" b="1" i="1" dirty="0" smtClean="0">
                <a:solidFill>
                  <a:srgbClr val="FFFFCC"/>
                </a:solidFill>
              </a:rPr>
              <a:t> </a:t>
            </a:r>
            <a:r>
              <a:rPr lang="en-US" b="1" dirty="0" smtClean="0">
                <a:solidFill>
                  <a:srgbClr val="FFFFCC"/>
                </a:solidFill>
              </a:rPr>
              <a:t>– Beaded Lizard</a:t>
            </a:r>
            <a:endParaRPr lang="en-US" b="1" dirty="0">
              <a:solidFill>
                <a:srgbClr val="FFFFCC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200400" y="3577384"/>
            <a:ext cx="2895600" cy="2449507"/>
            <a:chOff x="6248400" y="3581400"/>
            <a:chExt cx="2895600" cy="2449507"/>
          </a:xfrm>
        </p:grpSpPr>
        <p:pic>
          <p:nvPicPr>
            <p:cNvPr id="21" name="Picture 2" descr="http://digimorph.org/specimens/Heloderma_suspectum/adult/specime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3581400"/>
              <a:ext cx="2895600" cy="2209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Straight Arrow Connector 21"/>
            <p:cNvCxnSpPr/>
            <p:nvPr/>
          </p:nvCxnSpPr>
          <p:spPr>
            <a:xfrm flipH="1" flipV="1">
              <a:off x="6461760" y="4968241"/>
              <a:ext cx="76200" cy="4572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6680200" y="5034281"/>
              <a:ext cx="76200" cy="4572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980654" y="5753908"/>
              <a:ext cx="1401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FFCC"/>
                  </a:solidFill>
                </a:rPr>
                <a:t>(digimorph.com)</a:t>
              </a:r>
              <a:endParaRPr lang="en-US" sz="1200" b="1" dirty="0">
                <a:solidFill>
                  <a:srgbClr val="FFFFCC"/>
                </a:solidFill>
              </a:endParaRPr>
            </a:p>
          </p:txBody>
        </p:sp>
      </p:grpSp>
      <p:pic>
        <p:nvPicPr>
          <p:cNvPr id="1026" name="Picture 2" descr="C:\Users\stephen.mackessy\Pictures\!Reptile and other pictures to label\Heloderma horridum 2017 Cuernavac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85799"/>
            <a:ext cx="4317220" cy="202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90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Composition of snake venoms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4952999"/>
          </a:xfrm>
        </p:spPr>
        <p:txBody>
          <a:bodyPr>
            <a:normAutofit/>
          </a:bodyPr>
          <a:lstStyle/>
          <a:p>
            <a:pPr marL="228600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Proteins/peptides &gt;90% of venom mass</a:t>
            </a:r>
          </a:p>
          <a:p>
            <a:pPr marL="457200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~12-15 protein families in a typical venom (front-fanged snake)</a:t>
            </a:r>
          </a:p>
          <a:p>
            <a:pPr marL="457200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highly conserved structure, stable molecular scaffold</a:t>
            </a:r>
          </a:p>
          <a:p>
            <a:pPr marL="457200" lvl="1" indent="-225425">
              <a:spcBef>
                <a:spcPts val="600"/>
              </a:spcBef>
              <a:buClr>
                <a:schemeClr val="tx1">
                  <a:lumMod val="95000"/>
                  <a:lumOff val="5000"/>
                </a:schemeClr>
              </a:buClr>
              <a:buFont typeface="Arial" pitchFamily="34" charset="0"/>
              <a:buChar char="•"/>
            </a:pP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However - within a protein family - many different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homologs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often with different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pharmacologies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225425">
              <a:spcBef>
                <a:spcPts val="600"/>
              </a:spcBef>
              <a:buClrTx/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mutation of specific non-structural residues → </a:t>
            </a:r>
          </a:p>
          <a:p>
            <a:pPr marL="457200" indent="-225425">
              <a:spcBef>
                <a:spcPts val="600"/>
              </a:spcBef>
              <a:buClrTx/>
              <a:buNone/>
              <a:tabLst>
                <a:tab pos="457200" algn="l"/>
              </a:tabLst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	different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ligand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-binding properties</a:t>
            </a:r>
          </a:p>
          <a:p>
            <a:pPr marL="457200" indent="-225425"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exceptionally potent biological activities</a:t>
            </a:r>
          </a:p>
          <a:p>
            <a:pPr marL="457200" indent="-225425">
              <a:spcBef>
                <a:spcPts val="600"/>
              </a:spcBef>
              <a:buClrTx/>
              <a:buFont typeface="Arial" pitchFamily="34" charset="0"/>
              <a:buChar char="•"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00989"/>
            <a:ext cx="1250914" cy="124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04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45616"/>
            <a:ext cx="8686800" cy="1252728"/>
          </a:xfrm>
        </p:spPr>
        <p:txBody>
          <a:bodyPr>
            <a:normAutofit/>
          </a:bodyPr>
          <a:lstStyle/>
          <a:p>
            <a:pPr algn="ctr" fontAlgn="base">
              <a:spcAft>
                <a:spcPct val="0"/>
              </a:spcAft>
            </a:pP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Protein families (~24-32) in snake venoms:</a:t>
            </a:r>
            <a:b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</a:rPr>
            </a:b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limited number, multiple isoforms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991600" cy="495299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ClrTx/>
              <a:buSzPct val="100000"/>
              <a:buFont typeface="Arial" pitchFamily="34" charset="0"/>
              <a:buChar char="•"/>
            </a:pP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u="sng" dirty="0" smtClean="0">
                <a:latin typeface="Times New Roman" pitchFamily="18" charset="0"/>
                <a:cs typeface="Times New Roman" pitchFamily="18" charset="0"/>
              </a:rPr>
              <a:t>Three-finger toxins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• </a:t>
            </a:r>
            <a:r>
              <a:rPr lang="en-US" sz="8000" b="1" u="sng" dirty="0" err="1" smtClean="0">
                <a:latin typeface="Times New Roman" pitchFamily="18" charset="0"/>
                <a:cs typeface="Times New Roman" pitchFamily="18" charset="0"/>
              </a:rPr>
              <a:t>Cysteine</a:t>
            </a:r>
            <a:r>
              <a:rPr lang="en-US" sz="8000" b="1" u="sng" dirty="0" smtClean="0">
                <a:latin typeface="Times New Roman" pitchFamily="18" charset="0"/>
                <a:cs typeface="Times New Roman" pitchFamily="18" charset="0"/>
              </a:rPr>
              <a:t>-rich </a:t>
            </a:r>
            <a:r>
              <a:rPr lang="en-US" sz="8000" b="1" u="sng" dirty="0" err="1" smtClean="0">
                <a:latin typeface="Times New Roman" pitchFamily="18" charset="0"/>
                <a:cs typeface="Times New Roman" pitchFamily="18" charset="0"/>
              </a:rPr>
              <a:t>secretory</a:t>
            </a:r>
            <a:r>
              <a:rPr lang="en-US" sz="8000" b="1" u="sng" dirty="0" smtClean="0">
                <a:latin typeface="Times New Roman" pitchFamily="18" charset="0"/>
                <a:cs typeface="Times New Roman" pitchFamily="18" charset="0"/>
              </a:rPr>
              <a:t> proteins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ClrTx/>
              <a:buSzPct val="100000"/>
              <a:buFont typeface="Arial" pitchFamily="34" charset="0"/>
              <a:buChar char="•"/>
            </a:pP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u="sng" dirty="0" err="1" smtClean="0">
                <a:latin typeface="Times New Roman" pitchFamily="18" charset="0"/>
                <a:cs typeface="Times New Roman" pitchFamily="18" charset="0"/>
              </a:rPr>
              <a:t>Phospholipases</a:t>
            </a:r>
            <a:r>
              <a:rPr lang="en-US" sz="8000" b="1" u="sng" dirty="0" smtClean="0">
                <a:latin typeface="Times New Roman" pitchFamily="18" charset="0"/>
                <a:cs typeface="Times New Roman" pitchFamily="18" charset="0"/>
              </a:rPr>
              <a:t> A</a:t>
            </a:r>
            <a:r>
              <a:rPr lang="en-US" sz="8000" b="1" u="sng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• </a:t>
            </a:r>
            <a:r>
              <a:rPr lang="en-US" sz="8000" b="1" u="sng" dirty="0" err="1" smtClean="0">
                <a:latin typeface="Times New Roman" pitchFamily="18" charset="0"/>
                <a:cs typeface="Times New Roman" pitchFamily="18" charset="0"/>
              </a:rPr>
              <a:t>Myotoxin</a:t>
            </a:r>
            <a:r>
              <a:rPr lang="en-US" sz="8000" b="1" u="sng" dirty="0" smtClean="0">
                <a:latin typeface="Times New Roman" pitchFamily="18" charset="0"/>
                <a:cs typeface="Times New Roman" pitchFamily="18" charset="0"/>
              </a:rPr>
              <a:t> a/</a:t>
            </a:r>
            <a:r>
              <a:rPr lang="en-US" sz="8000" b="1" u="sng" dirty="0" err="1" smtClean="0">
                <a:latin typeface="Times New Roman" pitchFamily="18" charset="0"/>
                <a:cs typeface="Times New Roman" pitchFamily="18" charset="0"/>
              </a:rPr>
              <a:t>crotamine</a:t>
            </a:r>
            <a:endParaRPr lang="en-US" sz="8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Aft>
                <a:spcPts val="600"/>
              </a:spcAft>
              <a:buClrTx/>
              <a:buSzPct val="100000"/>
              <a:buFont typeface="Arial" pitchFamily="34" charset="0"/>
              <a:buChar char="•"/>
            </a:pP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u="sng" dirty="0" smtClean="0">
                <a:latin typeface="Times New Roman" pitchFamily="18" charset="0"/>
                <a:cs typeface="Times New Roman" pitchFamily="18" charset="0"/>
              </a:rPr>
              <a:t>Metalloproteinases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• </a:t>
            </a:r>
            <a:r>
              <a:rPr lang="en-US" sz="80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C-type lectins</a:t>
            </a:r>
            <a:r>
              <a:rPr lang="en-US" sz="8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8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lnSpc>
                <a:spcPct val="110000"/>
              </a:lnSpc>
              <a:spcAft>
                <a:spcPts val="600"/>
              </a:spcAft>
              <a:buClrTx/>
              <a:buSzPct val="100000"/>
              <a:buFont typeface="Arial" pitchFamily="34" charset="0"/>
              <a:buChar char="•"/>
            </a:pPr>
            <a:r>
              <a:rPr lang="en-US" sz="80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Serine proteinases 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	• </a:t>
            </a:r>
            <a:r>
              <a:rPr lang="en-US" sz="80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Disintegrins </a:t>
            </a:r>
          </a:p>
          <a:p>
            <a:pPr marL="171450" indent="-171450">
              <a:lnSpc>
                <a:spcPct val="110000"/>
              </a:lnSpc>
              <a:spcAft>
                <a:spcPts val="600"/>
              </a:spcAft>
              <a:buClrTx/>
              <a:buSzPct val="100000"/>
              <a:buFont typeface="Arial" pitchFamily="34" charset="0"/>
              <a:buChar char="•"/>
            </a:pPr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Exendins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8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• 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Snake venom growth factors – VEGF, NGF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ClrTx/>
              <a:buSzPct val="100000"/>
              <a:buFont typeface="Arial" pitchFamily="34" charset="0"/>
              <a:buChar char="•"/>
            </a:pP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L-amino acid oxidase		</a:t>
            </a:r>
            <a:r>
              <a:rPr lang="en-US" sz="8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• </a:t>
            </a:r>
            <a:r>
              <a:rPr lang="en-US" sz="8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Vespryn</a:t>
            </a:r>
            <a:r>
              <a:rPr lang="en-US" sz="8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8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ohanin</a:t>
            </a:r>
            <a:r>
              <a:rPr lang="en-US" sz="8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Aft>
                <a:spcPts val="600"/>
              </a:spcAft>
              <a:buClrTx/>
              <a:buSzPct val="100000"/>
              <a:buFont typeface="Arial" pitchFamily="34" charset="0"/>
              <a:buChar char="•"/>
            </a:pP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Serine proteinase inhibitors	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• 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Waprin/Kunitz BPTI 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ClrTx/>
              <a:buSzPct val="100000"/>
              <a:buFont typeface="Arial" pitchFamily="34" charset="0"/>
              <a:buChar char="•"/>
            </a:pP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Hyaluronidase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8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• </a:t>
            </a:r>
            <a:r>
              <a:rPr lang="en-US" sz="8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Waglerin</a:t>
            </a:r>
            <a:endParaRPr lang="en-US" sz="8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Aft>
                <a:spcPts val="600"/>
              </a:spcAft>
              <a:buClrTx/>
              <a:buSzPct val="100000"/>
              <a:buFont typeface="Arial" pitchFamily="34" charset="0"/>
              <a:buChar char="•"/>
            </a:pP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Dipeptidyl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peptidase		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• </a:t>
            </a:r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Sarafotoxins</a:t>
            </a:r>
            <a:endParaRPr lang="en-US" sz="8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Aft>
                <a:spcPts val="600"/>
              </a:spcAft>
              <a:buClrTx/>
              <a:buSzPct val="100000"/>
              <a:buFont typeface="Arial" pitchFamily="34" charset="0"/>
              <a:buChar char="•"/>
            </a:pPr>
            <a:r>
              <a:rPr lang="en-US" sz="80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Acetylcholinesterase		• </a:t>
            </a:r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Prokineticin</a:t>
            </a: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/AVIT 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proteins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ClrTx/>
              <a:buSzPct val="100000"/>
              <a:buFont typeface="Arial" pitchFamily="34" charset="0"/>
              <a:buChar char="•"/>
            </a:pP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Exonuclease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/PDE		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• </a:t>
            </a:r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Bradykinin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potentiating peptide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ClrTx/>
              <a:buSzPct val="100000"/>
              <a:buFont typeface="Arial" pitchFamily="34" charset="0"/>
              <a:buChar char="•"/>
            </a:pP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5'-nuclotidase                                        and natriuretic peptide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ClrTx/>
              <a:buSzPct val="100000"/>
              <a:buNone/>
            </a:pPr>
            <a:r>
              <a:rPr lang="en-US" sz="7400" b="1" dirty="0" smtClean="0">
                <a:latin typeface="Times New Roman" pitchFamily="18" charset="0"/>
                <a:cs typeface="Times New Roman" pitchFamily="18" charset="0"/>
              </a:rPr>
              <a:t>			</a:t>
            </a:r>
            <a:endParaRPr lang="en-US" sz="3500" b="1" dirty="0" smtClean="0"/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3600" b="1" dirty="0" smtClean="0"/>
              <a:t>	</a:t>
            </a:r>
            <a:r>
              <a:rPr lang="en-US" sz="9600" b="1" u="sng" dirty="0" smtClean="0">
                <a:latin typeface="Times New Roman" pitchFamily="18" charset="0"/>
                <a:cs typeface="Times New Roman" pitchFamily="18" charset="0"/>
              </a:rPr>
              <a:t>Underlined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= often most abundant proteins in venoms</a:t>
            </a:r>
          </a:p>
        </p:txBody>
      </p:sp>
    </p:spTree>
    <p:extLst>
      <p:ext uri="{BB962C8B-B14F-4D97-AF65-F5344CB8AC3E}">
        <p14:creationId xmlns:p14="http://schemas.microsoft.com/office/powerpoint/2010/main" val="223716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126" y="416104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0AD00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Envenomation events: hypothetical</a:t>
            </a:r>
            <a:endParaRPr lang="en-US" sz="3600" b="1" dirty="0">
              <a:solidFill>
                <a:srgbClr val="F0AD00">
                  <a:lumMod val="60000"/>
                  <a:lumOff val="4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1545853"/>
            <a:ext cx="6592887" cy="500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924800" y="6611779"/>
            <a:ext cx="1219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</a:rPr>
              <a:t>Mackessy, 2008</a:t>
            </a:r>
          </a:p>
        </p:txBody>
      </p:sp>
    </p:spTree>
    <p:extLst>
      <p:ext uri="{BB962C8B-B14F-4D97-AF65-F5344CB8AC3E}">
        <p14:creationId xmlns:p14="http://schemas.microsoft.com/office/powerpoint/2010/main" val="398914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3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4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5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6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2391</TotalTime>
  <Words>2239</Words>
  <Application>Microsoft Office PowerPoint</Application>
  <PresentationFormat>On-screen Show (4:3)</PresentationFormat>
  <Paragraphs>499</Paragraphs>
  <Slides>56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83" baseType="lpstr">
      <vt:lpstr>ＭＳ Ｐゴシック</vt:lpstr>
      <vt:lpstr>Arial</vt:lpstr>
      <vt:lpstr>Calibri</vt:lpstr>
      <vt:lpstr>Copperplate Gothic Bold</vt:lpstr>
      <vt:lpstr>Corbel</vt:lpstr>
      <vt:lpstr>Symbol</vt:lpstr>
      <vt:lpstr>Times New Roman</vt:lpstr>
      <vt:lpstr>Wingdings</vt:lpstr>
      <vt:lpstr>Wingdings 2</vt:lpstr>
      <vt:lpstr>Wingdings 3</vt:lpstr>
      <vt:lpstr>Default Design</vt:lpstr>
      <vt:lpstr>Module</vt:lpstr>
      <vt:lpstr>8_Default Design</vt:lpstr>
      <vt:lpstr>1_Module</vt:lpstr>
      <vt:lpstr>2_Module</vt:lpstr>
      <vt:lpstr>3_Module</vt:lpstr>
      <vt:lpstr>5_Module</vt:lpstr>
      <vt:lpstr>6_Module</vt:lpstr>
      <vt:lpstr>1_Default Design</vt:lpstr>
      <vt:lpstr>2_Default Design</vt:lpstr>
      <vt:lpstr>10_Default Design</vt:lpstr>
      <vt:lpstr>7_Module</vt:lpstr>
      <vt:lpstr>10_Module</vt:lpstr>
      <vt:lpstr>3_Default Design</vt:lpstr>
      <vt:lpstr>Office Theme</vt:lpstr>
      <vt:lpstr>SPW 11.0 Graph</vt:lpstr>
      <vt:lpstr>SPW 7.0 Graph</vt:lpstr>
      <vt:lpstr>Reptilian Venoms and Toxins: Diversity and  Mechanisms of Action</vt:lpstr>
      <vt:lpstr>PowerPoint Presentation</vt:lpstr>
      <vt:lpstr>PowerPoint Presentation</vt:lpstr>
      <vt:lpstr>Venomous snakes</vt:lpstr>
      <vt:lpstr>Venom delivery systems</vt:lpstr>
      <vt:lpstr>Venomous Lizards - Helodermatidae</vt:lpstr>
      <vt:lpstr>Composition of snake venoms</vt:lpstr>
      <vt:lpstr>Protein families (~24-32) in snake venoms: limited number, multiple isoforms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Venomic studies</vt:lpstr>
      <vt:lpstr>Antivenomic studies</vt:lpstr>
      <vt:lpstr>Transcriptomic studies</vt:lpstr>
      <vt:lpstr>Venom delivery systems</vt:lpstr>
      <vt:lpstr>Front-fanged snakes - Elapids</vt:lpstr>
      <vt:lpstr>Relative abundance of toxins: Family Elapidae</vt:lpstr>
      <vt:lpstr>Front-fanged snakes - Vipers</vt:lpstr>
      <vt:lpstr>Front-fanged snakes - Rattlesnakes</vt:lpstr>
      <vt:lpstr>PowerPoint Presentation</vt:lpstr>
      <vt:lpstr>Rear-fanged snakes - “Colubrid” Snakes</vt:lpstr>
      <vt:lpstr>Relative abundance of toxins: “Colubrid” snakes</vt:lpstr>
      <vt:lpstr>Targeted systems: peripheral nervous system</vt:lpstr>
      <vt:lpstr>Targeted systems: muscular system</vt:lpstr>
      <vt:lpstr>Targeted systems: vasculature &amp; coagulation cascade system</vt:lpstr>
      <vt:lpstr>PowerPoint Presentation</vt:lpstr>
      <vt:lpstr>Venom protein family 1: three-finger toxins</vt:lpstr>
      <vt:lpstr>3FTx: highly conserved scaffold, diverse pharmacologies</vt:lpstr>
      <vt:lpstr>3FTx: conserved molecular fold</vt:lpstr>
      <vt:lpstr>3FTx diversification: interaction of mechanisms</vt:lpstr>
      <vt:lpstr>Therapeutic challenge of 3FTxs</vt:lpstr>
      <vt:lpstr>Venom protein family 2: PLA2s</vt:lpstr>
      <vt:lpstr>PLA2: enzymatic activity</vt:lpstr>
      <vt:lpstr>PLA2: lethal activity</vt:lpstr>
      <vt:lpstr>US rattlesnake species producing crotoxin homologs</vt:lpstr>
      <vt:lpstr>Potent toxic effects possible</vt:lpstr>
      <vt:lpstr>Venom protein family 3: serine proteinases</vt:lpstr>
      <vt:lpstr>Serine proteinases: structure/activity</vt:lpstr>
      <vt:lpstr>Serine proteinases – envenomation effects</vt:lpstr>
      <vt:lpstr>PowerPoint Presentation</vt:lpstr>
      <vt:lpstr>Venom protein family 4: metalloproteinases</vt:lpstr>
      <vt:lpstr>PowerPoint Presentation</vt:lpstr>
      <vt:lpstr>Metalloproteinase: PIII hemorrhagic</vt:lpstr>
      <vt:lpstr>Metalloproteinase: PIII hemorrhagic</vt:lpstr>
      <vt:lpstr>Rattlesnake metalloproteinases</vt:lpstr>
      <vt:lpstr>Venom protein family 5: small basic toxins – myotoxin a and homologs</vt:lpstr>
      <vt:lpstr>PowerPoint Presentation</vt:lpstr>
      <vt:lpstr>Summary</vt:lpstr>
      <vt:lpstr>Conclusions</vt:lpstr>
      <vt:lpstr>Acknowledgements: Support</vt:lpstr>
      <vt:lpstr>Acknowledgements: Colleagues</vt:lpstr>
      <vt:lpstr>Acknowledgements: Students</vt:lpstr>
      <vt:lpstr>PowerPoint Presentation</vt:lpstr>
      <vt:lpstr>PowerPoint Presentation</vt:lpstr>
    </vt:vector>
  </TitlesOfParts>
  <Company>University of Northern Colorado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Reptilian Venoms and Toxins: Diversity and Mechanisms of Action</dc:title>
  <dc:creator>UNC</dc:creator>
  <cp:lastModifiedBy>Mackessy, Stephen</cp:lastModifiedBy>
  <cp:revision>148</cp:revision>
  <dcterms:created xsi:type="dcterms:W3CDTF">2013-01-22T04:56:36Z</dcterms:created>
  <dcterms:modified xsi:type="dcterms:W3CDTF">2019-12-02T20:52:56Z</dcterms:modified>
</cp:coreProperties>
</file>