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9753600" cy="7315200"/>
  <p:notesSz cx="6858000" cy="9144000"/>
  <p:embeddedFontLst>
    <p:embeddedFont>
      <p:font typeface="Black Bones" panose="020B0604020202020204" charset="0"/>
      <p:regular r:id="rId45"/>
    </p:embeddedFont>
    <p:embeddedFont>
      <p:font typeface="Calibri" panose="020F0502020204030204" pitchFamily="34" charset="0"/>
      <p:regular r:id="rId46"/>
      <p:bold r:id="rId47"/>
      <p:italic r:id="rId48"/>
      <p:boldItalic r:id="rId49"/>
    </p:embeddedFont>
    <p:embeddedFont>
      <p:font typeface="Greeley C" panose="02000000000000000000" pitchFamily="50" charset="0"/>
      <p:regular r:id="rId50"/>
    </p:embeddedFont>
    <p:embeddedFont>
      <p:font typeface="Open Sans" panose="020B0606030504020204" pitchFamily="34" charset="0"/>
      <p:regular r:id="rId51"/>
      <p:bold r:id="rId52"/>
      <p:italic r:id="rId53"/>
      <p:boldItalic r:id="rId54"/>
    </p:embeddedFont>
    <p:embeddedFont>
      <p:font typeface="Open Sans Bold" panose="020B0806030504020204" charset="0"/>
      <p:regular r:id="rId55"/>
    </p:embeddedFont>
    <p:embeddedFont>
      <p:font typeface="Open Sans Italics" panose="020B0604020202020204"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C7DEBC-707A-4A0E-800F-589FDBFFBAF7}" v="3" dt="2023-07-18T17:52:59.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6" d="100"/>
          <a:sy n="66" d="100"/>
        </p:scale>
        <p:origin x="2778" y="8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tner, Hailey" userId="3ff1ba6a-6658-435d-b42d-5a6d3d0c0fa2" providerId="ADAL" clId="{8CC7DEBC-707A-4A0E-800F-589FDBFFBAF7}"/>
    <pc:docChg chg="undo custSel modSld">
      <pc:chgData name="Gertner, Hailey" userId="3ff1ba6a-6658-435d-b42d-5a6d3d0c0fa2" providerId="ADAL" clId="{8CC7DEBC-707A-4A0E-800F-589FDBFFBAF7}" dt="2023-07-18T17:53:37.282" v="7" actId="14100"/>
      <pc:docMkLst>
        <pc:docMk/>
      </pc:docMkLst>
      <pc:sldChg chg="modSp mod">
        <pc:chgData name="Gertner, Hailey" userId="3ff1ba6a-6658-435d-b42d-5a6d3d0c0fa2" providerId="ADAL" clId="{8CC7DEBC-707A-4A0E-800F-589FDBFFBAF7}" dt="2023-07-18T17:53:37.282" v="7" actId="14100"/>
        <pc:sldMkLst>
          <pc:docMk/>
          <pc:sldMk cId="0" sldId="256"/>
        </pc:sldMkLst>
        <pc:spChg chg="mod">
          <ac:chgData name="Gertner, Hailey" userId="3ff1ba6a-6658-435d-b42d-5a6d3d0c0fa2" providerId="ADAL" clId="{8CC7DEBC-707A-4A0E-800F-589FDBFFBAF7}" dt="2023-07-18T17:53:37.282" v="7" actId="14100"/>
          <ac:spMkLst>
            <pc:docMk/>
            <pc:sldMk cId="0" sldId="256"/>
            <ac:spMk id="9" creationId="{00000000-0000-0000-0000-000000000000}"/>
          </ac:spMkLst>
        </pc:spChg>
        <pc:spChg chg="mod">
          <ac:chgData name="Gertner, Hailey" userId="3ff1ba6a-6658-435d-b42d-5a6d3d0c0fa2" providerId="ADAL" clId="{8CC7DEBC-707A-4A0E-800F-589FDBFFBAF7}" dt="2023-07-18T17:53:21.301" v="5" actId="1076"/>
          <ac:spMkLst>
            <pc:docMk/>
            <pc:sldMk cId="0" sldId="256"/>
            <ac:spMk id="12" creationId="{00000000-0000-0000-0000-000000000000}"/>
          </ac:spMkLst>
        </pc:spChg>
      </pc:sldChg>
      <pc:sldChg chg="modSp mod">
        <pc:chgData name="Gertner, Hailey" userId="3ff1ba6a-6658-435d-b42d-5a6d3d0c0fa2" providerId="ADAL" clId="{8CC7DEBC-707A-4A0E-800F-589FDBFFBAF7}" dt="2023-07-18T14:44:43.292" v="0" actId="113"/>
        <pc:sldMkLst>
          <pc:docMk/>
          <pc:sldMk cId="0" sldId="262"/>
        </pc:sldMkLst>
        <pc:spChg chg="mod">
          <ac:chgData name="Gertner, Hailey" userId="3ff1ba6a-6658-435d-b42d-5a6d3d0c0fa2" providerId="ADAL" clId="{8CC7DEBC-707A-4A0E-800F-589FDBFFBAF7}" dt="2023-07-18T14:44:43.292" v="0" actId="113"/>
          <ac:spMkLst>
            <pc:docMk/>
            <pc:sldMk cId="0" sldId="262"/>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18.07.2023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We average nearly 1500 students during the award year the earn over $630,000 each month</a:t>
            </a:r>
          </a:p>
          <a:p>
            <a:endParaRPr lang="en-US" dirty="0"/>
          </a:p>
          <a:p>
            <a:r>
              <a:rPr lang="en-US" dirty="0"/>
              <a:t>All student employees are considered "at-will" employees. Student employment is considered interim or temporary.</a:t>
            </a:r>
          </a:p>
          <a:p>
            <a:endParaRPr lang="en-US" dirty="0"/>
          </a:p>
          <a:p>
            <a:r>
              <a:rPr lang="en-US" dirty="0"/>
              <a:t>The primary difference between each employment type is the wage funding source and student eligibility.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We average nearly 1500 students during the award year the earn over $630,000 each month</a:t>
            </a:r>
          </a:p>
          <a:p>
            <a:endParaRPr lang="en-US" dirty="0"/>
          </a:p>
          <a:p>
            <a:r>
              <a:rPr lang="en-US" dirty="0"/>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We average nearly 1500 students during the award year the earn over $630,000 each month</a:t>
            </a:r>
          </a:p>
          <a:p>
            <a:endParaRPr lang="en-US" dirty="0"/>
          </a:p>
          <a:p>
            <a:r>
              <a:rPr lang="en-US" dirty="0"/>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Over 500 student employees during the summer break, who work nearly 33 hours a week. </a:t>
            </a:r>
          </a:p>
          <a:p>
            <a:r>
              <a:rPr lang="en-US" dirty="0"/>
              <a:t>On overage our student work 25 hours a week during the academic year.</a:t>
            </a:r>
          </a:p>
          <a:p>
            <a:endParaRPr lang="en-US" dirty="0"/>
          </a:p>
          <a:p>
            <a:endParaRPr lang="en-US" dirty="0"/>
          </a:p>
          <a:p>
            <a:r>
              <a:rPr lang="en-US" dirty="0"/>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Off-campus employment opportunities are designed to enhance the student's educational experience through hands-on training that is academically relevant.</a:t>
            </a:r>
          </a:p>
          <a:p>
            <a:endParaRPr lang="en-US" dirty="0"/>
          </a:p>
          <a:p>
            <a:r>
              <a:rPr lang="en-US" dirty="0"/>
              <a:t>Be sure to include what makes an off-campus org eligible. As in partners with UNC,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Over 500 student employees during the summer break, who work nearly 33 hours a week. </a:t>
            </a:r>
          </a:p>
          <a:p>
            <a:r>
              <a:rPr lang="en-US" dirty="0"/>
              <a:t>On overage our student work 25 hours a week during the academic year.</a:t>
            </a:r>
          </a:p>
          <a:p>
            <a:endParaRPr lang="en-US" dirty="0"/>
          </a:p>
          <a:p>
            <a:endParaRPr lang="en-US" dirty="0"/>
          </a:p>
          <a:p>
            <a:r>
              <a:rPr lang="en-US" dirty="0"/>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annual Student Employment Fair is an excellent opportunity for students and employers to connect for job opportunities!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cdle.colorado.gov/dlss"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Freeform 9"/>
          <p:cNvSpPr/>
          <p:nvPr/>
        </p:nvSpPr>
        <p:spPr>
          <a:xfrm>
            <a:off x="0" y="4470400"/>
            <a:ext cx="9769521" cy="4106031"/>
          </a:xfrm>
          <a:custGeom>
            <a:avLst/>
            <a:gdLst/>
            <a:ahLst/>
            <a:cxnLst/>
            <a:rect l="l" t="t" r="r" b="b"/>
            <a:pathLst>
              <a:path w="9769521" h="4106031">
                <a:moveTo>
                  <a:pt x="0" y="0"/>
                </a:moveTo>
                <a:lnTo>
                  <a:pt x="9769521" y="0"/>
                </a:lnTo>
                <a:lnTo>
                  <a:pt x="9769521" y="4106031"/>
                </a:lnTo>
                <a:lnTo>
                  <a:pt x="0" y="4106031"/>
                </a:lnTo>
                <a:lnTo>
                  <a:pt x="0" y="0"/>
                </a:lnTo>
                <a:close/>
              </a:path>
            </a:pathLst>
          </a:custGeom>
          <a:blipFill>
            <a:blip r:embed="rId3"/>
            <a:stretch>
              <a:fillRect r="-213" b="-213"/>
            </a:stretch>
          </a:blipFill>
        </p:spPr>
        <p:txBody>
          <a:bodyPr/>
          <a:lstStyle/>
          <a:p>
            <a:endParaRPr lang="en-US" dirty="0"/>
          </a:p>
        </p:txBody>
      </p:sp>
      <p:sp>
        <p:nvSpPr>
          <p:cNvPr id="10" name="TextBox 10"/>
          <p:cNvSpPr txBox="1"/>
          <p:nvPr/>
        </p:nvSpPr>
        <p:spPr>
          <a:xfrm>
            <a:off x="1310640" y="2314998"/>
            <a:ext cx="7132320" cy="1339977"/>
          </a:xfrm>
          <a:prstGeom prst="rect">
            <a:avLst/>
          </a:prstGeom>
        </p:spPr>
        <p:txBody>
          <a:bodyPr lIns="0" tIns="0" rIns="0" bIns="0" rtlCol="0" anchor="t">
            <a:spAutoFit/>
          </a:bodyPr>
          <a:lstStyle/>
          <a:p>
            <a:pPr algn="ctr">
              <a:lnSpc>
                <a:spcPts val="5184"/>
              </a:lnSpc>
            </a:pPr>
            <a:r>
              <a:rPr lang="en-US" sz="4799" dirty="0">
                <a:solidFill>
                  <a:srgbClr val="013C65"/>
                </a:solidFill>
                <a:latin typeface="Greeley C Bold"/>
              </a:rPr>
              <a:t>University of northern Colorado</a:t>
            </a:r>
          </a:p>
        </p:txBody>
      </p:sp>
      <p:sp>
        <p:nvSpPr>
          <p:cNvPr id="11" name="TextBox 11"/>
          <p:cNvSpPr txBox="1"/>
          <p:nvPr/>
        </p:nvSpPr>
        <p:spPr>
          <a:xfrm>
            <a:off x="944880" y="5072331"/>
            <a:ext cx="7863840" cy="1300048"/>
          </a:xfrm>
          <a:prstGeom prst="rect">
            <a:avLst/>
          </a:prstGeom>
        </p:spPr>
        <p:txBody>
          <a:bodyPr lIns="0" tIns="0" rIns="0" bIns="0" rtlCol="0" anchor="t">
            <a:spAutoFit/>
          </a:bodyPr>
          <a:lstStyle/>
          <a:p>
            <a:pPr marL="0" lvl="0" indent="0" algn="ctr">
              <a:lnSpc>
                <a:spcPts val="5054"/>
              </a:lnSpc>
              <a:spcBef>
                <a:spcPct val="0"/>
              </a:spcBef>
            </a:pPr>
            <a:r>
              <a:rPr lang="en-US" sz="4680" u="none" dirty="0">
                <a:solidFill>
                  <a:srgbClr val="FEBD36"/>
                </a:solidFill>
                <a:latin typeface="Greeley C Bold"/>
              </a:rPr>
              <a:t>Student Employment Training</a:t>
            </a:r>
          </a:p>
        </p:txBody>
      </p:sp>
      <p:sp>
        <p:nvSpPr>
          <p:cNvPr id="12" name="TextBox 12"/>
          <p:cNvSpPr txBox="1"/>
          <p:nvPr/>
        </p:nvSpPr>
        <p:spPr>
          <a:xfrm>
            <a:off x="3947805" y="6450473"/>
            <a:ext cx="1857970" cy="735331"/>
          </a:xfrm>
          <a:prstGeom prst="rect">
            <a:avLst/>
          </a:prstGeom>
        </p:spPr>
        <p:txBody>
          <a:bodyPr lIns="0" tIns="0" rIns="0" bIns="0" rtlCol="0" anchor="t">
            <a:spAutoFit/>
          </a:bodyPr>
          <a:lstStyle/>
          <a:p>
            <a:pPr algn="ctr">
              <a:lnSpc>
                <a:spcPts val="4619"/>
              </a:lnSpc>
            </a:pPr>
            <a:r>
              <a:rPr lang="en-US" sz="3299" dirty="0">
                <a:solidFill>
                  <a:srgbClr val="FEFEFE"/>
                </a:solidFill>
                <a:latin typeface="Black Bones"/>
              </a:rPr>
              <a:t>2023-2024</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3"/>
            <a:stretch>
              <a:fillRect r="-312" b="-235"/>
            </a:stretch>
          </a:blipFill>
        </p:spPr>
        <p:txBody>
          <a:bodyPr/>
          <a:lstStyle/>
          <a:p>
            <a:endParaRPr lang="en-US" dirty="0"/>
          </a:p>
        </p:txBody>
      </p:sp>
      <p:sp>
        <p:nvSpPr>
          <p:cNvPr id="9" name="TextBox 9"/>
          <p:cNvSpPr txBox="1"/>
          <p:nvPr/>
        </p:nvSpPr>
        <p:spPr>
          <a:xfrm>
            <a:off x="761999" y="1523077"/>
            <a:ext cx="8229600" cy="1068172"/>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student employment Eligibility</a:t>
            </a:r>
          </a:p>
        </p:txBody>
      </p:sp>
      <p:sp>
        <p:nvSpPr>
          <p:cNvPr id="10" name="TextBox 10"/>
          <p:cNvSpPr txBox="1"/>
          <p:nvPr/>
        </p:nvSpPr>
        <p:spPr>
          <a:xfrm>
            <a:off x="175908" y="2705549"/>
            <a:ext cx="9401782" cy="4370562"/>
          </a:xfrm>
          <a:prstGeom prst="rect">
            <a:avLst/>
          </a:prstGeom>
        </p:spPr>
        <p:txBody>
          <a:bodyPr lIns="0" tIns="0" rIns="0" bIns="0" rtlCol="0" anchor="t">
            <a:spAutoFit/>
          </a:bodyPr>
          <a:lstStyle/>
          <a:p>
            <a:pPr marL="453390" lvl="1" indent="-226695" algn="l">
              <a:lnSpc>
                <a:spcPts val="3255"/>
              </a:lnSpc>
              <a:buFont typeface="Arial"/>
              <a:buChar char="•"/>
            </a:pPr>
            <a:r>
              <a:rPr lang="en-US" sz="2100" dirty="0">
                <a:solidFill>
                  <a:srgbClr val="013C65"/>
                </a:solidFill>
                <a:latin typeface="Open Sans"/>
              </a:rPr>
              <a:t>Enrolled &amp; Admitted Fall/Spring</a:t>
            </a:r>
          </a:p>
          <a:p>
            <a:pPr marL="906780" lvl="2" indent="-302260" algn="l">
              <a:lnSpc>
                <a:spcPts val="3255"/>
              </a:lnSpc>
              <a:buFont typeface="Arial"/>
              <a:buChar char="⚬"/>
            </a:pPr>
            <a:r>
              <a:rPr lang="en-US" sz="2100" dirty="0">
                <a:solidFill>
                  <a:srgbClr val="013C65"/>
                </a:solidFill>
                <a:latin typeface="Open Sans"/>
              </a:rPr>
              <a:t>Non-Work-Study – 6 Credit Hours*</a:t>
            </a:r>
          </a:p>
          <a:p>
            <a:pPr marL="906780" lvl="2" indent="-302260" algn="l">
              <a:lnSpc>
                <a:spcPts val="3255"/>
              </a:lnSpc>
              <a:buFont typeface="Arial"/>
              <a:buChar char="⚬"/>
            </a:pPr>
            <a:r>
              <a:rPr lang="en-US" sz="2100" dirty="0">
                <a:solidFill>
                  <a:srgbClr val="013C65"/>
                </a:solidFill>
                <a:latin typeface="Open Sans"/>
              </a:rPr>
              <a:t>Work-Study – 12 Credit Hours Undergraduate / 9 Credit Hours Graduate</a:t>
            </a:r>
          </a:p>
          <a:p>
            <a:pPr marL="453390" lvl="1" indent="-226695" algn="l">
              <a:lnSpc>
                <a:spcPts val="3255"/>
              </a:lnSpc>
              <a:buFont typeface="Arial"/>
              <a:buChar char="•"/>
            </a:pPr>
            <a:r>
              <a:rPr lang="en-US" sz="2100" dirty="0">
                <a:solidFill>
                  <a:srgbClr val="013C65"/>
                </a:solidFill>
                <a:latin typeface="Open Sans"/>
              </a:rPr>
              <a:t>Can work during summer break as a non-work-study or salary employee.</a:t>
            </a:r>
          </a:p>
          <a:p>
            <a:pPr marL="453390" lvl="1" indent="-226695" algn="l">
              <a:lnSpc>
                <a:spcPts val="3255"/>
              </a:lnSpc>
              <a:buFont typeface="Arial"/>
              <a:buChar char="•"/>
            </a:pPr>
            <a:r>
              <a:rPr lang="en-US" sz="2100" dirty="0">
                <a:solidFill>
                  <a:srgbClr val="013C65"/>
                </a:solidFill>
                <a:latin typeface="Open Sans"/>
              </a:rPr>
              <a:t>Can not work more than 40 hours a week or 12 hours a day, as they are intended to be part-time employees.</a:t>
            </a:r>
          </a:p>
          <a:p>
            <a:pPr algn="l">
              <a:lnSpc>
                <a:spcPts val="3255"/>
              </a:lnSpc>
            </a:pPr>
            <a:endParaRPr lang="en-US" sz="2100" dirty="0">
              <a:solidFill>
                <a:srgbClr val="013C65"/>
              </a:solidFill>
              <a:latin typeface="Open Sans"/>
            </a:endParaRPr>
          </a:p>
          <a:p>
            <a:pPr algn="l">
              <a:lnSpc>
                <a:spcPts val="2790"/>
              </a:lnSpc>
            </a:pPr>
            <a:r>
              <a:rPr lang="en-US" sz="1800" dirty="0">
                <a:solidFill>
                  <a:srgbClr val="013C65"/>
                </a:solidFill>
                <a:latin typeface="Open Sans"/>
              </a:rPr>
              <a:t>*Students taking less than 6 credits (3 credits summer) are subject to Medicare/Student Retirement withholdings.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559547" y="2752090"/>
            <a:ext cx="8634506" cy="3956515"/>
          </a:xfrm>
          <a:prstGeom prst="rect">
            <a:avLst/>
          </a:prstGeom>
        </p:spPr>
        <p:txBody>
          <a:bodyPr lIns="0" tIns="0" rIns="0" bIns="0" rtlCol="0" anchor="t">
            <a:spAutoFit/>
          </a:bodyPr>
          <a:lstStyle/>
          <a:p>
            <a:pPr marL="397254" lvl="1" indent="-198627" algn="l">
              <a:lnSpc>
                <a:spcPts val="2851"/>
              </a:lnSpc>
              <a:buFont typeface="Arial"/>
              <a:buChar char="•"/>
            </a:pPr>
            <a:r>
              <a:rPr lang="en-US" sz="1839" u="none" dirty="0">
                <a:solidFill>
                  <a:srgbClr val="013C65"/>
                </a:solidFill>
                <a:latin typeface="Open Sans"/>
              </a:rPr>
              <a:t>Must be degree-seeking</a:t>
            </a:r>
          </a:p>
          <a:p>
            <a:pPr marL="397254" lvl="1" indent="-198627" algn="l">
              <a:lnSpc>
                <a:spcPts val="2851"/>
              </a:lnSpc>
              <a:buFont typeface="Arial"/>
              <a:buChar char="•"/>
            </a:pPr>
            <a:r>
              <a:rPr lang="en-US" sz="1839" u="none" dirty="0">
                <a:solidFill>
                  <a:srgbClr val="013C65"/>
                </a:solidFill>
                <a:latin typeface="Open Sans"/>
              </a:rPr>
              <a:t>May be employed August 16ᵗʰ through May 15ᵗʰ  (SM17, 2023 – SM10, 2024)</a:t>
            </a:r>
          </a:p>
          <a:p>
            <a:pPr marL="397254" lvl="1" indent="-198627" algn="l">
              <a:lnSpc>
                <a:spcPts val="2851"/>
              </a:lnSpc>
              <a:buFont typeface="Arial"/>
              <a:buChar char="•"/>
            </a:pPr>
            <a:r>
              <a:rPr lang="en-US" sz="1839" u="none" dirty="0">
                <a:solidFill>
                  <a:srgbClr val="013C65"/>
                </a:solidFill>
                <a:latin typeface="Open Sans"/>
              </a:rPr>
              <a:t>Are required to meet Satisfactory Academic Progress (SAP).</a:t>
            </a:r>
          </a:p>
          <a:p>
            <a:pPr marL="794508" lvl="2" indent="-264836" algn="l">
              <a:lnSpc>
                <a:spcPts val="2851"/>
              </a:lnSpc>
              <a:buFont typeface="Arial"/>
              <a:buChar char="⚬"/>
            </a:pPr>
            <a:r>
              <a:rPr lang="en-US" sz="1839" u="none" dirty="0">
                <a:solidFill>
                  <a:srgbClr val="013C65"/>
                </a:solidFill>
                <a:latin typeface="Open Sans"/>
              </a:rPr>
              <a:t>2.0 cumulative GPA – Passing 67% of classes – Not have 0% completion</a:t>
            </a:r>
          </a:p>
          <a:p>
            <a:pPr marL="397254" lvl="1" indent="-198627" algn="l">
              <a:lnSpc>
                <a:spcPts val="2851"/>
              </a:lnSpc>
              <a:buFont typeface="Arial"/>
              <a:buChar char="•"/>
            </a:pPr>
            <a:r>
              <a:rPr lang="en-US" sz="1839" u="none" dirty="0">
                <a:solidFill>
                  <a:srgbClr val="013C65"/>
                </a:solidFill>
                <a:latin typeface="Open Sans"/>
              </a:rPr>
              <a:t>Cannot volunteer in the same position after funds are exhausted or revoked.</a:t>
            </a:r>
          </a:p>
          <a:p>
            <a:pPr algn="l">
              <a:lnSpc>
                <a:spcPts val="2851"/>
              </a:lnSpc>
            </a:pPr>
            <a:endParaRPr lang="en-US" sz="1839" u="none" dirty="0">
              <a:solidFill>
                <a:srgbClr val="013C65"/>
              </a:solidFill>
              <a:latin typeface="Open Sans"/>
            </a:endParaRPr>
          </a:p>
          <a:p>
            <a:pPr algn="l">
              <a:lnSpc>
                <a:spcPts val="2851"/>
              </a:lnSpc>
            </a:pPr>
            <a:r>
              <a:rPr lang="en-US" sz="1839" u="none" dirty="0">
                <a:solidFill>
                  <a:srgbClr val="013C65"/>
                </a:solidFill>
                <a:latin typeface="Open Sans"/>
              </a:rPr>
              <a:t>Work-Study funds may be awarded to students…</a:t>
            </a:r>
          </a:p>
          <a:p>
            <a:pPr marL="397254" lvl="1" indent="-198627" algn="just">
              <a:lnSpc>
                <a:spcPts val="2851"/>
              </a:lnSpc>
              <a:buFont typeface="Arial"/>
              <a:buChar char="•"/>
            </a:pPr>
            <a:r>
              <a:rPr lang="en-US" sz="1839" u="none" dirty="0">
                <a:solidFill>
                  <a:srgbClr val="013C65"/>
                </a:solidFill>
                <a:latin typeface="Open Sans"/>
              </a:rPr>
              <a:t>Who has financial need per FAFSA/CASFA.</a:t>
            </a:r>
          </a:p>
          <a:p>
            <a:pPr marL="397254" lvl="1" indent="-198627" algn="just">
              <a:lnSpc>
                <a:spcPts val="2851"/>
              </a:lnSpc>
              <a:buFont typeface="Arial"/>
              <a:buChar char="•"/>
            </a:pPr>
            <a:r>
              <a:rPr lang="en-US" sz="1839" u="none" dirty="0">
                <a:solidFill>
                  <a:srgbClr val="013C65"/>
                </a:solidFill>
                <a:latin typeface="Open Sans"/>
              </a:rPr>
              <a:t>Met the priority deadline for submitting their FAFSA/ CASFA (March 1st).</a:t>
            </a:r>
          </a:p>
          <a:p>
            <a:pPr marL="397254" lvl="1" indent="-198627" algn="just">
              <a:lnSpc>
                <a:spcPts val="2851"/>
              </a:lnSpc>
              <a:buFont typeface="Arial"/>
              <a:buChar char="•"/>
            </a:pPr>
            <a:r>
              <a:rPr lang="en-US" sz="1839" u="none" dirty="0">
                <a:solidFill>
                  <a:srgbClr val="013C65"/>
                </a:solidFill>
                <a:latin typeface="Open Sans"/>
              </a:rPr>
              <a:t>Answered “yes” to the work-study question on the FAFSA/CASFA.</a:t>
            </a:r>
          </a:p>
        </p:txBody>
      </p:sp>
      <p:sp>
        <p:nvSpPr>
          <p:cNvPr id="10" name="TextBox 10"/>
          <p:cNvSpPr txBox="1"/>
          <p:nvPr/>
        </p:nvSpPr>
        <p:spPr>
          <a:xfrm>
            <a:off x="229450" y="1523077"/>
            <a:ext cx="9294700" cy="1068172"/>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student employment Eligibility continued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229450" y="1523077"/>
            <a:ext cx="92947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student employment periods</a:t>
            </a:r>
          </a:p>
        </p:txBody>
      </p:sp>
      <p:sp>
        <p:nvSpPr>
          <p:cNvPr id="10" name="TextBox 10"/>
          <p:cNvSpPr txBox="1"/>
          <p:nvPr/>
        </p:nvSpPr>
        <p:spPr>
          <a:xfrm>
            <a:off x="293814" y="2105349"/>
            <a:ext cx="9165951" cy="5042283"/>
          </a:xfrm>
          <a:prstGeom prst="rect">
            <a:avLst/>
          </a:prstGeom>
        </p:spPr>
        <p:txBody>
          <a:bodyPr lIns="0" tIns="0" rIns="0" bIns="0" rtlCol="0" anchor="t">
            <a:spAutoFit/>
          </a:bodyPr>
          <a:lstStyle/>
          <a:p>
            <a:pPr marL="397255" lvl="1" indent="-198628">
              <a:lnSpc>
                <a:spcPts val="2851"/>
              </a:lnSpc>
              <a:buFont typeface="Arial"/>
              <a:buChar char="•"/>
            </a:pPr>
            <a:r>
              <a:rPr lang="en-US" sz="1839" dirty="0">
                <a:solidFill>
                  <a:srgbClr val="013C65"/>
                </a:solidFill>
                <a:latin typeface="Open Sans"/>
              </a:rPr>
              <a:t>Hourly Employees (Work-Study and Non-Work-Study)</a:t>
            </a:r>
          </a:p>
          <a:p>
            <a:pPr marL="794511" lvl="2" indent="-264837">
              <a:lnSpc>
                <a:spcPts val="2851"/>
              </a:lnSpc>
              <a:buFont typeface="Arial"/>
              <a:buChar char="⚬"/>
            </a:pPr>
            <a:r>
              <a:rPr lang="en-US" sz="1839" dirty="0">
                <a:solidFill>
                  <a:srgbClr val="013C65"/>
                </a:solidFill>
                <a:latin typeface="Open Sans"/>
              </a:rPr>
              <a:t>Academic Year (August to May)</a:t>
            </a:r>
          </a:p>
          <a:p>
            <a:pPr marL="1191766" lvl="3" indent="-297942">
              <a:lnSpc>
                <a:spcPts val="2851"/>
              </a:lnSpc>
              <a:buFont typeface="Arial"/>
              <a:buChar char="￭"/>
            </a:pPr>
            <a:r>
              <a:rPr lang="en-US" sz="1839" dirty="0">
                <a:solidFill>
                  <a:srgbClr val="013C65"/>
                </a:solidFill>
                <a:latin typeface="Open Sans"/>
              </a:rPr>
              <a:t>Can begin as early as August 16th of each academic year.</a:t>
            </a:r>
          </a:p>
          <a:p>
            <a:pPr marL="1191766" lvl="3" indent="-297942">
              <a:lnSpc>
                <a:spcPts val="2851"/>
              </a:lnSpc>
              <a:buFont typeface="Arial"/>
              <a:buChar char="￭"/>
            </a:pPr>
            <a:r>
              <a:rPr lang="en-US" sz="1839" dirty="0">
                <a:solidFill>
                  <a:srgbClr val="013C65"/>
                </a:solidFill>
                <a:latin typeface="Open Sans"/>
              </a:rPr>
              <a:t>Job must end by May 15th of each academic year. </a:t>
            </a:r>
          </a:p>
          <a:p>
            <a:pPr marL="794511" lvl="2" indent="-264837">
              <a:lnSpc>
                <a:spcPts val="2851"/>
              </a:lnSpc>
              <a:buFont typeface="Arial"/>
              <a:buChar char="⚬"/>
            </a:pPr>
            <a:r>
              <a:rPr lang="en-US" sz="1839" dirty="0">
                <a:solidFill>
                  <a:srgbClr val="013C65"/>
                </a:solidFill>
                <a:latin typeface="Open Sans"/>
              </a:rPr>
              <a:t>Summer (May to August)</a:t>
            </a:r>
          </a:p>
          <a:p>
            <a:pPr marL="1191766" lvl="3" indent="-297942">
              <a:lnSpc>
                <a:spcPts val="2851"/>
              </a:lnSpc>
              <a:buFont typeface="Arial"/>
              <a:buChar char="￭"/>
            </a:pPr>
            <a:r>
              <a:rPr lang="en-US" sz="1839" dirty="0">
                <a:solidFill>
                  <a:srgbClr val="013C65"/>
                </a:solidFill>
                <a:latin typeface="Open Sans Bold"/>
              </a:rPr>
              <a:t>Students are unable to use Work-Study funding during the summer semester.</a:t>
            </a:r>
          </a:p>
          <a:p>
            <a:pPr marL="1191766" lvl="3" indent="-297942">
              <a:lnSpc>
                <a:spcPts val="2851"/>
              </a:lnSpc>
              <a:buFont typeface="Arial"/>
              <a:buChar char="￭"/>
            </a:pPr>
            <a:r>
              <a:rPr lang="en-US" sz="1839" dirty="0">
                <a:solidFill>
                  <a:srgbClr val="013C65"/>
                </a:solidFill>
                <a:latin typeface="Open Sans"/>
              </a:rPr>
              <a:t>Can begin working from May 16th to August 15th. </a:t>
            </a:r>
          </a:p>
          <a:p>
            <a:pPr marL="397255" lvl="1" indent="-198628">
              <a:lnSpc>
                <a:spcPts val="2851"/>
              </a:lnSpc>
              <a:buFont typeface="Arial"/>
              <a:buChar char="•"/>
            </a:pPr>
            <a:r>
              <a:rPr lang="en-US" sz="1839" dirty="0">
                <a:solidFill>
                  <a:srgbClr val="013C65"/>
                </a:solidFill>
                <a:latin typeface="Open Sans"/>
              </a:rPr>
              <a:t>Salaried Employees</a:t>
            </a:r>
          </a:p>
          <a:p>
            <a:pPr marL="794511" lvl="2" indent="-264837">
              <a:lnSpc>
                <a:spcPts val="2851"/>
              </a:lnSpc>
              <a:buFont typeface="Arial"/>
              <a:buChar char="⚬"/>
            </a:pPr>
            <a:r>
              <a:rPr lang="en-US" sz="1839" dirty="0">
                <a:solidFill>
                  <a:srgbClr val="013C65"/>
                </a:solidFill>
                <a:latin typeface="Open Sans"/>
              </a:rPr>
              <a:t>Academic Year (August to May)</a:t>
            </a:r>
          </a:p>
          <a:p>
            <a:pPr marL="1191766" lvl="3" indent="-297942">
              <a:lnSpc>
                <a:spcPts val="2851"/>
              </a:lnSpc>
              <a:buFont typeface="Arial"/>
              <a:buChar char="￭"/>
            </a:pPr>
            <a:r>
              <a:rPr lang="en-US" sz="1839" dirty="0">
                <a:solidFill>
                  <a:srgbClr val="013C65"/>
                </a:solidFill>
                <a:latin typeface="Open Sans"/>
              </a:rPr>
              <a:t>Can begin as early as August 1st of each academic year. However, the job must end by May 31st of each academic year. </a:t>
            </a:r>
          </a:p>
          <a:p>
            <a:pPr marL="794511" lvl="2" indent="-264837">
              <a:lnSpc>
                <a:spcPts val="2851"/>
              </a:lnSpc>
              <a:buFont typeface="Arial"/>
              <a:buChar char="⚬"/>
            </a:pPr>
            <a:r>
              <a:rPr lang="en-US" sz="1839" dirty="0">
                <a:solidFill>
                  <a:srgbClr val="013C65"/>
                </a:solidFill>
                <a:latin typeface="Open Sans"/>
              </a:rPr>
              <a:t>Summer</a:t>
            </a:r>
          </a:p>
          <a:p>
            <a:pPr marL="1191766" lvl="3" indent="-297942" algn="l">
              <a:lnSpc>
                <a:spcPts val="2851"/>
              </a:lnSpc>
              <a:buFont typeface="Arial"/>
              <a:buChar char="￭"/>
            </a:pPr>
            <a:r>
              <a:rPr lang="en-US" sz="1839" dirty="0">
                <a:solidFill>
                  <a:srgbClr val="013C65"/>
                </a:solidFill>
                <a:latin typeface="Open Sans"/>
              </a:rPr>
              <a:t>Can begin as early as May 1st through August 31st.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Freeform 9"/>
          <p:cNvSpPr/>
          <p:nvPr/>
        </p:nvSpPr>
        <p:spPr>
          <a:xfrm>
            <a:off x="7869589" y="5503359"/>
            <a:ext cx="1525097" cy="1525097"/>
          </a:xfrm>
          <a:custGeom>
            <a:avLst/>
            <a:gdLst/>
            <a:ahLst/>
            <a:cxnLst/>
            <a:rect l="l" t="t" r="r" b="b"/>
            <a:pathLst>
              <a:path w="1525097" h="1525097">
                <a:moveTo>
                  <a:pt x="0" y="0"/>
                </a:moveTo>
                <a:lnTo>
                  <a:pt x="1525098" y="0"/>
                </a:lnTo>
                <a:lnTo>
                  <a:pt x="1525098" y="1525097"/>
                </a:lnTo>
                <a:lnTo>
                  <a:pt x="0" y="15250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TextBox 10"/>
          <p:cNvSpPr txBox="1"/>
          <p:nvPr/>
        </p:nvSpPr>
        <p:spPr>
          <a:xfrm>
            <a:off x="229450" y="1523077"/>
            <a:ext cx="92947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work-study waitlist</a:t>
            </a:r>
          </a:p>
        </p:txBody>
      </p:sp>
      <p:sp>
        <p:nvSpPr>
          <p:cNvPr id="11" name="TextBox 11"/>
          <p:cNvSpPr txBox="1"/>
          <p:nvPr/>
        </p:nvSpPr>
        <p:spPr>
          <a:xfrm>
            <a:off x="293824" y="2305499"/>
            <a:ext cx="9165951" cy="4693285"/>
          </a:xfrm>
          <a:prstGeom prst="rect">
            <a:avLst/>
          </a:prstGeom>
        </p:spPr>
        <p:txBody>
          <a:bodyPr lIns="0" tIns="0" rIns="0" bIns="0" rtlCol="0" anchor="t">
            <a:spAutoFit/>
          </a:bodyPr>
          <a:lstStyle/>
          <a:p>
            <a:pPr>
              <a:lnSpc>
                <a:spcPts val="3409"/>
              </a:lnSpc>
            </a:pPr>
            <a:r>
              <a:rPr lang="en-US" sz="2199" dirty="0">
                <a:solidFill>
                  <a:srgbClr val="013C65"/>
                </a:solidFill>
                <a:latin typeface="Open Sans"/>
              </a:rPr>
              <a:t>The Work-Study Waitlist is for eligible students who did not initially receive work-study funding on their financial aid award letter.</a:t>
            </a:r>
          </a:p>
          <a:p>
            <a:pPr>
              <a:lnSpc>
                <a:spcPts val="3409"/>
              </a:lnSpc>
            </a:pPr>
            <a:endParaRPr lang="en-US" sz="2199" dirty="0">
              <a:solidFill>
                <a:srgbClr val="013C65"/>
              </a:solidFill>
              <a:latin typeface="Open Sans"/>
            </a:endParaRPr>
          </a:p>
          <a:p>
            <a:pPr>
              <a:lnSpc>
                <a:spcPts val="3409"/>
              </a:lnSpc>
            </a:pPr>
            <a:r>
              <a:rPr lang="en-US" sz="2199" dirty="0">
                <a:solidFill>
                  <a:srgbClr val="013C65"/>
                </a:solidFill>
                <a:latin typeface="Open Sans"/>
              </a:rPr>
              <a:t>Can also be used to request additional funding when a student has exceeded their initial allocation.</a:t>
            </a:r>
          </a:p>
          <a:p>
            <a:pPr>
              <a:lnSpc>
                <a:spcPts val="3409"/>
              </a:lnSpc>
            </a:pPr>
            <a:endParaRPr lang="en-US" sz="2199" dirty="0">
              <a:solidFill>
                <a:srgbClr val="013C65"/>
              </a:solidFill>
              <a:latin typeface="Open Sans"/>
            </a:endParaRPr>
          </a:p>
          <a:p>
            <a:pPr>
              <a:lnSpc>
                <a:spcPts val="3409"/>
              </a:lnSpc>
            </a:pPr>
            <a:r>
              <a:rPr lang="en-US" sz="2199" dirty="0">
                <a:solidFill>
                  <a:srgbClr val="013C65"/>
                </a:solidFill>
                <a:latin typeface="Open Sans"/>
              </a:rPr>
              <a:t>Waitlist requests will not be reviewed until mid-September at the very earliest for the academic year. </a:t>
            </a:r>
          </a:p>
          <a:p>
            <a:pPr marL="474979" lvl="1" indent="-237490">
              <a:lnSpc>
                <a:spcPts val="3409"/>
              </a:lnSpc>
              <a:buFont typeface="Arial"/>
              <a:buChar char="•"/>
            </a:pPr>
            <a:r>
              <a:rPr lang="en-US" sz="2199" dirty="0">
                <a:solidFill>
                  <a:srgbClr val="013C65"/>
                </a:solidFill>
                <a:latin typeface="Open Sans"/>
              </a:rPr>
              <a:t>Awarding is based on allocation spending levels.</a:t>
            </a:r>
          </a:p>
          <a:p>
            <a:pPr marL="474979" lvl="1" indent="-237490">
              <a:lnSpc>
                <a:spcPts val="3409"/>
              </a:lnSpc>
              <a:buFont typeface="Arial"/>
              <a:buChar char="•"/>
            </a:pPr>
            <a:r>
              <a:rPr lang="en-US" sz="2199" dirty="0">
                <a:solidFill>
                  <a:srgbClr val="013C65"/>
                </a:solidFill>
                <a:latin typeface="Open Sans"/>
              </a:rPr>
              <a:t>Awards are made on a first-come, first-served basis.</a:t>
            </a:r>
          </a:p>
          <a:p>
            <a:pPr marL="474979" lvl="1" indent="-237490" algn="l">
              <a:lnSpc>
                <a:spcPts val="3409"/>
              </a:lnSpc>
              <a:buFont typeface="Arial"/>
              <a:buChar char="•"/>
            </a:pPr>
            <a:r>
              <a:rPr lang="en-US" sz="2199" dirty="0">
                <a:solidFill>
                  <a:srgbClr val="013C65"/>
                </a:solidFill>
                <a:latin typeface="Open Sans"/>
              </a:rPr>
              <a:t>Awarding is also subject to a student's award letter.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293824" y="2305499"/>
            <a:ext cx="9165951" cy="3502025"/>
          </a:xfrm>
          <a:prstGeom prst="rect">
            <a:avLst/>
          </a:prstGeom>
        </p:spPr>
        <p:txBody>
          <a:bodyPr lIns="0" tIns="0" rIns="0" bIns="0" rtlCol="0" anchor="t">
            <a:spAutoFit/>
          </a:bodyPr>
          <a:lstStyle/>
          <a:p>
            <a:pPr>
              <a:lnSpc>
                <a:spcPts val="3100"/>
              </a:lnSpc>
            </a:pPr>
            <a:r>
              <a:rPr lang="en-US" sz="2000" dirty="0">
                <a:solidFill>
                  <a:srgbClr val="013C65"/>
                </a:solidFill>
                <a:latin typeface="Open Sans"/>
              </a:rPr>
              <a:t>Students can check their URSA account for a status update regarding their request.</a:t>
            </a:r>
          </a:p>
          <a:p>
            <a:pPr marL="431801" lvl="1" indent="-215900">
              <a:lnSpc>
                <a:spcPts val="3100"/>
              </a:lnSpc>
              <a:buFont typeface="Arial"/>
              <a:buChar char="•"/>
            </a:pPr>
            <a:r>
              <a:rPr lang="en-US" sz="2000" dirty="0">
                <a:solidFill>
                  <a:srgbClr val="013C65"/>
                </a:solidFill>
                <a:latin typeface="Open Sans"/>
              </a:rPr>
              <a:t>Once processed, the student will receive an email to their Bearmail account. </a:t>
            </a:r>
          </a:p>
          <a:p>
            <a:pPr>
              <a:lnSpc>
                <a:spcPts val="3100"/>
              </a:lnSpc>
            </a:pPr>
            <a:endParaRPr lang="en-US" sz="2000" dirty="0">
              <a:solidFill>
                <a:srgbClr val="013C65"/>
              </a:solidFill>
              <a:latin typeface="Open Sans"/>
            </a:endParaRPr>
          </a:p>
          <a:p>
            <a:pPr>
              <a:lnSpc>
                <a:spcPts val="3100"/>
              </a:lnSpc>
            </a:pPr>
            <a:r>
              <a:rPr lang="en-US" sz="2000" dirty="0">
                <a:solidFill>
                  <a:srgbClr val="013C65"/>
                </a:solidFill>
                <a:latin typeface="Open Sans"/>
              </a:rPr>
              <a:t>Students who request additional funding will not be reviewed until they are close to exceeding or have exceeded their allocation. </a:t>
            </a:r>
          </a:p>
          <a:p>
            <a:pPr>
              <a:lnSpc>
                <a:spcPts val="3100"/>
              </a:lnSpc>
            </a:pPr>
            <a:endParaRPr lang="en-US" sz="2000" dirty="0">
              <a:solidFill>
                <a:srgbClr val="013C65"/>
              </a:solidFill>
              <a:latin typeface="Open Sans"/>
            </a:endParaRPr>
          </a:p>
          <a:p>
            <a:pPr algn="l">
              <a:lnSpc>
                <a:spcPts val="3100"/>
              </a:lnSpc>
            </a:pPr>
            <a:r>
              <a:rPr lang="en-US" sz="2000" dirty="0">
                <a:solidFill>
                  <a:srgbClr val="013C65"/>
                </a:solidFill>
                <a:latin typeface="Open Sans"/>
              </a:rPr>
              <a:t>The Work-Study Waitlist can be found on the Office of Financial Aid's website.</a:t>
            </a:r>
          </a:p>
        </p:txBody>
      </p:sp>
      <p:sp>
        <p:nvSpPr>
          <p:cNvPr id="10" name="TextBox 10"/>
          <p:cNvSpPr txBox="1"/>
          <p:nvPr/>
        </p:nvSpPr>
        <p:spPr>
          <a:xfrm>
            <a:off x="229450" y="1523077"/>
            <a:ext cx="92947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work-study waitlist</a:t>
            </a:r>
          </a:p>
        </p:txBody>
      </p:sp>
      <p:grpSp>
        <p:nvGrpSpPr>
          <p:cNvPr id="11" name="Group 11"/>
          <p:cNvGrpSpPr/>
          <p:nvPr/>
        </p:nvGrpSpPr>
        <p:grpSpPr>
          <a:xfrm>
            <a:off x="875651" y="6010831"/>
            <a:ext cx="2194560" cy="1097280"/>
            <a:chOff x="0" y="0"/>
            <a:chExt cx="812800" cy="406400"/>
          </a:xfrm>
        </p:grpSpPr>
        <p:sp>
          <p:nvSpPr>
            <p:cNvPr id="12" name="Freeform 12"/>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F6B000"/>
            </a:solidFill>
          </p:spPr>
          <p:txBody>
            <a:bodyPr/>
            <a:lstStyle/>
            <a:p>
              <a:endParaRPr lang="en-US" dirty="0"/>
            </a:p>
          </p:txBody>
        </p:sp>
        <p:sp>
          <p:nvSpPr>
            <p:cNvPr id="13" name="TextBox 13"/>
            <p:cNvSpPr txBox="1"/>
            <p:nvPr/>
          </p:nvSpPr>
          <p:spPr>
            <a:xfrm>
              <a:off x="0" y="0"/>
              <a:ext cx="698500" cy="406400"/>
            </a:xfrm>
            <a:prstGeom prst="rect">
              <a:avLst/>
            </a:prstGeom>
          </p:spPr>
          <p:txBody>
            <a:bodyPr lIns="50800" tIns="50800" rIns="50800" bIns="50800" rtlCol="0" anchor="ctr"/>
            <a:lstStyle/>
            <a:p>
              <a:pPr algn="ctr">
                <a:lnSpc>
                  <a:spcPts val="2279"/>
                </a:lnSpc>
              </a:pPr>
              <a:r>
                <a:rPr lang="en-US" sz="1899" spc="-75" dirty="0">
                  <a:solidFill>
                    <a:srgbClr val="013C65"/>
                  </a:solidFill>
                  <a:latin typeface="Open Sans Bold"/>
                </a:rPr>
                <a:t>UNCO.edu/OFA</a:t>
              </a:r>
            </a:p>
          </p:txBody>
        </p:sp>
      </p:grpSp>
      <p:grpSp>
        <p:nvGrpSpPr>
          <p:cNvPr id="14" name="Group 14"/>
          <p:cNvGrpSpPr/>
          <p:nvPr/>
        </p:nvGrpSpPr>
        <p:grpSpPr>
          <a:xfrm>
            <a:off x="2666850" y="6010831"/>
            <a:ext cx="2194560" cy="1097280"/>
            <a:chOff x="0" y="0"/>
            <a:chExt cx="812800" cy="406400"/>
          </a:xfrm>
        </p:grpSpPr>
        <p:sp>
          <p:nvSpPr>
            <p:cNvPr id="15" name="Freeform 15"/>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F6B000"/>
            </a:solidFill>
          </p:spPr>
          <p:txBody>
            <a:bodyPr/>
            <a:lstStyle/>
            <a:p>
              <a:endParaRPr lang="en-US" dirty="0"/>
            </a:p>
          </p:txBody>
        </p:sp>
        <p:sp>
          <p:nvSpPr>
            <p:cNvPr id="16" name="TextBox 16"/>
            <p:cNvSpPr txBox="1"/>
            <p:nvPr/>
          </p:nvSpPr>
          <p:spPr>
            <a:xfrm>
              <a:off x="177800" y="0"/>
              <a:ext cx="558800" cy="406400"/>
            </a:xfrm>
            <a:prstGeom prst="rect">
              <a:avLst/>
            </a:prstGeom>
          </p:spPr>
          <p:txBody>
            <a:bodyPr lIns="50800" tIns="50800" rIns="50800" bIns="50800" rtlCol="0" anchor="ctr"/>
            <a:lstStyle/>
            <a:p>
              <a:pPr algn="ctr">
                <a:lnSpc>
                  <a:spcPts val="2639"/>
                </a:lnSpc>
              </a:pPr>
              <a:r>
                <a:rPr lang="en-US" sz="2199" spc="-87" dirty="0">
                  <a:solidFill>
                    <a:srgbClr val="013C65"/>
                  </a:solidFill>
                  <a:latin typeface="Open Sans Bold"/>
                </a:rPr>
                <a:t>Types of Aid</a:t>
              </a:r>
            </a:p>
          </p:txBody>
        </p:sp>
      </p:grpSp>
      <p:grpSp>
        <p:nvGrpSpPr>
          <p:cNvPr id="17" name="Group 17"/>
          <p:cNvGrpSpPr/>
          <p:nvPr/>
        </p:nvGrpSpPr>
        <p:grpSpPr>
          <a:xfrm>
            <a:off x="4458049" y="6001636"/>
            <a:ext cx="2628702" cy="1097280"/>
            <a:chOff x="0" y="0"/>
            <a:chExt cx="973593" cy="406400"/>
          </a:xfrm>
        </p:grpSpPr>
        <p:sp>
          <p:nvSpPr>
            <p:cNvPr id="18" name="Freeform 18"/>
            <p:cNvSpPr/>
            <p:nvPr/>
          </p:nvSpPr>
          <p:spPr>
            <a:xfrm>
              <a:off x="0" y="0"/>
              <a:ext cx="973593" cy="406400"/>
            </a:xfrm>
            <a:custGeom>
              <a:avLst/>
              <a:gdLst/>
              <a:ahLst/>
              <a:cxnLst/>
              <a:rect l="l" t="t" r="r" b="b"/>
              <a:pathLst>
                <a:path w="973593" h="406400">
                  <a:moveTo>
                    <a:pt x="0" y="0"/>
                  </a:moveTo>
                  <a:lnTo>
                    <a:pt x="770393" y="0"/>
                  </a:lnTo>
                  <a:lnTo>
                    <a:pt x="973593" y="203200"/>
                  </a:lnTo>
                  <a:lnTo>
                    <a:pt x="770393" y="406400"/>
                  </a:lnTo>
                  <a:lnTo>
                    <a:pt x="0" y="406400"/>
                  </a:lnTo>
                  <a:lnTo>
                    <a:pt x="203200" y="203200"/>
                  </a:lnTo>
                  <a:lnTo>
                    <a:pt x="0" y="0"/>
                  </a:lnTo>
                  <a:close/>
                </a:path>
              </a:pathLst>
            </a:custGeom>
            <a:solidFill>
              <a:srgbClr val="F6B000"/>
            </a:solidFill>
          </p:spPr>
          <p:txBody>
            <a:bodyPr/>
            <a:lstStyle/>
            <a:p>
              <a:endParaRPr lang="en-US" dirty="0"/>
            </a:p>
          </p:txBody>
        </p:sp>
        <p:sp>
          <p:nvSpPr>
            <p:cNvPr id="19" name="TextBox 19"/>
            <p:cNvSpPr txBox="1"/>
            <p:nvPr/>
          </p:nvSpPr>
          <p:spPr>
            <a:xfrm>
              <a:off x="177800" y="0"/>
              <a:ext cx="599907" cy="406400"/>
            </a:xfrm>
            <a:prstGeom prst="rect">
              <a:avLst/>
            </a:prstGeom>
          </p:spPr>
          <p:txBody>
            <a:bodyPr lIns="50800" tIns="50800" rIns="50800" bIns="50800" rtlCol="0" anchor="ctr"/>
            <a:lstStyle/>
            <a:p>
              <a:pPr algn="ctr">
                <a:lnSpc>
                  <a:spcPts val="2399"/>
                </a:lnSpc>
              </a:pPr>
              <a:r>
                <a:rPr lang="en-US" sz="1999" spc="-79" dirty="0">
                  <a:solidFill>
                    <a:srgbClr val="013C65"/>
                  </a:solidFill>
                  <a:latin typeface="Open Sans Bold"/>
                </a:rPr>
                <a:t>Work-Study &amp; Student Employment</a:t>
              </a:r>
            </a:p>
          </p:txBody>
        </p:sp>
      </p:grpSp>
      <p:grpSp>
        <p:nvGrpSpPr>
          <p:cNvPr id="20" name="Group 20"/>
          <p:cNvGrpSpPr/>
          <p:nvPr/>
        </p:nvGrpSpPr>
        <p:grpSpPr>
          <a:xfrm>
            <a:off x="6683389" y="6010831"/>
            <a:ext cx="2338691" cy="1097280"/>
            <a:chOff x="0" y="0"/>
            <a:chExt cx="866182" cy="406400"/>
          </a:xfrm>
        </p:grpSpPr>
        <p:sp>
          <p:nvSpPr>
            <p:cNvPr id="21" name="Freeform 21"/>
            <p:cNvSpPr/>
            <p:nvPr/>
          </p:nvSpPr>
          <p:spPr>
            <a:xfrm>
              <a:off x="0" y="0"/>
              <a:ext cx="866182" cy="406400"/>
            </a:xfrm>
            <a:custGeom>
              <a:avLst/>
              <a:gdLst/>
              <a:ahLst/>
              <a:cxnLst/>
              <a:rect l="l" t="t" r="r" b="b"/>
              <a:pathLst>
                <a:path w="866182" h="406400">
                  <a:moveTo>
                    <a:pt x="0" y="0"/>
                  </a:moveTo>
                  <a:lnTo>
                    <a:pt x="662982" y="0"/>
                  </a:lnTo>
                  <a:lnTo>
                    <a:pt x="866182" y="203200"/>
                  </a:lnTo>
                  <a:lnTo>
                    <a:pt x="662982" y="406400"/>
                  </a:lnTo>
                  <a:lnTo>
                    <a:pt x="0" y="406400"/>
                  </a:lnTo>
                  <a:lnTo>
                    <a:pt x="203200" y="203200"/>
                  </a:lnTo>
                  <a:lnTo>
                    <a:pt x="0" y="0"/>
                  </a:lnTo>
                  <a:close/>
                </a:path>
              </a:pathLst>
            </a:custGeom>
            <a:solidFill>
              <a:srgbClr val="F6B000"/>
            </a:solidFill>
          </p:spPr>
          <p:txBody>
            <a:bodyPr/>
            <a:lstStyle/>
            <a:p>
              <a:endParaRPr lang="en-US" dirty="0"/>
            </a:p>
          </p:txBody>
        </p:sp>
        <p:sp>
          <p:nvSpPr>
            <p:cNvPr id="22" name="TextBox 22"/>
            <p:cNvSpPr txBox="1"/>
            <p:nvPr/>
          </p:nvSpPr>
          <p:spPr>
            <a:xfrm>
              <a:off x="177800" y="0"/>
              <a:ext cx="558800" cy="406400"/>
            </a:xfrm>
            <a:prstGeom prst="rect">
              <a:avLst/>
            </a:prstGeom>
          </p:spPr>
          <p:txBody>
            <a:bodyPr lIns="50800" tIns="50800" rIns="50800" bIns="50800" rtlCol="0" anchor="ctr"/>
            <a:lstStyle/>
            <a:p>
              <a:pPr algn="ctr">
                <a:lnSpc>
                  <a:spcPts val="2639"/>
                </a:lnSpc>
              </a:pPr>
              <a:r>
                <a:rPr lang="en-US" sz="2199" spc="-87" dirty="0">
                  <a:solidFill>
                    <a:srgbClr val="013C65"/>
                  </a:solidFill>
                  <a:latin typeface="Open Sans Bold"/>
                </a:rPr>
                <a:t>Work-Study Waitlist</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3"/>
            <a:stretch>
              <a:fillRect r="-312" b="-235"/>
            </a:stretch>
          </a:blipFill>
        </p:spPr>
        <p:txBody>
          <a:bodyPr/>
          <a:lstStyle/>
          <a:p>
            <a:endParaRPr lang="en-US" dirty="0"/>
          </a:p>
        </p:txBody>
      </p:sp>
      <p:sp>
        <p:nvSpPr>
          <p:cNvPr id="9" name="Freeform 9"/>
          <p:cNvSpPr/>
          <p:nvPr/>
        </p:nvSpPr>
        <p:spPr>
          <a:xfrm>
            <a:off x="4235055" y="6082849"/>
            <a:ext cx="1283491" cy="1175998"/>
          </a:xfrm>
          <a:custGeom>
            <a:avLst/>
            <a:gdLst/>
            <a:ahLst/>
            <a:cxnLst/>
            <a:rect l="l" t="t" r="r" b="b"/>
            <a:pathLst>
              <a:path w="1283491" h="1175998">
                <a:moveTo>
                  <a:pt x="0" y="0"/>
                </a:moveTo>
                <a:lnTo>
                  <a:pt x="1283490" y="0"/>
                </a:lnTo>
                <a:lnTo>
                  <a:pt x="1283490" y="1175998"/>
                </a:lnTo>
                <a:lnTo>
                  <a:pt x="0" y="11759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0" name="TextBox 10"/>
          <p:cNvSpPr txBox="1"/>
          <p:nvPr/>
        </p:nvSpPr>
        <p:spPr>
          <a:xfrm>
            <a:off x="293824" y="2305499"/>
            <a:ext cx="9165951" cy="2667953"/>
          </a:xfrm>
          <a:prstGeom prst="rect">
            <a:avLst/>
          </a:prstGeom>
        </p:spPr>
        <p:txBody>
          <a:bodyPr lIns="0" tIns="0" rIns="0" bIns="0" rtlCol="0" anchor="t">
            <a:spAutoFit/>
          </a:bodyPr>
          <a:lstStyle/>
          <a:p>
            <a:pPr>
              <a:lnSpc>
                <a:spcPts val="3409"/>
              </a:lnSpc>
            </a:pPr>
            <a:r>
              <a:rPr lang="en-US" sz="2199" dirty="0">
                <a:solidFill>
                  <a:srgbClr val="013C65"/>
                </a:solidFill>
                <a:latin typeface="Open Sans"/>
              </a:rPr>
              <a:t>UNC welcomes both on-campus and off-campus employers to connect with students who are looking for part-time opportunities.</a:t>
            </a:r>
          </a:p>
          <a:p>
            <a:pPr>
              <a:lnSpc>
                <a:spcPts val="3409"/>
              </a:lnSpc>
            </a:pPr>
            <a:endParaRPr lang="en-US" sz="2199" dirty="0">
              <a:solidFill>
                <a:srgbClr val="013C65"/>
              </a:solidFill>
              <a:latin typeface="Open Sans"/>
            </a:endParaRPr>
          </a:p>
          <a:p>
            <a:pPr>
              <a:lnSpc>
                <a:spcPts val="3409"/>
              </a:lnSpc>
            </a:pPr>
            <a:r>
              <a:rPr lang="en-US" sz="2199" dirty="0">
                <a:solidFill>
                  <a:srgbClr val="013C65"/>
                </a:solidFill>
                <a:latin typeface="Open Sans"/>
              </a:rPr>
              <a:t>Held within the first week of the Fall semester and is open to both graduate and undergraduate students.</a:t>
            </a:r>
          </a:p>
          <a:p>
            <a:pPr algn="ctr">
              <a:lnSpc>
                <a:spcPts val="4494"/>
              </a:lnSpc>
            </a:pPr>
            <a:r>
              <a:rPr lang="en-US" sz="2899" dirty="0">
                <a:solidFill>
                  <a:srgbClr val="F6B000"/>
                </a:solidFill>
                <a:latin typeface="Greeley C"/>
              </a:rPr>
              <a:t>Friday, August 25th</a:t>
            </a:r>
          </a:p>
        </p:txBody>
      </p:sp>
      <p:sp>
        <p:nvSpPr>
          <p:cNvPr id="11" name="TextBox 11"/>
          <p:cNvSpPr txBox="1"/>
          <p:nvPr/>
        </p:nvSpPr>
        <p:spPr>
          <a:xfrm>
            <a:off x="229450" y="1523077"/>
            <a:ext cx="92947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annual job fair</a:t>
            </a:r>
          </a:p>
        </p:txBody>
      </p:sp>
      <p:sp>
        <p:nvSpPr>
          <p:cNvPr id="12" name="TextBox 12"/>
          <p:cNvSpPr txBox="1"/>
          <p:nvPr/>
        </p:nvSpPr>
        <p:spPr>
          <a:xfrm>
            <a:off x="293824" y="5066213"/>
            <a:ext cx="9165951" cy="835660"/>
          </a:xfrm>
          <a:prstGeom prst="rect">
            <a:avLst/>
          </a:prstGeom>
        </p:spPr>
        <p:txBody>
          <a:bodyPr lIns="0" tIns="0" rIns="0" bIns="0" rtlCol="0" anchor="t">
            <a:spAutoFit/>
          </a:bodyPr>
          <a:lstStyle/>
          <a:p>
            <a:pPr algn="l">
              <a:lnSpc>
                <a:spcPts val="3409"/>
              </a:lnSpc>
            </a:pPr>
            <a:r>
              <a:rPr lang="en-US" sz="2199" dirty="0">
                <a:solidFill>
                  <a:srgbClr val="013C65"/>
                </a:solidFill>
                <a:latin typeface="Open Sans"/>
              </a:rPr>
              <a:t>Employers can utilize the opportunity to take applications, conduct interviews, and may even extend job offers to students at the fair.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3"/>
            <a:stretch>
              <a:fillRect r="-312" b="-235"/>
            </a:stretch>
          </a:blipFill>
        </p:spPr>
        <p:txBody>
          <a:bodyPr/>
          <a:lstStyle/>
          <a:p>
            <a:endParaRPr lang="en-US" dirty="0"/>
          </a:p>
        </p:txBody>
      </p:sp>
      <p:sp>
        <p:nvSpPr>
          <p:cNvPr id="9" name="TextBox 9"/>
          <p:cNvSpPr txBox="1"/>
          <p:nvPr/>
        </p:nvSpPr>
        <p:spPr>
          <a:xfrm>
            <a:off x="762000" y="1632324"/>
            <a:ext cx="82296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Hiring checklist</a:t>
            </a:r>
          </a:p>
        </p:txBody>
      </p:sp>
      <p:grpSp>
        <p:nvGrpSpPr>
          <p:cNvPr id="10" name="Group 10"/>
          <p:cNvGrpSpPr/>
          <p:nvPr/>
        </p:nvGrpSpPr>
        <p:grpSpPr>
          <a:xfrm>
            <a:off x="1485787" y="5730801"/>
            <a:ext cx="6782026" cy="1097280"/>
            <a:chOff x="0" y="0"/>
            <a:chExt cx="9042701" cy="1463040"/>
          </a:xfrm>
        </p:grpSpPr>
        <p:pic>
          <p:nvPicPr>
            <p:cNvPr id="11" name="Picture 11"/>
            <p:cNvPicPr>
              <a:picLocks noChangeAspect="1"/>
            </p:cNvPicPr>
            <p:nvPr/>
          </p:nvPicPr>
          <p:blipFill>
            <a:blip r:embed="rId4"/>
            <a:srcRect/>
            <a:stretch>
              <a:fillRect/>
            </a:stretch>
          </p:blipFill>
          <p:spPr>
            <a:xfrm>
              <a:off x="0" y="235786"/>
              <a:ext cx="1071858" cy="991469"/>
            </a:xfrm>
            <a:prstGeom prst="rect">
              <a:avLst/>
            </a:prstGeom>
          </p:spPr>
        </p:pic>
        <p:grpSp>
          <p:nvGrpSpPr>
            <p:cNvPr id="12" name="Group 12"/>
            <p:cNvGrpSpPr/>
            <p:nvPr/>
          </p:nvGrpSpPr>
          <p:grpSpPr>
            <a:xfrm>
              <a:off x="1254236" y="0"/>
              <a:ext cx="7788465" cy="1463040"/>
              <a:chOff x="0" y="0"/>
              <a:chExt cx="2163463" cy="406400"/>
            </a:xfrm>
          </p:grpSpPr>
          <p:sp>
            <p:nvSpPr>
              <p:cNvPr id="13" name="Freeform 13"/>
              <p:cNvSpPr/>
              <p:nvPr/>
            </p:nvSpPr>
            <p:spPr>
              <a:xfrm>
                <a:off x="0" y="0"/>
                <a:ext cx="2163463" cy="406400"/>
              </a:xfrm>
              <a:custGeom>
                <a:avLst/>
                <a:gdLst/>
                <a:ahLst/>
                <a:cxnLst/>
                <a:rect l="l" t="t" r="r" b="b"/>
                <a:pathLst>
                  <a:path w="2163463" h="406400">
                    <a:moveTo>
                      <a:pt x="1960263" y="0"/>
                    </a:moveTo>
                    <a:lnTo>
                      <a:pt x="0" y="0"/>
                    </a:lnTo>
                    <a:lnTo>
                      <a:pt x="0" y="406400"/>
                    </a:lnTo>
                    <a:lnTo>
                      <a:pt x="1960263" y="406400"/>
                    </a:lnTo>
                    <a:lnTo>
                      <a:pt x="2163463" y="203200"/>
                    </a:lnTo>
                    <a:lnTo>
                      <a:pt x="1960263" y="0"/>
                    </a:lnTo>
                    <a:close/>
                  </a:path>
                </a:pathLst>
              </a:custGeom>
              <a:solidFill>
                <a:srgbClr val="F6B000"/>
              </a:solidFill>
            </p:spPr>
            <p:txBody>
              <a:bodyPr/>
              <a:lstStyle/>
              <a:p>
                <a:endParaRPr lang="en-US" dirty="0"/>
              </a:p>
            </p:txBody>
          </p:sp>
          <p:sp>
            <p:nvSpPr>
              <p:cNvPr id="14" name="TextBox 14"/>
              <p:cNvSpPr txBox="1"/>
              <p:nvPr/>
            </p:nvSpPr>
            <p:spPr>
              <a:xfrm>
                <a:off x="0" y="9525"/>
                <a:ext cx="698500" cy="396875"/>
              </a:xfrm>
              <a:prstGeom prst="rect">
                <a:avLst/>
              </a:prstGeom>
            </p:spPr>
            <p:txBody>
              <a:bodyPr lIns="50800" tIns="50800" rIns="50800" bIns="50800" rtlCol="0" anchor="ctr"/>
              <a:lstStyle/>
              <a:p>
                <a:pPr algn="ctr">
                  <a:lnSpc>
                    <a:spcPts val="1691"/>
                  </a:lnSpc>
                </a:pPr>
                <a:endParaRPr dirty="0"/>
              </a:p>
            </p:txBody>
          </p:sp>
        </p:grpSp>
        <p:sp>
          <p:nvSpPr>
            <p:cNvPr id="15" name="TextBox 15"/>
            <p:cNvSpPr txBox="1"/>
            <p:nvPr/>
          </p:nvSpPr>
          <p:spPr>
            <a:xfrm>
              <a:off x="1406857" y="72062"/>
              <a:ext cx="7362482" cy="1233190"/>
            </a:xfrm>
            <a:prstGeom prst="rect">
              <a:avLst/>
            </a:prstGeom>
          </p:spPr>
          <p:txBody>
            <a:bodyPr lIns="0" tIns="0" rIns="0" bIns="0" rtlCol="0" anchor="t">
              <a:spAutoFit/>
            </a:bodyPr>
            <a:lstStyle/>
            <a:p>
              <a:pPr algn="ctr">
                <a:lnSpc>
                  <a:spcPts val="3868"/>
                </a:lnSpc>
              </a:pPr>
              <a:r>
                <a:rPr lang="en-US" sz="2496" dirty="0">
                  <a:solidFill>
                    <a:srgbClr val="013C65"/>
                  </a:solidFill>
                  <a:latin typeface="Open Sans"/>
                </a:rPr>
                <a:t>Create the student's Electronic Personal Approval Form (EPAF)</a:t>
              </a:r>
            </a:p>
          </p:txBody>
        </p:sp>
      </p:grpSp>
      <p:grpSp>
        <p:nvGrpSpPr>
          <p:cNvPr id="16" name="Group 16"/>
          <p:cNvGrpSpPr/>
          <p:nvPr/>
        </p:nvGrpSpPr>
        <p:grpSpPr>
          <a:xfrm>
            <a:off x="1485787" y="3912075"/>
            <a:ext cx="6782026" cy="1466300"/>
            <a:chOff x="0" y="0"/>
            <a:chExt cx="9042701" cy="1955067"/>
          </a:xfrm>
        </p:grpSpPr>
        <p:grpSp>
          <p:nvGrpSpPr>
            <p:cNvPr id="17" name="Group 17"/>
            <p:cNvGrpSpPr/>
            <p:nvPr/>
          </p:nvGrpSpPr>
          <p:grpSpPr>
            <a:xfrm>
              <a:off x="1254236" y="0"/>
              <a:ext cx="7788465" cy="1955067"/>
              <a:chOff x="0" y="0"/>
              <a:chExt cx="2163463" cy="543074"/>
            </a:xfrm>
          </p:grpSpPr>
          <p:sp>
            <p:nvSpPr>
              <p:cNvPr id="18" name="Freeform 18"/>
              <p:cNvSpPr/>
              <p:nvPr/>
            </p:nvSpPr>
            <p:spPr>
              <a:xfrm>
                <a:off x="0" y="0"/>
                <a:ext cx="2163463" cy="543074"/>
              </a:xfrm>
              <a:custGeom>
                <a:avLst/>
                <a:gdLst/>
                <a:ahLst/>
                <a:cxnLst/>
                <a:rect l="l" t="t" r="r" b="b"/>
                <a:pathLst>
                  <a:path w="2163463" h="543074">
                    <a:moveTo>
                      <a:pt x="1960263" y="0"/>
                    </a:moveTo>
                    <a:lnTo>
                      <a:pt x="0" y="0"/>
                    </a:lnTo>
                    <a:lnTo>
                      <a:pt x="0" y="543074"/>
                    </a:lnTo>
                    <a:lnTo>
                      <a:pt x="1960263" y="543074"/>
                    </a:lnTo>
                    <a:lnTo>
                      <a:pt x="2163463" y="271537"/>
                    </a:lnTo>
                    <a:lnTo>
                      <a:pt x="1960263" y="0"/>
                    </a:lnTo>
                    <a:close/>
                  </a:path>
                </a:pathLst>
              </a:custGeom>
              <a:solidFill>
                <a:srgbClr val="F6B000"/>
              </a:solidFill>
            </p:spPr>
            <p:txBody>
              <a:bodyPr/>
              <a:lstStyle/>
              <a:p>
                <a:endParaRPr lang="en-US" dirty="0"/>
              </a:p>
            </p:txBody>
          </p:sp>
          <p:sp>
            <p:nvSpPr>
              <p:cNvPr id="19" name="TextBox 19"/>
              <p:cNvSpPr txBox="1"/>
              <p:nvPr/>
            </p:nvSpPr>
            <p:spPr>
              <a:xfrm>
                <a:off x="0" y="9525"/>
                <a:ext cx="698500" cy="396875"/>
              </a:xfrm>
              <a:prstGeom prst="rect">
                <a:avLst/>
              </a:prstGeom>
            </p:spPr>
            <p:txBody>
              <a:bodyPr lIns="50800" tIns="50800" rIns="50800" bIns="50800" rtlCol="0" anchor="ctr"/>
              <a:lstStyle/>
              <a:p>
                <a:pPr algn="ctr">
                  <a:lnSpc>
                    <a:spcPts val="1691"/>
                  </a:lnSpc>
                </a:pPr>
                <a:endParaRPr dirty="0"/>
              </a:p>
            </p:txBody>
          </p:sp>
        </p:grpSp>
        <p:sp>
          <p:nvSpPr>
            <p:cNvPr id="20" name="TextBox 20"/>
            <p:cNvSpPr txBox="1"/>
            <p:nvPr/>
          </p:nvSpPr>
          <p:spPr>
            <a:xfrm>
              <a:off x="1348861" y="91709"/>
              <a:ext cx="7194018" cy="1800225"/>
            </a:xfrm>
            <a:prstGeom prst="rect">
              <a:avLst/>
            </a:prstGeom>
          </p:spPr>
          <p:txBody>
            <a:bodyPr lIns="0" tIns="0" rIns="0" bIns="0" rtlCol="0" anchor="t">
              <a:spAutoFit/>
            </a:bodyPr>
            <a:lstStyle/>
            <a:p>
              <a:pPr algn="ctr">
                <a:lnSpc>
                  <a:spcPts val="2699"/>
                </a:lnSpc>
                <a:spcBef>
                  <a:spcPct val="0"/>
                </a:spcBef>
              </a:pPr>
              <a:r>
                <a:rPr lang="en-US" sz="2499" dirty="0">
                  <a:solidFill>
                    <a:srgbClr val="013C65"/>
                  </a:solidFill>
                  <a:latin typeface="Open Sans"/>
                </a:rPr>
                <a:t>Complete the I-9, W-4, and Direct Deposit Authorization for new students or students who have not worked in the last 12 months.</a:t>
              </a:r>
            </a:p>
          </p:txBody>
        </p:sp>
        <p:pic>
          <p:nvPicPr>
            <p:cNvPr id="21" name="Picture 21"/>
            <p:cNvPicPr>
              <a:picLocks noChangeAspect="1"/>
            </p:cNvPicPr>
            <p:nvPr/>
          </p:nvPicPr>
          <p:blipFill>
            <a:blip r:embed="rId4"/>
            <a:srcRect/>
            <a:stretch>
              <a:fillRect/>
            </a:stretch>
          </p:blipFill>
          <p:spPr>
            <a:xfrm>
              <a:off x="0" y="481799"/>
              <a:ext cx="1071858" cy="991469"/>
            </a:xfrm>
            <a:prstGeom prst="rect">
              <a:avLst/>
            </a:prstGeom>
          </p:spPr>
        </p:pic>
      </p:grpSp>
      <p:grpSp>
        <p:nvGrpSpPr>
          <p:cNvPr id="22" name="Group 22"/>
          <p:cNvGrpSpPr/>
          <p:nvPr/>
        </p:nvGrpSpPr>
        <p:grpSpPr>
          <a:xfrm>
            <a:off x="1485787" y="2462370"/>
            <a:ext cx="6782026" cy="1097280"/>
            <a:chOff x="0" y="0"/>
            <a:chExt cx="9042701" cy="1463040"/>
          </a:xfrm>
        </p:grpSpPr>
        <p:grpSp>
          <p:nvGrpSpPr>
            <p:cNvPr id="23" name="Group 23"/>
            <p:cNvGrpSpPr/>
            <p:nvPr/>
          </p:nvGrpSpPr>
          <p:grpSpPr>
            <a:xfrm>
              <a:off x="1254236" y="0"/>
              <a:ext cx="7788465" cy="1463040"/>
              <a:chOff x="0" y="0"/>
              <a:chExt cx="2163463" cy="406400"/>
            </a:xfrm>
          </p:grpSpPr>
          <p:sp>
            <p:nvSpPr>
              <p:cNvPr id="24" name="Freeform 24"/>
              <p:cNvSpPr/>
              <p:nvPr/>
            </p:nvSpPr>
            <p:spPr>
              <a:xfrm>
                <a:off x="0" y="0"/>
                <a:ext cx="2163463" cy="406400"/>
              </a:xfrm>
              <a:custGeom>
                <a:avLst/>
                <a:gdLst/>
                <a:ahLst/>
                <a:cxnLst/>
                <a:rect l="l" t="t" r="r" b="b"/>
                <a:pathLst>
                  <a:path w="2163463" h="406400">
                    <a:moveTo>
                      <a:pt x="1960263" y="0"/>
                    </a:moveTo>
                    <a:lnTo>
                      <a:pt x="0" y="0"/>
                    </a:lnTo>
                    <a:lnTo>
                      <a:pt x="0" y="406400"/>
                    </a:lnTo>
                    <a:lnTo>
                      <a:pt x="1960263" y="406400"/>
                    </a:lnTo>
                    <a:lnTo>
                      <a:pt x="2163463" y="203200"/>
                    </a:lnTo>
                    <a:lnTo>
                      <a:pt x="1960263" y="0"/>
                    </a:lnTo>
                    <a:close/>
                  </a:path>
                </a:pathLst>
              </a:custGeom>
              <a:solidFill>
                <a:srgbClr val="F6B000"/>
              </a:solidFill>
            </p:spPr>
            <p:txBody>
              <a:bodyPr/>
              <a:lstStyle/>
              <a:p>
                <a:endParaRPr lang="en-US" dirty="0"/>
              </a:p>
            </p:txBody>
          </p:sp>
          <p:sp>
            <p:nvSpPr>
              <p:cNvPr id="25" name="TextBox 25"/>
              <p:cNvSpPr txBox="1"/>
              <p:nvPr/>
            </p:nvSpPr>
            <p:spPr>
              <a:xfrm>
                <a:off x="0" y="9525"/>
                <a:ext cx="698500" cy="396875"/>
              </a:xfrm>
              <a:prstGeom prst="rect">
                <a:avLst/>
              </a:prstGeom>
            </p:spPr>
            <p:txBody>
              <a:bodyPr lIns="50800" tIns="50800" rIns="50800" bIns="50800" rtlCol="0" anchor="ctr"/>
              <a:lstStyle/>
              <a:p>
                <a:pPr algn="ctr">
                  <a:lnSpc>
                    <a:spcPts val="1691"/>
                  </a:lnSpc>
                </a:pPr>
                <a:endParaRPr dirty="0"/>
              </a:p>
            </p:txBody>
          </p:sp>
        </p:grpSp>
        <p:sp>
          <p:nvSpPr>
            <p:cNvPr id="26" name="TextBox 26"/>
            <p:cNvSpPr txBox="1"/>
            <p:nvPr/>
          </p:nvSpPr>
          <p:spPr>
            <a:xfrm>
              <a:off x="1494317" y="290195"/>
              <a:ext cx="6903104" cy="911225"/>
            </a:xfrm>
            <a:prstGeom prst="rect">
              <a:avLst/>
            </a:prstGeom>
          </p:spPr>
          <p:txBody>
            <a:bodyPr lIns="0" tIns="0" rIns="0" bIns="0" rtlCol="0" anchor="t">
              <a:spAutoFit/>
            </a:bodyPr>
            <a:lstStyle/>
            <a:p>
              <a:pPr algn="ctr">
                <a:lnSpc>
                  <a:spcPts val="2699"/>
                </a:lnSpc>
                <a:spcBef>
                  <a:spcPct val="0"/>
                </a:spcBef>
              </a:pPr>
              <a:r>
                <a:rPr lang="en-US" sz="2499" dirty="0">
                  <a:solidFill>
                    <a:srgbClr val="013C65"/>
                  </a:solidFill>
                  <a:latin typeface="Open Sans"/>
                </a:rPr>
                <a:t>Verify student status and type of employment </a:t>
              </a:r>
            </a:p>
          </p:txBody>
        </p:sp>
        <p:pic>
          <p:nvPicPr>
            <p:cNvPr id="27" name="Picture 27"/>
            <p:cNvPicPr>
              <a:picLocks noChangeAspect="1"/>
            </p:cNvPicPr>
            <p:nvPr/>
          </p:nvPicPr>
          <p:blipFill>
            <a:blip r:embed="rId4"/>
            <a:srcRect/>
            <a:stretch>
              <a:fillRect/>
            </a:stretch>
          </p:blipFill>
          <p:spPr>
            <a:xfrm>
              <a:off x="0" y="235786"/>
              <a:ext cx="1071858" cy="991469"/>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3"/>
            <a:stretch>
              <a:fillRect r="-312" b="-235"/>
            </a:stretch>
          </a:blipFill>
        </p:spPr>
        <p:txBody>
          <a:bodyPr/>
          <a:lstStyle/>
          <a:p>
            <a:endParaRPr lang="en-US" dirty="0"/>
          </a:p>
        </p:txBody>
      </p:sp>
      <p:sp>
        <p:nvSpPr>
          <p:cNvPr id="9" name="TextBox 9"/>
          <p:cNvSpPr txBox="1"/>
          <p:nvPr/>
        </p:nvSpPr>
        <p:spPr>
          <a:xfrm>
            <a:off x="762000" y="1632324"/>
            <a:ext cx="82296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Hiring Students</a:t>
            </a:r>
          </a:p>
        </p:txBody>
      </p:sp>
      <p:sp>
        <p:nvSpPr>
          <p:cNvPr id="10" name="TextBox 10"/>
          <p:cNvSpPr txBox="1"/>
          <p:nvPr/>
        </p:nvSpPr>
        <p:spPr>
          <a:xfrm>
            <a:off x="504729" y="2386170"/>
            <a:ext cx="8744141" cy="3912044"/>
          </a:xfrm>
          <a:prstGeom prst="rect">
            <a:avLst/>
          </a:prstGeom>
        </p:spPr>
        <p:txBody>
          <a:bodyPr lIns="0" tIns="0" rIns="0" bIns="0" rtlCol="0" anchor="t">
            <a:spAutoFit/>
          </a:bodyPr>
          <a:lstStyle/>
          <a:p>
            <a:pPr algn="l">
              <a:lnSpc>
                <a:spcPts val="3472"/>
              </a:lnSpc>
            </a:pPr>
            <a:r>
              <a:rPr lang="en-US" sz="2240" dirty="0">
                <a:solidFill>
                  <a:srgbClr val="013C65"/>
                </a:solidFill>
                <a:latin typeface="Open Sans"/>
              </a:rPr>
              <a:t>Handshake </a:t>
            </a:r>
          </a:p>
          <a:p>
            <a:pPr marL="375666" lvl="1" indent="-187833" algn="l">
              <a:lnSpc>
                <a:spcPts val="2697"/>
              </a:lnSpc>
              <a:buFont typeface="Arial"/>
              <a:buChar char="•"/>
            </a:pPr>
            <a:r>
              <a:rPr lang="en-US" sz="1739" dirty="0">
                <a:solidFill>
                  <a:srgbClr val="013C65"/>
                </a:solidFill>
                <a:latin typeface="Open Sans"/>
              </a:rPr>
              <a:t>Helps us align as a University</a:t>
            </a:r>
          </a:p>
          <a:p>
            <a:pPr marL="751332" lvl="2" indent="-250444" algn="l">
              <a:lnSpc>
                <a:spcPts val="2697"/>
              </a:lnSpc>
              <a:buFont typeface="Arial"/>
              <a:buChar char="⚬"/>
            </a:pPr>
            <a:r>
              <a:rPr lang="en-US" sz="1739" dirty="0">
                <a:solidFill>
                  <a:srgbClr val="013C65"/>
                </a:solidFill>
                <a:latin typeface="Open Sans"/>
              </a:rPr>
              <a:t>Equal Job Opportunity </a:t>
            </a:r>
          </a:p>
          <a:p>
            <a:pPr marL="751332" lvl="2" indent="-250444" algn="l">
              <a:lnSpc>
                <a:spcPts val="2697"/>
              </a:lnSpc>
              <a:buFont typeface="Arial"/>
              <a:buChar char="⚬"/>
            </a:pPr>
            <a:r>
              <a:rPr lang="en-US" sz="1739" dirty="0">
                <a:solidFill>
                  <a:srgbClr val="013C65"/>
                </a:solidFill>
                <a:latin typeface="Open Sans"/>
              </a:rPr>
              <a:t>Consistency – Job descriptions on file</a:t>
            </a:r>
          </a:p>
          <a:p>
            <a:pPr marL="751332" lvl="2" indent="-250444" algn="l">
              <a:lnSpc>
                <a:spcPts val="2697"/>
              </a:lnSpc>
              <a:buFont typeface="Arial"/>
              <a:buChar char="⚬"/>
            </a:pPr>
            <a:r>
              <a:rPr lang="en-US" sz="1739" dirty="0">
                <a:solidFill>
                  <a:srgbClr val="013C65"/>
                </a:solidFill>
                <a:latin typeface="Open Sans"/>
              </a:rPr>
              <a:t>Start the hiring process earlier for the 2023-2024 Academic Year</a:t>
            </a:r>
          </a:p>
          <a:p>
            <a:pPr algn="l">
              <a:lnSpc>
                <a:spcPts val="3029"/>
              </a:lnSpc>
            </a:pPr>
            <a:endParaRPr lang="en-US" sz="1739" dirty="0">
              <a:solidFill>
                <a:srgbClr val="013C65"/>
              </a:solidFill>
              <a:latin typeface="Open Sans"/>
            </a:endParaRPr>
          </a:p>
          <a:p>
            <a:pPr algn="l">
              <a:lnSpc>
                <a:spcPts val="3472"/>
              </a:lnSpc>
            </a:pPr>
            <a:r>
              <a:rPr lang="en-US" sz="2240" dirty="0">
                <a:solidFill>
                  <a:srgbClr val="013C65"/>
                </a:solidFill>
                <a:latin typeface="Open Sans"/>
              </a:rPr>
              <a:t>A School must…</a:t>
            </a:r>
            <a:r>
              <a:rPr lang="en-US" sz="2240" dirty="0">
                <a:solidFill>
                  <a:srgbClr val="013C65"/>
                </a:solidFill>
                <a:latin typeface="Open Sans Italics"/>
              </a:rPr>
              <a:t>(FSA HB, 2023-2024, Vol 6 – Chap 2)</a:t>
            </a:r>
          </a:p>
          <a:p>
            <a:pPr marL="375666" lvl="1" indent="-187833" algn="l">
              <a:lnSpc>
                <a:spcPts val="2697"/>
              </a:lnSpc>
              <a:buFont typeface="Arial"/>
              <a:buChar char="•"/>
            </a:pPr>
            <a:r>
              <a:rPr lang="en-US" sz="1739" dirty="0">
                <a:solidFill>
                  <a:srgbClr val="013C65"/>
                </a:solidFill>
                <a:latin typeface="Open Sans"/>
              </a:rPr>
              <a:t>Make jobs reasonably available to all eligible students.</a:t>
            </a:r>
          </a:p>
          <a:p>
            <a:pPr marL="375666" lvl="1" indent="-187833" algn="l">
              <a:lnSpc>
                <a:spcPts val="2697"/>
              </a:lnSpc>
              <a:buFont typeface="Arial"/>
              <a:buChar char="•"/>
            </a:pPr>
            <a:r>
              <a:rPr lang="en-US" sz="1739" dirty="0">
                <a:solidFill>
                  <a:srgbClr val="013C65"/>
                </a:solidFill>
                <a:latin typeface="Open Sans Italics"/>
              </a:rPr>
              <a:t>To the extent practicable</a:t>
            </a:r>
            <a:r>
              <a:rPr lang="en-US" sz="1739" dirty="0">
                <a:solidFill>
                  <a:srgbClr val="013C65"/>
                </a:solidFill>
                <a:latin typeface="Open Sans"/>
              </a:rPr>
              <a:t>, provide jobs that complement and reinforce each recipient’s educational program or career goals.</a:t>
            </a:r>
          </a:p>
          <a:p>
            <a:pPr marL="375666" lvl="1" indent="-187833" algn="l">
              <a:lnSpc>
                <a:spcPts val="2697"/>
              </a:lnSpc>
              <a:buFont typeface="Arial"/>
              <a:buChar char="•"/>
            </a:pPr>
            <a:r>
              <a:rPr lang="en-US" sz="1739" dirty="0">
                <a:solidFill>
                  <a:srgbClr val="013C65"/>
                </a:solidFill>
                <a:latin typeface="Open Sans"/>
              </a:rPr>
              <a:t>Not use federal work-study funding to displace employees.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3"/>
            <a:stretch>
              <a:fillRect r="-312" b="-235"/>
            </a:stretch>
          </a:blipFill>
        </p:spPr>
        <p:txBody>
          <a:bodyPr/>
          <a:lstStyle/>
          <a:p>
            <a:endParaRPr lang="en-US" dirty="0"/>
          </a:p>
        </p:txBody>
      </p:sp>
      <p:sp>
        <p:nvSpPr>
          <p:cNvPr id="9" name="Freeform 9"/>
          <p:cNvSpPr/>
          <p:nvPr/>
        </p:nvSpPr>
        <p:spPr>
          <a:xfrm>
            <a:off x="1968902" y="4137861"/>
            <a:ext cx="5815795" cy="3005059"/>
          </a:xfrm>
          <a:custGeom>
            <a:avLst/>
            <a:gdLst/>
            <a:ahLst/>
            <a:cxnLst/>
            <a:rect l="l" t="t" r="r" b="b"/>
            <a:pathLst>
              <a:path w="5815795" h="3005059">
                <a:moveTo>
                  <a:pt x="0" y="0"/>
                </a:moveTo>
                <a:lnTo>
                  <a:pt x="5815796" y="0"/>
                </a:lnTo>
                <a:lnTo>
                  <a:pt x="5815796" y="3005059"/>
                </a:lnTo>
                <a:lnTo>
                  <a:pt x="0" y="3005059"/>
                </a:lnTo>
                <a:lnTo>
                  <a:pt x="0" y="0"/>
                </a:lnTo>
                <a:close/>
              </a:path>
            </a:pathLst>
          </a:custGeom>
          <a:blipFill>
            <a:blip r:embed="rId4"/>
            <a:stretch>
              <a:fillRect/>
            </a:stretch>
          </a:blipFill>
        </p:spPr>
        <p:txBody>
          <a:bodyPr/>
          <a:lstStyle/>
          <a:p>
            <a:endParaRPr lang="en-US" dirty="0"/>
          </a:p>
        </p:txBody>
      </p:sp>
      <p:sp>
        <p:nvSpPr>
          <p:cNvPr id="10" name="TextBox 10"/>
          <p:cNvSpPr txBox="1"/>
          <p:nvPr/>
        </p:nvSpPr>
        <p:spPr>
          <a:xfrm>
            <a:off x="508000" y="1737332"/>
            <a:ext cx="87376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Confirming Work-Study Awards</a:t>
            </a:r>
          </a:p>
        </p:txBody>
      </p:sp>
      <p:sp>
        <p:nvSpPr>
          <p:cNvPr id="11" name="TextBox 11"/>
          <p:cNvSpPr txBox="1"/>
          <p:nvPr/>
        </p:nvSpPr>
        <p:spPr>
          <a:xfrm>
            <a:off x="320967" y="2500704"/>
            <a:ext cx="9111663" cy="1637157"/>
          </a:xfrm>
          <a:prstGeom prst="rect">
            <a:avLst/>
          </a:prstGeom>
        </p:spPr>
        <p:txBody>
          <a:bodyPr lIns="0" tIns="0" rIns="0" bIns="0" rtlCol="0" anchor="t">
            <a:spAutoFit/>
          </a:bodyPr>
          <a:lstStyle/>
          <a:p>
            <a:pPr marL="223926" lvl="1" indent="-111963" algn="l">
              <a:lnSpc>
                <a:spcPts val="2697"/>
              </a:lnSpc>
              <a:buFont typeface="Arial"/>
              <a:buChar char="•"/>
            </a:pPr>
            <a:r>
              <a:rPr lang="en-US" sz="1739" dirty="0">
                <a:solidFill>
                  <a:srgbClr val="013C65"/>
                </a:solidFill>
                <a:latin typeface="Open Sans"/>
              </a:rPr>
              <a:t>Handshake identifies applicants with work-study awards</a:t>
            </a:r>
          </a:p>
          <a:p>
            <a:pPr marL="223926" lvl="1" indent="-111963" algn="l">
              <a:lnSpc>
                <a:spcPts val="2697"/>
              </a:lnSpc>
              <a:buFont typeface="Arial"/>
              <a:buChar char="•"/>
            </a:pPr>
            <a:r>
              <a:rPr lang="en-US" sz="1739" dirty="0">
                <a:solidFill>
                  <a:srgbClr val="013C65"/>
                </a:solidFill>
                <a:latin typeface="Open Sans"/>
              </a:rPr>
              <a:t>Real time Student award letter (In URSA on the Financial Tab)</a:t>
            </a:r>
          </a:p>
          <a:p>
            <a:pPr marL="223853" lvl="1" indent="-111926" algn="l">
              <a:lnSpc>
                <a:spcPts val="2697"/>
              </a:lnSpc>
              <a:buFont typeface="Arial"/>
              <a:buChar char="•"/>
            </a:pPr>
            <a:r>
              <a:rPr lang="en-US" sz="1739" dirty="0">
                <a:solidFill>
                  <a:srgbClr val="013C65"/>
                </a:solidFill>
                <a:latin typeface="Open Sans"/>
              </a:rPr>
              <a:t>Insight Report: AID097 – Work-Study Award Information</a:t>
            </a:r>
          </a:p>
          <a:p>
            <a:pPr marL="375666" lvl="1" indent="-187833" algn="l">
              <a:lnSpc>
                <a:spcPts val="2697"/>
              </a:lnSpc>
              <a:buFont typeface="Arial"/>
              <a:buChar char="•"/>
            </a:pPr>
            <a:r>
              <a:rPr lang="en-US" sz="1739" dirty="0">
                <a:solidFill>
                  <a:srgbClr val="013C65"/>
                </a:solidFill>
                <a:latin typeface="Open Sans"/>
              </a:rPr>
              <a:t>The report is only available on select private tabs in Insight due to personable identifying information.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Freeform 9"/>
          <p:cNvSpPr/>
          <p:nvPr/>
        </p:nvSpPr>
        <p:spPr>
          <a:xfrm>
            <a:off x="107776" y="2970009"/>
            <a:ext cx="9538046" cy="2481538"/>
          </a:xfrm>
          <a:custGeom>
            <a:avLst/>
            <a:gdLst/>
            <a:ahLst/>
            <a:cxnLst/>
            <a:rect l="l" t="t" r="r" b="b"/>
            <a:pathLst>
              <a:path w="9538046" h="2481538">
                <a:moveTo>
                  <a:pt x="0" y="0"/>
                </a:moveTo>
                <a:lnTo>
                  <a:pt x="9538046" y="0"/>
                </a:lnTo>
                <a:lnTo>
                  <a:pt x="9538046" y="2481538"/>
                </a:lnTo>
                <a:lnTo>
                  <a:pt x="0" y="2481538"/>
                </a:lnTo>
                <a:lnTo>
                  <a:pt x="0" y="0"/>
                </a:lnTo>
                <a:close/>
              </a:path>
            </a:pathLst>
          </a:custGeom>
          <a:blipFill>
            <a:blip r:embed="rId3"/>
            <a:stretch>
              <a:fillRect l="-237" t="-888" r="-481" b="-2395"/>
            </a:stretch>
          </a:blipFill>
        </p:spPr>
        <p:txBody>
          <a:bodyPr/>
          <a:lstStyle/>
          <a:p>
            <a:endParaRPr lang="en-US" dirty="0"/>
          </a:p>
        </p:txBody>
      </p:sp>
      <p:grpSp>
        <p:nvGrpSpPr>
          <p:cNvPr id="10" name="Group 10"/>
          <p:cNvGrpSpPr/>
          <p:nvPr/>
        </p:nvGrpSpPr>
        <p:grpSpPr>
          <a:xfrm>
            <a:off x="3591254" y="3716771"/>
            <a:ext cx="532851" cy="1187904"/>
            <a:chOff x="0" y="0"/>
            <a:chExt cx="197352" cy="439964"/>
          </a:xfrm>
        </p:grpSpPr>
        <p:sp>
          <p:nvSpPr>
            <p:cNvPr id="11" name="Freeform 11"/>
            <p:cNvSpPr/>
            <p:nvPr/>
          </p:nvSpPr>
          <p:spPr>
            <a:xfrm>
              <a:off x="0" y="0"/>
              <a:ext cx="197352" cy="439964"/>
            </a:xfrm>
            <a:custGeom>
              <a:avLst/>
              <a:gdLst/>
              <a:ahLst/>
              <a:cxnLst/>
              <a:rect l="l" t="t" r="r" b="b"/>
              <a:pathLst>
                <a:path w="197352" h="439964">
                  <a:moveTo>
                    <a:pt x="0" y="0"/>
                  </a:moveTo>
                  <a:lnTo>
                    <a:pt x="197352" y="0"/>
                  </a:lnTo>
                  <a:lnTo>
                    <a:pt x="197352" y="439964"/>
                  </a:lnTo>
                  <a:lnTo>
                    <a:pt x="0" y="439964"/>
                  </a:lnTo>
                  <a:close/>
                </a:path>
              </a:pathLst>
            </a:custGeom>
            <a:solidFill>
              <a:srgbClr val="000000">
                <a:alpha val="0"/>
              </a:srgbClr>
            </a:solidFill>
            <a:ln w="85725">
              <a:solidFill>
                <a:srgbClr val="F6B000"/>
              </a:solidFill>
            </a:ln>
          </p:spPr>
          <p:txBody>
            <a:bodyPr/>
            <a:lstStyle/>
            <a:p>
              <a:endParaRPr lang="en-US" dirty="0"/>
            </a:p>
          </p:txBody>
        </p:sp>
        <p:sp>
          <p:nvSpPr>
            <p:cNvPr id="12" name="TextBox 12"/>
            <p:cNvSpPr txBox="1"/>
            <p:nvPr/>
          </p:nvSpPr>
          <p:spPr>
            <a:xfrm>
              <a:off x="0" y="0"/>
              <a:ext cx="812800" cy="812800"/>
            </a:xfrm>
            <a:prstGeom prst="rect">
              <a:avLst/>
            </a:prstGeom>
          </p:spPr>
          <p:txBody>
            <a:bodyPr lIns="50800" tIns="50800" rIns="50800" bIns="50800" rtlCol="0" anchor="ctr"/>
            <a:lstStyle/>
            <a:p>
              <a:pPr algn="ctr">
                <a:lnSpc>
                  <a:spcPts val="1919"/>
                </a:lnSpc>
              </a:pPr>
              <a:endParaRPr dirty="0"/>
            </a:p>
          </p:txBody>
        </p:sp>
      </p:grpSp>
      <p:grpSp>
        <p:nvGrpSpPr>
          <p:cNvPr id="13" name="Group 13"/>
          <p:cNvGrpSpPr/>
          <p:nvPr/>
        </p:nvGrpSpPr>
        <p:grpSpPr>
          <a:xfrm>
            <a:off x="4124105" y="3610923"/>
            <a:ext cx="1591327" cy="1293751"/>
            <a:chOff x="0" y="0"/>
            <a:chExt cx="589381" cy="479167"/>
          </a:xfrm>
        </p:grpSpPr>
        <p:sp>
          <p:nvSpPr>
            <p:cNvPr id="14" name="Freeform 14"/>
            <p:cNvSpPr/>
            <p:nvPr/>
          </p:nvSpPr>
          <p:spPr>
            <a:xfrm>
              <a:off x="0" y="0"/>
              <a:ext cx="589380" cy="479167"/>
            </a:xfrm>
            <a:custGeom>
              <a:avLst/>
              <a:gdLst/>
              <a:ahLst/>
              <a:cxnLst/>
              <a:rect l="l" t="t" r="r" b="b"/>
              <a:pathLst>
                <a:path w="589380" h="479167">
                  <a:moveTo>
                    <a:pt x="126492" y="0"/>
                  </a:moveTo>
                  <a:lnTo>
                    <a:pt x="462889" y="0"/>
                  </a:lnTo>
                  <a:cubicBezTo>
                    <a:pt x="496436" y="0"/>
                    <a:pt x="528610" y="13327"/>
                    <a:pt x="552332" y="37049"/>
                  </a:cubicBezTo>
                  <a:cubicBezTo>
                    <a:pt x="576054" y="60770"/>
                    <a:pt x="589380" y="92944"/>
                    <a:pt x="589380" y="126492"/>
                  </a:cubicBezTo>
                  <a:lnTo>
                    <a:pt x="589380" y="352675"/>
                  </a:lnTo>
                  <a:cubicBezTo>
                    <a:pt x="589380" y="386223"/>
                    <a:pt x="576054" y="418397"/>
                    <a:pt x="552332" y="442119"/>
                  </a:cubicBezTo>
                  <a:cubicBezTo>
                    <a:pt x="528610" y="465840"/>
                    <a:pt x="496436" y="479167"/>
                    <a:pt x="462889" y="479167"/>
                  </a:cubicBezTo>
                  <a:lnTo>
                    <a:pt x="126492" y="479167"/>
                  </a:lnTo>
                  <a:cubicBezTo>
                    <a:pt x="92944" y="479167"/>
                    <a:pt x="60770" y="465840"/>
                    <a:pt x="37049" y="442119"/>
                  </a:cubicBezTo>
                  <a:cubicBezTo>
                    <a:pt x="13327" y="418397"/>
                    <a:pt x="0" y="386223"/>
                    <a:pt x="0" y="352675"/>
                  </a:cubicBezTo>
                  <a:lnTo>
                    <a:pt x="0" y="126492"/>
                  </a:lnTo>
                  <a:cubicBezTo>
                    <a:pt x="0" y="92944"/>
                    <a:pt x="13327" y="60770"/>
                    <a:pt x="37049" y="37049"/>
                  </a:cubicBezTo>
                  <a:cubicBezTo>
                    <a:pt x="60770" y="13327"/>
                    <a:pt x="92944" y="0"/>
                    <a:pt x="126492" y="0"/>
                  </a:cubicBezTo>
                  <a:close/>
                </a:path>
              </a:pathLst>
            </a:custGeom>
            <a:solidFill>
              <a:srgbClr val="000000">
                <a:alpha val="0"/>
              </a:srgbClr>
            </a:solidFill>
            <a:ln w="66675">
              <a:solidFill>
                <a:srgbClr val="AFC7D4"/>
              </a:solidFill>
            </a:ln>
          </p:spPr>
          <p:txBody>
            <a:bodyPr/>
            <a:lstStyle/>
            <a:p>
              <a:endParaRPr lang="en-US" dirty="0"/>
            </a:p>
          </p:txBody>
        </p:sp>
        <p:sp>
          <p:nvSpPr>
            <p:cNvPr id="15" name="TextBox 15"/>
            <p:cNvSpPr txBox="1"/>
            <p:nvPr/>
          </p:nvSpPr>
          <p:spPr>
            <a:xfrm>
              <a:off x="0" y="0"/>
              <a:ext cx="812800" cy="812800"/>
            </a:xfrm>
            <a:prstGeom prst="rect">
              <a:avLst/>
            </a:prstGeom>
          </p:spPr>
          <p:txBody>
            <a:bodyPr lIns="50800" tIns="50800" rIns="50800" bIns="50800" rtlCol="0" anchor="ctr"/>
            <a:lstStyle/>
            <a:p>
              <a:pPr algn="ctr">
                <a:lnSpc>
                  <a:spcPts val="1919"/>
                </a:lnSpc>
              </a:pPr>
              <a:endParaRPr dirty="0"/>
            </a:p>
          </p:txBody>
        </p:sp>
      </p:grpSp>
      <p:grpSp>
        <p:nvGrpSpPr>
          <p:cNvPr id="16" name="Group 16"/>
          <p:cNvGrpSpPr/>
          <p:nvPr/>
        </p:nvGrpSpPr>
        <p:grpSpPr>
          <a:xfrm>
            <a:off x="5715432" y="3610923"/>
            <a:ext cx="626938" cy="1293751"/>
            <a:chOff x="0" y="0"/>
            <a:chExt cx="232199" cy="479167"/>
          </a:xfrm>
        </p:grpSpPr>
        <p:sp>
          <p:nvSpPr>
            <p:cNvPr id="17" name="Freeform 17"/>
            <p:cNvSpPr/>
            <p:nvPr/>
          </p:nvSpPr>
          <p:spPr>
            <a:xfrm>
              <a:off x="0" y="0"/>
              <a:ext cx="232199" cy="479167"/>
            </a:xfrm>
            <a:custGeom>
              <a:avLst/>
              <a:gdLst/>
              <a:ahLst/>
              <a:cxnLst/>
              <a:rect l="l" t="t" r="r" b="b"/>
              <a:pathLst>
                <a:path w="232199" h="479167">
                  <a:moveTo>
                    <a:pt x="0" y="0"/>
                  </a:moveTo>
                  <a:lnTo>
                    <a:pt x="232199" y="0"/>
                  </a:lnTo>
                  <a:lnTo>
                    <a:pt x="232199" y="479167"/>
                  </a:lnTo>
                  <a:lnTo>
                    <a:pt x="0" y="479167"/>
                  </a:lnTo>
                  <a:close/>
                </a:path>
              </a:pathLst>
            </a:custGeom>
            <a:solidFill>
              <a:srgbClr val="000000">
                <a:alpha val="0"/>
              </a:srgbClr>
            </a:solidFill>
            <a:ln w="47625">
              <a:solidFill>
                <a:srgbClr val="F6B000"/>
              </a:solidFill>
            </a:ln>
          </p:spPr>
          <p:txBody>
            <a:bodyPr/>
            <a:lstStyle/>
            <a:p>
              <a:endParaRPr lang="en-US" dirty="0"/>
            </a:p>
          </p:txBody>
        </p:sp>
        <p:sp>
          <p:nvSpPr>
            <p:cNvPr id="18" name="TextBox 18"/>
            <p:cNvSpPr txBox="1"/>
            <p:nvPr/>
          </p:nvSpPr>
          <p:spPr>
            <a:xfrm>
              <a:off x="0" y="0"/>
              <a:ext cx="812800" cy="812800"/>
            </a:xfrm>
            <a:prstGeom prst="rect">
              <a:avLst/>
            </a:prstGeom>
          </p:spPr>
          <p:txBody>
            <a:bodyPr lIns="50800" tIns="50800" rIns="50800" bIns="50800" rtlCol="0" anchor="ctr"/>
            <a:lstStyle/>
            <a:p>
              <a:pPr algn="ctr">
                <a:lnSpc>
                  <a:spcPts val="1919"/>
                </a:lnSpc>
              </a:pPr>
              <a:endParaRPr dirty="0"/>
            </a:p>
          </p:txBody>
        </p:sp>
      </p:grpSp>
      <p:sp>
        <p:nvSpPr>
          <p:cNvPr id="19" name="AutoShape 19"/>
          <p:cNvSpPr/>
          <p:nvPr/>
        </p:nvSpPr>
        <p:spPr>
          <a:xfrm rot="8180615">
            <a:off x="2313411" y="5403830"/>
            <a:ext cx="1465900" cy="0"/>
          </a:xfrm>
          <a:prstGeom prst="line">
            <a:avLst/>
          </a:prstGeom>
          <a:ln w="38100" cap="flat">
            <a:solidFill>
              <a:srgbClr val="013C65"/>
            </a:solidFill>
            <a:prstDash val="solid"/>
            <a:headEnd type="triangle" w="lg" len="med"/>
            <a:tailEnd type="diamond" w="lg" len="lg"/>
          </a:ln>
        </p:spPr>
        <p:txBody>
          <a:bodyPr/>
          <a:lstStyle/>
          <a:p>
            <a:endParaRPr lang="en-US" dirty="0"/>
          </a:p>
        </p:txBody>
      </p:sp>
      <p:sp>
        <p:nvSpPr>
          <p:cNvPr id="20" name="AutoShape 20"/>
          <p:cNvSpPr/>
          <p:nvPr/>
        </p:nvSpPr>
        <p:spPr>
          <a:xfrm rot="2700000">
            <a:off x="6141165" y="5391847"/>
            <a:ext cx="1465900" cy="0"/>
          </a:xfrm>
          <a:prstGeom prst="line">
            <a:avLst/>
          </a:prstGeom>
          <a:ln w="38100" cap="flat">
            <a:solidFill>
              <a:srgbClr val="013C65"/>
            </a:solidFill>
            <a:prstDash val="solid"/>
            <a:headEnd type="triangle" w="lg" len="med"/>
            <a:tailEnd type="diamond" w="lg" len="lg"/>
          </a:ln>
        </p:spPr>
        <p:txBody>
          <a:bodyPr/>
          <a:lstStyle/>
          <a:p>
            <a:endParaRPr lang="en-US" dirty="0"/>
          </a:p>
        </p:txBody>
      </p:sp>
      <p:grpSp>
        <p:nvGrpSpPr>
          <p:cNvPr id="21" name="Group 21"/>
          <p:cNvGrpSpPr/>
          <p:nvPr/>
        </p:nvGrpSpPr>
        <p:grpSpPr>
          <a:xfrm>
            <a:off x="6427849" y="5583847"/>
            <a:ext cx="2804369" cy="740874"/>
            <a:chOff x="0" y="0"/>
            <a:chExt cx="9409787" cy="2485929"/>
          </a:xfrm>
        </p:grpSpPr>
        <p:sp>
          <p:nvSpPr>
            <p:cNvPr id="22" name="Freeform 22"/>
            <p:cNvSpPr/>
            <p:nvPr/>
          </p:nvSpPr>
          <p:spPr>
            <a:xfrm>
              <a:off x="304800" y="304800"/>
              <a:ext cx="9104987" cy="2181129"/>
            </a:xfrm>
            <a:custGeom>
              <a:avLst/>
              <a:gdLst/>
              <a:ahLst/>
              <a:cxnLst/>
              <a:rect l="l" t="t" r="r" b="b"/>
              <a:pathLst>
                <a:path w="9104987" h="2181129">
                  <a:moveTo>
                    <a:pt x="9104987" y="0"/>
                  </a:moveTo>
                  <a:lnTo>
                    <a:pt x="9104987" y="2181129"/>
                  </a:lnTo>
                  <a:lnTo>
                    <a:pt x="0" y="2181129"/>
                  </a:lnTo>
                  <a:lnTo>
                    <a:pt x="0" y="1876329"/>
                  </a:lnTo>
                  <a:lnTo>
                    <a:pt x="8800187" y="1876329"/>
                  </a:lnTo>
                  <a:lnTo>
                    <a:pt x="8800187" y="0"/>
                  </a:lnTo>
                  <a:close/>
                </a:path>
              </a:pathLst>
            </a:custGeom>
            <a:solidFill>
              <a:srgbClr val="013C65"/>
            </a:solidFill>
          </p:spPr>
          <p:txBody>
            <a:bodyPr/>
            <a:lstStyle/>
            <a:p>
              <a:endParaRPr lang="en-US" dirty="0"/>
            </a:p>
          </p:txBody>
        </p:sp>
        <p:sp>
          <p:nvSpPr>
            <p:cNvPr id="23" name="Freeform 23"/>
            <p:cNvSpPr/>
            <p:nvPr/>
          </p:nvSpPr>
          <p:spPr>
            <a:xfrm>
              <a:off x="0" y="0"/>
              <a:ext cx="9104987" cy="2181129"/>
            </a:xfrm>
            <a:custGeom>
              <a:avLst/>
              <a:gdLst/>
              <a:ahLst/>
              <a:cxnLst/>
              <a:rect l="l" t="t" r="r" b="b"/>
              <a:pathLst>
                <a:path w="9104987" h="2181129">
                  <a:moveTo>
                    <a:pt x="0" y="0"/>
                  </a:moveTo>
                  <a:lnTo>
                    <a:pt x="9104987" y="0"/>
                  </a:lnTo>
                  <a:lnTo>
                    <a:pt x="9104987" y="2181129"/>
                  </a:lnTo>
                  <a:lnTo>
                    <a:pt x="0" y="2181129"/>
                  </a:lnTo>
                  <a:close/>
                </a:path>
              </a:pathLst>
            </a:custGeom>
            <a:solidFill>
              <a:srgbClr val="F6B000"/>
            </a:solidFill>
          </p:spPr>
          <p:txBody>
            <a:bodyPr/>
            <a:lstStyle/>
            <a:p>
              <a:endParaRPr lang="en-US" dirty="0"/>
            </a:p>
          </p:txBody>
        </p:sp>
      </p:grpSp>
      <p:sp>
        <p:nvSpPr>
          <p:cNvPr id="24" name="AutoShape 24"/>
          <p:cNvSpPr/>
          <p:nvPr/>
        </p:nvSpPr>
        <p:spPr>
          <a:xfrm rot="5400000">
            <a:off x="4548882" y="5225210"/>
            <a:ext cx="679172" cy="0"/>
          </a:xfrm>
          <a:prstGeom prst="line">
            <a:avLst/>
          </a:prstGeom>
          <a:ln w="38100" cap="flat">
            <a:solidFill>
              <a:srgbClr val="F6B000"/>
            </a:solidFill>
            <a:prstDash val="solid"/>
            <a:headEnd type="triangle" w="lg" len="med"/>
            <a:tailEnd type="diamond" w="lg" len="lg"/>
          </a:ln>
        </p:spPr>
        <p:txBody>
          <a:bodyPr/>
          <a:lstStyle/>
          <a:p>
            <a:endParaRPr lang="en-US" dirty="0"/>
          </a:p>
        </p:txBody>
      </p:sp>
      <p:grpSp>
        <p:nvGrpSpPr>
          <p:cNvPr id="25" name="Group 25"/>
          <p:cNvGrpSpPr/>
          <p:nvPr/>
        </p:nvGrpSpPr>
        <p:grpSpPr>
          <a:xfrm>
            <a:off x="457168" y="5572204"/>
            <a:ext cx="2804369" cy="740874"/>
            <a:chOff x="0" y="0"/>
            <a:chExt cx="9409787" cy="2485929"/>
          </a:xfrm>
        </p:grpSpPr>
        <p:sp>
          <p:nvSpPr>
            <p:cNvPr id="26" name="Freeform 26"/>
            <p:cNvSpPr/>
            <p:nvPr/>
          </p:nvSpPr>
          <p:spPr>
            <a:xfrm>
              <a:off x="304800" y="304800"/>
              <a:ext cx="9104987" cy="2181129"/>
            </a:xfrm>
            <a:custGeom>
              <a:avLst/>
              <a:gdLst/>
              <a:ahLst/>
              <a:cxnLst/>
              <a:rect l="l" t="t" r="r" b="b"/>
              <a:pathLst>
                <a:path w="9104987" h="2181129">
                  <a:moveTo>
                    <a:pt x="9104987" y="0"/>
                  </a:moveTo>
                  <a:lnTo>
                    <a:pt x="9104987" y="2181129"/>
                  </a:lnTo>
                  <a:lnTo>
                    <a:pt x="0" y="2181129"/>
                  </a:lnTo>
                  <a:lnTo>
                    <a:pt x="0" y="1876329"/>
                  </a:lnTo>
                  <a:lnTo>
                    <a:pt x="8800187" y="1876329"/>
                  </a:lnTo>
                  <a:lnTo>
                    <a:pt x="8800187" y="0"/>
                  </a:lnTo>
                  <a:close/>
                </a:path>
              </a:pathLst>
            </a:custGeom>
            <a:solidFill>
              <a:srgbClr val="013C65"/>
            </a:solidFill>
          </p:spPr>
          <p:txBody>
            <a:bodyPr/>
            <a:lstStyle/>
            <a:p>
              <a:endParaRPr lang="en-US" dirty="0"/>
            </a:p>
          </p:txBody>
        </p:sp>
        <p:sp>
          <p:nvSpPr>
            <p:cNvPr id="27" name="Freeform 27"/>
            <p:cNvSpPr/>
            <p:nvPr/>
          </p:nvSpPr>
          <p:spPr>
            <a:xfrm>
              <a:off x="0" y="0"/>
              <a:ext cx="9104987" cy="2181129"/>
            </a:xfrm>
            <a:custGeom>
              <a:avLst/>
              <a:gdLst/>
              <a:ahLst/>
              <a:cxnLst/>
              <a:rect l="l" t="t" r="r" b="b"/>
              <a:pathLst>
                <a:path w="9104987" h="2181129">
                  <a:moveTo>
                    <a:pt x="0" y="0"/>
                  </a:moveTo>
                  <a:lnTo>
                    <a:pt x="9104987" y="0"/>
                  </a:lnTo>
                  <a:lnTo>
                    <a:pt x="9104987" y="2181129"/>
                  </a:lnTo>
                  <a:lnTo>
                    <a:pt x="0" y="2181129"/>
                  </a:lnTo>
                  <a:close/>
                </a:path>
              </a:pathLst>
            </a:custGeom>
            <a:solidFill>
              <a:srgbClr val="F6B000"/>
            </a:solidFill>
          </p:spPr>
          <p:txBody>
            <a:bodyPr/>
            <a:lstStyle/>
            <a:p>
              <a:endParaRPr lang="en-US" dirty="0"/>
            </a:p>
          </p:txBody>
        </p:sp>
      </p:grpSp>
      <p:grpSp>
        <p:nvGrpSpPr>
          <p:cNvPr id="28" name="Group 28"/>
          <p:cNvGrpSpPr/>
          <p:nvPr/>
        </p:nvGrpSpPr>
        <p:grpSpPr>
          <a:xfrm>
            <a:off x="3775271" y="5505232"/>
            <a:ext cx="2188293" cy="874818"/>
            <a:chOff x="0" y="0"/>
            <a:chExt cx="1016580" cy="406400"/>
          </a:xfrm>
        </p:grpSpPr>
        <p:sp>
          <p:nvSpPr>
            <p:cNvPr id="29" name="Freeform 29"/>
            <p:cNvSpPr/>
            <p:nvPr/>
          </p:nvSpPr>
          <p:spPr>
            <a:xfrm>
              <a:off x="0" y="0"/>
              <a:ext cx="1016580" cy="406400"/>
            </a:xfrm>
            <a:custGeom>
              <a:avLst/>
              <a:gdLst/>
              <a:ahLst/>
              <a:cxnLst/>
              <a:rect l="l" t="t" r="r" b="b"/>
              <a:pathLst>
                <a:path w="1016580" h="406400">
                  <a:moveTo>
                    <a:pt x="1016580" y="0"/>
                  </a:moveTo>
                  <a:lnTo>
                    <a:pt x="0" y="0"/>
                  </a:lnTo>
                  <a:lnTo>
                    <a:pt x="101600" y="203200"/>
                  </a:lnTo>
                  <a:lnTo>
                    <a:pt x="0" y="406400"/>
                  </a:lnTo>
                  <a:lnTo>
                    <a:pt x="1016580" y="406400"/>
                  </a:lnTo>
                  <a:lnTo>
                    <a:pt x="914980" y="203200"/>
                  </a:lnTo>
                  <a:lnTo>
                    <a:pt x="1016580" y="0"/>
                  </a:lnTo>
                  <a:close/>
                </a:path>
              </a:pathLst>
            </a:custGeom>
            <a:solidFill>
              <a:srgbClr val="013C65"/>
            </a:solidFill>
          </p:spPr>
          <p:txBody>
            <a:bodyPr/>
            <a:lstStyle/>
            <a:p>
              <a:endParaRPr lang="en-US" dirty="0"/>
            </a:p>
          </p:txBody>
        </p:sp>
        <p:sp>
          <p:nvSpPr>
            <p:cNvPr id="30" name="TextBox 30"/>
            <p:cNvSpPr txBox="1"/>
            <p:nvPr/>
          </p:nvSpPr>
          <p:spPr>
            <a:xfrm>
              <a:off x="88900" y="0"/>
              <a:ext cx="635000" cy="406400"/>
            </a:xfrm>
            <a:prstGeom prst="rect">
              <a:avLst/>
            </a:prstGeom>
          </p:spPr>
          <p:txBody>
            <a:bodyPr lIns="50800" tIns="50800" rIns="50800" bIns="50800" rtlCol="0" anchor="ctr"/>
            <a:lstStyle/>
            <a:p>
              <a:pPr algn="ctr">
                <a:lnSpc>
                  <a:spcPts val="1919"/>
                </a:lnSpc>
              </a:pPr>
              <a:endParaRPr dirty="0"/>
            </a:p>
          </p:txBody>
        </p:sp>
      </p:grpSp>
      <p:sp>
        <p:nvSpPr>
          <p:cNvPr id="31" name="TextBox 31"/>
          <p:cNvSpPr txBox="1"/>
          <p:nvPr/>
        </p:nvSpPr>
        <p:spPr>
          <a:xfrm>
            <a:off x="1426114" y="5692769"/>
            <a:ext cx="908381" cy="383567"/>
          </a:xfrm>
          <a:prstGeom prst="rect">
            <a:avLst/>
          </a:prstGeom>
        </p:spPr>
        <p:txBody>
          <a:bodyPr wrap="square" lIns="0" tIns="0" rIns="0" bIns="0" rtlCol="0" anchor="t">
            <a:spAutoFit/>
          </a:bodyPr>
          <a:lstStyle/>
          <a:p>
            <a:pPr algn="ctr">
              <a:lnSpc>
                <a:spcPts val="3430"/>
              </a:lnSpc>
            </a:pPr>
            <a:r>
              <a:rPr lang="en-US" sz="2450" dirty="0">
                <a:solidFill>
                  <a:srgbClr val="013C65"/>
                </a:solidFill>
                <a:latin typeface="Greeley C"/>
              </a:rPr>
              <a:t>Fund</a:t>
            </a:r>
          </a:p>
        </p:txBody>
      </p:sp>
      <p:sp>
        <p:nvSpPr>
          <p:cNvPr id="32" name="TextBox 32"/>
          <p:cNvSpPr txBox="1"/>
          <p:nvPr/>
        </p:nvSpPr>
        <p:spPr>
          <a:xfrm>
            <a:off x="7186019" y="5692769"/>
            <a:ext cx="1463129" cy="433070"/>
          </a:xfrm>
          <a:prstGeom prst="rect">
            <a:avLst/>
          </a:prstGeom>
        </p:spPr>
        <p:txBody>
          <a:bodyPr lIns="0" tIns="0" rIns="0" bIns="0" rtlCol="0" anchor="t">
            <a:spAutoFit/>
          </a:bodyPr>
          <a:lstStyle/>
          <a:p>
            <a:pPr algn="ctr">
              <a:lnSpc>
                <a:spcPts val="3430"/>
              </a:lnSpc>
            </a:pPr>
            <a:r>
              <a:rPr lang="en-US" sz="2450" dirty="0">
                <a:solidFill>
                  <a:srgbClr val="013C65"/>
                </a:solidFill>
                <a:latin typeface="Greeley C"/>
              </a:rPr>
              <a:t>Balance</a:t>
            </a:r>
          </a:p>
        </p:txBody>
      </p:sp>
      <p:sp>
        <p:nvSpPr>
          <p:cNvPr id="33" name="TextBox 33"/>
          <p:cNvSpPr txBox="1"/>
          <p:nvPr/>
        </p:nvSpPr>
        <p:spPr>
          <a:xfrm>
            <a:off x="4179079" y="5704411"/>
            <a:ext cx="1380679" cy="433070"/>
          </a:xfrm>
          <a:prstGeom prst="rect">
            <a:avLst/>
          </a:prstGeom>
        </p:spPr>
        <p:txBody>
          <a:bodyPr lIns="0" tIns="0" rIns="0" bIns="0" rtlCol="0" anchor="t">
            <a:spAutoFit/>
          </a:bodyPr>
          <a:lstStyle/>
          <a:p>
            <a:pPr algn="ctr">
              <a:lnSpc>
                <a:spcPts val="3430"/>
              </a:lnSpc>
            </a:pPr>
            <a:r>
              <a:rPr lang="en-US" sz="2450" dirty="0">
                <a:solidFill>
                  <a:srgbClr val="F6B000"/>
                </a:solidFill>
                <a:latin typeface="Greeley C"/>
              </a:rPr>
              <a:t>amount</a:t>
            </a:r>
          </a:p>
        </p:txBody>
      </p:sp>
      <p:sp>
        <p:nvSpPr>
          <p:cNvPr id="34" name="TextBox 34"/>
          <p:cNvSpPr txBox="1"/>
          <p:nvPr/>
        </p:nvSpPr>
        <p:spPr>
          <a:xfrm>
            <a:off x="2816796" y="1570215"/>
            <a:ext cx="4120009" cy="654939"/>
          </a:xfrm>
          <a:prstGeom prst="rect">
            <a:avLst/>
          </a:prstGeom>
        </p:spPr>
        <p:txBody>
          <a:bodyPr lIns="0" tIns="0" rIns="0" bIns="0" rtlCol="0" anchor="t">
            <a:spAutoFit/>
          </a:bodyPr>
          <a:lstStyle/>
          <a:p>
            <a:pPr algn="ctr">
              <a:lnSpc>
                <a:spcPts val="5376"/>
              </a:lnSpc>
            </a:pPr>
            <a:r>
              <a:rPr lang="en-US" sz="3840" dirty="0">
                <a:solidFill>
                  <a:srgbClr val="013C65"/>
                </a:solidFill>
                <a:latin typeface="Greeley C"/>
              </a:rPr>
              <a:t>Insight Report</a:t>
            </a:r>
          </a:p>
        </p:txBody>
      </p:sp>
      <p:sp>
        <p:nvSpPr>
          <p:cNvPr id="35" name="TextBox 35"/>
          <p:cNvSpPr txBox="1"/>
          <p:nvPr/>
        </p:nvSpPr>
        <p:spPr>
          <a:xfrm>
            <a:off x="2575698" y="2196579"/>
            <a:ext cx="4602204" cy="297180"/>
          </a:xfrm>
          <a:prstGeom prst="rect">
            <a:avLst/>
          </a:prstGeom>
        </p:spPr>
        <p:txBody>
          <a:bodyPr lIns="0" tIns="0" rIns="0" bIns="0" rtlCol="0" anchor="t">
            <a:spAutoFit/>
          </a:bodyPr>
          <a:lstStyle/>
          <a:p>
            <a:pPr algn="ctr">
              <a:lnSpc>
                <a:spcPts val="2520"/>
              </a:lnSpc>
            </a:pPr>
            <a:r>
              <a:rPr lang="en-US" sz="1800" dirty="0">
                <a:solidFill>
                  <a:srgbClr val="013C65"/>
                </a:solidFill>
                <a:latin typeface="Open Sans Bold"/>
              </a:rPr>
              <a:t>AID097 - Work-Study Award Information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1990951" y="1628445"/>
            <a:ext cx="5771697" cy="544972"/>
          </a:xfrm>
          <a:prstGeom prst="rect">
            <a:avLst/>
          </a:prstGeom>
        </p:spPr>
        <p:txBody>
          <a:bodyPr lIns="0" tIns="0" rIns="0" bIns="0" rtlCol="0" anchor="t">
            <a:spAutoFit/>
          </a:bodyPr>
          <a:lstStyle/>
          <a:p>
            <a:pPr algn="ctr">
              <a:lnSpc>
                <a:spcPts val="4195"/>
              </a:lnSpc>
            </a:pPr>
            <a:r>
              <a:rPr lang="en-US" sz="3884" dirty="0">
                <a:solidFill>
                  <a:srgbClr val="013C65"/>
                </a:solidFill>
                <a:latin typeface="Greeley C Bold"/>
              </a:rPr>
              <a:t>Today's Agenda</a:t>
            </a:r>
          </a:p>
        </p:txBody>
      </p:sp>
      <p:grpSp>
        <p:nvGrpSpPr>
          <p:cNvPr id="10" name="Group 10"/>
          <p:cNvGrpSpPr/>
          <p:nvPr/>
        </p:nvGrpSpPr>
        <p:grpSpPr>
          <a:xfrm>
            <a:off x="720542" y="2173417"/>
            <a:ext cx="3901440" cy="2696870"/>
            <a:chOff x="0" y="0"/>
            <a:chExt cx="5201920" cy="3595827"/>
          </a:xfrm>
        </p:grpSpPr>
        <p:sp>
          <p:nvSpPr>
            <p:cNvPr id="11" name="Freeform 11"/>
            <p:cNvSpPr/>
            <p:nvPr/>
          </p:nvSpPr>
          <p:spPr>
            <a:xfrm>
              <a:off x="0" y="0"/>
              <a:ext cx="5201920" cy="3595827"/>
            </a:xfrm>
            <a:custGeom>
              <a:avLst/>
              <a:gdLst/>
              <a:ahLst/>
              <a:cxnLst/>
              <a:rect l="l" t="t" r="r" b="b"/>
              <a:pathLst>
                <a:path w="5201920" h="3595827">
                  <a:moveTo>
                    <a:pt x="0" y="0"/>
                  </a:moveTo>
                  <a:lnTo>
                    <a:pt x="5201920" y="0"/>
                  </a:lnTo>
                  <a:lnTo>
                    <a:pt x="5201920" y="3595827"/>
                  </a:lnTo>
                  <a:lnTo>
                    <a:pt x="0" y="35958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2" name="TextBox 12"/>
            <p:cNvSpPr txBox="1"/>
            <p:nvPr/>
          </p:nvSpPr>
          <p:spPr>
            <a:xfrm>
              <a:off x="596381" y="831443"/>
              <a:ext cx="3799086" cy="1780118"/>
            </a:xfrm>
            <a:prstGeom prst="rect">
              <a:avLst/>
            </a:prstGeom>
          </p:spPr>
          <p:txBody>
            <a:bodyPr lIns="0" tIns="0" rIns="0" bIns="0" rtlCol="0" anchor="t">
              <a:spAutoFit/>
            </a:bodyPr>
            <a:lstStyle/>
            <a:p>
              <a:pPr algn="ctr">
                <a:lnSpc>
                  <a:spcPts val="4899"/>
                </a:lnSpc>
              </a:pPr>
              <a:r>
                <a:rPr lang="en-US" sz="3499" dirty="0">
                  <a:solidFill>
                    <a:srgbClr val="FEFEFE"/>
                  </a:solidFill>
                  <a:latin typeface="Black Bones"/>
                </a:rPr>
                <a:t>Student Employment</a:t>
              </a:r>
            </a:p>
          </p:txBody>
        </p:sp>
      </p:grpSp>
      <p:grpSp>
        <p:nvGrpSpPr>
          <p:cNvPr id="13" name="Group 13"/>
          <p:cNvGrpSpPr/>
          <p:nvPr/>
        </p:nvGrpSpPr>
        <p:grpSpPr>
          <a:xfrm>
            <a:off x="4873582" y="2173417"/>
            <a:ext cx="3985121" cy="2696870"/>
            <a:chOff x="-4291" y="0"/>
            <a:chExt cx="5313495" cy="3595827"/>
          </a:xfrm>
        </p:grpSpPr>
        <p:sp>
          <p:nvSpPr>
            <p:cNvPr id="14" name="Freeform 14"/>
            <p:cNvSpPr/>
            <p:nvPr/>
          </p:nvSpPr>
          <p:spPr>
            <a:xfrm>
              <a:off x="107284" y="0"/>
              <a:ext cx="5201920" cy="3595827"/>
            </a:xfrm>
            <a:custGeom>
              <a:avLst/>
              <a:gdLst/>
              <a:ahLst/>
              <a:cxnLst/>
              <a:rect l="l" t="t" r="r" b="b"/>
              <a:pathLst>
                <a:path w="5201920" h="3595827">
                  <a:moveTo>
                    <a:pt x="0" y="0"/>
                  </a:moveTo>
                  <a:lnTo>
                    <a:pt x="5201920" y="0"/>
                  </a:lnTo>
                  <a:lnTo>
                    <a:pt x="5201920" y="3595827"/>
                  </a:lnTo>
                  <a:lnTo>
                    <a:pt x="0" y="35958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5" name="TextBox 15"/>
            <p:cNvSpPr txBox="1"/>
            <p:nvPr/>
          </p:nvSpPr>
          <p:spPr>
            <a:xfrm>
              <a:off x="-4291" y="763168"/>
              <a:ext cx="5309204" cy="2096204"/>
            </a:xfrm>
            <a:prstGeom prst="rect">
              <a:avLst/>
            </a:prstGeom>
          </p:spPr>
          <p:txBody>
            <a:bodyPr lIns="0" tIns="0" rIns="0" bIns="0" rtlCol="0" anchor="t">
              <a:spAutoFit/>
            </a:bodyPr>
            <a:lstStyle/>
            <a:p>
              <a:pPr algn="ctr">
                <a:lnSpc>
                  <a:spcPts val="5739"/>
                </a:lnSpc>
              </a:pPr>
              <a:r>
                <a:rPr lang="en-US" sz="4099" dirty="0">
                  <a:solidFill>
                    <a:srgbClr val="FEFEFE"/>
                  </a:solidFill>
                  <a:latin typeface="Black Bones"/>
                </a:rPr>
                <a:t>Center for Career Readiness</a:t>
              </a:r>
            </a:p>
          </p:txBody>
        </p:sp>
      </p:grpSp>
      <p:grpSp>
        <p:nvGrpSpPr>
          <p:cNvPr id="16" name="Group 16"/>
          <p:cNvGrpSpPr/>
          <p:nvPr/>
        </p:nvGrpSpPr>
        <p:grpSpPr>
          <a:xfrm>
            <a:off x="720542" y="4618330"/>
            <a:ext cx="3901440" cy="2696870"/>
            <a:chOff x="0" y="0"/>
            <a:chExt cx="5201920" cy="3595827"/>
          </a:xfrm>
        </p:grpSpPr>
        <p:sp>
          <p:nvSpPr>
            <p:cNvPr id="17" name="Freeform 17"/>
            <p:cNvSpPr/>
            <p:nvPr/>
          </p:nvSpPr>
          <p:spPr>
            <a:xfrm flipH="1">
              <a:off x="0" y="0"/>
              <a:ext cx="5201920" cy="3595827"/>
            </a:xfrm>
            <a:custGeom>
              <a:avLst/>
              <a:gdLst/>
              <a:ahLst/>
              <a:cxnLst/>
              <a:rect l="l" t="t" r="r" b="b"/>
              <a:pathLst>
                <a:path w="5201920" h="3595827">
                  <a:moveTo>
                    <a:pt x="5201920" y="0"/>
                  </a:moveTo>
                  <a:lnTo>
                    <a:pt x="0" y="0"/>
                  </a:lnTo>
                  <a:lnTo>
                    <a:pt x="0" y="3595827"/>
                  </a:lnTo>
                  <a:lnTo>
                    <a:pt x="5201920" y="3595827"/>
                  </a:lnTo>
                  <a:lnTo>
                    <a:pt x="520192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8" name="TextBox 18"/>
            <p:cNvSpPr txBox="1"/>
            <p:nvPr/>
          </p:nvSpPr>
          <p:spPr>
            <a:xfrm>
              <a:off x="1515145" y="597339"/>
              <a:ext cx="2171628" cy="2096204"/>
            </a:xfrm>
            <a:prstGeom prst="rect">
              <a:avLst/>
            </a:prstGeom>
          </p:spPr>
          <p:txBody>
            <a:bodyPr lIns="0" tIns="0" rIns="0" bIns="0" rtlCol="0" anchor="t">
              <a:spAutoFit/>
            </a:bodyPr>
            <a:lstStyle/>
            <a:p>
              <a:pPr algn="ctr">
                <a:lnSpc>
                  <a:spcPts val="5739"/>
                </a:lnSpc>
              </a:pPr>
              <a:r>
                <a:rPr lang="en-US" sz="4099" dirty="0">
                  <a:solidFill>
                    <a:srgbClr val="FEFEFE"/>
                  </a:solidFill>
                  <a:latin typeface="Black Bones"/>
                </a:rPr>
                <a:t>Human</a:t>
              </a:r>
            </a:p>
            <a:p>
              <a:pPr algn="ctr">
                <a:lnSpc>
                  <a:spcPts val="5739"/>
                </a:lnSpc>
              </a:pPr>
              <a:r>
                <a:rPr lang="en-US" sz="4099" dirty="0">
                  <a:solidFill>
                    <a:srgbClr val="FEFEFE"/>
                  </a:solidFill>
                  <a:latin typeface="Black Bones"/>
                </a:rPr>
                <a:t>Resources</a:t>
              </a:r>
            </a:p>
          </p:txBody>
        </p:sp>
      </p:grpSp>
      <p:grpSp>
        <p:nvGrpSpPr>
          <p:cNvPr id="19" name="Group 19"/>
          <p:cNvGrpSpPr/>
          <p:nvPr/>
        </p:nvGrpSpPr>
        <p:grpSpPr>
          <a:xfrm>
            <a:off x="5131616" y="4618330"/>
            <a:ext cx="3901440" cy="2696870"/>
            <a:chOff x="0" y="0"/>
            <a:chExt cx="5201920" cy="3595827"/>
          </a:xfrm>
        </p:grpSpPr>
        <p:sp>
          <p:nvSpPr>
            <p:cNvPr id="20" name="Freeform 20"/>
            <p:cNvSpPr/>
            <p:nvPr/>
          </p:nvSpPr>
          <p:spPr>
            <a:xfrm flipH="1">
              <a:off x="0" y="0"/>
              <a:ext cx="5201920" cy="3595827"/>
            </a:xfrm>
            <a:custGeom>
              <a:avLst/>
              <a:gdLst/>
              <a:ahLst/>
              <a:cxnLst/>
              <a:rect l="l" t="t" r="r" b="b"/>
              <a:pathLst>
                <a:path w="5201920" h="3595827">
                  <a:moveTo>
                    <a:pt x="5201920" y="0"/>
                  </a:moveTo>
                  <a:lnTo>
                    <a:pt x="0" y="0"/>
                  </a:lnTo>
                  <a:lnTo>
                    <a:pt x="0" y="3595827"/>
                  </a:lnTo>
                  <a:lnTo>
                    <a:pt x="5201920" y="3595827"/>
                  </a:lnTo>
                  <a:lnTo>
                    <a:pt x="520192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21" name="TextBox 21"/>
            <p:cNvSpPr txBox="1"/>
            <p:nvPr/>
          </p:nvSpPr>
          <p:spPr>
            <a:xfrm>
              <a:off x="1797018" y="1079975"/>
              <a:ext cx="1607885" cy="1131076"/>
            </a:xfrm>
            <a:prstGeom prst="rect">
              <a:avLst/>
            </a:prstGeom>
          </p:spPr>
          <p:txBody>
            <a:bodyPr lIns="0" tIns="0" rIns="0" bIns="0" rtlCol="0" anchor="t">
              <a:spAutoFit/>
            </a:bodyPr>
            <a:lstStyle/>
            <a:p>
              <a:pPr algn="ctr">
                <a:lnSpc>
                  <a:spcPts val="5739"/>
                </a:lnSpc>
              </a:pPr>
              <a:r>
                <a:rPr lang="en-US" sz="4099" dirty="0">
                  <a:solidFill>
                    <a:srgbClr val="FEFEFE"/>
                  </a:solidFill>
                  <a:latin typeface="Black Bones"/>
                </a:rPr>
                <a:t>Payroll</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241821" y="2425132"/>
            <a:ext cx="9269956" cy="2508823"/>
          </a:xfrm>
          <a:prstGeom prst="rect">
            <a:avLst/>
          </a:prstGeom>
        </p:spPr>
        <p:txBody>
          <a:bodyPr lIns="0" tIns="0" rIns="0" bIns="0" rtlCol="0" anchor="t">
            <a:spAutoFit/>
          </a:bodyPr>
          <a:lstStyle/>
          <a:p>
            <a:pPr>
              <a:lnSpc>
                <a:spcPts val="2851"/>
              </a:lnSpc>
            </a:pPr>
            <a:r>
              <a:rPr lang="en-US" sz="1839" dirty="0">
                <a:solidFill>
                  <a:srgbClr val="013C65"/>
                </a:solidFill>
                <a:latin typeface="Open Sans"/>
              </a:rPr>
              <a:t>New student employees must complete new hire paperwork with their new department. </a:t>
            </a:r>
            <a:r>
              <a:rPr lang="en-US" sz="1839" dirty="0">
                <a:solidFill>
                  <a:srgbClr val="013C65"/>
                </a:solidFill>
                <a:latin typeface="Open Sans Bold"/>
              </a:rPr>
              <a:t>The Student Employment department DOES NOT complete this paperwork. </a:t>
            </a:r>
          </a:p>
          <a:p>
            <a:pPr>
              <a:lnSpc>
                <a:spcPts val="2851"/>
              </a:lnSpc>
            </a:pPr>
            <a:endParaRPr lang="en-US" sz="1839" dirty="0">
              <a:solidFill>
                <a:srgbClr val="013C65"/>
              </a:solidFill>
              <a:latin typeface="Open Sans Bold"/>
            </a:endParaRPr>
          </a:p>
          <a:p>
            <a:pPr>
              <a:lnSpc>
                <a:spcPts val="2851"/>
              </a:lnSpc>
            </a:pPr>
            <a:r>
              <a:rPr lang="en-US" sz="1839" dirty="0">
                <a:solidFill>
                  <a:srgbClr val="013C65"/>
                </a:solidFill>
                <a:latin typeface="Open Sans"/>
              </a:rPr>
              <a:t>These forms expire after a student has been unemployed for at least a year.</a:t>
            </a:r>
          </a:p>
          <a:p>
            <a:pPr marL="397255" lvl="1" indent="-198628" algn="l">
              <a:lnSpc>
                <a:spcPts val="2851"/>
              </a:lnSpc>
              <a:buFont typeface="Arial"/>
              <a:buChar char="•"/>
            </a:pPr>
            <a:r>
              <a:rPr lang="en-US" sz="1839" dirty="0">
                <a:solidFill>
                  <a:srgbClr val="013C65"/>
                </a:solidFill>
                <a:latin typeface="Open Sans"/>
              </a:rPr>
              <a:t>If a student has an expired I-9, they must complete a new I-9 form within three days of hire and the forms must be sent to the Human Resources department.</a:t>
            </a:r>
          </a:p>
        </p:txBody>
      </p:sp>
      <p:sp>
        <p:nvSpPr>
          <p:cNvPr id="10" name="Freeform 10"/>
          <p:cNvSpPr/>
          <p:nvPr/>
        </p:nvSpPr>
        <p:spPr>
          <a:xfrm>
            <a:off x="7634707" y="5362579"/>
            <a:ext cx="1782592" cy="1782592"/>
          </a:xfrm>
          <a:custGeom>
            <a:avLst/>
            <a:gdLst/>
            <a:ahLst/>
            <a:cxnLst/>
            <a:rect l="l" t="t" r="r" b="b"/>
            <a:pathLst>
              <a:path w="1782592" h="1782592">
                <a:moveTo>
                  <a:pt x="0" y="0"/>
                </a:moveTo>
                <a:lnTo>
                  <a:pt x="1782592" y="0"/>
                </a:lnTo>
                <a:lnTo>
                  <a:pt x="1782592" y="1782592"/>
                </a:lnTo>
                <a:lnTo>
                  <a:pt x="0" y="17825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1" name="TextBox 11"/>
          <p:cNvSpPr txBox="1"/>
          <p:nvPr/>
        </p:nvSpPr>
        <p:spPr>
          <a:xfrm>
            <a:off x="589280" y="1642710"/>
            <a:ext cx="857504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i-9 information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06" y="11883"/>
            <a:ext cx="9734587" cy="7300940"/>
          </a:xfrm>
          <a:prstGeom prst="rect">
            <a:avLst/>
          </a:prstGeom>
          <a:solidFill>
            <a:srgbClr val="FFFFFF"/>
          </a:solidFill>
        </p:spPr>
        <p:txBody>
          <a:bodyPr/>
          <a:lstStyle/>
          <a:p>
            <a:endParaRPr lang="en-US" dirty="0"/>
          </a:p>
        </p:txBody>
      </p:sp>
      <p:grpSp>
        <p:nvGrpSpPr>
          <p:cNvPr id="3" name="Group 3"/>
          <p:cNvGrpSpPr/>
          <p:nvPr/>
        </p:nvGrpSpPr>
        <p:grpSpPr>
          <a:xfrm>
            <a:off x="2746" y="5123"/>
            <a:ext cx="9748107" cy="1176098"/>
            <a:chOff x="0" y="0"/>
            <a:chExt cx="13022862" cy="1571193"/>
          </a:xfrm>
        </p:grpSpPr>
        <p:sp>
          <p:nvSpPr>
            <p:cNvPr id="4" name="Freeform 4"/>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5" name="Freeform 5"/>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6" name="Group 6"/>
          <p:cNvGrpSpPr/>
          <p:nvPr/>
        </p:nvGrpSpPr>
        <p:grpSpPr>
          <a:xfrm>
            <a:off x="2746" y="1133381"/>
            <a:ext cx="9748107" cy="183207"/>
            <a:chOff x="0" y="0"/>
            <a:chExt cx="13022862" cy="244753"/>
          </a:xfrm>
        </p:grpSpPr>
        <p:sp>
          <p:nvSpPr>
            <p:cNvPr id="7" name="Freeform 7"/>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8" name="Freeform 8"/>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9" name="Freeform 9"/>
          <p:cNvSpPr/>
          <p:nvPr/>
        </p:nvSpPr>
        <p:spPr>
          <a:xfrm>
            <a:off x="2675561" y="156710"/>
            <a:ext cx="4402476" cy="1337256"/>
          </a:xfrm>
          <a:custGeom>
            <a:avLst/>
            <a:gdLst/>
            <a:ahLst/>
            <a:cxnLst/>
            <a:rect l="l" t="t" r="r" b="b"/>
            <a:pathLst>
              <a:path w="4402476" h="1337256">
                <a:moveTo>
                  <a:pt x="0" y="0"/>
                </a:moveTo>
                <a:lnTo>
                  <a:pt x="4402476" y="0"/>
                </a:lnTo>
                <a:lnTo>
                  <a:pt x="4402476" y="1337255"/>
                </a:lnTo>
                <a:lnTo>
                  <a:pt x="0" y="1337255"/>
                </a:lnTo>
                <a:lnTo>
                  <a:pt x="0" y="0"/>
                </a:lnTo>
                <a:close/>
              </a:path>
            </a:pathLst>
          </a:custGeom>
          <a:blipFill>
            <a:blip r:embed="rId2"/>
            <a:stretch>
              <a:fillRect r="-312" b="-235"/>
            </a:stretch>
          </a:blipFill>
        </p:spPr>
        <p:txBody>
          <a:bodyPr/>
          <a:lstStyle/>
          <a:p>
            <a:endParaRPr lang="en-US" dirty="0"/>
          </a:p>
        </p:txBody>
      </p:sp>
      <p:sp>
        <p:nvSpPr>
          <p:cNvPr id="10" name="TextBox 10"/>
          <p:cNvSpPr txBox="1"/>
          <p:nvPr/>
        </p:nvSpPr>
        <p:spPr>
          <a:xfrm>
            <a:off x="597638" y="1681450"/>
            <a:ext cx="8558325" cy="1017168"/>
          </a:xfrm>
          <a:prstGeom prst="rect">
            <a:avLst/>
          </a:prstGeom>
        </p:spPr>
        <p:txBody>
          <a:bodyPr lIns="0" tIns="0" rIns="0" bIns="0" rtlCol="0" anchor="t">
            <a:spAutoFit/>
          </a:bodyPr>
          <a:lstStyle/>
          <a:p>
            <a:pPr algn="ctr">
              <a:lnSpc>
                <a:spcPts val="3923"/>
              </a:lnSpc>
            </a:pPr>
            <a:r>
              <a:rPr lang="en-US" sz="3632" dirty="0">
                <a:solidFill>
                  <a:srgbClr val="013C65"/>
                </a:solidFill>
                <a:latin typeface="Greeley C"/>
              </a:rPr>
              <a:t>Electronic Personnel action form (EPAF)</a:t>
            </a:r>
          </a:p>
        </p:txBody>
      </p:sp>
      <p:sp>
        <p:nvSpPr>
          <p:cNvPr id="11" name="TextBox 11"/>
          <p:cNvSpPr txBox="1"/>
          <p:nvPr/>
        </p:nvSpPr>
        <p:spPr>
          <a:xfrm>
            <a:off x="302758" y="2852240"/>
            <a:ext cx="9148084" cy="3882657"/>
          </a:xfrm>
          <a:prstGeom prst="rect">
            <a:avLst/>
          </a:prstGeom>
        </p:spPr>
        <p:txBody>
          <a:bodyPr lIns="0" tIns="0" rIns="0" bIns="0" rtlCol="0" anchor="t">
            <a:spAutoFit/>
          </a:bodyPr>
          <a:lstStyle/>
          <a:p>
            <a:pPr>
              <a:lnSpc>
                <a:spcPts val="3093"/>
              </a:lnSpc>
            </a:pPr>
            <a:r>
              <a:rPr lang="en-US" sz="1996" dirty="0">
                <a:solidFill>
                  <a:srgbClr val="013C65"/>
                </a:solidFill>
                <a:latin typeface="Open Sans"/>
              </a:rPr>
              <a:t>All student </a:t>
            </a:r>
            <a:r>
              <a:rPr lang="en-US" sz="1996" dirty="0">
                <a:solidFill>
                  <a:srgbClr val="013C65"/>
                </a:solidFill>
                <a:latin typeface="Open Sans Bold"/>
              </a:rPr>
              <a:t>hourly </a:t>
            </a:r>
            <a:r>
              <a:rPr lang="en-US" sz="1996" dirty="0">
                <a:solidFill>
                  <a:srgbClr val="013C65"/>
                </a:solidFill>
                <a:latin typeface="Open Sans"/>
              </a:rPr>
              <a:t>employees must have an </a:t>
            </a:r>
            <a:r>
              <a:rPr lang="en-US" sz="1996" u="sng" dirty="0">
                <a:solidFill>
                  <a:srgbClr val="013C65"/>
                </a:solidFill>
                <a:latin typeface="Open Sans"/>
              </a:rPr>
              <a:t>Effective Date</a:t>
            </a:r>
            <a:r>
              <a:rPr lang="en-US" sz="1996" dirty="0">
                <a:solidFill>
                  <a:srgbClr val="013C65"/>
                </a:solidFill>
                <a:latin typeface="Open Sans"/>
              </a:rPr>
              <a:t> of either the </a:t>
            </a:r>
            <a:r>
              <a:rPr lang="en-US" sz="1996" dirty="0">
                <a:solidFill>
                  <a:srgbClr val="013C65"/>
                </a:solidFill>
                <a:latin typeface="Open Sans Bold"/>
              </a:rPr>
              <a:t>1st </a:t>
            </a:r>
            <a:r>
              <a:rPr lang="en-US" sz="1996" dirty="0">
                <a:solidFill>
                  <a:srgbClr val="013C65"/>
                </a:solidFill>
                <a:latin typeface="Open Sans"/>
              </a:rPr>
              <a:t>or </a:t>
            </a:r>
            <a:r>
              <a:rPr lang="en-US" sz="1996" dirty="0">
                <a:solidFill>
                  <a:srgbClr val="013C65"/>
                </a:solidFill>
                <a:latin typeface="Open Sans Bold"/>
              </a:rPr>
              <a:t>16th </a:t>
            </a:r>
            <a:r>
              <a:rPr lang="en-US" sz="1996" dirty="0">
                <a:solidFill>
                  <a:srgbClr val="013C65"/>
                </a:solidFill>
                <a:latin typeface="Open Sans"/>
              </a:rPr>
              <a:t>date of the month when adding/reactivating jobs or changing their rate of pay. The </a:t>
            </a:r>
            <a:r>
              <a:rPr lang="en-US" sz="1996" u="sng" dirty="0">
                <a:solidFill>
                  <a:srgbClr val="013C65"/>
                </a:solidFill>
                <a:latin typeface="Open Sans"/>
              </a:rPr>
              <a:t>End/Terminate Date</a:t>
            </a:r>
            <a:r>
              <a:rPr lang="en-US" sz="1996" dirty="0">
                <a:solidFill>
                  <a:srgbClr val="013C65"/>
                </a:solidFill>
                <a:latin typeface="Open Sans"/>
              </a:rPr>
              <a:t> will always be the </a:t>
            </a:r>
            <a:r>
              <a:rPr lang="en-US" sz="1996" dirty="0">
                <a:solidFill>
                  <a:srgbClr val="013C65"/>
                </a:solidFill>
                <a:latin typeface="Open Sans Bold"/>
              </a:rPr>
              <a:t>15th or last date of the month.</a:t>
            </a:r>
          </a:p>
          <a:p>
            <a:pPr marL="430959" lvl="1" indent="-215479">
              <a:lnSpc>
                <a:spcPts val="3093"/>
              </a:lnSpc>
              <a:buFont typeface="Arial"/>
              <a:buChar char="•"/>
            </a:pPr>
            <a:r>
              <a:rPr lang="en-US" sz="1996" dirty="0">
                <a:solidFill>
                  <a:srgbClr val="013C65"/>
                </a:solidFill>
                <a:latin typeface="Open Sans Bold"/>
              </a:rPr>
              <a:t>If the job is a work-study job, please include the department's FOAP in the Comments Section of the EPAF!</a:t>
            </a:r>
          </a:p>
          <a:p>
            <a:pPr>
              <a:lnSpc>
                <a:spcPts val="3093"/>
              </a:lnSpc>
            </a:pPr>
            <a:endParaRPr lang="en-US" sz="1996" dirty="0">
              <a:solidFill>
                <a:srgbClr val="013C65"/>
              </a:solidFill>
              <a:latin typeface="Open Sans Bold"/>
            </a:endParaRPr>
          </a:p>
          <a:p>
            <a:pPr algn="l">
              <a:lnSpc>
                <a:spcPts val="3093"/>
              </a:lnSpc>
            </a:pPr>
            <a:r>
              <a:rPr lang="en-US" sz="1996" dirty="0">
                <a:solidFill>
                  <a:srgbClr val="013C65"/>
                </a:solidFill>
                <a:latin typeface="Open Sans"/>
              </a:rPr>
              <a:t>All student-</a:t>
            </a:r>
            <a:r>
              <a:rPr lang="en-US" sz="1996" dirty="0">
                <a:solidFill>
                  <a:srgbClr val="013C65"/>
                </a:solidFill>
                <a:latin typeface="Open Sans Bold"/>
              </a:rPr>
              <a:t>salaried </a:t>
            </a:r>
            <a:r>
              <a:rPr lang="en-US" sz="1996" dirty="0">
                <a:solidFill>
                  <a:srgbClr val="013C65"/>
                </a:solidFill>
                <a:latin typeface="Open Sans"/>
              </a:rPr>
              <a:t>employees must have an </a:t>
            </a:r>
            <a:r>
              <a:rPr lang="en-US" sz="1996" u="sng" dirty="0">
                <a:solidFill>
                  <a:srgbClr val="013C65"/>
                </a:solidFill>
                <a:latin typeface="Open Sans"/>
              </a:rPr>
              <a:t>Effective Date</a:t>
            </a:r>
            <a:r>
              <a:rPr lang="en-US" sz="1996" dirty="0">
                <a:solidFill>
                  <a:srgbClr val="013C65"/>
                </a:solidFill>
                <a:latin typeface="Open Sans"/>
              </a:rPr>
              <a:t> of the </a:t>
            </a:r>
            <a:r>
              <a:rPr lang="en-US" sz="1996" dirty="0">
                <a:solidFill>
                  <a:srgbClr val="013C65"/>
                </a:solidFill>
                <a:latin typeface="Open Sans Bold"/>
              </a:rPr>
              <a:t>1st </a:t>
            </a:r>
            <a:r>
              <a:rPr lang="en-US" sz="1996" dirty="0">
                <a:solidFill>
                  <a:srgbClr val="013C65"/>
                </a:solidFill>
                <a:latin typeface="Open Sans"/>
              </a:rPr>
              <a:t>date of the month when adding/reactivating jobs. The </a:t>
            </a:r>
            <a:r>
              <a:rPr lang="en-US" sz="1996" u="sng" dirty="0">
                <a:solidFill>
                  <a:srgbClr val="013C65"/>
                </a:solidFill>
                <a:latin typeface="Open Sans"/>
              </a:rPr>
              <a:t>End/Terminate Date</a:t>
            </a:r>
            <a:r>
              <a:rPr lang="en-US" sz="1996" dirty="0">
                <a:solidFill>
                  <a:srgbClr val="013C65"/>
                </a:solidFill>
                <a:latin typeface="Open Sans"/>
              </a:rPr>
              <a:t> will always be the </a:t>
            </a:r>
            <a:r>
              <a:rPr lang="en-US" sz="1996" dirty="0">
                <a:solidFill>
                  <a:srgbClr val="013C65"/>
                </a:solidFill>
                <a:latin typeface="Open Sans Bold"/>
              </a:rPr>
              <a:t>last date of the month</a:t>
            </a:r>
            <a:r>
              <a:rPr lang="en-US" sz="1996" dirty="0">
                <a:solidFill>
                  <a:srgbClr val="013C65"/>
                </a:solidFill>
                <a:latin typeface="Open Sans"/>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06" y="11883"/>
            <a:ext cx="9734587" cy="7300940"/>
          </a:xfrm>
          <a:prstGeom prst="rect">
            <a:avLst/>
          </a:prstGeom>
          <a:solidFill>
            <a:srgbClr val="FFFFFF"/>
          </a:solidFill>
        </p:spPr>
        <p:txBody>
          <a:bodyPr/>
          <a:lstStyle/>
          <a:p>
            <a:endParaRPr lang="en-US" dirty="0"/>
          </a:p>
        </p:txBody>
      </p:sp>
      <p:grpSp>
        <p:nvGrpSpPr>
          <p:cNvPr id="3" name="Group 3"/>
          <p:cNvGrpSpPr/>
          <p:nvPr/>
        </p:nvGrpSpPr>
        <p:grpSpPr>
          <a:xfrm>
            <a:off x="2746" y="5123"/>
            <a:ext cx="9748107" cy="1176098"/>
            <a:chOff x="0" y="0"/>
            <a:chExt cx="13022862" cy="1571193"/>
          </a:xfrm>
        </p:grpSpPr>
        <p:sp>
          <p:nvSpPr>
            <p:cNvPr id="4" name="Freeform 4"/>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5" name="Freeform 5"/>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6" name="Group 6"/>
          <p:cNvGrpSpPr/>
          <p:nvPr/>
        </p:nvGrpSpPr>
        <p:grpSpPr>
          <a:xfrm>
            <a:off x="2746" y="1133381"/>
            <a:ext cx="9748107" cy="183207"/>
            <a:chOff x="0" y="0"/>
            <a:chExt cx="13022862" cy="244753"/>
          </a:xfrm>
        </p:grpSpPr>
        <p:sp>
          <p:nvSpPr>
            <p:cNvPr id="7" name="Freeform 7"/>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8" name="Freeform 8"/>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9" name="Freeform 9"/>
          <p:cNvSpPr/>
          <p:nvPr/>
        </p:nvSpPr>
        <p:spPr>
          <a:xfrm>
            <a:off x="2675561" y="156710"/>
            <a:ext cx="4402476" cy="1337256"/>
          </a:xfrm>
          <a:custGeom>
            <a:avLst/>
            <a:gdLst/>
            <a:ahLst/>
            <a:cxnLst/>
            <a:rect l="l" t="t" r="r" b="b"/>
            <a:pathLst>
              <a:path w="4402476" h="1337256">
                <a:moveTo>
                  <a:pt x="0" y="0"/>
                </a:moveTo>
                <a:lnTo>
                  <a:pt x="4402476" y="0"/>
                </a:lnTo>
                <a:lnTo>
                  <a:pt x="4402476" y="1337255"/>
                </a:lnTo>
                <a:lnTo>
                  <a:pt x="0" y="1337255"/>
                </a:lnTo>
                <a:lnTo>
                  <a:pt x="0" y="0"/>
                </a:lnTo>
                <a:close/>
              </a:path>
            </a:pathLst>
          </a:custGeom>
          <a:blipFill>
            <a:blip r:embed="rId2"/>
            <a:stretch>
              <a:fillRect r="-312" b="-235"/>
            </a:stretch>
          </a:blipFill>
        </p:spPr>
        <p:txBody>
          <a:bodyPr/>
          <a:lstStyle/>
          <a:p>
            <a:endParaRPr lang="en-US" dirty="0"/>
          </a:p>
        </p:txBody>
      </p:sp>
      <p:sp>
        <p:nvSpPr>
          <p:cNvPr id="10" name="Freeform 10"/>
          <p:cNvSpPr/>
          <p:nvPr/>
        </p:nvSpPr>
        <p:spPr>
          <a:xfrm>
            <a:off x="175161" y="3057122"/>
            <a:ext cx="9403278" cy="2274070"/>
          </a:xfrm>
          <a:custGeom>
            <a:avLst/>
            <a:gdLst/>
            <a:ahLst/>
            <a:cxnLst/>
            <a:rect l="l" t="t" r="r" b="b"/>
            <a:pathLst>
              <a:path w="9403278" h="2274070">
                <a:moveTo>
                  <a:pt x="0" y="0"/>
                </a:moveTo>
                <a:lnTo>
                  <a:pt x="9403278" y="0"/>
                </a:lnTo>
                <a:lnTo>
                  <a:pt x="9403278" y="2274070"/>
                </a:lnTo>
                <a:lnTo>
                  <a:pt x="0" y="2274070"/>
                </a:lnTo>
                <a:lnTo>
                  <a:pt x="0" y="0"/>
                </a:lnTo>
                <a:close/>
              </a:path>
            </a:pathLst>
          </a:custGeom>
          <a:blipFill>
            <a:blip r:embed="rId3"/>
            <a:stretch>
              <a:fillRect/>
            </a:stretch>
          </a:blipFill>
        </p:spPr>
        <p:txBody>
          <a:bodyPr/>
          <a:lstStyle/>
          <a:p>
            <a:endParaRPr lang="en-US" dirty="0"/>
          </a:p>
        </p:txBody>
      </p:sp>
      <p:sp>
        <p:nvSpPr>
          <p:cNvPr id="11" name="TextBox 11"/>
          <p:cNvSpPr txBox="1"/>
          <p:nvPr/>
        </p:nvSpPr>
        <p:spPr>
          <a:xfrm>
            <a:off x="597638" y="1681450"/>
            <a:ext cx="8558325" cy="552686"/>
          </a:xfrm>
          <a:prstGeom prst="rect">
            <a:avLst/>
          </a:prstGeom>
        </p:spPr>
        <p:txBody>
          <a:bodyPr lIns="0" tIns="0" rIns="0" bIns="0" rtlCol="0" anchor="t">
            <a:spAutoFit/>
          </a:bodyPr>
          <a:lstStyle/>
          <a:p>
            <a:pPr algn="ctr">
              <a:lnSpc>
                <a:spcPts val="4139"/>
              </a:lnSpc>
            </a:pPr>
            <a:r>
              <a:rPr lang="en-US" sz="3832" dirty="0">
                <a:solidFill>
                  <a:srgbClr val="013C65"/>
                </a:solidFill>
                <a:latin typeface="Greeley C"/>
              </a:rPr>
              <a:t>Work-study Foaps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Freeform 9"/>
          <p:cNvSpPr/>
          <p:nvPr/>
        </p:nvSpPr>
        <p:spPr>
          <a:xfrm>
            <a:off x="8082083" y="6035525"/>
            <a:ext cx="1401491" cy="1082652"/>
          </a:xfrm>
          <a:custGeom>
            <a:avLst/>
            <a:gdLst/>
            <a:ahLst/>
            <a:cxnLst/>
            <a:rect l="l" t="t" r="r" b="b"/>
            <a:pathLst>
              <a:path w="1401491" h="1082652">
                <a:moveTo>
                  <a:pt x="0" y="0"/>
                </a:moveTo>
                <a:lnTo>
                  <a:pt x="1401491" y="0"/>
                </a:lnTo>
                <a:lnTo>
                  <a:pt x="1401491" y="1082652"/>
                </a:lnTo>
                <a:lnTo>
                  <a:pt x="0" y="10826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0" name="TextBox 10"/>
          <p:cNvSpPr txBox="1"/>
          <p:nvPr/>
        </p:nvSpPr>
        <p:spPr>
          <a:xfrm>
            <a:off x="762000" y="1737332"/>
            <a:ext cx="82296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Student Employee File</a:t>
            </a:r>
          </a:p>
        </p:txBody>
      </p:sp>
      <p:sp>
        <p:nvSpPr>
          <p:cNvPr id="11" name="TextBox 11"/>
          <p:cNvSpPr txBox="1"/>
          <p:nvPr/>
        </p:nvSpPr>
        <p:spPr>
          <a:xfrm>
            <a:off x="1043489" y="2624529"/>
            <a:ext cx="7204634" cy="341195"/>
          </a:xfrm>
          <a:prstGeom prst="rect">
            <a:avLst/>
          </a:prstGeom>
        </p:spPr>
        <p:txBody>
          <a:bodyPr lIns="0" tIns="0" rIns="0" bIns="0" rtlCol="0" anchor="t">
            <a:spAutoFit/>
          </a:bodyPr>
          <a:lstStyle/>
          <a:p>
            <a:pPr algn="ctr">
              <a:lnSpc>
                <a:spcPts val="2715"/>
              </a:lnSpc>
            </a:pPr>
            <a:r>
              <a:rPr lang="en-US" sz="1939" dirty="0">
                <a:solidFill>
                  <a:srgbClr val="013C65"/>
                </a:solidFill>
                <a:latin typeface="Open Sans Bold"/>
              </a:rPr>
              <a:t>All employers must have a file for their student employees</a:t>
            </a:r>
          </a:p>
        </p:txBody>
      </p:sp>
      <p:sp>
        <p:nvSpPr>
          <p:cNvPr id="12" name="TextBox 12"/>
          <p:cNvSpPr txBox="1"/>
          <p:nvPr/>
        </p:nvSpPr>
        <p:spPr>
          <a:xfrm>
            <a:off x="2524262" y="3118573"/>
            <a:ext cx="4243090" cy="2398270"/>
          </a:xfrm>
          <a:prstGeom prst="rect">
            <a:avLst/>
          </a:prstGeom>
        </p:spPr>
        <p:txBody>
          <a:bodyPr lIns="0" tIns="0" rIns="0" bIns="0" rtlCol="0" anchor="t">
            <a:spAutoFit/>
          </a:bodyPr>
          <a:lstStyle/>
          <a:p>
            <a:pPr>
              <a:lnSpc>
                <a:spcPts val="2715"/>
              </a:lnSpc>
            </a:pPr>
            <a:r>
              <a:rPr lang="en-US" sz="1939" dirty="0">
                <a:solidFill>
                  <a:srgbClr val="013C65"/>
                </a:solidFill>
                <a:latin typeface="Open Sans"/>
              </a:rPr>
              <a:t>Document Examples:</a:t>
            </a:r>
          </a:p>
          <a:p>
            <a:pPr marL="418845" lvl="1" indent="-209422">
              <a:lnSpc>
                <a:spcPts val="2715"/>
              </a:lnSpc>
              <a:buFont typeface="Arial"/>
              <a:buChar char="•"/>
            </a:pPr>
            <a:r>
              <a:rPr lang="en-US" sz="1939" dirty="0">
                <a:solidFill>
                  <a:srgbClr val="013C65"/>
                </a:solidFill>
                <a:latin typeface="Open Sans"/>
              </a:rPr>
              <a:t>EPAF</a:t>
            </a:r>
          </a:p>
          <a:p>
            <a:pPr marL="418845" lvl="1" indent="-209422">
              <a:lnSpc>
                <a:spcPts val="2715"/>
              </a:lnSpc>
              <a:buFont typeface="Arial"/>
              <a:buChar char="•"/>
            </a:pPr>
            <a:r>
              <a:rPr lang="en-US" sz="1939" dirty="0">
                <a:solidFill>
                  <a:srgbClr val="013C65"/>
                </a:solidFill>
                <a:latin typeface="Open Sans"/>
              </a:rPr>
              <a:t>Class Schedule</a:t>
            </a:r>
          </a:p>
          <a:p>
            <a:pPr marL="418845" lvl="1" indent="-209422">
              <a:lnSpc>
                <a:spcPts val="2715"/>
              </a:lnSpc>
              <a:buFont typeface="Arial"/>
              <a:buChar char="•"/>
            </a:pPr>
            <a:r>
              <a:rPr lang="en-US" sz="1939" dirty="0">
                <a:solidFill>
                  <a:srgbClr val="013C65"/>
                </a:solidFill>
                <a:latin typeface="Open Sans"/>
              </a:rPr>
              <a:t>Evaluations</a:t>
            </a:r>
          </a:p>
          <a:p>
            <a:pPr marL="418845" lvl="1" indent="-209422">
              <a:lnSpc>
                <a:spcPts val="2715"/>
              </a:lnSpc>
              <a:buFont typeface="Arial"/>
              <a:buChar char="•"/>
            </a:pPr>
            <a:r>
              <a:rPr lang="en-US" sz="1939" dirty="0">
                <a:solidFill>
                  <a:srgbClr val="013C65"/>
                </a:solidFill>
                <a:latin typeface="Open Sans"/>
              </a:rPr>
              <a:t>Working During Class Statements</a:t>
            </a:r>
          </a:p>
          <a:p>
            <a:pPr marL="418845" lvl="1" indent="-209422">
              <a:lnSpc>
                <a:spcPts val="2715"/>
              </a:lnSpc>
              <a:buFont typeface="Arial"/>
              <a:buChar char="•"/>
            </a:pPr>
            <a:r>
              <a:rPr lang="en-US" sz="1939" dirty="0">
                <a:solidFill>
                  <a:srgbClr val="013C65"/>
                </a:solidFill>
                <a:latin typeface="Open Sans"/>
              </a:rPr>
              <a:t>Written Warnings </a:t>
            </a:r>
          </a:p>
          <a:p>
            <a:pPr marL="418845" lvl="1" indent="-209422">
              <a:lnSpc>
                <a:spcPts val="2715"/>
              </a:lnSpc>
              <a:buFont typeface="Arial"/>
              <a:buChar char="•"/>
            </a:pPr>
            <a:r>
              <a:rPr lang="en-US" sz="1939" dirty="0">
                <a:solidFill>
                  <a:srgbClr val="013C65"/>
                </a:solidFill>
                <a:latin typeface="Open Sans"/>
              </a:rPr>
              <a:t>Disciplinary Action Information</a:t>
            </a:r>
          </a:p>
        </p:txBody>
      </p:sp>
      <p:sp>
        <p:nvSpPr>
          <p:cNvPr id="13" name="TextBox 13"/>
          <p:cNvSpPr txBox="1"/>
          <p:nvPr/>
        </p:nvSpPr>
        <p:spPr>
          <a:xfrm>
            <a:off x="962514" y="5669692"/>
            <a:ext cx="6966117" cy="684041"/>
          </a:xfrm>
          <a:prstGeom prst="rect">
            <a:avLst/>
          </a:prstGeom>
        </p:spPr>
        <p:txBody>
          <a:bodyPr lIns="0" tIns="0" rIns="0" bIns="0" rtlCol="0" anchor="t">
            <a:spAutoFit/>
          </a:bodyPr>
          <a:lstStyle/>
          <a:p>
            <a:pPr algn="ctr">
              <a:lnSpc>
                <a:spcPts val="2715"/>
              </a:lnSpc>
            </a:pPr>
            <a:r>
              <a:rPr lang="en-US" sz="1939" dirty="0">
                <a:solidFill>
                  <a:srgbClr val="013C65"/>
                </a:solidFill>
                <a:latin typeface="Open Sans Bold"/>
              </a:rPr>
              <a:t>This information must be kept available for at least three years after employment!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731520" y="2626643"/>
            <a:ext cx="8229600" cy="3864419"/>
          </a:xfrm>
          <a:prstGeom prst="rect">
            <a:avLst/>
          </a:prstGeom>
        </p:spPr>
        <p:txBody>
          <a:bodyPr lIns="0" tIns="0" rIns="0" bIns="0" rtlCol="0" anchor="t">
            <a:spAutoFit/>
          </a:bodyPr>
          <a:lstStyle/>
          <a:p>
            <a:pPr algn="l">
              <a:lnSpc>
                <a:spcPts val="3472"/>
              </a:lnSpc>
            </a:pPr>
            <a:r>
              <a:rPr lang="en-US" sz="2240" dirty="0">
                <a:solidFill>
                  <a:srgbClr val="013C65"/>
                </a:solidFill>
                <a:latin typeface="Open Sans"/>
              </a:rPr>
              <a:t>The number of hours a student works depends on…</a:t>
            </a:r>
          </a:p>
          <a:p>
            <a:pPr marL="522249" lvl="2" indent="-174083" algn="l">
              <a:lnSpc>
                <a:spcPts val="2697"/>
              </a:lnSpc>
              <a:buFont typeface="Arial"/>
              <a:buChar char="⚬"/>
            </a:pPr>
            <a:r>
              <a:rPr lang="en-US" sz="1739" dirty="0">
                <a:solidFill>
                  <a:srgbClr val="013C65"/>
                </a:solidFill>
                <a:latin typeface="Open Sans"/>
              </a:rPr>
              <a:t>The Department's Needs</a:t>
            </a:r>
          </a:p>
          <a:p>
            <a:pPr marL="522249" lvl="2" indent="-174083" algn="l">
              <a:lnSpc>
                <a:spcPts val="2697"/>
              </a:lnSpc>
              <a:buFont typeface="Arial"/>
              <a:buChar char="⚬"/>
            </a:pPr>
            <a:r>
              <a:rPr lang="en-US" sz="1739" dirty="0">
                <a:solidFill>
                  <a:srgbClr val="013C65"/>
                </a:solidFill>
                <a:latin typeface="Open Sans"/>
              </a:rPr>
              <a:t>Student’s Availability</a:t>
            </a:r>
          </a:p>
          <a:p>
            <a:pPr marL="522249" lvl="2" indent="-174083" algn="l">
              <a:lnSpc>
                <a:spcPts val="2697"/>
              </a:lnSpc>
              <a:buFont typeface="Arial"/>
              <a:buChar char="⚬"/>
            </a:pPr>
            <a:r>
              <a:rPr lang="en-US" sz="1739" dirty="0">
                <a:solidFill>
                  <a:srgbClr val="013C65"/>
                </a:solidFill>
                <a:latin typeface="Open Sans"/>
              </a:rPr>
              <a:t>Students cannot be scheduled to work during class or exam times.</a:t>
            </a:r>
          </a:p>
          <a:p>
            <a:pPr marL="1019454" lvl="3" indent="-254864" algn="l">
              <a:lnSpc>
                <a:spcPts val="2697"/>
              </a:lnSpc>
              <a:buFont typeface="Arial"/>
              <a:buChar char="￭"/>
            </a:pPr>
            <a:r>
              <a:rPr lang="en-US" sz="1739" dirty="0">
                <a:solidFill>
                  <a:srgbClr val="013C65"/>
                </a:solidFill>
                <a:latin typeface="Open Sans"/>
              </a:rPr>
              <a:t>Request a copy of the student class schedule each semester.</a:t>
            </a:r>
          </a:p>
          <a:p>
            <a:pPr marL="522249" lvl="2" indent="-174083" algn="l">
              <a:lnSpc>
                <a:spcPts val="2697"/>
              </a:lnSpc>
              <a:buFont typeface="Arial"/>
              <a:buChar char="⚬"/>
            </a:pPr>
            <a:r>
              <a:rPr lang="en-US" sz="1739" dirty="0">
                <a:solidFill>
                  <a:srgbClr val="013C65"/>
                </a:solidFill>
                <a:latin typeface="Open Sans"/>
              </a:rPr>
              <a:t>Work-study Allocation </a:t>
            </a:r>
          </a:p>
          <a:p>
            <a:pPr algn="l">
              <a:lnSpc>
                <a:spcPts val="2697"/>
              </a:lnSpc>
            </a:pPr>
            <a:endParaRPr lang="en-US" sz="1739" dirty="0">
              <a:solidFill>
                <a:srgbClr val="013C65"/>
              </a:solidFill>
              <a:latin typeface="Open Sans"/>
            </a:endParaRPr>
          </a:p>
          <a:p>
            <a:pPr algn="l">
              <a:lnSpc>
                <a:spcPts val="3472"/>
              </a:lnSpc>
            </a:pPr>
            <a:r>
              <a:rPr lang="en-US" sz="2240" dirty="0">
                <a:solidFill>
                  <a:srgbClr val="013C65"/>
                </a:solidFill>
                <a:latin typeface="Open Sans"/>
              </a:rPr>
              <a:t>Supervisors are responsible for…</a:t>
            </a:r>
          </a:p>
          <a:p>
            <a:pPr marL="522249" lvl="2" indent="-174083" algn="l">
              <a:lnSpc>
                <a:spcPts val="2697"/>
              </a:lnSpc>
              <a:buFont typeface="Arial"/>
              <a:buChar char="⚬"/>
            </a:pPr>
            <a:r>
              <a:rPr lang="en-US" sz="1739" dirty="0">
                <a:solidFill>
                  <a:srgbClr val="013C65"/>
                </a:solidFill>
                <a:latin typeface="Open Sans"/>
              </a:rPr>
              <a:t>Tracking hours and earnings</a:t>
            </a:r>
          </a:p>
          <a:p>
            <a:pPr marL="1019454" lvl="3" indent="-254864" algn="l">
              <a:lnSpc>
                <a:spcPts val="2697"/>
              </a:lnSpc>
              <a:buFont typeface="Arial"/>
              <a:buChar char="￭"/>
            </a:pPr>
            <a:r>
              <a:rPr lang="en-US" sz="1739" dirty="0">
                <a:solidFill>
                  <a:srgbClr val="013C65"/>
                </a:solidFill>
                <a:latin typeface="Open Sans"/>
              </a:rPr>
              <a:t>If you’re approving, you’re liable!</a:t>
            </a:r>
          </a:p>
          <a:p>
            <a:pPr marL="1019454" lvl="3" indent="-254864" algn="l">
              <a:lnSpc>
                <a:spcPts val="2697"/>
              </a:lnSpc>
              <a:buFont typeface="Arial"/>
              <a:buChar char="￭"/>
            </a:pPr>
            <a:r>
              <a:rPr lang="en-US" sz="1739" dirty="0">
                <a:solidFill>
                  <a:srgbClr val="013C65"/>
                </a:solidFill>
                <a:latin typeface="Open Sans"/>
              </a:rPr>
              <a:t>Reviewing Payroll Period Report (Work-Study)</a:t>
            </a:r>
          </a:p>
        </p:txBody>
      </p:sp>
      <p:sp>
        <p:nvSpPr>
          <p:cNvPr id="10" name="TextBox 10"/>
          <p:cNvSpPr txBox="1"/>
          <p:nvPr/>
        </p:nvSpPr>
        <p:spPr>
          <a:xfrm>
            <a:off x="589280" y="1682297"/>
            <a:ext cx="857504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Establishing &amp; Tracking Hours</a:t>
            </a:r>
          </a:p>
        </p:txBody>
      </p:sp>
      <p:grpSp>
        <p:nvGrpSpPr>
          <p:cNvPr id="11" name="Group 11"/>
          <p:cNvGrpSpPr/>
          <p:nvPr/>
        </p:nvGrpSpPr>
        <p:grpSpPr>
          <a:xfrm>
            <a:off x="6631042" y="5025117"/>
            <a:ext cx="2860503" cy="2148953"/>
            <a:chOff x="0" y="0"/>
            <a:chExt cx="3814003" cy="2865270"/>
          </a:xfrm>
        </p:grpSpPr>
        <p:sp>
          <p:nvSpPr>
            <p:cNvPr id="12" name="Freeform 12"/>
            <p:cNvSpPr/>
            <p:nvPr/>
          </p:nvSpPr>
          <p:spPr>
            <a:xfrm>
              <a:off x="0" y="0"/>
              <a:ext cx="3814003" cy="2865270"/>
            </a:xfrm>
            <a:custGeom>
              <a:avLst/>
              <a:gdLst/>
              <a:ahLst/>
              <a:cxnLst/>
              <a:rect l="l" t="t" r="r" b="b"/>
              <a:pathLst>
                <a:path w="3814003" h="2865270">
                  <a:moveTo>
                    <a:pt x="0" y="0"/>
                  </a:moveTo>
                  <a:lnTo>
                    <a:pt x="3814003" y="0"/>
                  </a:lnTo>
                  <a:lnTo>
                    <a:pt x="3814003" y="2865270"/>
                  </a:lnTo>
                  <a:lnTo>
                    <a:pt x="0" y="28652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3" name="TextBox 13"/>
            <p:cNvSpPr txBox="1"/>
            <p:nvPr/>
          </p:nvSpPr>
          <p:spPr>
            <a:xfrm>
              <a:off x="333296" y="687145"/>
              <a:ext cx="3147411" cy="1452880"/>
            </a:xfrm>
            <a:prstGeom prst="rect">
              <a:avLst/>
            </a:prstGeom>
          </p:spPr>
          <p:txBody>
            <a:bodyPr lIns="0" tIns="0" rIns="0" bIns="0" rtlCol="0" anchor="t">
              <a:spAutoFit/>
            </a:bodyPr>
            <a:lstStyle/>
            <a:p>
              <a:pPr algn="ctr">
                <a:lnSpc>
                  <a:spcPts val="2939"/>
                </a:lnSpc>
              </a:pPr>
              <a:r>
                <a:rPr lang="en-US" sz="2099" dirty="0">
                  <a:solidFill>
                    <a:srgbClr val="013C65"/>
                  </a:solidFill>
                  <a:latin typeface="Open Sans Bold"/>
                </a:rPr>
                <a:t>Students can have multiple work-study jobs!</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grpSp>
        <p:nvGrpSpPr>
          <p:cNvPr id="9" name="Group 9"/>
          <p:cNvGrpSpPr/>
          <p:nvPr/>
        </p:nvGrpSpPr>
        <p:grpSpPr>
          <a:xfrm>
            <a:off x="498001" y="5656752"/>
            <a:ext cx="2493749" cy="1403753"/>
            <a:chOff x="0" y="0"/>
            <a:chExt cx="7620000" cy="4289363"/>
          </a:xfrm>
        </p:grpSpPr>
        <p:sp>
          <p:nvSpPr>
            <p:cNvPr id="10" name="Freeform 10"/>
            <p:cNvSpPr/>
            <p:nvPr/>
          </p:nvSpPr>
          <p:spPr>
            <a:xfrm>
              <a:off x="0" y="0"/>
              <a:ext cx="7620000" cy="4286823"/>
            </a:xfrm>
            <a:custGeom>
              <a:avLst/>
              <a:gdLst/>
              <a:ahLst/>
              <a:cxnLst/>
              <a:rect l="l" t="t" r="r" b="b"/>
              <a:pathLst>
                <a:path w="7620000" h="4286823">
                  <a:moveTo>
                    <a:pt x="7620000" y="3428303"/>
                  </a:moveTo>
                  <a:lnTo>
                    <a:pt x="7620000" y="222250"/>
                  </a:lnTo>
                  <a:cubicBezTo>
                    <a:pt x="7620000" y="100330"/>
                    <a:pt x="7519670" y="0"/>
                    <a:pt x="7397750" y="0"/>
                  </a:cubicBezTo>
                  <a:lnTo>
                    <a:pt x="222250" y="0"/>
                  </a:lnTo>
                  <a:cubicBezTo>
                    <a:pt x="100330" y="0"/>
                    <a:pt x="0" y="100330"/>
                    <a:pt x="0" y="222250"/>
                  </a:cubicBezTo>
                  <a:lnTo>
                    <a:pt x="0" y="3427033"/>
                  </a:lnTo>
                  <a:cubicBezTo>
                    <a:pt x="0" y="3550223"/>
                    <a:pt x="100330" y="3649283"/>
                    <a:pt x="222250" y="3649283"/>
                  </a:cubicBezTo>
                  <a:lnTo>
                    <a:pt x="3547110" y="3649283"/>
                  </a:lnTo>
                  <a:lnTo>
                    <a:pt x="3808730" y="4286823"/>
                  </a:lnTo>
                  <a:lnTo>
                    <a:pt x="4070350" y="3649283"/>
                  </a:lnTo>
                  <a:lnTo>
                    <a:pt x="7395210" y="3649283"/>
                  </a:lnTo>
                  <a:cubicBezTo>
                    <a:pt x="7519670" y="3650553"/>
                    <a:pt x="7620000" y="3551493"/>
                    <a:pt x="7620000" y="3428303"/>
                  </a:cubicBezTo>
                  <a:lnTo>
                    <a:pt x="7620000" y="3428303"/>
                  </a:lnTo>
                  <a:close/>
                </a:path>
              </a:pathLst>
            </a:custGeom>
            <a:solidFill>
              <a:srgbClr val="F6B000"/>
            </a:solidFill>
          </p:spPr>
          <p:txBody>
            <a:bodyPr/>
            <a:lstStyle/>
            <a:p>
              <a:endParaRPr lang="en-US" dirty="0"/>
            </a:p>
          </p:txBody>
        </p:sp>
      </p:grpSp>
      <p:grpSp>
        <p:nvGrpSpPr>
          <p:cNvPr id="11" name="Group 11"/>
          <p:cNvGrpSpPr/>
          <p:nvPr/>
        </p:nvGrpSpPr>
        <p:grpSpPr>
          <a:xfrm>
            <a:off x="3629925" y="5656752"/>
            <a:ext cx="2493749" cy="1403753"/>
            <a:chOff x="0" y="0"/>
            <a:chExt cx="7620000" cy="4289363"/>
          </a:xfrm>
        </p:grpSpPr>
        <p:sp>
          <p:nvSpPr>
            <p:cNvPr id="12" name="Freeform 12"/>
            <p:cNvSpPr/>
            <p:nvPr/>
          </p:nvSpPr>
          <p:spPr>
            <a:xfrm>
              <a:off x="0" y="0"/>
              <a:ext cx="7620000" cy="4286823"/>
            </a:xfrm>
            <a:custGeom>
              <a:avLst/>
              <a:gdLst/>
              <a:ahLst/>
              <a:cxnLst/>
              <a:rect l="l" t="t" r="r" b="b"/>
              <a:pathLst>
                <a:path w="7620000" h="4286823">
                  <a:moveTo>
                    <a:pt x="7620000" y="3428303"/>
                  </a:moveTo>
                  <a:lnTo>
                    <a:pt x="7620000" y="222250"/>
                  </a:lnTo>
                  <a:cubicBezTo>
                    <a:pt x="7620000" y="100330"/>
                    <a:pt x="7519670" y="0"/>
                    <a:pt x="7397750" y="0"/>
                  </a:cubicBezTo>
                  <a:lnTo>
                    <a:pt x="222250" y="0"/>
                  </a:lnTo>
                  <a:cubicBezTo>
                    <a:pt x="100330" y="0"/>
                    <a:pt x="0" y="100330"/>
                    <a:pt x="0" y="222250"/>
                  </a:cubicBezTo>
                  <a:lnTo>
                    <a:pt x="0" y="3427033"/>
                  </a:lnTo>
                  <a:cubicBezTo>
                    <a:pt x="0" y="3550223"/>
                    <a:pt x="100330" y="3649283"/>
                    <a:pt x="222250" y="3649283"/>
                  </a:cubicBezTo>
                  <a:lnTo>
                    <a:pt x="3547110" y="3649283"/>
                  </a:lnTo>
                  <a:lnTo>
                    <a:pt x="3808730" y="4286823"/>
                  </a:lnTo>
                  <a:lnTo>
                    <a:pt x="4070350" y="3649283"/>
                  </a:lnTo>
                  <a:lnTo>
                    <a:pt x="7395210" y="3649283"/>
                  </a:lnTo>
                  <a:cubicBezTo>
                    <a:pt x="7519670" y="3650553"/>
                    <a:pt x="7620000" y="3551493"/>
                    <a:pt x="7620000" y="3428303"/>
                  </a:cubicBezTo>
                  <a:lnTo>
                    <a:pt x="7620000" y="3428303"/>
                  </a:lnTo>
                  <a:close/>
                </a:path>
              </a:pathLst>
            </a:custGeom>
            <a:solidFill>
              <a:srgbClr val="F6B000"/>
            </a:solidFill>
          </p:spPr>
          <p:txBody>
            <a:bodyPr/>
            <a:lstStyle/>
            <a:p>
              <a:endParaRPr lang="en-US" dirty="0"/>
            </a:p>
          </p:txBody>
        </p:sp>
      </p:grpSp>
      <p:grpSp>
        <p:nvGrpSpPr>
          <p:cNvPr id="13" name="Group 13"/>
          <p:cNvGrpSpPr/>
          <p:nvPr/>
        </p:nvGrpSpPr>
        <p:grpSpPr>
          <a:xfrm>
            <a:off x="6765276" y="5656752"/>
            <a:ext cx="2493749" cy="1403753"/>
            <a:chOff x="0" y="0"/>
            <a:chExt cx="7620000" cy="4289363"/>
          </a:xfrm>
        </p:grpSpPr>
        <p:sp>
          <p:nvSpPr>
            <p:cNvPr id="14" name="Freeform 14"/>
            <p:cNvSpPr/>
            <p:nvPr/>
          </p:nvSpPr>
          <p:spPr>
            <a:xfrm>
              <a:off x="0" y="0"/>
              <a:ext cx="7620000" cy="4286823"/>
            </a:xfrm>
            <a:custGeom>
              <a:avLst/>
              <a:gdLst/>
              <a:ahLst/>
              <a:cxnLst/>
              <a:rect l="l" t="t" r="r" b="b"/>
              <a:pathLst>
                <a:path w="7620000" h="4286823">
                  <a:moveTo>
                    <a:pt x="7620000" y="3428303"/>
                  </a:moveTo>
                  <a:lnTo>
                    <a:pt x="7620000" y="222250"/>
                  </a:lnTo>
                  <a:cubicBezTo>
                    <a:pt x="7620000" y="100330"/>
                    <a:pt x="7519670" y="0"/>
                    <a:pt x="7397750" y="0"/>
                  </a:cubicBezTo>
                  <a:lnTo>
                    <a:pt x="222250" y="0"/>
                  </a:lnTo>
                  <a:cubicBezTo>
                    <a:pt x="100330" y="0"/>
                    <a:pt x="0" y="100330"/>
                    <a:pt x="0" y="222250"/>
                  </a:cubicBezTo>
                  <a:lnTo>
                    <a:pt x="0" y="3427033"/>
                  </a:lnTo>
                  <a:cubicBezTo>
                    <a:pt x="0" y="3550223"/>
                    <a:pt x="100330" y="3649283"/>
                    <a:pt x="222250" y="3649283"/>
                  </a:cubicBezTo>
                  <a:lnTo>
                    <a:pt x="3547110" y="3649283"/>
                  </a:lnTo>
                  <a:lnTo>
                    <a:pt x="3808730" y="4286823"/>
                  </a:lnTo>
                  <a:lnTo>
                    <a:pt x="4070350" y="3649283"/>
                  </a:lnTo>
                  <a:lnTo>
                    <a:pt x="7395210" y="3649283"/>
                  </a:lnTo>
                  <a:cubicBezTo>
                    <a:pt x="7519670" y="3650553"/>
                    <a:pt x="7620000" y="3551493"/>
                    <a:pt x="7620000" y="3428303"/>
                  </a:cubicBezTo>
                  <a:lnTo>
                    <a:pt x="7620000" y="3428303"/>
                  </a:lnTo>
                  <a:close/>
                </a:path>
              </a:pathLst>
            </a:custGeom>
            <a:solidFill>
              <a:srgbClr val="F6B000"/>
            </a:solidFill>
          </p:spPr>
          <p:txBody>
            <a:bodyPr/>
            <a:lstStyle/>
            <a:p>
              <a:endParaRPr lang="en-US" dirty="0"/>
            </a:p>
          </p:txBody>
        </p:sp>
      </p:grpSp>
      <p:sp>
        <p:nvSpPr>
          <p:cNvPr id="15" name="Freeform 15"/>
          <p:cNvSpPr/>
          <p:nvPr/>
        </p:nvSpPr>
        <p:spPr>
          <a:xfrm>
            <a:off x="0" y="2342724"/>
            <a:ext cx="9760373" cy="3082731"/>
          </a:xfrm>
          <a:custGeom>
            <a:avLst/>
            <a:gdLst/>
            <a:ahLst/>
            <a:cxnLst/>
            <a:rect l="l" t="t" r="r" b="b"/>
            <a:pathLst>
              <a:path w="9760373" h="3082731">
                <a:moveTo>
                  <a:pt x="0" y="0"/>
                </a:moveTo>
                <a:lnTo>
                  <a:pt x="9760373" y="0"/>
                </a:lnTo>
                <a:lnTo>
                  <a:pt x="9760373" y="3082731"/>
                </a:lnTo>
                <a:lnTo>
                  <a:pt x="0" y="3082731"/>
                </a:lnTo>
                <a:lnTo>
                  <a:pt x="0" y="0"/>
                </a:lnTo>
                <a:close/>
              </a:path>
            </a:pathLst>
          </a:custGeom>
          <a:blipFill>
            <a:blip r:embed="rId3"/>
            <a:stretch>
              <a:fillRect l="-1549" t="-1781" b="-1781"/>
            </a:stretch>
          </a:blipFill>
        </p:spPr>
        <p:txBody>
          <a:bodyPr/>
          <a:lstStyle/>
          <a:p>
            <a:endParaRPr lang="en-US" dirty="0"/>
          </a:p>
        </p:txBody>
      </p:sp>
      <p:sp>
        <p:nvSpPr>
          <p:cNvPr id="16" name="Freeform 16"/>
          <p:cNvSpPr/>
          <p:nvPr/>
        </p:nvSpPr>
        <p:spPr>
          <a:xfrm>
            <a:off x="3930028" y="2717094"/>
            <a:ext cx="1394185" cy="1394185"/>
          </a:xfrm>
          <a:custGeom>
            <a:avLst/>
            <a:gdLst/>
            <a:ahLst/>
            <a:cxnLst/>
            <a:rect l="l" t="t" r="r" b="b"/>
            <a:pathLst>
              <a:path w="1394185" h="1394185">
                <a:moveTo>
                  <a:pt x="0" y="0"/>
                </a:moveTo>
                <a:lnTo>
                  <a:pt x="1394185" y="0"/>
                </a:lnTo>
                <a:lnTo>
                  <a:pt x="1394185" y="1394185"/>
                </a:lnTo>
                <a:lnTo>
                  <a:pt x="0" y="13941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7" name="Freeform 17"/>
          <p:cNvSpPr/>
          <p:nvPr/>
        </p:nvSpPr>
        <p:spPr>
          <a:xfrm>
            <a:off x="5652448" y="2880130"/>
            <a:ext cx="1727242" cy="1003960"/>
          </a:xfrm>
          <a:custGeom>
            <a:avLst/>
            <a:gdLst/>
            <a:ahLst/>
            <a:cxnLst/>
            <a:rect l="l" t="t" r="r" b="b"/>
            <a:pathLst>
              <a:path w="1727242" h="1003960">
                <a:moveTo>
                  <a:pt x="0" y="0"/>
                </a:moveTo>
                <a:lnTo>
                  <a:pt x="1727243" y="0"/>
                </a:lnTo>
                <a:lnTo>
                  <a:pt x="1727243" y="1003960"/>
                </a:lnTo>
                <a:lnTo>
                  <a:pt x="0" y="10039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18" name="Freeform 18"/>
          <p:cNvSpPr/>
          <p:nvPr/>
        </p:nvSpPr>
        <p:spPr>
          <a:xfrm>
            <a:off x="8660220" y="2973867"/>
            <a:ext cx="1016272" cy="1016272"/>
          </a:xfrm>
          <a:custGeom>
            <a:avLst/>
            <a:gdLst/>
            <a:ahLst/>
            <a:cxnLst/>
            <a:rect l="l" t="t" r="r" b="b"/>
            <a:pathLst>
              <a:path w="1016272" h="1016272">
                <a:moveTo>
                  <a:pt x="0" y="0"/>
                </a:moveTo>
                <a:lnTo>
                  <a:pt x="1016273" y="0"/>
                </a:lnTo>
                <a:lnTo>
                  <a:pt x="1016273" y="1016272"/>
                </a:lnTo>
                <a:lnTo>
                  <a:pt x="0" y="1016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9" name="TextBox 19"/>
          <p:cNvSpPr txBox="1"/>
          <p:nvPr/>
        </p:nvSpPr>
        <p:spPr>
          <a:xfrm>
            <a:off x="294640" y="1720974"/>
            <a:ext cx="916432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Payroll Period Report</a:t>
            </a:r>
          </a:p>
        </p:txBody>
      </p:sp>
      <p:sp>
        <p:nvSpPr>
          <p:cNvPr id="20" name="TextBox 20"/>
          <p:cNvSpPr txBox="1"/>
          <p:nvPr/>
        </p:nvSpPr>
        <p:spPr>
          <a:xfrm>
            <a:off x="588670" y="5771052"/>
            <a:ext cx="2312411" cy="958850"/>
          </a:xfrm>
          <a:prstGeom prst="rect">
            <a:avLst/>
          </a:prstGeom>
        </p:spPr>
        <p:txBody>
          <a:bodyPr lIns="0" tIns="0" rIns="0" bIns="0" rtlCol="0" anchor="t">
            <a:spAutoFit/>
          </a:bodyPr>
          <a:lstStyle/>
          <a:p>
            <a:pPr algn="ctr">
              <a:lnSpc>
                <a:spcPts val="3850"/>
              </a:lnSpc>
            </a:pPr>
            <a:r>
              <a:rPr lang="en-US" sz="2750" dirty="0">
                <a:solidFill>
                  <a:srgbClr val="013C65"/>
                </a:solidFill>
                <a:latin typeface="Greeley C"/>
              </a:rPr>
              <a:t>Authorized amounts</a:t>
            </a:r>
          </a:p>
        </p:txBody>
      </p:sp>
      <p:sp>
        <p:nvSpPr>
          <p:cNvPr id="21" name="TextBox 21"/>
          <p:cNvSpPr txBox="1"/>
          <p:nvPr/>
        </p:nvSpPr>
        <p:spPr>
          <a:xfrm>
            <a:off x="3722308" y="5771052"/>
            <a:ext cx="2312411" cy="958850"/>
          </a:xfrm>
          <a:prstGeom prst="rect">
            <a:avLst/>
          </a:prstGeom>
        </p:spPr>
        <p:txBody>
          <a:bodyPr lIns="0" tIns="0" rIns="0" bIns="0" rtlCol="0" anchor="t">
            <a:spAutoFit/>
          </a:bodyPr>
          <a:lstStyle/>
          <a:p>
            <a:pPr algn="ctr">
              <a:lnSpc>
                <a:spcPts val="3850"/>
              </a:lnSpc>
            </a:pPr>
            <a:r>
              <a:rPr lang="en-US" sz="2750" dirty="0">
                <a:solidFill>
                  <a:srgbClr val="013C65"/>
                </a:solidFill>
                <a:latin typeface="Greeley C"/>
              </a:rPr>
              <a:t>remaining amounts</a:t>
            </a:r>
          </a:p>
        </p:txBody>
      </p:sp>
      <p:sp>
        <p:nvSpPr>
          <p:cNvPr id="22" name="TextBox 22"/>
          <p:cNvSpPr txBox="1"/>
          <p:nvPr/>
        </p:nvSpPr>
        <p:spPr>
          <a:xfrm>
            <a:off x="6855946" y="6013940"/>
            <a:ext cx="2312411" cy="473075"/>
          </a:xfrm>
          <a:prstGeom prst="rect">
            <a:avLst/>
          </a:prstGeom>
        </p:spPr>
        <p:txBody>
          <a:bodyPr lIns="0" tIns="0" rIns="0" bIns="0" rtlCol="0" anchor="t">
            <a:spAutoFit/>
          </a:bodyPr>
          <a:lstStyle/>
          <a:p>
            <a:pPr algn="ctr">
              <a:lnSpc>
                <a:spcPts val="3850"/>
              </a:lnSpc>
            </a:pPr>
            <a:r>
              <a:rPr lang="en-US" sz="2750" dirty="0">
                <a:solidFill>
                  <a:srgbClr val="013C65"/>
                </a:solidFill>
                <a:latin typeface="Greeley C"/>
              </a:rPr>
              <a:t>status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762000" y="1737332"/>
            <a:ext cx="82296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Student Sick Leave</a:t>
            </a:r>
          </a:p>
        </p:txBody>
      </p:sp>
      <p:sp>
        <p:nvSpPr>
          <p:cNvPr id="10" name="TextBox 10"/>
          <p:cNvSpPr txBox="1"/>
          <p:nvPr/>
        </p:nvSpPr>
        <p:spPr>
          <a:xfrm>
            <a:off x="430562" y="2518591"/>
            <a:ext cx="8892474" cy="3992247"/>
          </a:xfrm>
          <a:prstGeom prst="rect">
            <a:avLst/>
          </a:prstGeom>
        </p:spPr>
        <p:txBody>
          <a:bodyPr lIns="0" tIns="0" rIns="0" bIns="0" rtlCol="0" anchor="t">
            <a:spAutoFit/>
          </a:bodyPr>
          <a:lstStyle/>
          <a:p>
            <a:pPr>
              <a:lnSpc>
                <a:spcPts val="3187"/>
              </a:lnSpc>
            </a:pPr>
            <a:r>
              <a:rPr lang="en-US" sz="2056" dirty="0">
                <a:solidFill>
                  <a:srgbClr val="013C65"/>
                </a:solidFill>
                <a:latin typeface="Open Sans"/>
              </a:rPr>
              <a:t>Effective 1/1/2021: In accordance with Healthy Families and Workplace Act, all student hourly employees will accrue sick leave.</a:t>
            </a:r>
          </a:p>
          <a:p>
            <a:pPr>
              <a:lnSpc>
                <a:spcPts val="3187"/>
              </a:lnSpc>
            </a:pPr>
            <a:endParaRPr lang="en-US" sz="2056" dirty="0">
              <a:solidFill>
                <a:srgbClr val="013C65"/>
              </a:solidFill>
              <a:latin typeface="Open Sans"/>
            </a:endParaRPr>
          </a:p>
          <a:p>
            <a:pPr>
              <a:lnSpc>
                <a:spcPts val="3187"/>
              </a:lnSpc>
            </a:pPr>
            <a:r>
              <a:rPr lang="en-US" sz="2056" dirty="0">
                <a:solidFill>
                  <a:srgbClr val="013C65"/>
                </a:solidFill>
                <a:latin typeface="Open Sans"/>
              </a:rPr>
              <a:t>These students are given a lump sum of 24 hours in January to be used throughout the calendar year.</a:t>
            </a:r>
          </a:p>
          <a:p>
            <a:pPr marL="722075" lvl="2" indent="-240692">
              <a:lnSpc>
                <a:spcPts val="2591"/>
              </a:lnSpc>
              <a:buFont typeface="Arial"/>
              <a:buChar char="⚬"/>
            </a:pPr>
            <a:r>
              <a:rPr lang="en-US" sz="1672" dirty="0">
                <a:solidFill>
                  <a:srgbClr val="013C65"/>
                </a:solidFill>
                <a:latin typeface="Open Sans"/>
              </a:rPr>
              <a:t>Sick time will carry over to the next calendar year up to 48 hours.</a:t>
            </a:r>
          </a:p>
          <a:p>
            <a:pPr>
              <a:lnSpc>
                <a:spcPts val="3187"/>
              </a:lnSpc>
            </a:pPr>
            <a:endParaRPr lang="en-US" sz="1672" dirty="0">
              <a:solidFill>
                <a:srgbClr val="013C65"/>
              </a:solidFill>
              <a:latin typeface="Open Sans"/>
            </a:endParaRPr>
          </a:p>
          <a:p>
            <a:pPr algn="l">
              <a:lnSpc>
                <a:spcPts val="3187"/>
              </a:lnSpc>
            </a:pPr>
            <a:r>
              <a:rPr lang="en-US" sz="2056" dirty="0">
                <a:solidFill>
                  <a:srgbClr val="013C65"/>
                </a:solidFill>
                <a:latin typeface="Open Sans"/>
              </a:rPr>
              <a:t>Hourly students can view their sick leave amounts in their URSA account under the Employee Dashboard. Salaried students do not have to record their sick leave in the leave tracking system.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762000" y="1737332"/>
            <a:ext cx="82296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Working During Class Report</a:t>
            </a:r>
          </a:p>
        </p:txBody>
      </p:sp>
      <p:sp>
        <p:nvSpPr>
          <p:cNvPr id="10" name="TextBox 10"/>
          <p:cNvSpPr txBox="1"/>
          <p:nvPr/>
        </p:nvSpPr>
        <p:spPr>
          <a:xfrm>
            <a:off x="762000" y="2733040"/>
            <a:ext cx="8229600" cy="4197686"/>
          </a:xfrm>
          <a:prstGeom prst="rect">
            <a:avLst/>
          </a:prstGeom>
        </p:spPr>
        <p:txBody>
          <a:bodyPr lIns="0" tIns="0" rIns="0" bIns="0" rtlCol="0" anchor="t">
            <a:spAutoFit/>
          </a:bodyPr>
          <a:lstStyle/>
          <a:p>
            <a:pPr algn="l">
              <a:lnSpc>
                <a:spcPts val="3472"/>
              </a:lnSpc>
            </a:pPr>
            <a:r>
              <a:rPr lang="en-US" sz="2240" dirty="0">
                <a:solidFill>
                  <a:srgbClr val="013C65"/>
                </a:solidFill>
                <a:latin typeface="Open Sans"/>
              </a:rPr>
              <a:t>Federal regulation prohibits a student from working during a scheduled class session with two exceptions:</a:t>
            </a:r>
          </a:p>
          <a:p>
            <a:pPr marL="546438" lvl="2" indent="-182146" algn="l">
              <a:lnSpc>
                <a:spcPts val="2697"/>
              </a:lnSpc>
              <a:buFont typeface="Arial"/>
              <a:buChar char="•"/>
            </a:pPr>
            <a:r>
              <a:rPr lang="en-US" sz="1739" dirty="0">
                <a:solidFill>
                  <a:srgbClr val="013C65"/>
                </a:solidFill>
                <a:latin typeface="Open Sans"/>
              </a:rPr>
              <a:t>The class session was canceled, or </a:t>
            </a:r>
          </a:p>
          <a:p>
            <a:pPr marL="546263" lvl="2" indent="-182088" algn="l">
              <a:lnSpc>
                <a:spcPts val="2697"/>
              </a:lnSpc>
              <a:buFont typeface="Arial"/>
              <a:buChar char="•"/>
            </a:pPr>
            <a:r>
              <a:rPr lang="en-US" sz="1739" dirty="0">
                <a:solidFill>
                  <a:srgbClr val="013C65"/>
                </a:solidFill>
                <a:latin typeface="Open Sans"/>
              </a:rPr>
              <a:t>The professor excused the student from attendance.</a:t>
            </a:r>
          </a:p>
          <a:p>
            <a:pPr algn="l">
              <a:lnSpc>
                <a:spcPts val="2697"/>
              </a:lnSpc>
            </a:pPr>
            <a:endParaRPr lang="en-US" sz="1739" dirty="0">
              <a:solidFill>
                <a:srgbClr val="013C65"/>
              </a:solidFill>
              <a:latin typeface="Open Sans"/>
            </a:endParaRPr>
          </a:p>
          <a:p>
            <a:pPr algn="l">
              <a:lnSpc>
                <a:spcPts val="2697"/>
              </a:lnSpc>
            </a:pPr>
            <a:r>
              <a:rPr lang="en-US" sz="1739" dirty="0">
                <a:solidFill>
                  <a:srgbClr val="013C65"/>
                </a:solidFill>
                <a:latin typeface="Open Sans"/>
              </a:rPr>
              <a:t>If the student qualifies for the exception, the student will need to provide documentation to the supervisor at the start of their shift. </a:t>
            </a:r>
          </a:p>
          <a:p>
            <a:pPr algn="l">
              <a:lnSpc>
                <a:spcPts val="2697"/>
              </a:lnSpc>
            </a:pPr>
            <a:endParaRPr lang="en-US" sz="1739" dirty="0">
              <a:solidFill>
                <a:srgbClr val="013C65"/>
              </a:solidFill>
              <a:latin typeface="Open Sans"/>
            </a:endParaRPr>
          </a:p>
          <a:p>
            <a:pPr algn="l">
              <a:lnSpc>
                <a:spcPts val="2697"/>
              </a:lnSpc>
            </a:pPr>
            <a:r>
              <a:rPr lang="en-US" sz="1739" dirty="0">
                <a:solidFill>
                  <a:srgbClr val="013C65"/>
                </a:solidFill>
                <a:latin typeface="Open Sans"/>
              </a:rPr>
              <a:t>If there is a timesheet error, the student must submit a </a:t>
            </a:r>
            <a:r>
              <a:rPr lang="en-US" sz="1739" dirty="0">
                <a:solidFill>
                  <a:srgbClr val="013C65"/>
                </a:solidFill>
                <a:latin typeface="Open Sans Bold"/>
              </a:rPr>
              <a:t>signed </a:t>
            </a:r>
            <a:r>
              <a:rPr lang="en-US" sz="1739" dirty="0">
                <a:solidFill>
                  <a:srgbClr val="013C65"/>
                </a:solidFill>
                <a:latin typeface="Open Sans"/>
              </a:rPr>
              <a:t>statement to the employer explaining the error. </a:t>
            </a:r>
          </a:p>
          <a:p>
            <a:pPr algn="l">
              <a:lnSpc>
                <a:spcPts val="2697"/>
              </a:lnSpc>
            </a:pPr>
            <a:endParaRPr lang="en-US" sz="1739" dirty="0">
              <a:solidFill>
                <a:srgbClr val="013C65"/>
              </a:solidFill>
              <a:latin typeface="Open Sans"/>
            </a:endParaRPr>
          </a:p>
          <a:p>
            <a:pPr algn="l">
              <a:lnSpc>
                <a:spcPts val="2697"/>
              </a:lnSpc>
            </a:pPr>
            <a:r>
              <a:rPr lang="en-US" sz="1739" dirty="0">
                <a:solidFill>
                  <a:srgbClr val="013C65"/>
                </a:solidFill>
                <a:latin typeface="Open Sans Bold"/>
              </a:rPr>
              <a:t>The documentation must be maintained in the student’s employee file.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762000" y="1683331"/>
            <a:ext cx="82296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Exceeded Work-study report</a:t>
            </a:r>
          </a:p>
        </p:txBody>
      </p:sp>
      <p:sp>
        <p:nvSpPr>
          <p:cNvPr id="10" name="TextBox 10"/>
          <p:cNvSpPr txBox="1"/>
          <p:nvPr/>
        </p:nvSpPr>
        <p:spPr>
          <a:xfrm>
            <a:off x="176780" y="2311682"/>
            <a:ext cx="9400039" cy="4796282"/>
          </a:xfrm>
          <a:prstGeom prst="rect">
            <a:avLst/>
          </a:prstGeom>
        </p:spPr>
        <p:txBody>
          <a:bodyPr lIns="0" tIns="0" rIns="0" bIns="0" rtlCol="0" anchor="t">
            <a:spAutoFit/>
          </a:bodyPr>
          <a:lstStyle/>
          <a:p>
            <a:pPr>
              <a:lnSpc>
                <a:spcPts val="3472"/>
              </a:lnSpc>
            </a:pPr>
            <a:r>
              <a:rPr lang="en-US" sz="2240" dirty="0">
                <a:solidFill>
                  <a:srgbClr val="013C65"/>
                </a:solidFill>
                <a:latin typeface="Open Sans"/>
              </a:rPr>
              <a:t>Students cannot earn in excess of their work-study allocation. A report is pulled after the payroll period has been run and will indicate all of the students who have exceeded their work-study funding. </a:t>
            </a:r>
          </a:p>
          <a:p>
            <a:pPr>
              <a:lnSpc>
                <a:spcPts val="3472"/>
              </a:lnSpc>
            </a:pPr>
            <a:endParaRPr lang="en-US" sz="2240" dirty="0">
              <a:solidFill>
                <a:srgbClr val="013C65"/>
              </a:solidFill>
              <a:latin typeface="Open Sans"/>
            </a:endParaRPr>
          </a:p>
          <a:p>
            <a:pPr>
              <a:lnSpc>
                <a:spcPts val="3472"/>
              </a:lnSpc>
            </a:pPr>
            <a:r>
              <a:rPr lang="en-US" sz="2240" dirty="0">
                <a:solidFill>
                  <a:srgbClr val="013C65"/>
                </a:solidFill>
                <a:latin typeface="Open Sans"/>
              </a:rPr>
              <a:t>If a student earns more than their allocated funding, the hiring department is responsible for paying the excess amount from their department account. OFA will terminate the job and notify the student and employer.</a:t>
            </a:r>
          </a:p>
          <a:p>
            <a:pPr>
              <a:lnSpc>
                <a:spcPts val="3472"/>
              </a:lnSpc>
            </a:pPr>
            <a:endParaRPr lang="en-US" sz="2240" dirty="0">
              <a:solidFill>
                <a:srgbClr val="013C65"/>
              </a:solidFill>
              <a:latin typeface="Open Sans"/>
            </a:endParaRPr>
          </a:p>
          <a:p>
            <a:pPr algn="ctr">
              <a:lnSpc>
                <a:spcPts val="3472"/>
              </a:lnSpc>
            </a:pPr>
            <a:r>
              <a:rPr lang="en-US" sz="2240" dirty="0">
                <a:solidFill>
                  <a:srgbClr val="013C65"/>
                </a:solidFill>
                <a:latin typeface="Open Sans Bold"/>
              </a:rPr>
              <a:t>It is the responsibility of the student employee and supervisor to monitor the student's work-study allocation.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762000" y="1683331"/>
            <a:ext cx="82296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Labor redistributions</a:t>
            </a:r>
          </a:p>
        </p:txBody>
      </p:sp>
      <p:sp>
        <p:nvSpPr>
          <p:cNvPr id="10" name="TextBox 10"/>
          <p:cNvSpPr txBox="1"/>
          <p:nvPr/>
        </p:nvSpPr>
        <p:spPr>
          <a:xfrm>
            <a:off x="176780" y="2311682"/>
            <a:ext cx="9400039" cy="4357591"/>
          </a:xfrm>
          <a:prstGeom prst="rect">
            <a:avLst/>
          </a:prstGeom>
        </p:spPr>
        <p:txBody>
          <a:bodyPr lIns="0" tIns="0" rIns="0" bIns="0" rtlCol="0" anchor="t">
            <a:spAutoFit/>
          </a:bodyPr>
          <a:lstStyle/>
          <a:p>
            <a:pPr>
              <a:lnSpc>
                <a:spcPts val="3472"/>
              </a:lnSpc>
            </a:pPr>
            <a:r>
              <a:rPr lang="en-US" sz="2240" dirty="0">
                <a:solidFill>
                  <a:srgbClr val="013C65"/>
                </a:solidFill>
                <a:latin typeface="Open Sans"/>
              </a:rPr>
              <a:t>Student Employment will submit a Labor Redistribution request to the Payroll Office when a student employee exceeds their work-study allocation. </a:t>
            </a:r>
          </a:p>
          <a:p>
            <a:pPr>
              <a:lnSpc>
                <a:spcPts val="3472"/>
              </a:lnSpc>
            </a:pPr>
            <a:endParaRPr lang="en-US" sz="2240" dirty="0">
              <a:solidFill>
                <a:srgbClr val="013C65"/>
              </a:solidFill>
              <a:latin typeface="Open Sans"/>
            </a:endParaRPr>
          </a:p>
          <a:p>
            <a:pPr>
              <a:lnSpc>
                <a:spcPts val="3472"/>
              </a:lnSpc>
            </a:pPr>
            <a:r>
              <a:rPr lang="en-US" sz="2240" dirty="0">
                <a:solidFill>
                  <a:srgbClr val="013C65"/>
                </a:solidFill>
                <a:latin typeface="Open Sans"/>
              </a:rPr>
              <a:t>The employer will receive a notification of the overage before the labor redistribution request is submitted. </a:t>
            </a:r>
          </a:p>
          <a:p>
            <a:pPr>
              <a:lnSpc>
                <a:spcPts val="3472"/>
              </a:lnSpc>
            </a:pPr>
            <a:endParaRPr lang="en-US" sz="2240" dirty="0">
              <a:solidFill>
                <a:srgbClr val="013C65"/>
              </a:solidFill>
              <a:latin typeface="Open Sans"/>
            </a:endParaRPr>
          </a:p>
          <a:p>
            <a:pPr algn="l">
              <a:lnSpc>
                <a:spcPts val="3472"/>
              </a:lnSpc>
            </a:pPr>
            <a:r>
              <a:rPr lang="en-US" sz="2240" dirty="0">
                <a:solidFill>
                  <a:srgbClr val="013C65"/>
                </a:solidFill>
                <a:latin typeface="Open Sans"/>
              </a:rPr>
              <a:t>If a department's FOAP has changed, the department will need to contact Student Employment to make the adjustment from what was initially provided on the EPAF.</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3"/>
            <a:stretch>
              <a:fillRect r="-312" b="-235"/>
            </a:stretch>
          </a:blipFill>
        </p:spPr>
        <p:txBody>
          <a:bodyPr/>
          <a:lstStyle/>
          <a:p>
            <a:endParaRPr lang="en-US" dirty="0"/>
          </a:p>
        </p:txBody>
      </p:sp>
      <p:sp>
        <p:nvSpPr>
          <p:cNvPr id="9" name="Freeform 9"/>
          <p:cNvSpPr/>
          <p:nvPr/>
        </p:nvSpPr>
        <p:spPr>
          <a:xfrm>
            <a:off x="1159811" y="2194214"/>
            <a:ext cx="7433979" cy="4887841"/>
          </a:xfrm>
          <a:custGeom>
            <a:avLst/>
            <a:gdLst/>
            <a:ahLst/>
            <a:cxnLst/>
            <a:rect l="l" t="t" r="r" b="b"/>
            <a:pathLst>
              <a:path w="7433979" h="4887841">
                <a:moveTo>
                  <a:pt x="0" y="0"/>
                </a:moveTo>
                <a:lnTo>
                  <a:pt x="7433978" y="0"/>
                </a:lnTo>
                <a:lnTo>
                  <a:pt x="7433978" y="4887841"/>
                </a:lnTo>
                <a:lnTo>
                  <a:pt x="0" y="48878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0" name="TextBox 10"/>
          <p:cNvSpPr txBox="1"/>
          <p:nvPr/>
        </p:nvSpPr>
        <p:spPr>
          <a:xfrm>
            <a:off x="792480" y="1586497"/>
            <a:ext cx="82296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Bold"/>
              </a:rPr>
              <a:t>Student employee - Defined</a:t>
            </a:r>
          </a:p>
        </p:txBody>
      </p:sp>
      <p:sp>
        <p:nvSpPr>
          <p:cNvPr id="11" name="TextBox 11"/>
          <p:cNvSpPr txBox="1"/>
          <p:nvPr/>
        </p:nvSpPr>
        <p:spPr>
          <a:xfrm>
            <a:off x="1685819" y="2725192"/>
            <a:ext cx="6381960" cy="3051175"/>
          </a:xfrm>
          <a:prstGeom prst="rect">
            <a:avLst/>
          </a:prstGeom>
        </p:spPr>
        <p:txBody>
          <a:bodyPr lIns="0" tIns="0" rIns="0" bIns="0" rtlCol="0" anchor="t">
            <a:spAutoFit/>
          </a:bodyPr>
          <a:lstStyle/>
          <a:p>
            <a:pPr algn="ctr">
              <a:lnSpc>
                <a:spcPts val="3499"/>
              </a:lnSpc>
            </a:pPr>
            <a:r>
              <a:rPr lang="en-US" sz="2499" dirty="0">
                <a:solidFill>
                  <a:srgbClr val="013C65"/>
                </a:solidFill>
                <a:latin typeface="Open Sans"/>
              </a:rPr>
              <a:t>A student who is enrolled in courses at the University of Northern Colorado and is either: </a:t>
            </a:r>
          </a:p>
          <a:p>
            <a:pPr algn="ctr">
              <a:lnSpc>
                <a:spcPts val="3499"/>
              </a:lnSpc>
            </a:pPr>
            <a:r>
              <a:rPr lang="en-US" sz="2499" dirty="0">
                <a:solidFill>
                  <a:srgbClr val="013C65"/>
                </a:solidFill>
                <a:latin typeface="Open Sans"/>
              </a:rPr>
              <a:t>(a) awarded federal or state work-study as part of a financial aid package; </a:t>
            </a:r>
          </a:p>
          <a:p>
            <a:pPr algn="ctr">
              <a:lnSpc>
                <a:spcPts val="3499"/>
              </a:lnSpc>
            </a:pPr>
            <a:r>
              <a:rPr lang="en-US" sz="2499" dirty="0">
                <a:solidFill>
                  <a:srgbClr val="013C65"/>
                </a:solidFill>
                <a:latin typeface="Open Sans"/>
              </a:rPr>
              <a:t>(b) awarded a graduate assistantship; or</a:t>
            </a:r>
          </a:p>
          <a:p>
            <a:pPr algn="ctr">
              <a:lnSpc>
                <a:spcPts val="3499"/>
              </a:lnSpc>
            </a:pPr>
            <a:r>
              <a:rPr lang="en-US" sz="2499" dirty="0">
                <a:solidFill>
                  <a:srgbClr val="013C65"/>
                </a:solidFill>
                <a:latin typeface="Open Sans"/>
              </a:rPr>
              <a:t>(c) has been hired directly by a department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363970" y="2248349"/>
            <a:ext cx="9025661" cy="3701727"/>
          </a:xfrm>
          <a:prstGeom prst="rect">
            <a:avLst/>
          </a:prstGeom>
        </p:spPr>
        <p:txBody>
          <a:bodyPr lIns="0" tIns="0" rIns="0" bIns="0" rtlCol="0" anchor="t">
            <a:spAutoFit/>
          </a:bodyPr>
          <a:lstStyle/>
          <a:p>
            <a:pPr algn="l">
              <a:lnSpc>
                <a:spcPts val="2808"/>
              </a:lnSpc>
            </a:pPr>
            <a:r>
              <a:rPr lang="en-US" sz="2340" dirty="0">
                <a:solidFill>
                  <a:srgbClr val="013C65"/>
                </a:solidFill>
                <a:latin typeface="Open Sans"/>
              </a:rPr>
              <a:t>We will terminate a work-study position if a student…</a:t>
            </a:r>
          </a:p>
          <a:p>
            <a:pPr algn="l">
              <a:lnSpc>
                <a:spcPts val="1069"/>
              </a:lnSpc>
            </a:pPr>
            <a:endParaRPr lang="en-US" sz="2340" dirty="0">
              <a:solidFill>
                <a:srgbClr val="013C65"/>
              </a:solidFill>
              <a:latin typeface="Open Sans"/>
            </a:endParaRPr>
          </a:p>
          <a:p>
            <a:pPr marL="397255" lvl="1" indent="-198628" algn="l">
              <a:lnSpc>
                <a:spcPts val="2851"/>
              </a:lnSpc>
              <a:buFont typeface="Arial"/>
              <a:buChar char="•"/>
            </a:pPr>
            <a:r>
              <a:rPr lang="en-US" sz="1839" dirty="0">
                <a:solidFill>
                  <a:srgbClr val="013C65"/>
                </a:solidFill>
                <a:latin typeface="Open Sans"/>
              </a:rPr>
              <a:t>Exceeds their work-study allocation and cannot receive an increase.</a:t>
            </a:r>
          </a:p>
          <a:p>
            <a:pPr marL="397255" lvl="1" indent="-198628" algn="l">
              <a:lnSpc>
                <a:spcPts val="2851"/>
              </a:lnSpc>
              <a:buFont typeface="Arial"/>
              <a:buChar char="•"/>
            </a:pPr>
            <a:r>
              <a:rPr lang="en-US" sz="1839" dirty="0">
                <a:solidFill>
                  <a:srgbClr val="013C65"/>
                </a:solidFill>
                <a:latin typeface="Open Sans"/>
              </a:rPr>
              <a:t>Receives additional funding eliminating work-study eligibility.</a:t>
            </a:r>
          </a:p>
          <a:p>
            <a:pPr marL="794511" lvl="2" indent="-264837" algn="l">
              <a:lnSpc>
                <a:spcPts val="2851"/>
              </a:lnSpc>
              <a:buFont typeface="Arial"/>
              <a:buChar char="⚬"/>
            </a:pPr>
            <a:r>
              <a:rPr lang="en-US" sz="1839" dirty="0">
                <a:solidFill>
                  <a:srgbClr val="013C65"/>
                </a:solidFill>
                <a:latin typeface="Open Sans"/>
              </a:rPr>
              <a:t>This is typically when a student receives a scholarship after a financial aid award letter has been processed.</a:t>
            </a:r>
          </a:p>
          <a:p>
            <a:pPr marL="397255" lvl="1" indent="-198628" algn="l">
              <a:lnSpc>
                <a:spcPts val="2851"/>
              </a:lnSpc>
              <a:buFont typeface="Arial"/>
              <a:buChar char="•"/>
            </a:pPr>
            <a:r>
              <a:rPr lang="en-US" sz="1839" dirty="0">
                <a:solidFill>
                  <a:srgbClr val="013C65"/>
                </a:solidFill>
                <a:latin typeface="Open Sans"/>
              </a:rPr>
              <a:t>Becomes ineligible for financial aid through Satisfactory Academic Progress.</a:t>
            </a:r>
          </a:p>
          <a:p>
            <a:pPr marL="794511" lvl="2" indent="-264837" algn="l">
              <a:lnSpc>
                <a:spcPts val="2851"/>
              </a:lnSpc>
              <a:buFont typeface="Arial"/>
              <a:buChar char="⚬"/>
            </a:pPr>
            <a:r>
              <a:rPr lang="en-US" sz="1839" dirty="0">
                <a:solidFill>
                  <a:srgbClr val="013C65"/>
                </a:solidFill>
                <a:latin typeface="Open Sans"/>
              </a:rPr>
              <a:t>Students can be reinstated with work-study AFTER they are deemed eligible for financial aid. However, the employer must complete the reinstatement.</a:t>
            </a:r>
          </a:p>
          <a:p>
            <a:pPr marL="397255" lvl="1" indent="-198628" algn="l">
              <a:lnSpc>
                <a:spcPts val="2851"/>
              </a:lnSpc>
              <a:buFont typeface="Arial"/>
              <a:buChar char="•"/>
            </a:pPr>
            <a:r>
              <a:rPr lang="en-US" sz="1839" dirty="0">
                <a:solidFill>
                  <a:srgbClr val="013C65"/>
                </a:solidFill>
                <a:latin typeface="Open Sans"/>
              </a:rPr>
              <a:t>The academic year (Fall/Spring) has ended.</a:t>
            </a:r>
          </a:p>
          <a:p>
            <a:pPr marL="794511" lvl="2" indent="-264837" algn="l">
              <a:lnSpc>
                <a:spcPts val="2851"/>
              </a:lnSpc>
              <a:buFont typeface="Arial"/>
              <a:buChar char="⚬"/>
            </a:pPr>
            <a:r>
              <a:rPr lang="en-US" sz="1839" dirty="0">
                <a:solidFill>
                  <a:srgbClr val="013C65"/>
                </a:solidFill>
                <a:latin typeface="Open Sans"/>
              </a:rPr>
              <a:t>Jobs automatically end on May 15ᵗʰ.</a:t>
            </a:r>
          </a:p>
        </p:txBody>
      </p:sp>
      <p:sp>
        <p:nvSpPr>
          <p:cNvPr id="10" name="TextBox 10"/>
          <p:cNvSpPr txBox="1"/>
          <p:nvPr/>
        </p:nvSpPr>
        <p:spPr>
          <a:xfrm>
            <a:off x="731520" y="1523077"/>
            <a:ext cx="837073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Job termination information</a:t>
            </a:r>
          </a:p>
        </p:txBody>
      </p:sp>
      <p:grpSp>
        <p:nvGrpSpPr>
          <p:cNvPr id="11" name="Group 11"/>
          <p:cNvGrpSpPr/>
          <p:nvPr/>
        </p:nvGrpSpPr>
        <p:grpSpPr>
          <a:xfrm>
            <a:off x="6820274" y="5394568"/>
            <a:ext cx="2556582" cy="1920632"/>
            <a:chOff x="0" y="0"/>
            <a:chExt cx="3408775" cy="2560842"/>
          </a:xfrm>
        </p:grpSpPr>
        <p:sp>
          <p:nvSpPr>
            <p:cNvPr id="12" name="Freeform 12"/>
            <p:cNvSpPr/>
            <p:nvPr/>
          </p:nvSpPr>
          <p:spPr>
            <a:xfrm>
              <a:off x="0" y="0"/>
              <a:ext cx="3408775" cy="2560842"/>
            </a:xfrm>
            <a:custGeom>
              <a:avLst/>
              <a:gdLst/>
              <a:ahLst/>
              <a:cxnLst/>
              <a:rect l="l" t="t" r="r" b="b"/>
              <a:pathLst>
                <a:path w="3408775" h="2560842">
                  <a:moveTo>
                    <a:pt x="0" y="0"/>
                  </a:moveTo>
                  <a:lnTo>
                    <a:pt x="3408775" y="0"/>
                  </a:lnTo>
                  <a:lnTo>
                    <a:pt x="3408775" y="2560842"/>
                  </a:lnTo>
                  <a:lnTo>
                    <a:pt x="0" y="25608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3" name="TextBox 13"/>
            <p:cNvSpPr txBox="1"/>
            <p:nvPr/>
          </p:nvSpPr>
          <p:spPr>
            <a:xfrm>
              <a:off x="348194" y="497287"/>
              <a:ext cx="2712388" cy="1528168"/>
            </a:xfrm>
            <a:prstGeom prst="rect">
              <a:avLst/>
            </a:prstGeom>
          </p:spPr>
          <p:txBody>
            <a:bodyPr lIns="0" tIns="0" rIns="0" bIns="0" rtlCol="0" anchor="t">
              <a:spAutoFit/>
            </a:bodyPr>
            <a:lstStyle/>
            <a:p>
              <a:pPr algn="ctr">
                <a:lnSpc>
                  <a:spcPts val="2302"/>
                </a:lnSpc>
              </a:pPr>
              <a:r>
                <a:rPr lang="en-US" sz="1644" dirty="0">
                  <a:solidFill>
                    <a:srgbClr val="013C65"/>
                  </a:solidFill>
                  <a:latin typeface="Open Sans Bold"/>
                </a:rPr>
                <a:t>Departments can submit a new EPAF for a non-work-study position!</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363970" y="2248349"/>
            <a:ext cx="9025661" cy="704634"/>
          </a:xfrm>
          <a:prstGeom prst="rect">
            <a:avLst/>
          </a:prstGeom>
        </p:spPr>
        <p:txBody>
          <a:bodyPr lIns="0" tIns="0" rIns="0" bIns="0" rtlCol="0" anchor="t">
            <a:spAutoFit/>
          </a:bodyPr>
          <a:lstStyle/>
          <a:p>
            <a:pPr algn="ctr">
              <a:lnSpc>
                <a:spcPts val="2808"/>
              </a:lnSpc>
            </a:pPr>
            <a:r>
              <a:rPr lang="en-US" sz="2340" dirty="0">
                <a:solidFill>
                  <a:srgbClr val="013C65"/>
                </a:solidFill>
                <a:latin typeface="Open Sans Bold"/>
              </a:rPr>
              <a:t>Determining disciplinary actions for student employees is the sole responsibility of the department.</a:t>
            </a:r>
          </a:p>
        </p:txBody>
      </p:sp>
      <p:sp>
        <p:nvSpPr>
          <p:cNvPr id="10" name="TextBox 10"/>
          <p:cNvSpPr txBox="1"/>
          <p:nvPr/>
        </p:nvSpPr>
        <p:spPr>
          <a:xfrm>
            <a:off x="731520" y="1523077"/>
            <a:ext cx="837073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Disciplinary actions</a:t>
            </a:r>
          </a:p>
        </p:txBody>
      </p:sp>
      <p:sp>
        <p:nvSpPr>
          <p:cNvPr id="11" name="TextBox 11"/>
          <p:cNvSpPr txBox="1"/>
          <p:nvPr/>
        </p:nvSpPr>
        <p:spPr>
          <a:xfrm>
            <a:off x="166426" y="3238732"/>
            <a:ext cx="9587174" cy="1276914"/>
          </a:xfrm>
          <a:prstGeom prst="rect">
            <a:avLst/>
          </a:prstGeom>
        </p:spPr>
        <p:txBody>
          <a:bodyPr lIns="0" tIns="0" rIns="0" bIns="0" rtlCol="0" anchor="t">
            <a:spAutoFit/>
          </a:bodyPr>
          <a:lstStyle/>
          <a:p>
            <a:pPr>
              <a:lnSpc>
                <a:spcPts val="2575"/>
              </a:lnSpc>
            </a:pPr>
            <a:r>
              <a:rPr lang="en-US" sz="1839" dirty="0">
                <a:solidFill>
                  <a:srgbClr val="013C65"/>
                </a:solidFill>
                <a:latin typeface="Open Sans Bold"/>
              </a:rPr>
              <a:t>Verbal Counseling: </a:t>
            </a:r>
            <a:r>
              <a:rPr lang="en-US" sz="1839" dirty="0">
                <a:solidFill>
                  <a:srgbClr val="013C65"/>
                </a:solidFill>
                <a:latin typeface="Open Sans"/>
              </a:rPr>
              <a:t>Typically used when a student commits a minor infraction.</a:t>
            </a:r>
          </a:p>
          <a:p>
            <a:pPr marL="397255" lvl="1" indent="-198628">
              <a:lnSpc>
                <a:spcPts val="2575"/>
              </a:lnSpc>
              <a:buFont typeface="Arial"/>
              <a:buChar char="•"/>
            </a:pPr>
            <a:r>
              <a:rPr lang="en-US" sz="1839" dirty="0">
                <a:solidFill>
                  <a:srgbClr val="013C65"/>
                </a:solidFill>
                <a:latin typeface="Open Sans"/>
              </a:rPr>
              <a:t>Supervisors should clearly specify the reason for the conversation with the student.</a:t>
            </a:r>
          </a:p>
          <a:p>
            <a:pPr marL="397255" lvl="1" indent="-198628">
              <a:lnSpc>
                <a:spcPts val="2575"/>
              </a:lnSpc>
              <a:buFont typeface="Arial"/>
              <a:buChar char="•"/>
            </a:pPr>
            <a:r>
              <a:rPr lang="en-US" sz="1839" dirty="0">
                <a:solidFill>
                  <a:srgbClr val="013C65"/>
                </a:solidFill>
                <a:latin typeface="Open Sans"/>
              </a:rPr>
              <a:t>Student Employment recommends supervisors document the date and time of the verbal counseling, the reasoning for it, and the date the incident occurred.</a:t>
            </a:r>
          </a:p>
        </p:txBody>
      </p:sp>
      <p:sp>
        <p:nvSpPr>
          <p:cNvPr id="12" name="TextBox 12"/>
          <p:cNvSpPr txBox="1"/>
          <p:nvPr/>
        </p:nvSpPr>
        <p:spPr>
          <a:xfrm>
            <a:off x="166426" y="4801396"/>
            <a:ext cx="9587174" cy="2248221"/>
          </a:xfrm>
          <a:prstGeom prst="rect">
            <a:avLst/>
          </a:prstGeom>
        </p:spPr>
        <p:txBody>
          <a:bodyPr lIns="0" tIns="0" rIns="0" bIns="0" rtlCol="0" anchor="t">
            <a:spAutoFit/>
          </a:bodyPr>
          <a:lstStyle/>
          <a:p>
            <a:pPr>
              <a:lnSpc>
                <a:spcPts val="2575"/>
              </a:lnSpc>
            </a:pPr>
            <a:r>
              <a:rPr lang="en-US" sz="1839" dirty="0">
                <a:solidFill>
                  <a:srgbClr val="013C65"/>
                </a:solidFill>
                <a:latin typeface="Open Sans Bold"/>
              </a:rPr>
              <a:t>Written Warning: </a:t>
            </a:r>
            <a:r>
              <a:rPr lang="en-US" sz="1839" dirty="0">
                <a:solidFill>
                  <a:srgbClr val="013C65"/>
                </a:solidFill>
                <a:latin typeface="Open Sans"/>
              </a:rPr>
              <a:t>If the student's behavior has not changed.</a:t>
            </a:r>
          </a:p>
          <a:p>
            <a:pPr marL="397255" lvl="1" indent="-198628">
              <a:lnSpc>
                <a:spcPts val="2575"/>
              </a:lnSpc>
              <a:buFont typeface="Arial"/>
              <a:buChar char="•"/>
            </a:pPr>
            <a:r>
              <a:rPr lang="en-US" sz="1839" dirty="0">
                <a:solidFill>
                  <a:srgbClr val="013C65"/>
                </a:solidFill>
                <a:latin typeface="Open Sans"/>
              </a:rPr>
              <a:t>Student Employment recommends supervisors initiate a formal written warning. </a:t>
            </a:r>
          </a:p>
          <a:p>
            <a:pPr marL="794511" lvl="2" indent="-264837">
              <a:lnSpc>
                <a:spcPts val="2575"/>
              </a:lnSpc>
              <a:buFont typeface="Arial"/>
              <a:buChar char="⚬"/>
            </a:pPr>
            <a:r>
              <a:rPr lang="en-US" sz="1839" dirty="0">
                <a:solidFill>
                  <a:srgbClr val="013C65"/>
                </a:solidFill>
                <a:latin typeface="Open Sans"/>
              </a:rPr>
              <a:t>The written warning should state the reason for disciplinary action, and include subsequent steps should the student need discipline multiple times. </a:t>
            </a:r>
          </a:p>
          <a:p>
            <a:pPr marL="397255" lvl="1" indent="-198628">
              <a:lnSpc>
                <a:spcPts val="2575"/>
              </a:lnSpc>
              <a:buFont typeface="Arial"/>
              <a:buChar char="•"/>
            </a:pPr>
            <a:r>
              <a:rPr lang="en-US" sz="1839" dirty="0">
                <a:solidFill>
                  <a:srgbClr val="013C65"/>
                </a:solidFill>
                <a:latin typeface="Open Sans"/>
              </a:rPr>
              <a:t>Both supervisor and student should sign and date the document. The supervisor should then keep the original document in the student's records, and provide a copy to the student employee.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731520" y="1523077"/>
            <a:ext cx="837073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termination policy</a:t>
            </a:r>
          </a:p>
        </p:txBody>
      </p:sp>
      <p:sp>
        <p:nvSpPr>
          <p:cNvPr id="10" name="TextBox 10"/>
          <p:cNvSpPr txBox="1"/>
          <p:nvPr/>
        </p:nvSpPr>
        <p:spPr>
          <a:xfrm>
            <a:off x="41606" y="2083873"/>
            <a:ext cx="9635794" cy="5136214"/>
          </a:xfrm>
          <a:prstGeom prst="rect">
            <a:avLst/>
          </a:prstGeom>
        </p:spPr>
        <p:txBody>
          <a:bodyPr wrap="square" lIns="0" tIns="0" rIns="0" bIns="0" rtlCol="0" anchor="t">
            <a:spAutoFit/>
          </a:bodyPr>
          <a:lstStyle/>
          <a:p>
            <a:pPr marL="440434" lvl="1" indent="-220217">
              <a:lnSpc>
                <a:spcPts val="3080"/>
              </a:lnSpc>
              <a:buFont typeface="Arial"/>
              <a:buChar char="•"/>
            </a:pPr>
            <a:r>
              <a:rPr lang="en-US" sz="2039" dirty="0">
                <a:solidFill>
                  <a:srgbClr val="013C65"/>
                </a:solidFill>
                <a:latin typeface="Open Sans"/>
              </a:rPr>
              <a:t>Colorado is an "Employment-At-Will" state.</a:t>
            </a:r>
          </a:p>
          <a:p>
            <a:pPr marL="880869" lvl="2" indent="-293623">
              <a:lnSpc>
                <a:spcPts val="3080"/>
              </a:lnSpc>
              <a:buFont typeface="Arial"/>
              <a:buChar char="⚬"/>
            </a:pPr>
            <a:r>
              <a:rPr lang="en-US" sz="2039" dirty="0">
                <a:solidFill>
                  <a:srgbClr val="013C65"/>
                </a:solidFill>
                <a:latin typeface="Open Sans"/>
              </a:rPr>
              <a:t>Supervisors may terminate a student employee at their discretion. However, the reason for termination cannot be discriminatory in nature.</a:t>
            </a:r>
          </a:p>
          <a:p>
            <a:pPr marL="880869" lvl="2" indent="-293623">
              <a:lnSpc>
                <a:spcPts val="3080"/>
              </a:lnSpc>
              <a:buFont typeface="Arial"/>
              <a:buChar char="⚬"/>
            </a:pPr>
            <a:r>
              <a:rPr lang="en-US" sz="2039" u="sng" dirty="0">
                <a:solidFill>
                  <a:srgbClr val="013C65"/>
                </a:solidFill>
                <a:latin typeface="Open Sans"/>
                <a:hlinkClick r:id="rId3" tooltip="https://cdle.colorado.gov/dlss"/>
              </a:rPr>
              <a:t>Colorado Department of Labor and Employment's At-Will Regulations</a:t>
            </a:r>
          </a:p>
          <a:p>
            <a:pPr marL="440434" lvl="1" indent="-220217">
              <a:lnSpc>
                <a:spcPts val="3080"/>
              </a:lnSpc>
              <a:buFont typeface="Arial"/>
              <a:buChar char="•"/>
            </a:pPr>
            <a:r>
              <a:rPr lang="en-US" sz="2039" dirty="0">
                <a:solidFill>
                  <a:srgbClr val="013C65"/>
                </a:solidFill>
                <a:latin typeface="Open Sans"/>
              </a:rPr>
              <a:t>Supervisors reserve the right to terminate a student employee not meeting employment standards set forth by the department. </a:t>
            </a:r>
          </a:p>
          <a:p>
            <a:pPr marL="440434" lvl="1" indent="-220217">
              <a:lnSpc>
                <a:spcPts val="3080"/>
              </a:lnSpc>
              <a:buFont typeface="Arial"/>
              <a:buChar char="•"/>
            </a:pPr>
            <a:r>
              <a:rPr lang="en-US" sz="2039" dirty="0">
                <a:solidFill>
                  <a:srgbClr val="013C65"/>
                </a:solidFill>
                <a:latin typeface="Open Sans"/>
              </a:rPr>
              <a:t>Supervisors reserve the right to terminate a student employee who has committed a violation of the University's Student Code of Conduct or state and federal laws immediately. </a:t>
            </a:r>
          </a:p>
          <a:p>
            <a:pPr marL="880869" lvl="2" indent="-293623">
              <a:lnSpc>
                <a:spcPts val="3080"/>
              </a:lnSpc>
              <a:buFont typeface="Arial"/>
              <a:buChar char="⚬"/>
            </a:pPr>
            <a:r>
              <a:rPr lang="en-US" sz="2039" dirty="0">
                <a:solidFill>
                  <a:srgbClr val="013C65"/>
                </a:solidFill>
                <a:latin typeface="Open Sans"/>
              </a:rPr>
              <a:t>Grounds for termination may include but are not limited to the following: harassment, discrimination, fraudulent reporting of hours, unauthorized disclosure of sensitive student information protected under FERPA and/or HIPAA, destruction of property, and theft.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731520" y="1523077"/>
            <a:ext cx="837073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termination information</a:t>
            </a:r>
          </a:p>
        </p:txBody>
      </p:sp>
      <p:sp>
        <p:nvSpPr>
          <p:cNvPr id="10" name="TextBox 10"/>
          <p:cNvSpPr txBox="1"/>
          <p:nvPr/>
        </p:nvSpPr>
        <p:spPr>
          <a:xfrm>
            <a:off x="115500" y="2353124"/>
            <a:ext cx="9345839" cy="1600683"/>
          </a:xfrm>
          <a:prstGeom prst="rect">
            <a:avLst/>
          </a:prstGeom>
        </p:spPr>
        <p:txBody>
          <a:bodyPr lIns="0" tIns="0" rIns="0" bIns="0" rtlCol="0" anchor="t">
            <a:spAutoFit/>
          </a:bodyPr>
          <a:lstStyle/>
          <a:p>
            <a:pPr>
              <a:lnSpc>
                <a:spcPts val="2575"/>
              </a:lnSpc>
            </a:pPr>
            <a:r>
              <a:rPr lang="en-US" sz="1839" dirty="0">
                <a:solidFill>
                  <a:srgbClr val="013C65"/>
                </a:solidFill>
                <a:latin typeface="Open Sans Bold"/>
              </a:rPr>
              <a:t>Involuntary Terminations: </a:t>
            </a:r>
          </a:p>
          <a:p>
            <a:pPr marL="397255" lvl="1" indent="-198628">
              <a:lnSpc>
                <a:spcPts val="2575"/>
              </a:lnSpc>
              <a:buFont typeface="Arial"/>
              <a:buChar char="•"/>
            </a:pPr>
            <a:r>
              <a:rPr lang="en-US" sz="1839" dirty="0">
                <a:solidFill>
                  <a:srgbClr val="013C65"/>
                </a:solidFill>
                <a:latin typeface="Open Sans"/>
              </a:rPr>
              <a:t>If a supervisor terminates a student from their position, the supervisor </a:t>
            </a:r>
            <a:r>
              <a:rPr lang="en-US" sz="1839" dirty="0">
                <a:solidFill>
                  <a:srgbClr val="013C65"/>
                </a:solidFill>
                <a:latin typeface="Open Sans Bold"/>
              </a:rPr>
              <a:t>must inform the Payroll Office </a:t>
            </a:r>
            <a:r>
              <a:rPr lang="en-US" sz="1839" u="sng" dirty="0">
                <a:solidFill>
                  <a:srgbClr val="013C65"/>
                </a:solidFill>
                <a:latin typeface="Open Sans Bold"/>
              </a:rPr>
              <a:t>IMMEDIATELY!</a:t>
            </a:r>
          </a:p>
          <a:p>
            <a:pPr marL="397255" lvl="1" indent="-198628">
              <a:lnSpc>
                <a:spcPts val="2575"/>
              </a:lnSpc>
              <a:buFont typeface="Arial"/>
              <a:buChar char="•"/>
            </a:pPr>
            <a:r>
              <a:rPr lang="en-US" sz="1839" dirty="0">
                <a:solidFill>
                  <a:srgbClr val="013C65"/>
                </a:solidFill>
                <a:latin typeface="Open Sans"/>
              </a:rPr>
              <a:t>Students must be able to pick up their final check within </a:t>
            </a:r>
            <a:r>
              <a:rPr lang="en-US" sz="1839" dirty="0">
                <a:solidFill>
                  <a:srgbClr val="013C65"/>
                </a:solidFill>
                <a:latin typeface="Open Sans Bold"/>
              </a:rPr>
              <a:t>6 business hours</a:t>
            </a:r>
            <a:r>
              <a:rPr lang="en-US" sz="1839" dirty="0">
                <a:solidFill>
                  <a:srgbClr val="013C65"/>
                </a:solidFill>
                <a:latin typeface="Open Sans"/>
              </a:rPr>
              <a:t> of termination. </a:t>
            </a:r>
            <a:r>
              <a:rPr lang="en-US" sz="1839" dirty="0">
                <a:solidFill>
                  <a:srgbClr val="013C65"/>
                </a:solidFill>
                <a:latin typeface="Open Sans Bold"/>
              </a:rPr>
              <a:t> </a:t>
            </a:r>
          </a:p>
        </p:txBody>
      </p:sp>
      <p:sp>
        <p:nvSpPr>
          <p:cNvPr id="11" name="TextBox 11"/>
          <p:cNvSpPr txBox="1"/>
          <p:nvPr/>
        </p:nvSpPr>
        <p:spPr>
          <a:xfrm>
            <a:off x="116406" y="4239557"/>
            <a:ext cx="9344025" cy="1600683"/>
          </a:xfrm>
          <a:prstGeom prst="rect">
            <a:avLst/>
          </a:prstGeom>
        </p:spPr>
        <p:txBody>
          <a:bodyPr lIns="0" tIns="0" rIns="0" bIns="0" rtlCol="0" anchor="t">
            <a:spAutoFit/>
          </a:bodyPr>
          <a:lstStyle/>
          <a:p>
            <a:pPr>
              <a:lnSpc>
                <a:spcPts val="2575"/>
              </a:lnSpc>
            </a:pPr>
            <a:r>
              <a:rPr lang="en-US" sz="1839" dirty="0">
                <a:solidFill>
                  <a:srgbClr val="013C65"/>
                </a:solidFill>
                <a:latin typeface="Open Sans Bold"/>
              </a:rPr>
              <a:t>Voluntary Terminations:</a:t>
            </a:r>
          </a:p>
          <a:p>
            <a:pPr marL="397255" lvl="1" indent="-198628">
              <a:lnSpc>
                <a:spcPts val="2575"/>
              </a:lnSpc>
              <a:buFont typeface="Arial"/>
              <a:buChar char="•"/>
            </a:pPr>
            <a:r>
              <a:rPr lang="en-US" sz="1839" dirty="0">
                <a:solidFill>
                  <a:srgbClr val="013C65"/>
                </a:solidFill>
                <a:latin typeface="Open Sans"/>
              </a:rPr>
              <a:t>Student employees wishing to end their employment are not legally required to notify their supervisor in advance.</a:t>
            </a:r>
          </a:p>
          <a:p>
            <a:pPr marL="397255" lvl="1" indent="-198628">
              <a:lnSpc>
                <a:spcPts val="2575"/>
              </a:lnSpc>
              <a:buFont typeface="Arial"/>
              <a:buChar char="•"/>
            </a:pPr>
            <a:r>
              <a:rPr lang="en-US" sz="1839" dirty="0">
                <a:solidFill>
                  <a:srgbClr val="013C65"/>
                </a:solidFill>
                <a:latin typeface="Open Sans"/>
              </a:rPr>
              <a:t>It is customary to provide at least a two-week notice, but the Colorado Department of Labor and Employment does not require this notification.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619760" y="2104823"/>
            <a:ext cx="8514080" cy="4606799"/>
          </a:xfrm>
          <a:prstGeom prst="rect">
            <a:avLst/>
          </a:prstGeom>
        </p:spPr>
        <p:txBody>
          <a:bodyPr lIns="0" tIns="0" rIns="0" bIns="0" rtlCol="0" anchor="t">
            <a:spAutoFit/>
          </a:bodyPr>
          <a:lstStyle/>
          <a:p>
            <a:pPr algn="ctr">
              <a:lnSpc>
                <a:spcPts val="5184"/>
              </a:lnSpc>
            </a:pPr>
            <a:r>
              <a:rPr lang="en-US" sz="4799" dirty="0">
                <a:solidFill>
                  <a:srgbClr val="013C65"/>
                </a:solidFill>
                <a:latin typeface="Open Sans Bold Light"/>
              </a:rPr>
              <a:t>If the employer terminates a student employee during the semester,</a:t>
            </a:r>
            <a:r>
              <a:rPr lang="en-US" sz="4799" dirty="0">
                <a:solidFill>
                  <a:srgbClr val="000000"/>
                </a:solidFill>
                <a:latin typeface="Open Sans Bold Light"/>
              </a:rPr>
              <a:t> </a:t>
            </a:r>
            <a:r>
              <a:rPr lang="en-US" sz="4799" dirty="0">
                <a:solidFill>
                  <a:srgbClr val="F6B000"/>
                </a:solidFill>
                <a:latin typeface="Open Sans Bold Light"/>
              </a:rPr>
              <a:t>contact Payroll ASAP! </a:t>
            </a:r>
          </a:p>
          <a:p>
            <a:pPr algn="ctr">
              <a:lnSpc>
                <a:spcPts val="5184"/>
              </a:lnSpc>
            </a:pPr>
            <a:endParaRPr lang="en-US" sz="4799" dirty="0">
              <a:solidFill>
                <a:srgbClr val="F6B000"/>
              </a:solidFill>
              <a:latin typeface="Open Sans Bold Light"/>
            </a:endParaRPr>
          </a:p>
          <a:p>
            <a:pPr algn="ctr">
              <a:lnSpc>
                <a:spcPts val="5184"/>
              </a:lnSpc>
            </a:pPr>
            <a:r>
              <a:rPr lang="en-US" sz="4799" dirty="0">
                <a:solidFill>
                  <a:srgbClr val="013C65"/>
                </a:solidFill>
                <a:latin typeface="Open Sans Bold Light"/>
              </a:rPr>
              <a:t>The student </a:t>
            </a:r>
            <a:r>
              <a:rPr lang="en-US" sz="4799" dirty="0">
                <a:solidFill>
                  <a:srgbClr val="F6B000"/>
                </a:solidFill>
                <a:latin typeface="Open Sans Bold Light"/>
              </a:rPr>
              <a:t>MUST</a:t>
            </a:r>
            <a:r>
              <a:rPr lang="en-US" sz="4799" dirty="0">
                <a:solidFill>
                  <a:srgbClr val="013C65"/>
                </a:solidFill>
                <a:latin typeface="Open Sans Bold Light"/>
              </a:rPr>
              <a:t> be paid within 6 business hours!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Freeform 9"/>
          <p:cNvSpPr/>
          <p:nvPr/>
        </p:nvSpPr>
        <p:spPr>
          <a:xfrm>
            <a:off x="2639618" y="3238425"/>
            <a:ext cx="4650706" cy="3436873"/>
          </a:xfrm>
          <a:custGeom>
            <a:avLst/>
            <a:gdLst/>
            <a:ahLst/>
            <a:cxnLst/>
            <a:rect l="l" t="t" r="r" b="b"/>
            <a:pathLst>
              <a:path w="4650706" h="3436873">
                <a:moveTo>
                  <a:pt x="0" y="0"/>
                </a:moveTo>
                <a:lnTo>
                  <a:pt x="4650707" y="0"/>
                </a:lnTo>
                <a:lnTo>
                  <a:pt x="4650707" y="3436873"/>
                </a:lnTo>
                <a:lnTo>
                  <a:pt x="0" y="3436873"/>
                </a:lnTo>
                <a:lnTo>
                  <a:pt x="0" y="0"/>
                </a:lnTo>
                <a:close/>
              </a:path>
            </a:pathLst>
          </a:custGeom>
          <a:blipFill>
            <a:blip r:embed="rId3"/>
            <a:stretch>
              <a:fillRect/>
            </a:stretch>
          </a:blipFill>
        </p:spPr>
        <p:txBody>
          <a:bodyPr/>
          <a:lstStyle/>
          <a:p>
            <a:endParaRPr lang="en-US" dirty="0"/>
          </a:p>
        </p:txBody>
      </p:sp>
      <p:sp>
        <p:nvSpPr>
          <p:cNvPr id="10" name="TextBox 10"/>
          <p:cNvSpPr txBox="1"/>
          <p:nvPr/>
        </p:nvSpPr>
        <p:spPr>
          <a:xfrm>
            <a:off x="761999" y="1737125"/>
            <a:ext cx="8229600" cy="1068172"/>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Things a student should know</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3"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Freeform 9"/>
          <p:cNvSpPr/>
          <p:nvPr/>
        </p:nvSpPr>
        <p:spPr>
          <a:xfrm>
            <a:off x="1581488" y="2041003"/>
            <a:ext cx="6590623" cy="5274197"/>
          </a:xfrm>
          <a:custGeom>
            <a:avLst/>
            <a:gdLst/>
            <a:ahLst/>
            <a:cxnLst/>
            <a:rect l="l" t="t" r="r" b="b"/>
            <a:pathLst>
              <a:path w="6590623" h="5274197">
                <a:moveTo>
                  <a:pt x="0" y="0"/>
                </a:moveTo>
                <a:lnTo>
                  <a:pt x="6590624" y="0"/>
                </a:lnTo>
                <a:lnTo>
                  <a:pt x="6590624" y="5274197"/>
                </a:lnTo>
                <a:lnTo>
                  <a:pt x="0" y="5274197"/>
                </a:lnTo>
                <a:lnTo>
                  <a:pt x="0" y="0"/>
                </a:lnTo>
                <a:close/>
              </a:path>
            </a:pathLst>
          </a:custGeom>
          <a:blipFill>
            <a:blip r:embed="rId3"/>
            <a:stretch>
              <a:fillRect/>
            </a:stretch>
          </a:blipFill>
        </p:spPr>
        <p:txBody>
          <a:bodyPr/>
          <a:lstStyle/>
          <a:p>
            <a:endParaRPr lang="en-US" dirty="0"/>
          </a:p>
        </p:txBody>
      </p:sp>
      <p:sp>
        <p:nvSpPr>
          <p:cNvPr id="10" name="TextBox 10"/>
          <p:cNvSpPr txBox="1"/>
          <p:nvPr/>
        </p:nvSpPr>
        <p:spPr>
          <a:xfrm>
            <a:off x="762000" y="1523077"/>
            <a:ext cx="82296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Work-Study information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3"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762000" y="1640121"/>
            <a:ext cx="8229600" cy="1068172"/>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Student Payroll deduction plan</a:t>
            </a:r>
          </a:p>
        </p:txBody>
      </p:sp>
      <p:sp>
        <p:nvSpPr>
          <p:cNvPr id="10" name="TextBox 10"/>
          <p:cNvSpPr txBox="1"/>
          <p:nvPr/>
        </p:nvSpPr>
        <p:spPr>
          <a:xfrm>
            <a:off x="176780" y="2632093"/>
            <a:ext cx="9400039" cy="3043682"/>
          </a:xfrm>
          <a:prstGeom prst="rect">
            <a:avLst/>
          </a:prstGeom>
        </p:spPr>
        <p:txBody>
          <a:bodyPr lIns="0" tIns="0" rIns="0" bIns="0" rtlCol="0" anchor="t">
            <a:spAutoFit/>
          </a:bodyPr>
          <a:lstStyle/>
          <a:p>
            <a:pPr>
              <a:lnSpc>
                <a:spcPts val="3472"/>
              </a:lnSpc>
            </a:pPr>
            <a:r>
              <a:rPr lang="en-US" sz="2240" dirty="0">
                <a:solidFill>
                  <a:srgbClr val="013C65"/>
                </a:solidFill>
                <a:latin typeface="Open Sans"/>
              </a:rPr>
              <a:t>Students can utilize the Student Payroll Deduction Plan for the duration of a semester to authorize an agreed-upon amount to be deducted from their paycheck towards their student balance.</a:t>
            </a:r>
          </a:p>
          <a:p>
            <a:pPr>
              <a:lnSpc>
                <a:spcPts val="3472"/>
              </a:lnSpc>
            </a:pPr>
            <a:endParaRPr lang="en-US" sz="2240" dirty="0">
              <a:solidFill>
                <a:srgbClr val="013C65"/>
              </a:solidFill>
              <a:latin typeface="Open Sans"/>
            </a:endParaRPr>
          </a:p>
          <a:p>
            <a:pPr algn="l">
              <a:lnSpc>
                <a:spcPts val="3472"/>
              </a:lnSpc>
            </a:pPr>
            <a:r>
              <a:rPr lang="en-US" sz="2240" dirty="0">
                <a:solidFill>
                  <a:srgbClr val="013C65"/>
                </a:solidFill>
                <a:latin typeface="Open Sans"/>
              </a:rPr>
              <a:t>Students enrolled in this plan are not subject to monthly service fees that are applied to unpaid student bills as long as they continue to meet the terms and conditions of the agreement.</a:t>
            </a:r>
          </a:p>
        </p:txBody>
      </p:sp>
      <p:grpSp>
        <p:nvGrpSpPr>
          <p:cNvPr id="11" name="Group 11"/>
          <p:cNvGrpSpPr/>
          <p:nvPr/>
        </p:nvGrpSpPr>
        <p:grpSpPr>
          <a:xfrm>
            <a:off x="526216" y="5971049"/>
            <a:ext cx="8701169" cy="1097280"/>
            <a:chOff x="0" y="0"/>
            <a:chExt cx="11601558" cy="1463040"/>
          </a:xfrm>
        </p:grpSpPr>
        <p:grpSp>
          <p:nvGrpSpPr>
            <p:cNvPr id="12" name="Group 12"/>
            <p:cNvGrpSpPr/>
            <p:nvPr/>
          </p:nvGrpSpPr>
          <p:grpSpPr>
            <a:xfrm>
              <a:off x="0" y="0"/>
              <a:ext cx="2926080" cy="1463040"/>
              <a:chOff x="0" y="0"/>
              <a:chExt cx="812800" cy="406400"/>
            </a:xfrm>
          </p:grpSpPr>
          <p:sp>
            <p:nvSpPr>
              <p:cNvPr id="13" name="Freeform 13"/>
              <p:cNvSpPr/>
              <p:nvPr/>
            </p:nvSpPr>
            <p:spPr>
              <a:xfrm>
                <a:off x="0" y="0"/>
                <a:ext cx="812800" cy="406400"/>
              </a:xfrm>
              <a:custGeom>
                <a:avLst/>
                <a:gdLst/>
                <a:ahLst/>
                <a:cxnLst/>
                <a:rect l="l" t="t" r="r" b="b"/>
                <a:pathLst>
                  <a:path w="812800" h="406400">
                    <a:moveTo>
                      <a:pt x="609600" y="0"/>
                    </a:moveTo>
                    <a:lnTo>
                      <a:pt x="0" y="0"/>
                    </a:lnTo>
                    <a:lnTo>
                      <a:pt x="0" y="406400"/>
                    </a:lnTo>
                    <a:lnTo>
                      <a:pt x="609600" y="406400"/>
                    </a:lnTo>
                    <a:lnTo>
                      <a:pt x="812800" y="203200"/>
                    </a:lnTo>
                    <a:lnTo>
                      <a:pt x="609600" y="0"/>
                    </a:lnTo>
                    <a:close/>
                  </a:path>
                </a:pathLst>
              </a:custGeom>
              <a:solidFill>
                <a:srgbClr val="F6B000"/>
              </a:solidFill>
            </p:spPr>
            <p:txBody>
              <a:bodyPr/>
              <a:lstStyle/>
              <a:p>
                <a:endParaRPr lang="en-US" dirty="0"/>
              </a:p>
            </p:txBody>
          </p:sp>
          <p:sp>
            <p:nvSpPr>
              <p:cNvPr id="14" name="TextBox 14"/>
              <p:cNvSpPr txBox="1"/>
              <p:nvPr/>
            </p:nvSpPr>
            <p:spPr>
              <a:xfrm>
                <a:off x="0" y="0"/>
                <a:ext cx="708216" cy="406400"/>
              </a:xfrm>
              <a:prstGeom prst="rect">
                <a:avLst/>
              </a:prstGeom>
            </p:spPr>
            <p:txBody>
              <a:bodyPr lIns="50800" tIns="50800" rIns="50800" bIns="50800" rtlCol="0" anchor="ctr"/>
              <a:lstStyle/>
              <a:p>
                <a:pPr algn="ctr">
                  <a:lnSpc>
                    <a:spcPts val="2375"/>
                  </a:lnSpc>
                </a:pPr>
                <a:r>
                  <a:rPr lang="en-US" sz="1979" spc="-78" dirty="0">
                    <a:solidFill>
                      <a:srgbClr val="013C65"/>
                    </a:solidFill>
                    <a:latin typeface="Open Sans Bold"/>
                  </a:rPr>
                  <a:t>UNCO.edu/OFA</a:t>
                </a:r>
              </a:p>
            </p:txBody>
          </p:sp>
        </p:grpSp>
        <p:grpSp>
          <p:nvGrpSpPr>
            <p:cNvPr id="15" name="Group 15"/>
            <p:cNvGrpSpPr/>
            <p:nvPr/>
          </p:nvGrpSpPr>
          <p:grpSpPr>
            <a:xfrm>
              <a:off x="2421536" y="0"/>
              <a:ext cx="2926080" cy="1463040"/>
              <a:chOff x="0" y="0"/>
              <a:chExt cx="812800" cy="406400"/>
            </a:xfrm>
          </p:grpSpPr>
          <p:sp>
            <p:nvSpPr>
              <p:cNvPr id="16" name="Freeform 16"/>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F6B000"/>
              </a:solidFill>
            </p:spPr>
            <p:txBody>
              <a:bodyPr/>
              <a:lstStyle/>
              <a:p>
                <a:endParaRPr lang="en-US" dirty="0"/>
              </a:p>
            </p:txBody>
          </p:sp>
          <p:sp>
            <p:nvSpPr>
              <p:cNvPr id="17" name="TextBox 17"/>
              <p:cNvSpPr txBox="1"/>
              <p:nvPr/>
            </p:nvSpPr>
            <p:spPr>
              <a:xfrm>
                <a:off x="177800" y="0"/>
                <a:ext cx="558800" cy="406400"/>
              </a:xfrm>
              <a:prstGeom prst="rect">
                <a:avLst/>
              </a:prstGeom>
            </p:spPr>
            <p:txBody>
              <a:bodyPr lIns="50800" tIns="50800" rIns="50800" bIns="50800" rtlCol="0" anchor="ctr"/>
              <a:lstStyle/>
              <a:p>
                <a:pPr algn="ctr">
                  <a:lnSpc>
                    <a:spcPts val="2639"/>
                  </a:lnSpc>
                </a:pPr>
                <a:r>
                  <a:rPr lang="en-US" sz="2199" spc="-87" dirty="0">
                    <a:solidFill>
                      <a:srgbClr val="013C65"/>
                    </a:solidFill>
                    <a:latin typeface="Open Sans Bold"/>
                  </a:rPr>
                  <a:t>Forms</a:t>
                </a:r>
              </a:p>
            </p:txBody>
          </p:sp>
        </p:grpSp>
        <p:grpSp>
          <p:nvGrpSpPr>
            <p:cNvPr id="18" name="Group 18"/>
            <p:cNvGrpSpPr/>
            <p:nvPr/>
          </p:nvGrpSpPr>
          <p:grpSpPr>
            <a:xfrm>
              <a:off x="4843072" y="0"/>
              <a:ext cx="3504935" cy="1463040"/>
              <a:chOff x="0" y="0"/>
              <a:chExt cx="973593" cy="406400"/>
            </a:xfrm>
          </p:grpSpPr>
          <p:sp>
            <p:nvSpPr>
              <p:cNvPr id="19" name="Freeform 19"/>
              <p:cNvSpPr/>
              <p:nvPr/>
            </p:nvSpPr>
            <p:spPr>
              <a:xfrm>
                <a:off x="0" y="0"/>
                <a:ext cx="973593" cy="406400"/>
              </a:xfrm>
              <a:custGeom>
                <a:avLst/>
                <a:gdLst/>
                <a:ahLst/>
                <a:cxnLst/>
                <a:rect l="l" t="t" r="r" b="b"/>
                <a:pathLst>
                  <a:path w="973593" h="406400">
                    <a:moveTo>
                      <a:pt x="0" y="0"/>
                    </a:moveTo>
                    <a:lnTo>
                      <a:pt x="770393" y="0"/>
                    </a:lnTo>
                    <a:lnTo>
                      <a:pt x="973593" y="203200"/>
                    </a:lnTo>
                    <a:lnTo>
                      <a:pt x="770393" y="406400"/>
                    </a:lnTo>
                    <a:lnTo>
                      <a:pt x="0" y="406400"/>
                    </a:lnTo>
                    <a:lnTo>
                      <a:pt x="203200" y="203200"/>
                    </a:lnTo>
                    <a:lnTo>
                      <a:pt x="0" y="0"/>
                    </a:lnTo>
                    <a:close/>
                  </a:path>
                </a:pathLst>
              </a:custGeom>
              <a:solidFill>
                <a:srgbClr val="F6B000"/>
              </a:solidFill>
            </p:spPr>
            <p:txBody>
              <a:bodyPr/>
              <a:lstStyle/>
              <a:p>
                <a:endParaRPr lang="en-US" dirty="0"/>
              </a:p>
            </p:txBody>
          </p:sp>
          <p:sp>
            <p:nvSpPr>
              <p:cNvPr id="20" name="TextBox 20"/>
              <p:cNvSpPr txBox="1"/>
              <p:nvPr/>
            </p:nvSpPr>
            <p:spPr>
              <a:xfrm>
                <a:off x="177800" y="0"/>
                <a:ext cx="655642" cy="406400"/>
              </a:xfrm>
              <a:prstGeom prst="rect">
                <a:avLst/>
              </a:prstGeom>
            </p:spPr>
            <p:txBody>
              <a:bodyPr lIns="50800" tIns="50800" rIns="50800" bIns="50800" rtlCol="0" anchor="ctr"/>
              <a:lstStyle/>
              <a:p>
                <a:pPr algn="ctr">
                  <a:lnSpc>
                    <a:spcPts val="2639"/>
                  </a:lnSpc>
                </a:pPr>
                <a:r>
                  <a:rPr lang="en-US" sz="2199" spc="-87" dirty="0">
                    <a:solidFill>
                      <a:srgbClr val="013C65"/>
                    </a:solidFill>
                    <a:latin typeface="Open Sans Bold"/>
                  </a:rPr>
                  <a:t>Employment Forms</a:t>
                </a:r>
              </a:p>
            </p:txBody>
          </p:sp>
        </p:grpSp>
        <p:grpSp>
          <p:nvGrpSpPr>
            <p:cNvPr id="21" name="Group 21"/>
            <p:cNvGrpSpPr/>
            <p:nvPr/>
          </p:nvGrpSpPr>
          <p:grpSpPr>
            <a:xfrm>
              <a:off x="7843463" y="0"/>
              <a:ext cx="3758095" cy="1463040"/>
              <a:chOff x="0" y="0"/>
              <a:chExt cx="1043915" cy="406400"/>
            </a:xfrm>
          </p:grpSpPr>
          <p:sp>
            <p:nvSpPr>
              <p:cNvPr id="22" name="Freeform 22"/>
              <p:cNvSpPr/>
              <p:nvPr/>
            </p:nvSpPr>
            <p:spPr>
              <a:xfrm>
                <a:off x="0" y="0"/>
                <a:ext cx="1043915" cy="406400"/>
              </a:xfrm>
              <a:custGeom>
                <a:avLst/>
                <a:gdLst/>
                <a:ahLst/>
                <a:cxnLst/>
                <a:rect l="l" t="t" r="r" b="b"/>
                <a:pathLst>
                  <a:path w="1043915" h="406400">
                    <a:moveTo>
                      <a:pt x="0" y="0"/>
                    </a:moveTo>
                    <a:lnTo>
                      <a:pt x="840715" y="0"/>
                    </a:lnTo>
                    <a:lnTo>
                      <a:pt x="1043915" y="203200"/>
                    </a:lnTo>
                    <a:lnTo>
                      <a:pt x="840715" y="406400"/>
                    </a:lnTo>
                    <a:lnTo>
                      <a:pt x="0" y="406400"/>
                    </a:lnTo>
                    <a:lnTo>
                      <a:pt x="203200" y="203200"/>
                    </a:lnTo>
                    <a:lnTo>
                      <a:pt x="0" y="0"/>
                    </a:lnTo>
                    <a:close/>
                  </a:path>
                </a:pathLst>
              </a:custGeom>
              <a:solidFill>
                <a:srgbClr val="F6B000"/>
              </a:solidFill>
            </p:spPr>
            <p:txBody>
              <a:bodyPr/>
              <a:lstStyle/>
              <a:p>
                <a:endParaRPr lang="en-US" dirty="0"/>
              </a:p>
            </p:txBody>
          </p:sp>
          <p:sp>
            <p:nvSpPr>
              <p:cNvPr id="23" name="TextBox 23"/>
              <p:cNvSpPr txBox="1"/>
              <p:nvPr/>
            </p:nvSpPr>
            <p:spPr>
              <a:xfrm>
                <a:off x="177800" y="0"/>
                <a:ext cx="778787" cy="406400"/>
              </a:xfrm>
              <a:prstGeom prst="rect">
                <a:avLst/>
              </a:prstGeom>
            </p:spPr>
            <p:txBody>
              <a:bodyPr lIns="50800" tIns="50800" rIns="50800" bIns="50800" rtlCol="0" anchor="ctr"/>
              <a:lstStyle/>
              <a:p>
                <a:pPr algn="ctr">
                  <a:lnSpc>
                    <a:spcPts val="2639"/>
                  </a:lnSpc>
                </a:pPr>
                <a:r>
                  <a:rPr lang="en-US" sz="2199" spc="-87" dirty="0">
                    <a:solidFill>
                      <a:srgbClr val="013C65"/>
                    </a:solidFill>
                    <a:latin typeface="Open Sans Bold"/>
                  </a:rPr>
                  <a:t>Student Payroll Deduction Plan</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Freeform 9"/>
          <p:cNvSpPr/>
          <p:nvPr/>
        </p:nvSpPr>
        <p:spPr>
          <a:xfrm>
            <a:off x="0" y="2543359"/>
            <a:ext cx="9760373" cy="3124960"/>
          </a:xfrm>
          <a:custGeom>
            <a:avLst/>
            <a:gdLst/>
            <a:ahLst/>
            <a:cxnLst/>
            <a:rect l="l" t="t" r="r" b="b"/>
            <a:pathLst>
              <a:path w="9760373" h="3124960">
                <a:moveTo>
                  <a:pt x="0" y="0"/>
                </a:moveTo>
                <a:lnTo>
                  <a:pt x="9760373" y="0"/>
                </a:lnTo>
                <a:lnTo>
                  <a:pt x="9760373" y="3124960"/>
                </a:lnTo>
                <a:lnTo>
                  <a:pt x="0" y="3124960"/>
                </a:lnTo>
                <a:lnTo>
                  <a:pt x="0" y="0"/>
                </a:lnTo>
                <a:close/>
              </a:path>
            </a:pathLst>
          </a:custGeom>
          <a:blipFill>
            <a:blip r:embed="rId3"/>
            <a:stretch>
              <a:fillRect/>
            </a:stretch>
          </a:blipFill>
        </p:spPr>
        <p:txBody>
          <a:bodyPr/>
          <a:lstStyle/>
          <a:p>
            <a:endParaRPr lang="en-US" dirty="0"/>
          </a:p>
        </p:txBody>
      </p:sp>
      <p:grpSp>
        <p:nvGrpSpPr>
          <p:cNvPr id="10" name="Group 10"/>
          <p:cNvGrpSpPr/>
          <p:nvPr/>
        </p:nvGrpSpPr>
        <p:grpSpPr>
          <a:xfrm>
            <a:off x="184094" y="5773593"/>
            <a:ext cx="2706336" cy="1276208"/>
            <a:chOff x="0" y="0"/>
            <a:chExt cx="9221418" cy="4348480"/>
          </a:xfrm>
        </p:grpSpPr>
        <p:sp>
          <p:nvSpPr>
            <p:cNvPr id="11" name="Freeform 11"/>
            <p:cNvSpPr/>
            <p:nvPr/>
          </p:nvSpPr>
          <p:spPr>
            <a:xfrm>
              <a:off x="304800" y="304800"/>
              <a:ext cx="8916619" cy="4043680"/>
            </a:xfrm>
            <a:custGeom>
              <a:avLst/>
              <a:gdLst/>
              <a:ahLst/>
              <a:cxnLst/>
              <a:rect l="l" t="t" r="r" b="b"/>
              <a:pathLst>
                <a:path w="8916619" h="4043680">
                  <a:moveTo>
                    <a:pt x="8916619" y="0"/>
                  </a:moveTo>
                  <a:lnTo>
                    <a:pt x="8916619" y="4043680"/>
                  </a:lnTo>
                  <a:lnTo>
                    <a:pt x="0" y="4043680"/>
                  </a:lnTo>
                  <a:lnTo>
                    <a:pt x="0" y="3738880"/>
                  </a:lnTo>
                  <a:lnTo>
                    <a:pt x="8611819" y="3738880"/>
                  </a:lnTo>
                  <a:lnTo>
                    <a:pt x="8611819" y="0"/>
                  </a:lnTo>
                  <a:close/>
                </a:path>
              </a:pathLst>
            </a:custGeom>
            <a:solidFill>
              <a:srgbClr val="013C65"/>
            </a:solidFill>
          </p:spPr>
          <p:txBody>
            <a:bodyPr/>
            <a:lstStyle/>
            <a:p>
              <a:endParaRPr lang="en-US" dirty="0"/>
            </a:p>
          </p:txBody>
        </p:sp>
        <p:sp>
          <p:nvSpPr>
            <p:cNvPr id="12" name="Freeform 12"/>
            <p:cNvSpPr/>
            <p:nvPr/>
          </p:nvSpPr>
          <p:spPr>
            <a:xfrm>
              <a:off x="0" y="0"/>
              <a:ext cx="8916619" cy="4043680"/>
            </a:xfrm>
            <a:custGeom>
              <a:avLst/>
              <a:gdLst/>
              <a:ahLst/>
              <a:cxnLst/>
              <a:rect l="l" t="t" r="r" b="b"/>
              <a:pathLst>
                <a:path w="8916619" h="4043680">
                  <a:moveTo>
                    <a:pt x="0" y="0"/>
                  </a:moveTo>
                  <a:lnTo>
                    <a:pt x="8916619" y="0"/>
                  </a:lnTo>
                  <a:lnTo>
                    <a:pt x="8916619" y="4043680"/>
                  </a:lnTo>
                  <a:lnTo>
                    <a:pt x="0" y="4043680"/>
                  </a:lnTo>
                  <a:close/>
                </a:path>
              </a:pathLst>
            </a:custGeom>
            <a:solidFill>
              <a:srgbClr val="F6B000"/>
            </a:solidFill>
          </p:spPr>
          <p:txBody>
            <a:bodyPr/>
            <a:lstStyle/>
            <a:p>
              <a:endParaRPr lang="en-US" dirty="0"/>
            </a:p>
          </p:txBody>
        </p:sp>
      </p:grpSp>
      <p:grpSp>
        <p:nvGrpSpPr>
          <p:cNvPr id="13" name="Group 13"/>
          <p:cNvGrpSpPr/>
          <p:nvPr/>
        </p:nvGrpSpPr>
        <p:grpSpPr>
          <a:xfrm>
            <a:off x="3523632" y="5773593"/>
            <a:ext cx="2706336" cy="1276208"/>
            <a:chOff x="0" y="0"/>
            <a:chExt cx="9221418" cy="4348480"/>
          </a:xfrm>
        </p:grpSpPr>
        <p:sp>
          <p:nvSpPr>
            <p:cNvPr id="14" name="Freeform 14"/>
            <p:cNvSpPr/>
            <p:nvPr/>
          </p:nvSpPr>
          <p:spPr>
            <a:xfrm>
              <a:off x="304800" y="304800"/>
              <a:ext cx="8916619" cy="4043680"/>
            </a:xfrm>
            <a:custGeom>
              <a:avLst/>
              <a:gdLst/>
              <a:ahLst/>
              <a:cxnLst/>
              <a:rect l="l" t="t" r="r" b="b"/>
              <a:pathLst>
                <a:path w="8916619" h="4043680">
                  <a:moveTo>
                    <a:pt x="8916619" y="0"/>
                  </a:moveTo>
                  <a:lnTo>
                    <a:pt x="8916619" y="4043680"/>
                  </a:lnTo>
                  <a:lnTo>
                    <a:pt x="0" y="4043680"/>
                  </a:lnTo>
                  <a:lnTo>
                    <a:pt x="0" y="3738880"/>
                  </a:lnTo>
                  <a:lnTo>
                    <a:pt x="8611819" y="3738880"/>
                  </a:lnTo>
                  <a:lnTo>
                    <a:pt x="8611819" y="0"/>
                  </a:lnTo>
                  <a:close/>
                </a:path>
              </a:pathLst>
            </a:custGeom>
            <a:solidFill>
              <a:srgbClr val="013C65"/>
            </a:solidFill>
          </p:spPr>
          <p:txBody>
            <a:bodyPr/>
            <a:lstStyle/>
            <a:p>
              <a:endParaRPr lang="en-US" dirty="0"/>
            </a:p>
          </p:txBody>
        </p:sp>
        <p:sp>
          <p:nvSpPr>
            <p:cNvPr id="15" name="Freeform 15"/>
            <p:cNvSpPr/>
            <p:nvPr/>
          </p:nvSpPr>
          <p:spPr>
            <a:xfrm>
              <a:off x="0" y="0"/>
              <a:ext cx="8916619" cy="4043680"/>
            </a:xfrm>
            <a:custGeom>
              <a:avLst/>
              <a:gdLst/>
              <a:ahLst/>
              <a:cxnLst/>
              <a:rect l="l" t="t" r="r" b="b"/>
              <a:pathLst>
                <a:path w="8916619" h="4043680">
                  <a:moveTo>
                    <a:pt x="0" y="0"/>
                  </a:moveTo>
                  <a:lnTo>
                    <a:pt x="8916619" y="0"/>
                  </a:lnTo>
                  <a:lnTo>
                    <a:pt x="8916619" y="4043680"/>
                  </a:lnTo>
                  <a:lnTo>
                    <a:pt x="0" y="4043680"/>
                  </a:lnTo>
                  <a:close/>
                </a:path>
              </a:pathLst>
            </a:custGeom>
            <a:solidFill>
              <a:srgbClr val="F6B000"/>
            </a:solidFill>
          </p:spPr>
          <p:txBody>
            <a:bodyPr/>
            <a:lstStyle/>
            <a:p>
              <a:endParaRPr lang="en-US" dirty="0"/>
            </a:p>
          </p:txBody>
        </p:sp>
      </p:grpSp>
      <p:grpSp>
        <p:nvGrpSpPr>
          <p:cNvPr id="16" name="Group 16"/>
          <p:cNvGrpSpPr/>
          <p:nvPr/>
        </p:nvGrpSpPr>
        <p:grpSpPr>
          <a:xfrm>
            <a:off x="6858618" y="5773593"/>
            <a:ext cx="2706336" cy="1276208"/>
            <a:chOff x="0" y="0"/>
            <a:chExt cx="9221418" cy="4348480"/>
          </a:xfrm>
        </p:grpSpPr>
        <p:sp>
          <p:nvSpPr>
            <p:cNvPr id="17" name="Freeform 17"/>
            <p:cNvSpPr/>
            <p:nvPr/>
          </p:nvSpPr>
          <p:spPr>
            <a:xfrm>
              <a:off x="304800" y="304800"/>
              <a:ext cx="8916619" cy="4043680"/>
            </a:xfrm>
            <a:custGeom>
              <a:avLst/>
              <a:gdLst/>
              <a:ahLst/>
              <a:cxnLst/>
              <a:rect l="l" t="t" r="r" b="b"/>
              <a:pathLst>
                <a:path w="8916619" h="4043680">
                  <a:moveTo>
                    <a:pt x="8916619" y="0"/>
                  </a:moveTo>
                  <a:lnTo>
                    <a:pt x="8916619" y="4043680"/>
                  </a:lnTo>
                  <a:lnTo>
                    <a:pt x="0" y="4043680"/>
                  </a:lnTo>
                  <a:lnTo>
                    <a:pt x="0" y="3738880"/>
                  </a:lnTo>
                  <a:lnTo>
                    <a:pt x="8611819" y="3738880"/>
                  </a:lnTo>
                  <a:lnTo>
                    <a:pt x="8611819" y="0"/>
                  </a:lnTo>
                  <a:close/>
                </a:path>
              </a:pathLst>
            </a:custGeom>
            <a:solidFill>
              <a:srgbClr val="013C65"/>
            </a:solidFill>
          </p:spPr>
          <p:txBody>
            <a:bodyPr/>
            <a:lstStyle/>
            <a:p>
              <a:endParaRPr lang="en-US" dirty="0"/>
            </a:p>
          </p:txBody>
        </p:sp>
        <p:sp>
          <p:nvSpPr>
            <p:cNvPr id="18" name="Freeform 18"/>
            <p:cNvSpPr/>
            <p:nvPr/>
          </p:nvSpPr>
          <p:spPr>
            <a:xfrm>
              <a:off x="0" y="0"/>
              <a:ext cx="8916619" cy="4043680"/>
            </a:xfrm>
            <a:custGeom>
              <a:avLst/>
              <a:gdLst/>
              <a:ahLst/>
              <a:cxnLst/>
              <a:rect l="l" t="t" r="r" b="b"/>
              <a:pathLst>
                <a:path w="8916619" h="4043680">
                  <a:moveTo>
                    <a:pt x="0" y="0"/>
                  </a:moveTo>
                  <a:lnTo>
                    <a:pt x="8916619" y="0"/>
                  </a:lnTo>
                  <a:lnTo>
                    <a:pt x="8916619" y="4043680"/>
                  </a:lnTo>
                  <a:lnTo>
                    <a:pt x="0" y="4043680"/>
                  </a:lnTo>
                  <a:close/>
                </a:path>
              </a:pathLst>
            </a:custGeom>
            <a:solidFill>
              <a:srgbClr val="F6B000"/>
            </a:solidFill>
          </p:spPr>
          <p:txBody>
            <a:bodyPr/>
            <a:lstStyle/>
            <a:p>
              <a:endParaRPr lang="en-US" dirty="0"/>
            </a:p>
          </p:txBody>
        </p:sp>
      </p:grpSp>
      <p:sp>
        <p:nvSpPr>
          <p:cNvPr id="19" name="TextBox 19"/>
          <p:cNvSpPr txBox="1"/>
          <p:nvPr/>
        </p:nvSpPr>
        <p:spPr>
          <a:xfrm>
            <a:off x="761999" y="1737125"/>
            <a:ext cx="82296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Timesheet information</a:t>
            </a:r>
          </a:p>
        </p:txBody>
      </p:sp>
      <p:sp>
        <p:nvSpPr>
          <p:cNvPr id="20" name="TextBox 20"/>
          <p:cNvSpPr txBox="1"/>
          <p:nvPr/>
        </p:nvSpPr>
        <p:spPr>
          <a:xfrm>
            <a:off x="56818" y="5823052"/>
            <a:ext cx="2960887" cy="1101090"/>
          </a:xfrm>
          <a:prstGeom prst="rect">
            <a:avLst/>
          </a:prstGeom>
        </p:spPr>
        <p:txBody>
          <a:bodyPr lIns="0" tIns="0" rIns="0" bIns="0" rtlCol="0" anchor="t">
            <a:spAutoFit/>
          </a:bodyPr>
          <a:lstStyle/>
          <a:p>
            <a:pPr algn="ctr">
              <a:lnSpc>
                <a:spcPts val="4409"/>
              </a:lnSpc>
            </a:pPr>
            <a:r>
              <a:rPr lang="en-US" sz="3150" dirty="0">
                <a:solidFill>
                  <a:srgbClr val="013C65"/>
                </a:solidFill>
                <a:latin typeface="Greeley C"/>
              </a:rPr>
              <a:t>Regular Earnings</a:t>
            </a:r>
          </a:p>
        </p:txBody>
      </p:sp>
      <p:sp>
        <p:nvSpPr>
          <p:cNvPr id="21" name="TextBox 21"/>
          <p:cNvSpPr txBox="1"/>
          <p:nvPr/>
        </p:nvSpPr>
        <p:spPr>
          <a:xfrm>
            <a:off x="3457718" y="5801669"/>
            <a:ext cx="2960887" cy="1101090"/>
          </a:xfrm>
          <a:prstGeom prst="rect">
            <a:avLst/>
          </a:prstGeom>
        </p:spPr>
        <p:txBody>
          <a:bodyPr lIns="0" tIns="0" rIns="0" bIns="0" rtlCol="0" anchor="t">
            <a:spAutoFit/>
          </a:bodyPr>
          <a:lstStyle/>
          <a:p>
            <a:pPr marL="0" lvl="0" indent="0" algn="ctr">
              <a:lnSpc>
                <a:spcPts val="4409"/>
              </a:lnSpc>
              <a:spcBef>
                <a:spcPct val="0"/>
              </a:spcBef>
            </a:pPr>
            <a:r>
              <a:rPr lang="en-US" sz="3150" u="none" dirty="0">
                <a:solidFill>
                  <a:srgbClr val="013C65"/>
                </a:solidFill>
                <a:latin typeface="Greeley C"/>
              </a:rPr>
              <a:t>Retro Earnings</a:t>
            </a:r>
          </a:p>
        </p:txBody>
      </p:sp>
      <p:sp>
        <p:nvSpPr>
          <p:cNvPr id="22" name="TextBox 22"/>
          <p:cNvSpPr txBox="1"/>
          <p:nvPr/>
        </p:nvSpPr>
        <p:spPr>
          <a:xfrm>
            <a:off x="6731342" y="5801669"/>
            <a:ext cx="2960887" cy="1101090"/>
          </a:xfrm>
          <a:prstGeom prst="rect">
            <a:avLst/>
          </a:prstGeom>
        </p:spPr>
        <p:txBody>
          <a:bodyPr lIns="0" tIns="0" rIns="0" bIns="0" rtlCol="0" anchor="t">
            <a:spAutoFit/>
          </a:bodyPr>
          <a:lstStyle/>
          <a:p>
            <a:pPr marL="0" lvl="0" indent="0" algn="ctr">
              <a:lnSpc>
                <a:spcPts val="4409"/>
              </a:lnSpc>
              <a:spcBef>
                <a:spcPct val="0"/>
              </a:spcBef>
            </a:pPr>
            <a:r>
              <a:rPr lang="en-US" sz="3150" u="none" dirty="0">
                <a:solidFill>
                  <a:srgbClr val="013C65"/>
                </a:solidFill>
                <a:latin typeface="Greeley C"/>
              </a:rPr>
              <a:t>sick</a:t>
            </a:r>
          </a:p>
          <a:p>
            <a:pPr marL="0" lvl="0" indent="0" algn="ctr">
              <a:lnSpc>
                <a:spcPts val="4409"/>
              </a:lnSpc>
              <a:spcBef>
                <a:spcPct val="0"/>
              </a:spcBef>
            </a:pPr>
            <a:r>
              <a:rPr lang="en-US" sz="3150" u="none" dirty="0">
                <a:solidFill>
                  <a:srgbClr val="013C65"/>
                </a:solidFill>
                <a:latin typeface="Greeley C"/>
              </a:rPr>
              <a:t>leave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792480" y="1709936"/>
            <a:ext cx="82296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recap</a:t>
            </a:r>
          </a:p>
        </p:txBody>
      </p:sp>
      <p:sp>
        <p:nvSpPr>
          <p:cNvPr id="10" name="TextBox 10"/>
          <p:cNvSpPr txBox="1"/>
          <p:nvPr/>
        </p:nvSpPr>
        <p:spPr>
          <a:xfrm>
            <a:off x="311244" y="2397108"/>
            <a:ext cx="9192073" cy="4677029"/>
          </a:xfrm>
          <a:prstGeom prst="rect">
            <a:avLst/>
          </a:prstGeom>
        </p:spPr>
        <p:txBody>
          <a:bodyPr lIns="0" tIns="0" rIns="0" bIns="0" rtlCol="0" anchor="t">
            <a:spAutoFit/>
          </a:bodyPr>
          <a:lstStyle/>
          <a:p>
            <a:pPr>
              <a:lnSpc>
                <a:spcPts val="3136"/>
              </a:lnSpc>
            </a:pPr>
            <a:r>
              <a:rPr lang="en-US" sz="2240" dirty="0">
                <a:solidFill>
                  <a:srgbClr val="013C65"/>
                </a:solidFill>
                <a:latin typeface="Open Sans"/>
              </a:rPr>
              <a:t>Work-Study funding is based on the financial award letter that was originally processed for the student and can change based on new financial aid the student has received. </a:t>
            </a:r>
          </a:p>
          <a:p>
            <a:pPr>
              <a:lnSpc>
                <a:spcPts val="3136"/>
              </a:lnSpc>
            </a:pPr>
            <a:endParaRPr lang="en-US" sz="2240" dirty="0">
              <a:solidFill>
                <a:srgbClr val="013C65"/>
              </a:solidFill>
              <a:latin typeface="Open Sans"/>
            </a:endParaRPr>
          </a:p>
          <a:p>
            <a:pPr>
              <a:lnSpc>
                <a:spcPts val="3136"/>
              </a:lnSpc>
            </a:pPr>
            <a:r>
              <a:rPr lang="en-US" sz="2240" dirty="0">
                <a:solidFill>
                  <a:srgbClr val="013C65"/>
                </a:solidFill>
                <a:latin typeface="Open Sans"/>
              </a:rPr>
              <a:t>Departments can hire students as non-work-study students after a student has been terminated from their work-study job.</a:t>
            </a:r>
          </a:p>
          <a:p>
            <a:pPr>
              <a:lnSpc>
                <a:spcPts val="3136"/>
              </a:lnSpc>
            </a:pPr>
            <a:endParaRPr lang="en-US" sz="2240" dirty="0">
              <a:solidFill>
                <a:srgbClr val="013C65"/>
              </a:solidFill>
              <a:latin typeface="Open Sans"/>
            </a:endParaRPr>
          </a:p>
          <a:p>
            <a:pPr>
              <a:lnSpc>
                <a:spcPts val="3136"/>
              </a:lnSpc>
            </a:pPr>
            <a:r>
              <a:rPr lang="en-US" sz="2240" dirty="0">
                <a:solidFill>
                  <a:srgbClr val="013C65"/>
                </a:solidFill>
                <a:latin typeface="Open Sans"/>
              </a:rPr>
              <a:t>Students receive 24 hours of sick leave each January for the calendar year, but can earn up to 48 hours of sick leave.</a:t>
            </a:r>
          </a:p>
          <a:p>
            <a:pPr>
              <a:lnSpc>
                <a:spcPts val="3136"/>
              </a:lnSpc>
            </a:pPr>
            <a:endParaRPr lang="en-US" sz="2240" dirty="0">
              <a:solidFill>
                <a:srgbClr val="013C65"/>
              </a:solidFill>
              <a:latin typeface="Open Sans"/>
            </a:endParaRPr>
          </a:p>
          <a:p>
            <a:pPr>
              <a:lnSpc>
                <a:spcPts val="3136"/>
              </a:lnSpc>
            </a:pPr>
            <a:r>
              <a:rPr lang="en-US" sz="2240" dirty="0">
                <a:solidFill>
                  <a:srgbClr val="013C65"/>
                </a:solidFill>
                <a:latin typeface="Open Sans"/>
              </a:rPr>
              <a:t>All information can be found in the 2023-2024 Student Employment Handbook.</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3"/>
            <a:stretch>
              <a:fillRect r="-312" b="-235"/>
            </a:stretch>
          </a:blipFill>
        </p:spPr>
        <p:txBody>
          <a:bodyPr/>
          <a:lstStyle/>
          <a:p>
            <a:endParaRPr lang="en-US" dirty="0"/>
          </a:p>
        </p:txBody>
      </p:sp>
      <p:sp>
        <p:nvSpPr>
          <p:cNvPr id="9" name="TextBox 9"/>
          <p:cNvSpPr txBox="1"/>
          <p:nvPr/>
        </p:nvSpPr>
        <p:spPr>
          <a:xfrm>
            <a:off x="165075" y="1654696"/>
            <a:ext cx="9423448" cy="522199"/>
          </a:xfrm>
          <a:prstGeom prst="rect">
            <a:avLst/>
          </a:prstGeom>
        </p:spPr>
        <p:txBody>
          <a:bodyPr lIns="0" tIns="0" rIns="0" bIns="0" rtlCol="0" anchor="t">
            <a:spAutoFit/>
          </a:bodyPr>
          <a:lstStyle/>
          <a:p>
            <a:pPr algn="ctr">
              <a:lnSpc>
                <a:spcPts val="3931"/>
              </a:lnSpc>
            </a:pPr>
            <a:r>
              <a:rPr lang="en-US" sz="3640" dirty="0">
                <a:solidFill>
                  <a:srgbClr val="013C65"/>
                </a:solidFill>
                <a:latin typeface="Greeley C Bold"/>
              </a:rPr>
              <a:t>Types of UNc Student Employment</a:t>
            </a:r>
          </a:p>
        </p:txBody>
      </p:sp>
      <p:sp>
        <p:nvSpPr>
          <p:cNvPr id="10" name="TextBox 10"/>
          <p:cNvSpPr txBox="1"/>
          <p:nvPr/>
        </p:nvSpPr>
        <p:spPr>
          <a:xfrm>
            <a:off x="165075" y="2243570"/>
            <a:ext cx="9288479" cy="3268573"/>
          </a:xfrm>
          <a:prstGeom prst="rect">
            <a:avLst/>
          </a:prstGeom>
        </p:spPr>
        <p:txBody>
          <a:bodyPr lIns="0" tIns="0" rIns="0" bIns="0" rtlCol="0" anchor="t">
            <a:spAutoFit/>
          </a:bodyPr>
          <a:lstStyle/>
          <a:p>
            <a:pPr>
              <a:lnSpc>
                <a:spcPts val="3006"/>
              </a:lnSpc>
            </a:pPr>
            <a:r>
              <a:rPr lang="en-US" sz="1939" dirty="0">
                <a:solidFill>
                  <a:srgbClr val="013C65"/>
                </a:solidFill>
                <a:latin typeface="Open Sans Bold"/>
              </a:rPr>
              <a:t>Non-Work-Study Hourly </a:t>
            </a:r>
          </a:p>
          <a:p>
            <a:pPr marL="397255" lvl="1" indent="-198628">
              <a:lnSpc>
                <a:spcPts val="2851"/>
              </a:lnSpc>
              <a:buFont typeface="Arial"/>
              <a:buChar char="•"/>
            </a:pPr>
            <a:r>
              <a:rPr lang="en-US" sz="1839" dirty="0">
                <a:solidFill>
                  <a:srgbClr val="013C65"/>
                </a:solidFill>
                <a:latin typeface="Open Sans"/>
              </a:rPr>
              <a:t>Provides on-campus employment opportunities to students that do not require work-study funding. Positions are funded by individual on-campus budgets.</a:t>
            </a:r>
          </a:p>
          <a:p>
            <a:pPr marL="397255" lvl="1" indent="-198628">
              <a:lnSpc>
                <a:spcPts val="2851"/>
              </a:lnSpc>
              <a:buFont typeface="Arial"/>
              <a:buChar char="•"/>
            </a:pPr>
            <a:r>
              <a:rPr lang="en-US" sz="1839" dirty="0">
                <a:solidFill>
                  <a:srgbClr val="013C65"/>
                </a:solidFill>
                <a:latin typeface="Open Sans"/>
              </a:rPr>
              <a:t>Students may work when their enrollment is less than part-time.</a:t>
            </a:r>
          </a:p>
          <a:p>
            <a:pPr marL="794511" lvl="2" indent="-264837">
              <a:lnSpc>
                <a:spcPts val="2851"/>
              </a:lnSpc>
              <a:buFont typeface="Arial"/>
              <a:buChar char="⚬"/>
            </a:pPr>
            <a:r>
              <a:rPr lang="en-US" sz="1839" dirty="0">
                <a:solidFill>
                  <a:srgbClr val="013C65"/>
                </a:solidFill>
                <a:latin typeface="Open Sans"/>
              </a:rPr>
              <a:t>Students taking less than 6 credits during the academic year or 3 credits during the summer, are subjected to Medicare and Student Retirement unless they are an international exempt student. </a:t>
            </a:r>
          </a:p>
          <a:p>
            <a:pPr marL="1191766" lvl="3" indent="-297942">
              <a:lnSpc>
                <a:spcPts val="2851"/>
              </a:lnSpc>
              <a:buFont typeface="Arial"/>
              <a:buChar char="￭"/>
            </a:pPr>
            <a:r>
              <a:rPr lang="en-US" sz="1839" dirty="0">
                <a:solidFill>
                  <a:srgbClr val="013C65"/>
                </a:solidFill>
                <a:latin typeface="Open Sans"/>
              </a:rPr>
              <a:t>Medicare: 1.45% </a:t>
            </a:r>
          </a:p>
          <a:p>
            <a:pPr marL="1191766" lvl="3" indent="-297942" algn="l">
              <a:lnSpc>
                <a:spcPts val="2851"/>
              </a:lnSpc>
              <a:buFont typeface="Arial"/>
              <a:buChar char="￭"/>
            </a:pPr>
            <a:r>
              <a:rPr lang="en-US" sz="1839" dirty="0">
                <a:solidFill>
                  <a:srgbClr val="013C65"/>
                </a:solidFill>
                <a:latin typeface="Open Sans"/>
              </a:rPr>
              <a:t>Student Retirement: 7.5%</a:t>
            </a:r>
          </a:p>
        </p:txBody>
      </p:sp>
      <p:sp>
        <p:nvSpPr>
          <p:cNvPr id="11" name="Freeform 11"/>
          <p:cNvSpPr/>
          <p:nvPr/>
        </p:nvSpPr>
        <p:spPr>
          <a:xfrm>
            <a:off x="8229616" y="5726328"/>
            <a:ext cx="1223938" cy="1314296"/>
          </a:xfrm>
          <a:custGeom>
            <a:avLst/>
            <a:gdLst/>
            <a:ahLst/>
            <a:cxnLst/>
            <a:rect l="l" t="t" r="r" b="b"/>
            <a:pathLst>
              <a:path w="1223938" h="1314296">
                <a:moveTo>
                  <a:pt x="0" y="0"/>
                </a:moveTo>
                <a:lnTo>
                  <a:pt x="1223938" y="0"/>
                </a:lnTo>
                <a:lnTo>
                  <a:pt x="1223938" y="1314296"/>
                </a:lnTo>
                <a:lnTo>
                  <a:pt x="0" y="13142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2" name="TextBox 12"/>
          <p:cNvSpPr txBox="1"/>
          <p:nvPr/>
        </p:nvSpPr>
        <p:spPr>
          <a:xfrm>
            <a:off x="165075" y="5578818"/>
            <a:ext cx="7812070" cy="1458958"/>
          </a:xfrm>
          <a:prstGeom prst="rect">
            <a:avLst/>
          </a:prstGeom>
        </p:spPr>
        <p:txBody>
          <a:bodyPr lIns="0" tIns="0" rIns="0" bIns="0" rtlCol="0" anchor="t">
            <a:spAutoFit/>
          </a:bodyPr>
          <a:lstStyle/>
          <a:p>
            <a:pPr algn="l">
              <a:lnSpc>
                <a:spcPts val="3006"/>
              </a:lnSpc>
              <a:spcBef>
                <a:spcPct val="0"/>
              </a:spcBef>
            </a:pPr>
            <a:r>
              <a:rPr lang="en-US" sz="1939" u="none" strike="noStrike" dirty="0">
                <a:solidFill>
                  <a:srgbClr val="013C65"/>
                </a:solidFill>
                <a:latin typeface="Open Sans Bold"/>
              </a:rPr>
              <a:t>Student Salary</a:t>
            </a:r>
          </a:p>
          <a:p>
            <a:pPr marL="1191766" lvl="3" indent="-297942" algn="l">
              <a:lnSpc>
                <a:spcPts val="2851"/>
              </a:lnSpc>
              <a:spcBef>
                <a:spcPct val="0"/>
              </a:spcBef>
              <a:buFont typeface="Arial"/>
              <a:buChar char="￭"/>
            </a:pPr>
            <a:r>
              <a:rPr lang="en-US" sz="1839" u="none" strike="noStrike" dirty="0">
                <a:solidFill>
                  <a:srgbClr val="013C65"/>
                </a:solidFill>
                <a:latin typeface="Open Sans"/>
              </a:rPr>
              <a:t>Funded 100% through the department budget.</a:t>
            </a:r>
          </a:p>
          <a:p>
            <a:pPr marL="1191766" lvl="3" indent="-297942" algn="l">
              <a:lnSpc>
                <a:spcPts val="2851"/>
              </a:lnSpc>
              <a:spcBef>
                <a:spcPct val="0"/>
              </a:spcBef>
              <a:buFont typeface="Arial"/>
              <a:buChar char="￭"/>
            </a:pPr>
            <a:r>
              <a:rPr lang="en-US" sz="1839" u="none" strike="noStrike" dirty="0">
                <a:solidFill>
                  <a:srgbClr val="013C65"/>
                </a:solidFill>
                <a:latin typeface="Open Sans"/>
              </a:rPr>
              <a:t>Salaried positions are used to pay a student to do a job and not specifically track their time.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293824" y="2305499"/>
            <a:ext cx="9165951" cy="2397544"/>
          </a:xfrm>
          <a:prstGeom prst="rect">
            <a:avLst/>
          </a:prstGeom>
        </p:spPr>
        <p:txBody>
          <a:bodyPr lIns="0" tIns="0" rIns="0" bIns="0" rtlCol="0" anchor="t">
            <a:spAutoFit/>
          </a:bodyPr>
          <a:lstStyle/>
          <a:p>
            <a:pPr>
              <a:lnSpc>
                <a:spcPts val="3409"/>
              </a:lnSpc>
            </a:pPr>
            <a:r>
              <a:rPr lang="en-US" sz="2199" dirty="0">
                <a:solidFill>
                  <a:srgbClr val="013C65"/>
                </a:solidFill>
                <a:latin typeface="Open Sans Bold"/>
              </a:rPr>
              <a:t>Graduate and Teaching Assistantships</a:t>
            </a:r>
          </a:p>
          <a:p>
            <a:pPr marL="431801" lvl="1" indent="-215900">
              <a:lnSpc>
                <a:spcPts val="3100"/>
              </a:lnSpc>
              <a:buFont typeface="Arial"/>
              <a:buChar char="•"/>
            </a:pPr>
            <a:r>
              <a:rPr lang="en-US" sz="2000" dirty="0">
                <a:solidFill>
                  <a:srgbClr val="013C65"/>
                </a:solidFill>
                <a:latin typeface="Open Sans"/>
              </a:rPr>
              <a:t>Students enrolled in a UNC graduate program may apply for graduate or teaching assistantships to assist in covering educational costs.</a:t>
            </a:r>
          </a:p>
          <a:p>
            <a:pPr marL="431801" lvl="1" indent="-215900">
              <a:lnSpc>
                <a:spcPts val="3100"/>
              </a:lnSpc>
              <a:buFont typeface="Arial"/>
              <a:buChar char="•"/>
            </a:pPr>
            <a:r>
              <a:rPr lang="en-US" sz="2000" dirty="0">
                <a:solidFill>
                  <a:srgbClr val="013C65"/>
                </a:solidFill>
                <a:latin typeface="Open Sans"/>
              </a:rPr>
              <a:t>Applications for the assistantships are available through UNC's Graduate School.</a:t>
            </a:r>
          </a:p>
          <a:p>
            <a:pPr algn="l">
              <a:lnSpc>
                <a:spcPts val="3409"/>
              </a:lnSpc>
            </a:pPr>
            <a:endParaRPr lang="en-US" sz="2000" dirty="0">
              <a:solidFill>
                <a:srgbClr val="013C65"/>
              </a:solidFill>
              <a:latin typeface="Open Sans"/>
            </a:endParaRPr>
          </a:p>
        </p:txBody>
      </p:sp>
      <p:grpSp>
        <p:nvGrpSpPr>
          <p:cNvPr id="10" name="Group 10"/>
          <p:cNvGrpSpPr/>
          <p:nvPr/>
        </p:nvGrpSpPr>
        <p:grpSpPr>
          <a:xfrm>
            <a:off x="2698351" y="4557065"/>
            <a:ext cx="4356898" cy="1096694"/>
            <a:chOff x="0" y="0"/>
            <a:chExt cx="5809198" cy="1462258"/>
          </a:xfrm>
        </p:grpSpPr>
        <p:sp>
          <p:nvSpPr>
            <p:cNvPr id="11" name="TextBox 11"/>
            <p:cNvSpPr txBox="1"/>
            <p:nvPr/>
          </p:nvSpPr>
          <p:spPr>
            <a:xfrm>
              <a:off x="1194218" y="-19050"/>
              <a:ext cx="4614980" cy="1481308"/>
            </a:xfrm>
            <a:prstGeom prst="rect">
              <a:avLst/>
            </a:prstGeom>
          </p:spPr>
          <p:txBody>
            <a:bodyPr lIns="0" tIns="0" rIns="0" bIns="0" rtlCol="0" anchor="t">
              <a:spAutoFit/>
            </a:bodyPr>
            <a:lstStyle/>
            <a:p>
              <a:pPr>
                <a:lnSpc>
                  <a:spcPts val="2963"/>
                </a:lnSpc>
              </a:pPr>
              <a:r>
                <a:rPr lang="en-US" sz="2333" dirty="0">
                  <a:solidFill>
                    <a:srgbClr val="013C65"/>
                  </a:solidFill>
                  <a:latin typeface="Open Sans Bold"/>
                </a:rPr>
                <a:t>UNC Graduate School</a:t>
              </a:r>
            </a:p>
            <a:p>
              <a:pPr>
                <a:lnSpc>
                  <a:spcPts val="2963"/>
                </a:lnSpc>
              </a:pPr>
              <a:r>
                <a:rPr lang="en-US" sz="2333" dirty="0">
                  <a:solidFill>
                    <a:srgbClr val="013C65"/>
                  </a:solidFill>
                  <a:latin typeface="Open Sans Bold"/>
                </a:rPr>
                <a:t>(970) 351-2396</a:t>
              </a:r>
            </a:p>
            <a:p>
              <a:pPr algn="l">
                <a:lnSpc>
                  <a:spcPts val="2963"/>
                </a:lnSpc>
              </a:pPr>
              <a:r>
                <a:rPr lang="en-US" sz="2333" dirty="0">
                  <a:solidFill>
                    <a:srgbClr val="013C65"/>
                  </a:solidFill>
                  <a:latin typeface="Open Sans Bold"/>
                </a:rPr>
                <a:t>grad.school@unco.edu</a:t>
              </a:r>
            </a:p>
          </p:txBody>
        </p:sp>
        <p:sp>
          <p:nvSpPr>
            <p:cNvPr id="12" name="Freeform 12"/>
            <p:cNvSpPr/>
            <p:nvPr/>
          </p:nvSpPr>
          <p:spPr>
            <a:xfrm>
              <a:off x="0" y="349320"/>
              <a:ext cx="988503" cy="763619"/>
            </a:xfrm>
            <a:custGeom>
              <a:avLst/>
              <a:gdLst/>
              <a:ahLst/>
              <a:cxnLst/>
              <a:rect l="l" t="t" r="r" b="b"/>
              <a:pathLst>
                <a:path w="988503" h="763619">
                  <a:moveTo>
                    <a:pt x="0" y="0"/>
                  </a:moveTo>
                  <a:lnTo>
                    <a:pt x="988503" y="0"/>
                  </a:lnTo>
                  <a:lnTo>
                    <a:pt x="988503" y="763618"/>
                  </a:lnTo>
                  <a:lnTo>
                    <a:pt x="0" y="7636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sp>
        <p:nvSpPr>
          <p:cNvPr id="13" name="Freeform 13"/>
          <p:cNvSpPr/>
          <p:nvPr/>
        </p:nvSpPr>
        <p:spPr>
          <a:xfrm>
            <a:off x="7577713" y="5653758"/>
            <a:ext cx="1882063" cy="1437425"/>
          </a:xfrm>
          <a:custGeom>
            <a:avLst/>
            <a:gdLst/>
            <a:ahLst/>
            <a:cxnLst/>
            <a:rect l="l" t="t" r="r" b="b"/>
            <a:pathLst>
              <a:path w="1882063" h="1437425">
                <a:moveTo>
                  <a:pt x="0" y="0"/>
                </a:moveTo>
                <a:lnTo>
                  <a:pt x="1882063" y="0"/>
                </a:lnTo>
                <a:lnTo>
                  <a:pt x="1882063" y="1437426"/>
                </a:lnTo>
                <a:lnTo>
                  <a:pt x="0" y="14374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4" name="TextBox 14"/>
          <p:cNvSpPr txBox="1"/>
          <p:nvPr/>
        </p:nvSpPr>
        <p:spPr>
          <a:xfrm>
            <a:off x="165075" y="1654696"/>
            <a:ext cx="9423448" cy="522199"/>
          </a:xfrm>
          <a:prstGeom prst="rect">
            <a:avLst/>
          </a:prstGeom>
        </p:spPr>
        <p:txBody>
          <a:bodyPr lIns="0" tIns="0" rIns="0" bIns="0" rtlCol="0" anchor="t">
            <a:spAutoFit/>
          </a:bodyPr>
          <a:lstStyle/>
          <a:p>
            <a:pPr algn="ctr">
              <a:lnSpc>
                <a:spcPts val="3931"/>
              </a:lnSpc>
            </a:pPr>
            <a:r>
              <a:rPr lang="en-US" sz="3640" dirty="0">
                <a:solidFill>
                  <a:srgbClr val="013C65"/>
                </a:solidFill>
                <a:latin typeface="Greeley C Bold"/>
              </a:rPr>
              <a:t>Types of UNc Student Employment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2"/>
            <a:stretch>
              <a:fillRect r="-312" b="-235"/>
            </a:stretch>
          </a:blipFill>
        </p:spPr>
        <p:txBody>
          <a:bodyPr/>
          <a:lstStyle/>
          <a:p>
            <a:endParaRPr lang="en-US" dirty="0"/>
          </a:p>
        </p:txBody>
      </p:sp>
      <p:sp>
        <p:nvSpPr>
          <p:cNvPr id="9" name="TextBox 9"/>
          <p:cNvSpPr txBox="1"/>
          <p:nvPr/>
        </p:nvSpPr>
        <p:spPr>
          <a:xfrm>
            <a:off x="293823" y="2262620"/>
            <a:ext cx="9165951" cy="4430700"/>
          </a:xfrm>
          <a:prstGeom prst="rect">
            <a:avLst/>
          </a:prstGeom>
        </p:spPr>
        <p:txBody>
          <a:bodyPr lIns="0" tIns="0" rIns="0" bIns="0" rtlCol="0" anchor="t">
            <a:spAutoFit/>
          </a:bodyPr>
          <a:lstStyle/>
          <a:p>
            <a:pPr>
              <a:lnSpc>
                <a:spcPts val="2851"/>
              </a:lnSpc>
            </a:pPr>
            <a:r>
              <a:rPr lang="en-US" sz="1839" dirty="0">
                <a:solidFill>
                  <a:srgbClr val="013C65"/>
                </a:solidFill>
                <a:latin typeface="Open Sans Bold"/>
              </a:rPr>
              <a:t>International Student Employees</a:t>
            </a:r>
          </a:p>
          <a:p>
            <a:pPr marL="397255" lvl="1" indent="-198628">
              <a:lnSpc>
                <a:spcPts val="2851"/>
              </a:lnSpc>
              <a:buFont typeface="Arial"/>
              <a:buChar char="•"/>
            </a:pPr>
            <a:r>
              <a:rPr lang="en-US" sz="1839" dirty="0">
                <a:solidFill>
                  <a:srgbClr val="013C65"/>
                </a:solidFill>
                <a:latin typeface="Open Sans"/>
              </a:rPr>
              <a:t>It is dependent on the type of visa status the student has obtained.</a:t>
            </a:r>
          </a:p>
          <a:p>
            <a:pPr marL="794511" lvl="2" indent="-264837">
              <a:lnSpc>
                <a:spcPts val="2851"/>
              </a:lnSpc>
              <a:buFont typeface="Arial"/>
              <a:buChar char="⚬"/>
            </a:pPr>
            <a:r>
              <a:rPr lang="en-US" sz="1839" dirty="0">
                <a:solidFill>
                  <a:srgbClr val="013C65"/>
                </a:solidFill>
                <a:latin typeface="Open Sans Bold"/>
              </a:rPr>
              <a:t>F-1 Visa:</a:t>
            </a:r>
            <a:r>
              <a:rPr lang="en-US" sz="1839" dirty="0">
                <a:solidFill>
                  <a:srgbClr val="013C65"/>
                </a:solidFill>
                <a:latin typeface="Open Sans"/>
              </a:rPr>
              <a:t> Can work up to 20 hours per week on-campus as long as school is in session, and they are considered a valid student.</a:t>
            </a:r>
          </a:p>
          <a:p>
            <a:pPr marL="794511" lvl="2" indent="-264837">
              <a:lnSpc>
                <a:spcPts val="2851"/>
              </a:lnSpc>
              <a:buFont typeface="Arial"/>
              <a:buChar char="⚬"/>
            </a:pPr>
            <a:r>
              <a:rPr lang="en-US" sz="1839" dirty="0">
                <a:solidFill>
                  <a:srgbClr val="013C65"/>
                </a:solidFill>
                <a:latin typeface="Open Sans Bold"/>
              </a:rPr>
              <a:t>F-2 Visa:</a:t>
            </a:r>
            <a:r>
              <a:rPr lang="en-US" sz="1839" dirty="0">
                <a:solidFill>
                  <a:srgbClr val="013C65"/>
                </a:solidFill>
                <a:latin typeface="Open Sans"/>
              </a:rPr>
              <a:t> Students with this visa cannot work on- or off-campus in any capacity.</a:t>
            </a:r>
          </a:p>
          <a:p>
            <a:pPr marL="794511" lvl="2" indent="-264837">
              <a:lnSpc>
                <a:spcPts val="2851"/>
              </a:lnSpc>
              <a:buFont typeface="Arial"/>
              <a:buChar char="⚬"/>
            </a:pPr>
            <a:r>
              <a:rPr lang="en-US" sz="1839" dirty="0">
                <a:solidFill>
                  <a:srgbClr val="013C65"/>
                </a:solidFill>
                <a:latin typeface="Open Sans Bold"/>
              </a:rPr>
              <a:t>J-1 Visa:</a:t>
            </a:r>
            <a:r>
              <a:rPr lang="en-US" sz="1839" dirty="0">
                <a:solidFill>
                  <a:srgbClr val="013C65"/>
                </a:solidFill>
                <a:latin typeface="Open Sans"/>
              </a:rPr>
              <a:t> Students must have written permission from the Office of Global Engagement for all campus employment, regardless of hours or vacation periods.</a:t>
            </a:r>
          </a:p>
          <a:p>
            <a:pPr marL="794511" lvl="2" indent="-264837" algn="l">
              <a:lnSpc>
                <a:spcPts val="2851"/>
              </a:lnSpc>
              <a:buFont typeface="Arial"/>
              <a:buChar char="⚬"/>
            </a:pPr>
            <a:r>
              <a:rPr lang="en-US" sz="1839" dirty="0">
                <a:solidFill>
                  <a:srgbClr val="013C65"/>
                </a:solidFill>
                <a:latin typeface="Open Sans Bold"/>
              </a:rPr>
              <a:t>J-2 Visa:</a:t>
            </a:r>
            <a:r>
              <a:rPr lang="en-US" sz="1839" dirty="0">
                <a:solidFill>
                  <a:srgbClr val="013C65"/>
                </a:solidFill>
                <a:latin typeface="Open Sans"/>
              </a:rPr>
              <a:t> Students must have an I-766 Employment Authorization Document for ANY employment and must follow the hour restrictions on the I-766 Form.</a:t>
            </a:r>
          </a:p>
        </p:txBody>
      </p:sp>
      <p:grpSp>
        <p:nvGrpSpPr>
          <p:cNvPr id="10" name="Group 10"/>
          <p:cNvGrpSpPr/>
          <p:nvPr/>
        </p:nvGrpSpPr>
        <p:grpSpPr>
          <a:xfrm>
            <a:off x="5203633" y="6311473"/>
            <a:ext cx="4256141" cy="903735"/>
            <a:chOff x="0" y="0"/>
            <a:chExt cx="5674855" cy="1204980"/>
          </a:xfrm>
        </p:grpSpPr>
        <p:sp>
          <p:nvSpPr>
            <p:cNvPr id="11" name="TextBox 11"/>
            <p:cNvSpPr txBox="1"/>
            <p:nvPr/>
          </p:nvSpPr>
          <p:spPr>
            <a:xfrm>
              <a:off x="979717" y="-19050"/>
              <a:ext cx="4695138" cy="1224030"/>
            </a:xfrm>
            <a:prstGeom prst="rect">
              <a:avLst/>
            </a:prstGeom>
          </p:spPr>
          <p:txBody>
            <a:bodyPr lIns="0" tIns="0" rIns="0" bIns="0" rtlCol="0" anchor="t">
              <a:spAutoFit/>
            </a:bodyPr>
            <a:lstStyle/>
            <a:p>
              <a:pPr>
                <a:lnSpc>
                  <a:spcPts val="2440"/>
                </a:lnSpc>
              </a:pPr>
              <a:r>
                <a:rPr lang="en-US" sz="1921" dirty="0">
                  <a:solidFill>
                    <a:srgbClr val="013C65"/>
                  </a:solidFill>
                  <a:latin typeface="Open Sans Bold"/>
                </a:rPr>
                <a:t>Office of Global Engagement</a:t>
              </a:r>
            </a:p>
            <a:p>
              <a:pPr>
                <a:lnSpc>
                  <a:spcPts val="2440"/>
                </a:lnSpc>
              </a:pPr>
              <a:r>
                <a:rPr lang="en-US" sz="1921" dirty="0">
                  <a:solidFill>
                    <a:srgbClr val="013C65"/>
                  </a:solidFill>
                  <a:latin typeface="Open Sans Bold"/>
                </a:rPr>
                <a:t>(970) 351-2396</a:t>
              </a:r>
            </a:p>
            <a:p>
              <a:pPr algn="l">
                <a:lnSpc>
                  <a:spcPts val="2440"/>
                </a:lnSpc>
              </a:pPr>
              <a:r>
                <a:rPr lang="en-US" sz="1921" dirty="0">
                  <a:solidFill>
                    <a:srgbClr val="013C65"/>
                  </a:solidFill>
                  <a:latin typeface="Open Sans Bold"/>
                </a:rPr>
                <a:t>global@unco.edu</a:t>
              </a:r>
            </a:p>
          </p:txBody>
        </p:sp>
        <p:sp>
          <p:nvSpPr>
            <p:cNvPr id="12" name="Freeform 12"/>
            <p:cNvSpPr/>
            <p:nvPr/>
          </p:nvSpPr>
          <p:spPr>
            <a:xfrm>
              <a:off x="0" y="287861"/>
              <a:ext cx="814572" cy="629257"/>
            </a:xfrm>
            <a:custGeom>
              <a:avLst/>
              <a:gdLst/>
              <a:ahLst/>
              <a:cxnLst/>
              <a:rect l="l" t="t" r="r" b="b"/>
              <a:pathLst>
                <a:path w="814572" h="629257">
                  <a:moveTo>
                    <a:pt x="0" y="0"/>
                  </a:moveTo>
                  <a:lnTo>
                    <a:pt x="814572" y="0"/>
                  </a:lnTo>
                  <a:lnTo>
                    <a:pt x="814572" y="629257"/>
                  </a:lnTo>
                  <a:lnTo>
                    <a:pt x="0" y="6292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sp>
        <p:nvSpPr>
          <p:cNvPr id="13" name="TextBox 13"/>
          <p:cNvSpPr txBox="1"/>
          <p:nvPr/>
        </p:nvSpPr>
        <p:spPr>
          <a:xfrm>
            <a:off x="165075" y="1654696"/>
            <a:ext cx="9423448" cy="522199"/>
          </a:xfrm>
          <a:prstGeom prst="rect">
            <a:avLst/>
          </a:prstGeom>
        </p:spPr>
        <p:txBody>
          <a:bodyPr lIns="0" tIns="0" rIns="0" bIns="0" rtlCol="0" anchor="t">
            <a:spAutoFit/>
          </a:bodyPr>
          <a:lstStyle/>
          <a:p>
            <a:pPr algn="ctr">
              <a:lnSpc>
                <a:spcPts val="3931"/>
              </a:lnSpc>
            </a:pPr>
            <a:r>
              <a:rPr lang="en-US" sz="3640" dirty="0">
                <a:solidFill>
                  <a:srgbClr val="013C65"/>
                </a:solidFill>
                <a:latin typeface="Greeley C Bold"/>
              </a:rPr>
              <a:t>Types of UNc Student Employment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3"/>
            <a:stretch>
              <a:fillRect r="-312" b="-235"/>
            </a:stretch>
          </a:blipFill>
        </p:spPr>
        <p:txBody>
          <a:bodyPr/>
          <a:lstStyle/>
          <a:p>
            <a:endParaRPr lang="en-US" dirty="0"/>
          </a:p>
        </p:txBody>
      </p:sp>
      <p:sp>
        <p:nvSpPr>
          <p:cNvPr id="9" name="TextBox 9"/>
          <p:cNvSpPr txBox="1"/>
          <p:nvPr/>
        </p:nvSpPr>
        <p:spPr>
          <a:xfrm>
            <a:off x="165075" y="1654696"/>
            <a:ext cx="9423448" cy="522199"/>
          </a:xfrm>
          <a:prstGeom prst="rect">
            <a:avLst/>
          </a:prstGeom>
        </p:spPr>
        <p:txBody>
          <a:bodyPr lIns="0" tIns="0" rIns="0" bIns="0" rtlCol="0" anchor="t">
            <a:spAutoFit/>
          </a:bodyPr>
          <a:lstStyle/>
          <a:p>
            <a:pPr algn="ctr">
              <a:lnSpc>
                <a:spcPts val="3931"/>
              </a:lnSpc>
            </a:pPr>
            <a:r>
              <a:rPr lang="en-US" sz="3640" dirty="0">
                <a:solidFill>
                  <a:srgbClr val="013C65"/>
                </a:solidFill>
                <a:latin typeface="Greeley C Bold"/>
              </a:rPr>
              <a:t>Types of UNc Student Employment</a:t>
            </a:r>
          </a:p>
        </p:txBody>
      </p:sp>
      <p:sp>
        <p:nvSpPr>
          <p:cNvPr id="10" name="TextBox 10"/>
          <p:cNvSpPr txBox="1"/>
          <p:nvPr/>
        </p:nvSpPr>
        <p:spPr>
          <a:xfrm>
            <a:off x="165075" y="2528432"/>
            <a:ext cx="9313188" cy="1458604"/>
          </a:xfrm>
          <a:prstGeom prst="rect">
            <a:avLst/>
          </a:prstGeom>
        </p:spPr>
        <p:txBody>
          <a:bodyPr lIns="0" tIns="0" rIns="0" bIns="0" rtlCol="0" anchor="t">
            <a:spAutoFit/>
          </a:bodyPr>
          <a:lstStyle/>
          <a:p>
            <a:pPr algn="l">
              <a:lnSpc>
                <a:spcPts val="3472"/>
              </a:lnSpc>
            </a:pPr>
            <a:r>
              <a:rPr lang="en-US" sz="2240" b="1" dirty="0">
                <a:solidFill>
                  <a:srgbClr val="013C65"/>
                </a:solidFill>
                <a:latin typeface="Open Sans"/>
              </a:rPr>
              <a:t>Student Work-Study (</a:t>
            </a:r>
            <a:r>
              <a:rPr lang="en-US" sz="2240" b="1" dirty="0">
                <a:solidFill>
                  <a:srgbClr val="013C65"/>
                </a:solidFill>
                <a:latin typeface="Open Sans Italics"/>
              </a:rPr>
              <a:t>Colorado State / Federal – Hourly Employment</a:t>
            </a:r>
            <a:r>
              <a:rPr lang="en-US" sz="2240" b="1" dirty="0">
                <a:solidFill>
                  <a:srgbClr val="013C65"/>
                </a:solidFill>
                <a:latin typeface="Open Sans"/>
              </a:rPr>
              <a:t>)</a:t>
            </a:r>
          </a:p>
          <a:p>
            <a:pPr marL="555396" lvl="2" indent="-185132" algn="l">
              <a:lnSpc>
                <a:spcPts val="2697"/>
              </a:lnSpc>
              <a:buFont typeface="Arial"/>
              <a:buChar char="⚬"/>
            </a:pPr>
            <a:r>
              <a:rPr lang="en-US" sz="1739" dirty="0">
                <a:solidFill>
                  <a:srgbClr val="013C65"/>
                </a:solidFill>
                <a:latin typeface="Open Sans"/>
              </a:rPr>
              <a:t>Work-study positions, wages are subsidized through a student’s financial aid award.</a:t>
            </a:r>
          </a:p>
          <a:p>
            <a:pPr marL="555323" lvl="2" indent="-185108" algn="l">
              <a:lnSpc>
                <a:spcPts val="2697"/>
              </a:lnSpc>
              <a:buFont typeface="Arial"/>
              <a:buChar char="⚬"/>
            </a:pPr>
            <a:r>
              <a:rPr lang="en-US" sz="1739" dirty="0">
                <a:solidFill>
                  <a:srgbClr val="013C65"/>
                </a:solidFill>
                <a:latin typeface="Open Sans"/>
              </a:rPr>
              <a:t>Cannot discriminate in hiring State vs Federal funding</a:t>
            </a:r>
          </a:p>
          <a:p>
            <a:pPr marL="555396" lvl="2" indent="-185132" algn="l">
              <a:lnSpc>
                <a:spcPts val="2697"/>
              </a:lnSpc>
              <a:buFont typeface="Arial"/>
              <a:buChar char="⚬"/>
            </a:pPr>
            <a:r>
              <a:rPr lang="en-US" sz="1739" dirty="0">
                <a:solidFill>
                  <a:srgbClr val="013C65"/>
                </a:solidFill>
                <a:latin typeface="Open Sans"/>
              </a:rPr>
              <a:t>Work-study funding can be decreased if other need-based financial aid is received.</a:t>
            </a:r>
          </a:p>
        </p:txBody>
      </p:sp>
      <p:graphicFrame>
        <p:nvGraphicFramePr>
          <p:cNvPr id="11" name="Table 11"/>
          <p:cNvGraphicFramePr>
            <a:graphicFrameLocks noGrp="1"/>
          </p:cNvGraphicFramePr>
          <p:nvPr/>
        </p:nvGraphicFramePr>
        <p:xfrm>
          <a:off x="1497672" y="4382135"/>
          <a:ext cx="6758256" cy="2201546"/>
        </p:xfrm>
        <a:graphic>
          <a:graphicData uri="http://schemas.openxmlformats.org/drawingml/2006/table">
            <a:tbl>
              <a:tblPr/>
              <a:tblGrid>
                <a:gridCol w="3379128">
                  <a:extLst>
                    <a:ext uri="{9D8B030D-6E8A-4147-A177-3AD203B41FA5}">
                      <a16:colId xmlns:a16="http://schemas.microsoft.com/office/drawing/2014/main" val="20000"/>
                    </a:ext>
                  </a:extLst>
                </a:gridCol>
                <a:gridCol w="3379128">
                  <a:extLst>
                    <a:ext uri="{9D8B030D-6E8A-4147-A177-3AD203B41FA5}">
                      <a16:colId xmlns:a16="http://schemas.microsoft.com/office/drawing/2014/main" val="20001"/>
                    </a:ext>
                  </a:extLst>
                </a:gridCol>
              </a:tblGrid>
              <a:tr h="633047">
                <a:tc>
                  <a:txBody>
                    <a:bodyPr/>
                    <a:lstStyle/>
                    <a:p>
                      <a:pPr algn="ctr">
                        <a:lnSpc>
                          <a:spcPts val="2344"/>
                        </a:lnSpc>
                        <a:defRPr/>
                      </a:pPr>
                      <a:r>
                        <a:rPr lang="en-US" sz="1953" spc="-77" dirty="0">
                          <a:solidFill>
                            <a:srgbClr val="013C65"/>
                          </a:solidFill>
                          <a:latin typeface="Greeley C"/>
                        </a:rPr>
                        <a:t>WORK-STUDY TYPE</a:t>
                      </a:r>
                      <a:endParaRPr lang="en-US" sz="1100" dirty="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000"/>
                    </a:solidFill>
                  </a:tcPr>
                </a:tc>
                <a:tc>
                  <a:txBody>
                    <a:bodyPr/>
                    <a:lstStyle/>
                    <a:p>
                      <a:pPr algn="ctr">
                        <a:lnSpc>
                          <a:spcPts val="2344"/>
                        </a:lnSpc>
                        <a:defRPr/>
                      </a:pPr>
                      <a:r>
                        <a:rPr lang="en-US" sz="1953" spc="-77" dirty="0">
                          <a:solidFill>
                            <a:srgbClr val="013C65"/>
                          </a:solidFill>
                          <a:latin typeface="Greeley C"/>
                        </a:rPr>
                        <a:t>% Paid by Employer</a:t>
                      </a:r>
                      <a:endParaRPr lang="en-US" sz="1100" dirty="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6B000"/>
                    </a:solidFill>
                  </a:tcPr>
                </a:tc>
                <a:extLst>
                  <a:ext uri="{0D108BD9-81ED-4DB2-BD59-A6C34878D82A}">
                    <a16:rowId xmlns:a16="http://schemas.microsoft.com/office/drawing/2014/main" val="10000"/>
                  </a:ext>
                </a:extLst>
              </a:tr>
              <a:tr h="526893">
                <a:tc>
                  <a:txBody>
                    <a:bodyPr/>
                    <a:lstStyle/>
                    <a:p>
                      <a:pPr algn="ctr">
                        <a:lnSpc>
                          <a:spcPts val="1920"/>
                        </a:lnSpc>
                        <a:defRPr/>
                      </a:pPr>
                      <a:r>
                        <a:rPr lang="en-US" sz="1600" dirty="0">
                          <a:solidFill>
                            <a:srgbClr val="F6B000"/>
                          </a:solidFill>
                          <a:latin typeface="Open Sans Bold"/>
                        </a:rPr>
                        <a:t>Colorado State Work-Study</a:t>
                      </a:r>
                      <a:endParaRPr lang="en-US" sz="1100" dirty="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13C65"/>
                    </a:solidFill>
                  </a:tcPr>
                </a:tc>
                <a:tc>
                  <a:txBody>
                    <a:bodyPr/>
                    <a:lstStyle/>
                    <a:p>
                      <a:pPr algn="ctr">
                        <a:lnSpc>
                          <a:spcPts val="1920"/>
                        </a:lnSpc>
                        <a:defRPr/>
                      </a:pPr>
                      <a:r>
                        <a:rPr lang="en-US" sz="1600" dirty="0">
                          <a:solidFill>
                            <a:srgbClr val="F6B000"/>
                          </a:solidFill>
                          <a:latin typeface="Open Sans Bold"/>
                        </a:rPr>
                        <a:t>0% </a:t>
                      </a:r>
                      <a:endParaRPr lang="en-US" sz="1100" dirty="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13C65"/>
                    </a:solidFill>
                  </a:tcPr>
                </a:tc>
                <a:extLst>
                  <a:ext uri="{0D108BD9-81ED-4DB2-BD59-A6C34878D82A}">
                    <a16:rowId xmlns:a16="http://schemas.microsoft.com/office/drawing/2014/main" val="10001"/>
                  </a:ext>
                </a:extLst>
              </a:tr>
              <a:tr h="520803">
                <a:tc>
                  <a:txBody>
                    <a:bodyPr/>
                    <a:lstStyle/>
                    <a:p>
                      <a:pPr algn="ctr">
                        <a:lnSpc>
                          <a:spcPts val="1920"/>
                        </a:lnSpc>
                        <a:defRPr/>
                      </a:pPr>
                      <a:r>
                        <a:rPr lang="en-US" sz="1600" dirty="0">
                          <a:solidFill>
                            <a:srgbClr val="F6B000"/>
                          </a:solidFill>
                          <a:latin typeface="Open Sans Bold"/>
                        </a:rPr>
                        <a:t>Colorado No-Need Work-Study</a:t>
                      </a:r>
                      <a:endParaRPr lang="en-US" sz="1100" dirty="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13C65"/>
                    </a:solidFill>
                  </a:tcPr>
                </a:tc>
                <a:tc>
                  <a:txBody>
                    <a:bodyPr/>
                    <a:lstStyle/>
                    <a:p>
                      <a:pPr algn="ctr">
                        <a:lnSpc>
                          <a:spcPts val="1920"/>
                        </a:lnSpc>
                        <a:defRPr/>
                      </a:pPr>
                      <a:r>
                        <a:rPr lang="en-US" sz="1600" dirty="0">
                          <a:solidFill>
                            <a:srgbClr val="F6B000"/>
                          </a:solidFill>
                          <a:latin typeface="Open Sans Bold"/>
                        </a:rPr>
                        <a:t>0% </a:t>
                      </a:r>
                      <a:endParaRPr lang="en-US" sz="1100" dirty="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13C65"/>
                    </a:solidFill>
                  </a:tcPr>
                </a:tc>
                <a:extLst>
                  <a:ext uri="{0D108BD9-81ED-4DB2-BD59-A6C34878D82A}">
                    <a16:rowId xmlns:a16="http://schemas.microsoft.com/office/drawing/2014/main" val="10002"/>
                  </a:ext>
                </a:extLst>
              </a:tr>
              <a:tr h="520803">
                <a:tc>
                  <a:txBody>
                    <a:bodyPr/>
                    <a:lstStyle/>
                    <a:p>
                      <a:pPr algn="ctr">
                        <a:lnSpc>
                          <a:spcPts val="1920"/>
                        </a:lnSpc>
                        <a:defRPr/>
                      </a:pPr>
                      <a:r>
                        <a:rPr lang="en-US" sz="1600" dirty="0">
                          <a:solidFill>
                            <a:srgbClr val="F6B000"/>
                          </a:solidFill>
                          <a:latin typeface="Open Sans Bold"/>
                        </a:rPr>
                        <a:t>Federal Work-Study</a:t>
                      </a:r>
                      <a:endParaRPr lang="en-US" sz="1100" dirty="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13C65"/>
                    </a:solidFill>
                  </a:tcPr>
                </a:tc>
                <a:tc>
                  <a:txBody>
                    <a:bodyPr/>
                    <a:lstStyle/>
                    <a:p>
                      <a:pPr algn="ctr">
                        <a:lnSpc>
                          <a:spcPts val="1920"/>
                        </a:lnSpc>
                        <a:defRPr/>
                      </a:pPr>
                      <a:r>
                        <a:rPr lang="en-US" sz="1600" dirty="0">
                          <a:solidFill>
                            <a:srgbClr val="F6B000"/>
                          </a:solidFill>
                          <a:latin typeface="Open Sans Bold"/>
                        </a:rPr>
                        <a:t>0%</a:t>
                      </a:r>
                      <a:endParaRPr lang="en-US" sz="1100" dirty="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13C65"/>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3"/>
            <a:stretch>
              <a:fillRect r="-312" b="-235"/>
            </a:stretch>
          </a:blipFill>
        </p:spPr>
        <p:txBody>
          <a:bodyPr/>
          <a:lstStyle/>
          <a:p>
            <a:endParaRPr lang="en-US" dirty="0"/>
          </a:p>
        </p:txBody>
      </p:sp>
      <p:sp>
        <p:nvSpPr>
          <p:cNvPr id="9" name="TextBox 9"/>
          <p:cNvSpPr txBox="1"/>
          <p:nvPr/>
        </p:nvSpPr>
        <p:spPr>
          <a:xfrm>
            <a:off x="761999" y="1591378"/>
            <a:ext cx="82296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Work-study in depth</a:t>
            </a:r>
          </a:p>
        </p:txBody>
      </p:sp>
      <p:sp>
        <p:nvSpPr>
          <p:cNvPr id="10" name="TextBox 10"/>
          <p:cNvSpPr txBox="1"/>
          <p:nvPr/>
        </p:nvSpPr>
        <p:spPr>
          <a:xfrm>
            <a:off x="293824" y="2305499"/>
            <a:ext cx="9165951" cy="4180967"/>
          </a:xfrm>
          <a:prstGeom prst="rect">
            <a:avLst/>
          </a:prstGeom>
        </p:spPr>
        <p:txBody>
          <a:bodyPr lIns="0" tIns="0" rIns="0" bIns="0" rtlCol="0" anchor="t">
            <a:spAutoFit/>
          </a:bodyPr>
          <a:lstStyle/>
          <a:p>
            <a:pPr marL="418845" lvl="1" indent="-209422">
              <a:lnSpc>
                <a:spcPts val="3006"/>
              </a:lnSpc>
              <a:buFont typeface="Arial"/>
              <a:buChar char="•"/>
            </a:pPr>
            <a:r>
              <a:rPr lang="en-US" sz="1939" dirty="0">
                <a:solidFill>
                  <a:srgbClr val="013C65"/>
                </a:solidFill>
                <a:latin typeface="Open Sans"/>
              </a:rPr>
              <a:t>Awarded to students based on their eligibility determined by the Free Application for Federal Student Aid (FAFSA) or the Colorado Application for State Financial Aid (CASFA) along with other financial aid criteria. </a:t>
            </a:r>
          </a:p>
          <a:p>
            <a:pPr>
              <a:lnSpc>
                <a:spcPts val="3006"/>
              </a:lnSpc>
            </a:pPr>
            <a:endParaRPr lang="en-US" sz="1939" dirty="0">
              <a:solidFill>
                <a:srgbClr val="013C65"/>
              </a:solidFill>
              <a:latin typeface="Open Sans"/>
            </a:endParaRPr>
          </a:p>
          <a:p>
            <a:pPr marL="418845" lvl="1" indent="-209422">
              <a:lnSpc>
                <a:spcPts val="3006"/>
              </a:lnSpc>
              <a:buFont typeface="Arial"/>
              <a:buChar char="•"/>
            </a:pPr>
            <a:r>
              <a:rPr lang="en-US" sz="1939" dirty="0">
                <a:solidFill>
                  <a:srgbClr val="013C65"/>
                </a:solidFill>
                <a:latin typeface="Open Sans"/>
              </a:rPr>
              <a:t>Funding is available to both undergraduate and graduate students</a:t>
            </a:r>
          </a:p>
          <a:p>
            <a:pPr marL="837690" lvl="2" indent="-279230">
              <a:lnSpc>
                <a:spcPts val="3006"/>
              </a:lnSpc>
              <a:buFont typeface="Arial"/>
              <a:buChar char="⚬"/>
            </a:pPr>
            <a:r>
              <a:rPr lang="en-US" sz="1939" dirty="0">
                <a:solidFill>
                  <a:srgbClr val="013C65"/>
                </a:solidFill>
                <a:latin typeface="Open Sans"/>
              </a:rPr>
              <a:t>Graduate students are not automatically awarded work-study funding but can be manually awarded. </a:t>
            </a:r>
          </a:p>
          <a:p>
            <a:pPr>
              <a:lnSpc>
                <a:spcPts val="3006"/>
              </a:lnSpc>
            </a:pPr>
            <a:endParaRPr lang="en-US" sz="1939" dirty="0">
              <a:solidFill>
                <a:srgbClr val="013C65"/>
              </a:solidFill>
              <a:latin typeface="Open Sans"/>
            </a:endParaRPr>
          </a:p>
          <a:p>
            <a:pPr marL="418845" lvl="1" indent="-209422">
              <a:lnSpc>
                <a:spcPts val="3006"/>
              </a:lnSpc>
              <a:buFont typeface="Arial"/>
              <a:buChar char="•"/>
            </a:pPr>
            <a:r>
              <a:rPr lang="en-US" sz="1939" dirty="0">
                <a:solidFill>
                  <a:srgbClr val="013C65"/>
                </a:solidFill>
                <a:latin typeface="Open Sans"/>
              </a:rPr>
              <a:t>Eligible students will receive a work-study award for the Fall/Spring semester (August-May) of a given academic year.</a:t>
            </a:r>
          </a:p>
          <a:p>
            <a:pPr marL="837690" lvl="2" indent="-279230" algn="l">
              <a:lnSpc>
                <a:spcPts val="3006"/>
              </a:lnSpc>
              <a:buFont typeface="Arial"/>
              <a:buChar char="⚬"/>
            </a:pPr>
            <a:r>
              <a:rPr lang="en-US" sz="1939" dirty="0">
                <a:solidFill>
                  <a:srgbClr val="013C65"/>
                </a:solidFill>
                <a:latin typeface="Open Sans"/>
              </a:rPr>
              <a:t>Typically awarded in March-May for the upcoming academic year.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73" y="-6773"/>
            <a:ext cx="9767147" cy="1178395"/>
            <a:chOff x="0" y="0"/>
            <a:chExt cx="13022862" cy="1571193"/>
          </a:xfrm>
        </p:grpSpPr>
        <p:sp>
          <p:nvSpPr>
            <p:cNvPr id="3" name="Freeform 3"/>
            <p:cNvSpPr/>
            <p:nvPr/>
          </p:nvSpPr>
          <p:spPr>
            <a:xfrm>
              <a:off x="9017" y="9017"/>
              <a:ext cx="13004800" cy="1553083"/>
            </a:xfrm>
            <a:custGeom>
              <a:avLst/>
              <a:gdLst/>
              <a:ahLst/>
              <a:cxnLst/>
              <a:rect l="l" t="t" r="r" b="b"/>
              <a:pathLst>
                <a:path w="13004800" h="1553083">
                  <a:moveTo>
                    <a:pt x="0" y="0"/>
                  </a:moveTo>
                  <a:lnTo>
                    <a:pt x="13004800" y="0"/>
                  </a:lnTo>
                  <a:lnTo>
                    <a:pt x="13004800" y="1553083"/>
                  </a:lnTo>
                  <a:lnTo>
                    <a:pt x="0" y="1553083"/>
                  </a:lnTo>
                  <a:close/>
                </a:path>
              </a:pathLst>
            </a:custGeom>
            <a:solidFill>
              <a:srgbClr val="013C65"/>
            </a:solidFill>
          </p:spPr>
          <p:txBody>
            <a:bodyPr/>
            <a:lstStyle/>
            <a:p>
              <a:endParaRPr lang="en-US" dirty="0"/>
            </a:p>
          </p:txBody>
        </p:sp>
        <p:sp>
          <p:nvSpPr>
            <p:cNvPr id="4" name="Freeform 4"/>
            <p:cNvSpPr/>
            <p:nvPr/>
          </p:nvSpPr>
          <p:spPr>
            <a:xfrm>
              <a:off x="0" y="0"/>
              <a:ext cx="13022835" cy="1571117"/>
            </a:xfrm>
            <a:custGeom>
              <a:avLst/>
              <a:gdLst/>
              <a:ahLst/>
              <a:cxnLst/>
              <a:rect l="l" t="t" r="r" b="b"/>
              <a:pathLst>
                <a:path w="13022835" h="1571117">
                  <a:moveTo>
                    <a:pt x="9017" y="0"/>
                  </a:moveTo>
                  <a:lnTo>
                    <a:pt x="13013817" y="0"/>
                  </a:lnTo>
                  <a:cubicBezTo>
                    <a:pt x="13018770" y="0"/>
                    <a:pt x="13022835" y="4064"/>
                    <a:pt x="13022835" y="9017"/>
                  </a:cubicBezTo>
                  <a:lnTo>
                    <a:pt x="13022835" y="1562100"/>
                  </a:lnTo>
                  <a:cubicBezTo>
                    <a:pt x="13022835" y="1567053"/>
                    <a:pt x="13018770" y="1571117"/>
                    <a:pt x="13013817" y="1571117"/>
                  </a:cubicBezTo>
                  <a:lnTo>
                    <a:pt x="9017" y="1571117"/>
                  </a:lnTo>
                  <a:cubicBezTo>
                    <a:pt x="4064" y="1571117"/>
                    <a:pt x="0" y="1567053"/>
                    <a:pt x="0" y="1562100"/>
                  </a:cubicBezTo>
                  <a:lnTo>
                    <a:pt x="0" y="9017"/>
                  </a:lnTo>
                  <a:cubicBezTo>
                    <a:pt x="0" y="4064"/>
                    <a:pt x="4064" y="0"/>
                    <a:pt x="9017" y="0"/>
                  </a:cubicBezTo>
                  <a:moveTo>
                    <a:pt x="9017" y="18034"/>
                  </a:moveTo>
                  <a:lnTo>
                    <a:pt x="9017" y="9017"/>
                  </a:lnTo>
                  <a:lnTo>
                    <a:pt x="18034" y="9017"/>
                  </a:lnTo>
                  <a:lnTo>
                    <a:pt x="18034" y="1562100"/>
                  </a:lnTo>
                  <a:lnTo>
                    <a:pt x="9017" y="1562100"/>
                  </a:lnTo>
                  <a:lnTo>
                    <a:pt x="9017" y="1553083"/>
                  </a:lnTo>
                  <a:lnTo>
                    <a:pt x="13013817" y="1553083"/>
                  </a:lnTo>
                  <a:lnTo>
                    <a:pt x="13013817" y="1562100"/>
                  </a:lnTo>
                  <a:lnTo>
                    <a:pt x="13004800" y="1562100"/>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grpSp>
        <p:nvGrpSpPr>
          <p:cNvPr id="5" name="Group 5"/>
          <p:cNvGrpSpPr/>
          <p:nvPr/>
        </p:nvGrpSpPr>
        <p:grpSpPr>
          <a:xfrm>
            <a:off x="-6773" y="1123689"/>
            <a:ext cx="9767147" cy="183565"/>
            <a:chOff x="0" y="0"/>
            <a:chExt cx="13022862" cy="244753"/>
          </a:xfrm>
        </p:grpSpPr>
        <p:sp>
          <p:nvSpPr>
            <p:cNvPr id="6" name="Freeform 6"/>
            <p:cNvSpPr/>
            <p:nvPr/>
          </p:nvSpPr>
          <p:spPr>
            <a:xfrm>
              <a:off x="9017" y="9017"/>
              <a:ext cx="13004800" cy="226695"/>
            </a:xfrm>
            <a:custGeom>
              <a:avLst/>
              <a:gdLst/>
              <a:ahLst/>
              <a:cxnLst/>
              <a:rect l="l" t="t" r="r" b="b"/>
              <a:pathLst>
                <a:path w="13004800" h="226695">
                  <a:moveTo>
                    <a:pt x="0" y="0"/>
                  </a:moveTo>
                  <a:lnTo>
                    <a:pt x="13004800" y="0"/>
                  </a:lnTo>
                  <a:lnTo>
                    <a:pt x="13004800" y="226695"/>
                  </a:lnTo>
                  <a:lnTo>
                    <a:pt x="0" y="226695"/>
                  </a:lnTo>
                  <a:close/>
                </a:path>
              </a:pathLst>
            </a:custGeom>
            <a:solidFill>
              <a:srgbClr val="F6B000"/>
            </a:solidFill>
          </p:spPr>
          <p:txBody>
            <a:bodyPr/>
            <a:lstStyle/>
            <a:p>
              <a:endParaRPr lang="en-US" dirty="0"/>
            </a:p>
          </p:txBody>
        </p:sp>
        <p:sp>
          <p:nvSpPr>
            <p:cNvPr id="7" name="Freeform 7"/>
            <p:cNvSpPr/>
            <p:nvPr/>
          </p:nvSpPr>
          <p:spPr>
            <a:xfrm>
              <a:off x="0" y="0"/>
              <a:ext cx="13022835" cy="244729"/>
            </a:xfrm>
            <a:custGeom>
              <a:avLst/>
              <a:gdLst/>
              <a:ahLst/>
              <a:cxnLst/>
              <a:rect l="l" t="t" r="r" b="b"/>
              <a:pathLst>
                <a:path w="13022835" h="244729">
                  <a:moveTo>
                    <a:pt x="9017" y="0"/>
                  </a:moveTo>
                  <a:lnTo>
                    <a:pt x="13013817" y="0"/>
                  </a:lnTo>
                  <a:cubicBezTo>
                    <a:pt x="13018770" y="0"/>
                    <a:pt x="13022835" y="4064"/>
                    <a:pt x="13022835" y="9017"/>
                  </a:cubicBezTo>
                  <a:lnTo>
                    <a:pt x="13022835" y="235712"/>
                  </a:lnTo>
                  <a:cubicBezTo>
                    <a:pt x="13022835" y="240665"/>
                    <a:pt x="13018770" y="244729"/>
                    <a:pt x="13013817" y="244729"/>
                  </a:cubicBezTo>
                  <a:lnTo>
                    <a:pt x="9017" y="244729"/>
                  </a:lnTo>
                  <a:cubicBezTo>
                    <a:pt x="4064" y="244729"/>
                    <a:pt x="0" y="240665"/>
                    <a:pt x="0" y="235712"/>
                  </a:cubicBezTo>
                  <a:lnTo>
                    <a:pt x="0" y="9017"/>
                  </a:lnTo>
                  <a:cubicBezTo>
                    <a:pt x="0" y="4064"/>
                    <a:pt x="4064" y="0"/>
                    <a:pt x="9017" y="0"/>
                  </a:cubicBezTo>
                  <a:moveTo>
                    <a:pt x="9017" y="18034"/>
                  </a:moveTo>
                  <a:lnTo>
                    <a:pt x="9017" y="9017"/>
                  </a:lnTo>
                  <a:lnTo>
                    <a:pt x="18034" y="9017"/>
                  </a:lnTo>
                  <a:lnTo>
                    <a:pt x="18034" y="235712"/>
                  </a:lnTo>
                  <a:lnTo>
                    <a:pt x="9017" y="235712"/>
                  </a:lnTo>
                  <a:lnTo>
                    <a:pt x="9017" y="226695"/>
                  </a:lnTo>
                  <a:lnTo>
                    <a:pt x="13013817" y="226695"/>
                  </a:lnTo>
                  <a:lnTo>
                    <a:pt x="13013817" y="235712"/>
                  </a:lnTo>
                  <a:lnTo>
                    <a:pt x="13004800" y="235712"/>
                  </a:lnTo>
                  <a:lnTo>
                    <a:pt x="13004800" y="9017"/>
                  </a:lnTo>
                  <a:lnTo>
                    <a:pt x="13013817" y="9017"/>
                  </a:lnTo>
                  <a:lnTo>
                    <a:pt x="13013817" y="18034"/>
                  </a:lnTo>
                  <a:lnTo>
                    <a:pt x="9017" y="18034"/>
                  </a:lnTo>
                  <a:close/>
                </a:path>
              </a:pathLst>
            </a:custGeom>
            <a:solidFill>
              <a:srgbClr val="AFC7D4"/>
            </a:solidFill>
          </p:spPr>
          <p:txBody>
            <a:bodyPr/>
            <a:lstStyle/>
            <a:p>
              <a:endParaRPr lang="en-US" dirty="0"/>
            </a:p>
          </p:txBody>
        </p:sp>
      </p:grpSp>
      <p:sp>
        <p:nvSpPr>
          <p:cNvPr id="8" name="Freeform 8"/>
          <p:cNvSpPr/>
          <p:nvPr/>
        </p:nvSpPr>
        <p:spPr>
          <a:xfrm>
            <a:off x="2671262" y="145109"/>
            <a:ext cx="4411074" cy="1339868"/>
          </a:xfrm>
          <a:custGeom>
            <a:avLst/>
            <a:gdLst/>
            <a:ahLst/>
            <a:cxnLst/>
            <a:rect l="l" t="t" r="r" b="b"/>
            <a:pathLst>
              <a:path w="4411074" h="1339868">
                <a:moveTo>
                  <a:pt x="0" y="0"/>
                </a:moveTo>
                <a:lnTo>
                  <a:pt x="4411074" y="0"/>
                </a:lnTo>
                <a:lnTo>
                  <a:pt x="4411074" y="1339868"/>
                </a:lnTo>
                <a:lnTo>
                  <a:pt x="0" y="1339868"/>
                </a:lnTo>
                <a:lnTo>
                  <a:pt x="0" y="0"/>
                </a:lnTo>
                <a:close/>
              </a:path>
            </a:pathLst>
          </a:custGeom>
          <a:blipFill>
            <a:blip r:embed="rId3"/>
            <a:stretch>
              <a:fillRect r="-312" b="-235"/>
            </a:stretch>
          </a:blipFill>
        </p:spPr>
        <p:txBody>
          <a:bodyPr/>
          <a:lstStyle/>
          <a:p>
            <a:endParaRPr lang="en-US" dirty="0"/>
          </a:p>
        </p:txBody>
      </p:sp>
      <p:sp>
        <p:nvSpPr>
          <p:cNvPr id="9" name="TextBox 9"/>
          <p:cNvSpPr txBox="1"/>
          <p:nvPr/>
        </p:nvSpPr>
        <p:spPr>
          <a:xfrm>
            <a:off x="293824" y="2362649"/>
            <a:ext cx="9165951" cy="2740075"/>
          </a:xfrm>
          <a:prstGeom prst="rect">
            <a:avLst/>
          </a:prstGeom>
        </p:spPr>
        <p:txBody>
          <a:bodyPr lIns="0" tIns="0" rIns="0" bIns="0" rtlCol="0" anchor="t">
            <a:spAutoFit/>
          </a:bodyPr>
          <a:lstStyle/>
          <a:p>
            <a:pPr>
              <a:lnSpc>
                <a:spcPts val="2739"/>
              </a:lnSpc>
            </a:pPr>
            <a:r>
              <a:rPr lang="en-US" sz="2139" dirty="0">
                <a:solidFill>
                  <a:srgbClr val="013C65"/>
                </a:solidFill>
                <a:latin typeface="Open Sans"/>
              </a:rPr>
              <a:t>Work-study positions can be located in the community with eligible local non-profit and community-based organizations.</a:t>
            </a:r>
          </a:p>
          <a:p>
            <a:pPr>
              <a:lnSpc>
                <a:spcPts val="2739"/>
              </a:lnSpc>
            </a:pPr>
            <a:endParaRPr lang="en-US" sz="2139" dirty="0">
              <a:solidFill>
                <a:srgbClr val="013C65"/>
              </a:solidFill>
              <a:latin typeface="Open Sans"/>
            </a:endParaRPr>
          </a:p>
          <a:p>
            <a:pPr>
              <a:lnSpc>
                <a:spcPts val="2739"/>
              </a:lnSpc>
            </a:pPr>
            <a:endParaRPr lang="en-US" sz="2139" dirty="0">
              <a:solidFill>
                <a:srgbClr val="013C65"/>
              </a:solidFill>
              <a:latin typeface="Open Sans"/>
            </a:endParaRPr>
          </a:p>
          <a:p>
            <a:pPr>
              <a:lnSpc>
                <a:spcPts val="2739"/>
              </a:lnSpc>
            </a:pPr>
            <a:endParaRPr lang="en-US" sz="2139" dirty="0">
              <a:solidFill>
                <a:srgbClr val="013C65"/>
              </a:solidFill>
              <a:latin typeface="Open Sans"/>
            </a:endParaRPr>
          </a:p>
          <a:p>
            <a:pPr>
              <a:lnSpc>
                <a:spcPts val="2739"/>
              </a:lnSpc>
            </a:pPr>
            <a:endParaRPr lang="en-US" sz="2139" dirty="0">
              <a:solidFill>
                <a:srgbClr val="013C65"/>
              </a:solidFill>
              <a:latin typeface="Open Sans"/>
            </a:endParaRPr>
          </a:p>
          <a:p>
            <a:pPr algn="l">
              <a:lnSpc>
                <a:spcPts val="2739"/>
              </a:lnSpc>
            </a:pPr>
            <a:r>
              <a:rPr lang="en-US" sz="2139" dirty="0">
                <a:solidFill>
                  <a:srgbClr val="013C65"/>
                </a:solidFill>
                <a:latin typeface="Open Sans"/>
              </a:rPr>
              <a:t>Students who work for our off-campus partners are awarded Federal Work-Study funding (FE71 or FE77). </a:t>
            </a:r>
          </a:p>
        </p:txBody>
      </p:sp>
      <p:sp>
        <p:nvSpPr>
          <p:cNvPr id="10" name="Freeform 10"/>
          <p:cNvSpPr/>
          <p:nvPr/>
        </p:nvSpPr>
        <p:spPr>
          <a:xfrm>
            <a:off x="332430" y="5496623"/>
            <a:ext cx="1903803" cy="1537687"/>
          </a:xfrm>
          <a:custGeom>
            <a:avLst/>
            <a:gdLst/>
            <a:ahLst/>
            <a:cxnLst/>
            <a:rect l="l" t="t" r="r" b="b"/>
            <a:pathLst>
              <a:path w="1903803" h="1537687">
                <a:moveTo>
                  <a:pt x="0" y="0"/>
                </a:moveTo>
                <a:lnTo>
                  <a:pt x="1903803" y="0"/>
                </a:lnTo>
                <a:lnTo>
                  <a:pt x="1903803" y="1537687"/>
                </a:lnTo>
                <a:lnTo>
                  <a:pt x="0" y="1537687"/>
                </a:lnTo>
                <a:lnTo>
                  <a:pt x="0" y="0"/>
                </a:lnTo>
                <a:close/>
              </a:path>
            </a:pathLst>
          </a:custGeom>
          <a:blipFill>
            <a:blip r:embed="rId4"/>
            <a:stretch>
              <a:fillRect l="-3487" t="-20715" r="-12264" b="-22597"/>
            </a:stretch>
          </a:blipFill>
        </p:spPr>
        <p:txBody>
          <a:bodyPr/>
          <a:lstStyle/>
          <a:p>
            <a:endParaRPr lang="en-US" dirty="0"/>
          </a:p>
        </p:txBody>
      </p:sp>
      <p:sp>
        <p:nvSpPr>
          <p:cNvPr id="11" name="Freeform 11"/>
          <p:cNvSpPr/>
          <p:nvPr/>
        </p:nvSpPr>
        <p:spPr>
          <a:xfrm>
            <a:off x="2647976" y="5571043"/>
            <a:ext cx="1962021" cy="1388846"/>
          </a:xfrm>
          <a:custGeom>
            <a:avLst/>
            <a:gdLst/>
            <a:ahLst/>
            <a:cxnLst/>
            <a:rect l="l" t="t" r="r" b="b"/>
            <a:pathLst>
              <a:path w="1962021" h="1388846">
                <a:moveTo>
                  <a:pt x="0" y="0"/>
                </a:moveTo>
                <a:lnTo>
                  <a:pt x="1962021" y="0"/>
                </a:lnTo>
                <a:lnTo>
                  <a:pt x="1962021" y="1388847"/>
                </a:lnTo>
                <a:lnTo>
                  <a:pt x="0" y="1388847"/>
                </a:lnTo>
                <a:lnTo>
                  <a:pt x="0" y="0"/>
                </a:lnTo>
                <a:close/>
              </a:path>
            </a:pathLst>
          </a:custGeom>
          <a:blipFill>
            <a:blip r:embed="rId5"/>
            <a:stretch>
              <a:fillRect/>
            </a:stretch>
          </a:blipFill>
        </p:spPr>
        <p:txBody>
          <a:bodyPr/>
          <a:lstStyle/>
          <a:p>
            <a:endParaRPr lang="en-US" dirty="0"/>
          </a:p>
        </p:txBody>
      </p:sp>
      <p:sp>
        <p:nvSpPr>
          <p:cNvPr id="12" name="Freeform 12"/>
          <p:cNvSpPr/>
          <p:nvPr/>
        </p:nvSpPr>
        <p:spPr>
          <a:xfrm>
            <a:off x="7963989" y="5045304"/>
            <a:ext cx="1457181" cy="2096159"/>
          </a:xfrm>
          <a:custGeom>
            <a:avLst/>
            <a:gdLst/>
            <a:ahLst/>
            <a:cxnLst/>
            <a:rect l="l" t="t" r="r" b="b"/>
            <a:pathLst>
              <a:path w="1457181" h="2096159">
                <a:moveTo>
                  <a:pt x="0" y="0"/>
                </a:moveTo>
                <a:lnTo>
                  <a:pt x="1457181" y="0"/>
                </a:lnTo>
                <a:lnTo>
                  <a:pt x="1457181" y="2096159"/>
                </a:lnTo>
                <a:lnTo>
                  <a:pt x="0" y="2096159"/>
                </a:lnTo>
                <a:lnTo>
                  <a:pt x="0" y="0"/>
                </a:lnTo>
                <a:close/>
              </a:path>
            </a:pathLst>
          </a:custGeom>
          <a:blipFill>
            <a:blip r:embed="rId6"/>
            <a:stretch>
              <a:fillRect/>
            </a:stretch>
          </a:blipFill>
        </p:spPr>
        <p:txBody>
          <a:bodyPr/>
          <a:lstStyle/>
          <a:p>
            <a:endParaRPr lang="en-US" dirty="0"/>
          </a:p>
        </p:txBody>
      </p:sp>
      <p:sp>
        <p:nvSpPr>
          <p:cNvPr id="13" name="Freeform 13"/>
          <p:cNvSpPr/>
          <p:nvPr/>
        </p:nvSpPr>
        <p:spPr>
          <a:xfrm>
            <a:off x="5019572" y="5533204"/>
            <a:ext cx="2816396" cy="1464526"/>
          </a:xfrm>
          <a:custGeom>
            <a:avLst/>
            <a:gdLst/>
            <a:ahLst/>
            <a:cxnLst/>
            <a:rect l="l" t="t" r="r" b="b"/>
            <a:pathLst>
              <a:path w="2816396" h="1464526">
                <a:moveTo>
                  <a:pt x="0" y="0"/>
                </a:moveTo>
                <a:lnTo>
                  <a:pt x="2816395" y="0"/>
                </a:lnTo>
                <a:lnTo>
                  <a:pt x="2816395" y="1464525"/>
                </a:lnTo>
                <a:lnTo>
                  <a:pt x="0" y="1464525"/>
                </a:lnTo>
                <a:lnTo>
                  <a:pt x="0" y="0"/>
                </a:lnTo>
                <a:close/>
              </a:path>
            </a:pathLst>
          </a:custGeom>
          <a:blipFill>
            <a:blip r:embed="rId7"/>
            <a:stretch>
              <a:fillRect/>
            </a:stretch>
          </a:blipFill>
        </p:spPr>
        <p:txBody>
          <a:bodyPr/>
          <a:lstStyle/>
          <a:p>
            <a:endParaRPr lang="en-US" dirty="0"/>
          </a:p>
        </p:txBody>
      </p:sp>
      <p:sp>
        <p:nvSpPr>
          <p:cNvPr id="14" name="TextBox 14"/>
          <p:cNvSpPr txBox="1"/>
          <p:nvPr/>
        </p:nvSpPr>
        <p:spPr>
          <a:xfrm>
            <a:off x="761999" y="1591378"/>
            <a:ext cx="8229600" cy="544297"/>
          </a:xfrm>
          <a:prstGeom prst="rect">
            <a:avLst/>
          </a:prstGeom>
        </p:spPr>
        <p:txBody>
          <a:bodyPr lIns="0" tIns="0" rIns="0" bIns="0" rtlCol="0" anchor="t">
            <a:spAutoFit/>
          </a:bodyPr>
          <a:lstStyle/>
          <a:p>
            <a:pPr algn="ctr">
              <a:lnSpc>
                <a:spcPts val="4147"/>
              </a:lnSpc>
            </a:pPr>
            <a:r>
              <a:rPr lang="en-US" sz="3840" dirty="0">
                <a:solidFill>
                  <a:srgbClr val="013C65"/>
                </a:solidFill>
                <a:latin typeface="Greeley C"/>
              </a:rPr>
              <a:t>off-campus work-study</a:t>
            </a:r>
          </a:p>
        </p:txBody>
      </p:sp>
      <p:sp>
        <p:nvSpPr>
          <p:cNvPr id="15" name="TextBox 15"/>
          <p:cNvSpPr txBox="1"/>
          <p:nvPr/>
        </p:nvSpPr>
        <p:spPr>
          <a:xfrm>
            <a:off x="1013154" y="3265049"/>
            <a:ext cx="7727291" cy="925749"/>
          </a:xfrm>
          <a:prstGeom prst="rect">
            <a:avLst/>
          </a:prstGeom>
        </p:spPr>
        <p:txBody>
          <a:bodyPr lIns="0" tIns="0" rIns="0" bIns="0" rtlCol="0" anchor="t">
            <a:spAutoFit/>
          </a:bodyPr>
          <a:lstStyle/>
          <a:p>
            <a:pPr marL="388617" lvl="1" indent="-194308">
              <a:lnSpc>
                <a:spcPts val="2519"/>
              </a:lnSpc>
              <a:buFont typeface="Arial"/>
              <a:buChar char="•"/>
            </a:pPr>
            <a:r>
              <a:rPr lang="en-US" sz="1799" dirty="0">
                <a:solidFill>
                  <a:srgbClr val="013C65"/>
                </a:solidFill>
                <a:latin typeface="Open Sans"/>
              </a:rPr>
              <a:t>A Non-Profit or Government Agency</a:t>
            </a:r>
          </a:p>
          <a:p>
            <a:pPr marL="388617" lvl="1" indent="-194308">
              <a:lnSpc>
                <a:spcPts val="2519"/>
              </a:lnSpc>
              <a:buFont typeface="Arial"/>
              <a:buChar char="•"/>
            </a:pPr>
            <a:r>
              <a:rPr lang="en-US" sz="1799" dirty="0">
                <a:solidFill>
                  <a:srgbClr val="013C65"/>
                </a:solidFill>
                <a:latin typeface="Open Sans"/>
              </a:rPr>
              <a:t>Engaged in community enhancing work</a:t>
            </a:r>
          </a:p>
          <a:p>
            <a:pPr marL="388617" lvl="1" indent="-194308">
              <a:lnSpc>
                <a:spcPts val="2519"/>
              </a:lnSpc>
              <a:buFont typeface="Arial"/>
              <a:buChar char="•"/>
            </a:pPr>
            <a:r>
              <a:rPr lang="en-US" sz="1799" dirty="0">
                <a:solidFill>
                  <a:srgbClr val="013C65"/>
                </a:solidFill>
                <a:latin typeface="Open Sans"/>
              </a:rPr>
              <a:t>Agrees to the terms set forth in the Off-Campus Work-Study Contract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89fd09-58c4-45b9-8b08-712733371f82" xsi:nil="true"/>
    <lcf76f155ced4ddcb4097134ff3c332f xmlns="a5d77ee4-8fd7-476a-b1c5-836049d99b6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7A9696FA6C3A4C9D41884CD506A11E" ma:contentTypeVersion="15" ma:contentTypeDescription="Create a new document." ma:contentTypeScope="" ma:versionID="7017117d4814201ed6bd13424cfafe56">
  <xsd:schema xmlns:xsd="http://www.w3.org/2001/XMLSchema" xmlns:xs="http://www.w3.org/2001/XMLSchema" xmlns:p="http://schemas.microsoft.com/office/2006/metadata/properties" xmlns:ns2="a5d77ee4-8fd7-476a-b1c5-836049d99b6a" xmlns:ns3="f289fd09-58c4-45b9-8b08-712733371f82" targetNamespace="http://schemas.microsoft.com/office/2006/metadata/properties" ma:root="true" ma:fieldsID="7caf18e77663260eb4ef0ec89bd3ef33" ns2:_="" ns3:_="">
    <xsd:import namespace="a5d77ee4-8fd7-476a-b1c5-836049d99b6a"/>
    <xsd:import namespace="f289fd09-58c4-45b9-8b08-712733371f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77ee4-8fd7-476a-b1c5-836049d99b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9b2c479-87f5-4b11-850f-8d0728451f5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89fd09-58c4-45b9-8b08-712733371f8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4d58ee2-7601-4c21-ae97-db576fdbe700}" ma:internalName="TaxCatchAll" ma:showField="CatchAllData" ma:web="f289fd09-58c4-45b9-8b08-712733371f8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FCECC3-EBBB-437A-BC00-53FAE24BB4E5}">
  <ds:schemaRefs>
    <ds:schemaRef ds:uri="http://schemas.microsoft.com/office/2006/metadata/properties"/>
    <ds:schemaRef ds:uri="http://schemas.microsoft.com/office/infopath/2007/PartnerControls"/>
    <ds:schemaRef ds:uri="f289fd09-58c4-45b9-8b08-712733371f82"/>
    <ds:schemaRef ds:uri="a5d77ee4-8fd7-476a-b1c5-836049d99b6a"/>
  </ds:schemaRefs>
</ds:datastoreItem>
</file>

<file path=customXml/itemProps2.xml><?xml version="1.0" encoding="utf-8"?>
<ds:datastoreItem xmlns:ds="http://schemas.openxmlformats.org/officeDocument/2006/customXml" ds:itemID="{371E9E7A-13AA-4D0A-AB3E-E53ADF4BB86F}">
  <ds:schemaRefs>
    <ds:schemaRef ds:uri="http://schemas.microsoft.com/sharepoint/v3/contenttype/forms"/>
  </ds:schemaRefs>
</ds:datastoreItem>
</file>

<file path=customXml/itemProps3.xml><?xml version="1.0" encoding="utf-8"?>
<ds:datastoreItem xmlns:ds="http://schemas.openxmlformats.org/officeDocument/2006/customXml" ds:itemID="{ADF46FB6-6443-4152-882E-E346069EC1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d77ee4-8fd7-476a-b1c5-836049d99b6a"/>
    <ds:schemaRef ds:uri="f289fd09-58c4-45b9-8b08-712733371f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TotalTime>
  <Words>2868</Words>
  <Application>Microsoft Office PowerPoint</Application>
  <PresentationFormat>Custom</PresentationFormat>
  <Paragraphs>328</Paragraphs>
  <Slides>39</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Black Bones</vt:lpstr>
      <vt:lpstr>Arial</vt:lpstr>
      <vt:lpstr>Open Sans Italics</vt:lpstr>
      <vt:lpstr>Open Sans Bold Light</vt:lpstr>
      <vt:lpstr>Open Sans</vt:lpstr>
      <vt:lpstr>Greeley C</vt:lpstr>
      <vt:lpstr>Open Sans Bold</vt:lpstr>
      <vt:lpstr>Calibri</vt:lpstr>
      <vt:lpstr>Greeley 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Student Employer Training</dc:title>
  <dc:creator>Gertner, Hailey</dc:creator>
  <cp:lastModifiedBy>Gertner, Hailey</cp:lastModifiedBy>
  <cp:revision>2</cp:revision>
  <dcterms:created xsi:type="dcterms:W3CDTF">2006-08-16T00:00:00Z</dcterms:created>
  <dcterms:modified xsi:type="dcterms:W3CDTF">2023-07-18T17:53:47Z</dcterms:modified>
  <dc:identifier>DAFlFH2Fp6s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0x0101005C7A9696FA6C3A4C9D41884CD506A11E</vt:lpwstr>
  </property>
  <property fmtid="{D5CDD505-2E9C-101B-9397-08002B2CF9AE}" pid="3" name="MediaServiceImageTags">
    <vt:lpwstr/>
  </property>
</Properties>
</file>