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E50"/>
    <a:srgbClr val="FAB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7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9CDE7-B61E-BD40-9481-F1F4B64F3159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9AB08-EB93-3549-BBDC-5D1C9C1B3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AB08-EB93-3549-BBDC-5D1C9C1B34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2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AB08-EB93-3549-BBDC-5D1C9C1B34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AB08-EB93-3549-BBDC-5D1C9C1B34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7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9AB08-EB93-3549-BBDC-5D1C9C1B34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8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3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2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5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7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6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3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D8844C-E1F9-2B42-B163-628744EE7F7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38AD3-EC22-4041-8DEE-9F9E0BA9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0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94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 userDrawn="1"/>
        </p:nvSpPr>
        <p:spPr>
          <a:xfrm>
            <a:off x="0" y="505440"/>
            <a:ext cx="9144000" cy="54034"/>
          </a:xfrm>
          <a:prstGeom prst="rect">
            <a:avLst/>
          </a:prstGeom>
          <a:solidFill>
            <a:srgbClr val="F8B1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078932" y="161651"/>
            <a:ext cx="815312" cy="82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6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755"/>
            <a:ext cx="9144000" cy="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9"/>
          <p:cNvSpPr txBox="1"/>
          <p:nvPr/>
        </p:nvSpPr>
        <p:spPr>
          <a:xfrm>
            <a:off x="279960" y="6345518"/>
            <a:ext cx="1016577" cy="41323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2018</a:t>
            </a:r>
            <a:endParaRPr lang="en-US" sz="1200" dirty="0">
              <a:solidFill>
                <a:schemeClr val="bg1">
                  <a:lumMod val="50000"/>
                </a:schemeClr>
              </a:solidFill>
              <a:effectLst/>
              <a:ea typeface="ヒラギノ丸ゴ Pro W4"/>
              <a:cs typeface="Times New Roman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0" y="2805919"/>
            <a:ext cx="9144000" cy="648758"/>
          </a:xfrm>
        </p:spPr>
        <p:txBody>
          <a:bodyPr/>
          <a:lstStyle/>
          <a:p>
            <a:r>
              <a:rPr lang="en-US" sz="5400" b="1" dirty="0" smtClean="0">
                <a:solidFill>
                  <a:srgbClr val="192E50"/>
                </a:solidFill>
                <a:latin typeface="Helvetica"/>
                <a:cs typeface="Helvetica"/>
              </a:rPr>
              <a:t>New Employee Orientation</a:t>
            </a:r>
            <a:endParaRPr lang="en-US" sz="5400" b="1" dirty="0">
              <a:solidFill>
                <a:srgbClr val="192E50"/>
              </a:solidFill>
              <a:latin typeface="Helvetica"/>
              <a:cs typeface="Helvetica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0" y="3630600"/>
            <a:ext cx="9144000" cy="515056"/>
          </a:xfrm>
        </p:spPr>
        <p:txBody>
          <a:bodyPr/>
          <a:lstStyle/>
          <a:p>
            <a:r>
              <a:rPr lang="en-US" sz="2800" dirty="0" smtClean="0">
                <a:solidFill>
                  <a:srgbClr val="FAB134"/>
                </a:solidFill>
                <a:latin typeface="Helvetica"/>
                <a:cs typeface="Helvetica"/>
              </a:rPr>
              <a:t>“How To” for Supervisors</a:t>
            </a:r>
            <a:endParaRPr lang="en-US" sz="2800" dirty="0">
              <a:solidFill>
                <a:srgbClr val="FAB134"/>
              </a:solidFill>
              <a:latin typeface="Helvetica"/>
              <a:cs typeface="Helvetic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420" y="5864649"/>
            <a:ext cx="21590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2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After the First Day</a:t>
            </a: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427" y="2815067"/>
            <a:ext cx="3927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Continue going through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Department </a:t>
            </a: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checklist.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343" y="2064223"/>
            <a:ext cx="4302457" cy="430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1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8" y="103891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Week 2 – Week 4</a:t>
            </a: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558" y="1910112"/>
            <a:ext cx="8018060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Review first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Answer questions or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Make sure benefits have been set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Complete Department Orientation checklist and send to 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Discuss goals for review period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14" y="4330734"/>
            <a:ext cx="4431079" cy="237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Planning and Execution</a:t>
            </a: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683" y="2566622"/>
            <a:ext cx="1970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Questions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44" y="1836044"/>
            <a:ext cx="4834199" cy="45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Does HR Cover?</a:t>
            </a: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666" y="1991364"/>
            <a:ext cx="40224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Online training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Safety and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Review of Becoming a Bear booklet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Compensation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How to access pay stubs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Ensure employee has follow up Benefits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appointment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0900"/>
            <a:ext cx="4382731" cy="292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6" y="1052561"/>
            <a:ext cx="872092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Overview of Supervisor Checklist</a:t>
            </a: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8979" y="2536168"/>
            <a:ext cx="35211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Equipment/Property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Professionalism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Personal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Job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Department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Training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2" y="2536168"/>
            <a:ext cx="4965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06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Key Points to Remember</a:t>
            </a: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670" y="1988732"/>
            <a:ext cx="4140262" cy="426578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Orientation provides information new employees need to get off to a good start 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Orientation has a direct impact on future productivity, performance, and job satisfaction</a:t>
            </a:r>
          </a:p>
          <a:p>
            <a:pPr marL="285750" indent="-285750">
              <a:spcBef>
                <a:spcPct val="15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You play a key role in the success of the orientation process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83" y="2382419"/>
            <a:ext cx="41783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54460"/>
            <a:ext cx="9144000" cy="648758"/>
          </a:xfrm>
        </p:spPr>
        <p:txBody>
          <a:bodyPr/>
          <a:lstStyle/>
          <a:p>
            <a:r>
              <a:rPr lang="en-US" b="1" dirty="0" smtClean="0">
                <a:solidFill>
                  <a:srgbClr val="192E50"/>
                </a:solidFill>
                <a:latin typeface="Helvetica"/>
                <a:cs typeface="Helvetica"/>
              </a:rPr>
              <a:t>THANK YOU!</a:t>
            </a:r>
            <a:endParaRPr lang="en-US" b="1" dirty="0">
              <a:solidFill>
                <a:srgbClr val="192E50"/>
              </a:solidFill>
              <a:latin typeface="Helvetica"/>
              <a:cs typeface="Helvetica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755"/>
            <a:ext cx="9144000" cy="99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420" y="5864649"/>
            <a:ext cx="21590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755"/>
            <a:ext cx="9144000" cy="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9"/>
          <p:cNvSpPr txBox="1"/>
          <p:nvPr/>
        </p:nvSpPr>
        <p:spPr>
          <a:xfrm>
            <a:off x="279960" y="6345518"/>
            <a:ext cx="1016577" cy="41323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2018</a:t>
            </a:r>
            <a:endParaRPr lang="en-US" sz="1200" dirty="0">
              <a:solidFill>
                <a:schemeClr val="bg1">
                  <a:lumMod val="50000"/>
                </a:schemeClr>
              </a:solidFill>
              <a:effectLst/>
              <a:ea typeface="ヒラギノ丸ゴ Pro W4"/>
              <a:cs typeface="Times New Roman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0" y="2805919"/>
            <a:ext cx="9144000" cy="648758"/>
          </a:xfrm>
        </p:spPr>
        <p:txBody>
          <a:bodyPr/>
          <a:lstStyle/>
          <a:p>
            <a:r>
              <a:rPr lang="en-US" sz="5400" b="1" dirty="0" smtClean="0">
                <a:solidFill>
                  <a:srgbClr val="192E50"/>
                </a:solidFill>
                <a:latin typeface="Helvetica"/>
                <a:cs typeface="Helvetica"/>
              </a:rPr>
              <a:t>FMLA</a:t>
            </a:r>
            <a:endParaRPr lang="en-US" sz="5400" b="1" dirty="0">
              <a:solidFill>
                <a:srgbClr val="192E50"/>
              </a:solidFill>
              <a:latin typeface="Helvetica"/>
              <a:cs typeface="Helvetica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0" y="3630600"/>
            <a:ext cx="9144000" cy="515056"/>
          </a:xfrm>
        </p:spPr>
        <p:txBody>
          <a:bodyPr/>
          <a:lstStyle/>
          <a:p>
            <a:r>
              <a:rPr lang="en-US" sz="2800" dirty="0" smtClean="0">
                <a:solidFill>
                  <a:srgbClr val="FAB134"/>
                </a:solidFill>
                <a:latin typeface="Helvetica"/>
                <a:cs typeface="Helvetica"/>
              </a:rPr>
              <a:t>“How To” for Supervisors</a:t>
            </a:r>
            <a:endParaRPr lang="en-US" sz="2800" dirty="0">
              <a:solidFill>
                <a:srgbClr val="FAB134"/>
              </a:solidFill>
              <a:latin typeface="Helvetica"/>
              <a:cs typeface="Helvetic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420" y="5864649"/>
            <a:ext cx="21590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1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23" y="930311"/>
            <a:ext cx="7976272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FMLA Summary</a:t>
            </a:r>
            <a:endParaRPr lang="en-US" sz="4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548" y="1501811"/>
            <a:ext cx="88706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Overview</a:t>
            </a:r>
            <a:endParaRPr lang="en-US" alt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Unpaid job-protected leave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Classified: 13 weeks of leave/12 month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Faculty/Professional Admin: 12 weeks of leave/ 12 month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Employees maintain health benefits while on leave, unless they don’t make payments for their portion of the </a:t>
            </a:r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alt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Eligibility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at least 12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Has worked 1,250 hours in the last 12 </a:t>
            </a:r>
            <a:r>
              <a:rPr lang="en-US" alt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alt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Qualifying Reasons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Birth/adoption of a child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Employee’s serious health condition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Care for a family member with a serious health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latin typeface="Helvetica" panose="020B0604020202020204" pitchFamily="34" charset="0"/>
                <a:cs typeface="Helvetica" panose="020B0604020202020204" pitchFamily="34" charset="0"/>
              </a:rPr>
              <a:t>Qualifying need arising out of the fact that an employee’s family member is a military member on covered active duty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88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27" y="1011617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FMLA Process</a:t>
            </a:r>
            <a:endParaRPr lang="en-US" sz="4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428" y="2045435"/>
            <a:ext cx="859604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Employee notifies manager of need to take leave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cs typeface="Times New Roman" pitchFamily="18" charset="0"/>
              </a:rPr>
              <a:t>Employee or Manager contacts HR to determine eligibility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dirty="0">
                <a:cs typeface="Times New Roman" pitchFamily="18" charset="0"/>
              </a:rPr>
              <a:t>Employees submits required paperwork to 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HR approves or denies request &amp; notifies employee &amp; manager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Employee takes leave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Manager tracks leave time &amp; submits to HR monthly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Before Employee returns, submit Fitness-for-Duty to HR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itchFamily="18" charset="0"/>
              </a:rPr>
              <a:t>Not required when employee is out on leave for a family member’s serious health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HR notifies Manager when Employee is authorized to return to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9933" y="721182"/>
            <a:ext cx="4645022" cy="6487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192E50"/>
                </a:solidFill>
                <a:latin typeface="Helvetica"/>
                <a:cs typeface="Helvetica"/>
              </a:rPr>
              <a:t>Training Objectives</a:t>
            </a:r>
            <a:endParaRPr lang="en-US" sz="4000" dirty="0">
              <a:solidFill>
                <a:srgbClr val="192E50"/>
              </a:solidFill>
              <a:latin typeface="Helvetica"/>
              <a:cs typeface="Helvetica"/>
            </a:endParaRPr>
          </a:p>
        </p:txBody>
      </p:sp>
      <p:sp>
        <p:nvSpPr>
          <p:cNvPr id="9" name="Text Box 19"/>
          <p:cNvSpPr txBox="1"/>
          <p:nvPr/>
        </p:nvSpPr>
        <p:spPr>
          <a:xfrm>
            <a:off x="199933" y="1741118"/>
            <a:ext cx="4536742" cy="478494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Recognize the benefits and goals of new employee orientation </a:t>
            </a:r>
            <a:endParaRPr lang="en-US" altLang="en-US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Assume a leadership role in the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Determine the topics to be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covered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Plan and execute successful orientations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558800"/>
            <a:ext cx="41529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27" y="1011617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FMLA Forms</a:t>
            </a:r>
            <a:endParaRPr lang="en-US" sz="4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427" y="2045435"/>
            <a:ext cx="822959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itchFamily="18" charset="0"/>
              </a:rPr>
              <a:t>HR Website/Employee Resources/HRS Forms/Benefits, Health/Safety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FML Request for Employee’s Health Condition (completed by employee &amp; physician 30 days before leave)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Fitness  to Return to Work (submitted to HR before returning to work)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8755"/>
            <a:ext cx="9144000" cy="992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19"/>
          <p:cNvSpPr txBox="1"/>
          <p:nvPr/>
        </p:nvSpPr>
        <p:spPr>
          <a:xfrm>
            <a:off x="279960" y="6345518"/>
            <a:ext cx="1016577" cy="41323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Georgia"/>
                <a:ea typeface="ヒラギノ丸ゴ Pro W4"/>
                <a:cs typeface="Times New Roman"/>
              </a:rPr>
              <a:t>2018</a:t>
            </a:r>
            <a:endParaRPr lang="en-US" sz="1200" dirty="0">
              <a:solidFill>
                <a:schemeClr val="bg1">
                  <a:lumMod val="50000"/>
                </a:schemeClr>
              </a:solidFill>
              <a:effectLst/>
              <a:ea typeface="ヒラギノ丸ゴ Pro W4"/>
              <a:cs typeface="Times New Roman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0" y="2805919"/>
            <a:ext cx="9144000" cy="648758"/>
          </a:xfrm>
        </p:spPr>
        <p:txBody>
          <a:bodyPr/>
          <a:lstStyle/>
          <a:p>
            <a:r>
              <a:rPr lang="en-US" sz="5400" b="1" dirty="0" smtClean="0">
                <a:solidFill>
                  <a:srgbClr val="192E50"/>
                </a:solidFill>
                <a:latin typeface="Helvetica"/>
                <a:cs typeface="Helvetica"/>
              </a:rPr>
              <a:t>Workers’ Compensation</a:t>
            </a:r>
            <a:endParaRPr lang="en-US" sz="5400" b="1" dirty="0">
              <a:solidFill>
                <a:srgbClr val="192E50"/>
              </a:solidFill>
              <a:latin typeface="Helvetica"/>
              <a:cs typeface="Helvetica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0" y="3630600"/>
            <a:ext cx="9144000" cy="515056"/>
          </a:xfrm>
        </p:spPr>
        <p:txBody>
          <a:bodyPr/>
          <a:lstStyle/>
          <a:p>
            <a:r>
              <a:rPr lang="en-US" sz="2800" dirty="0" smtClean="0">
                <a:solidFill>
                  <a:srgbClr val="FAB134"/>
                </a:solidFill>
                <a:latin typeface="Helvetica"/>
                <a:cs typeface="Helvetica"/>
              </a:rPr>
              <a:t>“How To” for Supervisors</a:t>
            </a:r>
            <a:endParaRPr lang="en-US" sz="2800" dirty="0">
              <a:solidFill>
                <a:srgbClr val="FAB134"/>
              </a:solidFill>
              <a:latin typeface="Helvetica"/>
              <a:cs typeface="Helvetica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420" y="5864649"/>
            <a:ext cx="21590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27" y="1011617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Reporting Injuries</a:t>
            </a:r>
            <a:endParaRPr lang="en-US" sz="4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427" y="2045435"/>
            <a:ext cx="822959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If the injury is life or limb threatening injury, call 911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Contact HR following the </a:t>
            </a:r>
            <a:r>
              <a:rPr lang="en-US" sz="2400" dirty="0" smtClean="0">
                <a:cs typeface="Times New Roman" pitchFamily="18" charset="0"/>
              </a:rPr>
              <a:t>injury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HR </a:t>
            </a:r>
            <a:r>
              <a:rPr lang="en-US" sz="2000" dirty="0">
                <a:cs typeface="Times New Roman" pitchFamily="18" charset="0"/>
              </a:rPr>
              <a:t>will provide current list of designated medical </a:t>
            </a:r>
            <a:r>
              <a:rPr lang="en-US" sz="2000" dirty="0" smtClean="0">
                <a:cs typeface="Times New Roman" pitchFamily="18" charset="0"/>
              </a:rPr>
              <a:t>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Complete </a:t>
            </a:r>
            <a:r>
              <a:rPr lang="en-US" sz="2400" dirty="0">
                <a:cs typeface="Times New Roman" pitchFamily="18" charset="0"/>
              </a:rPr>
              <a:t>Injury/Illness form and submit to </a:t>
            </a:r>
            <a:r>
              <a:rPr lang="en-US" sz="2400" dirty="0" smtClean="0">
                <a:cs typeface="Times New Roman" pitchFamily="18" charset="0"/>
              </a:rPr>
              <a:t>HR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As </a:t>
            </a:r>
            <a:r>
              <a:rPr lang="en-US" sz="2000" dirty="0">
                <a:cs typeface="Times New Roman" pitchFamily="18" charset="0"/>
              </a:rPr>
              <a:t>soon as possible, but no later than </a:t>
            </a:r>
            <a:r>
              <a:rPr lang="en-US" sz="2000" b="1" dirty="0">
                <a:cs typeface="Times New Roman" pitchFamily="18" charset="0"/>
              </a:rPr>
              <a:t>4 days </a:t>
            </a:r>
            <a:r>
              <a:rPr lang="en-US" sz="2000" dirty="0">
                <a:cs typeface="Times New Roman" pitchFamily="18" charset="0"/>
              </a:rPr>
              <a:t>after the </a:t>
            </a:r>
            <a:r>
              <a:rPr lang="en-US" sz="2000" dirty="0" smtClean="0">
                <a:cs typeface="Times New Roman" pitchFamily="18" charset="0"/>
              </a:rPr>
              <a:t>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If </a:t>
            </a:r>
            <a:r>
              <a:rPr lang="en-US" sz="2400" dirty="0">
                <a:cs typeface="Times New Roman" pitchFamily="18" charset="0"/>
              </a:rPr>
              <a:t>treatment is </a:t>
            </a:r>
            <a:r>
              <a:rPr lang="en-US" sz="2400" dirty="0" smtClean="0">
                <a:cs typeface="Times New Roman" pitchFamily="18" charset="0"/>
              </a:rPr>
              <a:t>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HR will work with employee to schedule appointments with DM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If </a:t>
            </a:r>
            <a:r>
              <a:rPr lang="en-US" sz="2000" dirty="0">
                <a:cs typeface="Times New Roman" pitchFamily="18" charset="0"/>
              </a:rPr>
              <a:t>treated in an urgent care center or ER for first visit, submit paperwork to HR (if this is not done the employee will be billed for the </a:t>
            </a:r>
            <a:r>
              <a:rPr lang="en-US" sz="2000" dirty="0" smtClean="0">
                <a:cs typeface="Times New Roman" pitchFamily="18" charset="0"/>
              </a:rPr>
              <a:t>appointment)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Times New Roman" pitchFamily="18" charset="0"/>
              </a:rPr>
              <a:t>At </a:t>
            </a:r>
            <a:r>
              <a:rPr lang="en-US" sz="2000" dirty="0">
                <a:cs typeface="Times New Roman" pitchFamily="18" charset="0"/>
              </a:rPr>
              <a:t>appointment, employee will receive a Physician’s </a:t>
            </a:r>
            <a:r>
              <a:rPr lang="en-US" sz="2000" dirty="0" smtClean="0">
                <a:cs typeface="Times New Roman" pitchFamily="18" charset="0"/>
              </a:rPr>
              <a:t>Report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Must </a:t>
            </a:r>
            <a:r>
              <a:rPr lang="en-US" dirty="0">
                <a:cs typeface="Times New Roman" pitchFamily="18" charset="0"/>
              </a:rPr>
              <a:t>provide a copy to manager immediately following the </a:t>
            </a:r>
            <a:r>
              <a:rPr lang="en-US" dirty="0" smtClean="0">
                <a:cs typeface="Times New Roman" pitchFamily="18" charset="0"/>
              </a:rPr>
              <a:t>appointment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itchFamily="18" charset="0"/>
              </a:rPr>
              <a:t>Form </a:t>
            </a:r>
            <a:r>
              <a:rPr lang="en-US" dirty="0">
                <a:cs typeface="Times New Roman" pitchFamily="18" charset="0"/>
              </a:rPr>
              <a:t>will outline any work restrictions as a result of the injury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7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27" y="1011617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Reporting Injuries</a:t>
            </a:r>
            <a:endParaRPr lang="en-US" sz="4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427" y="2045435"/>
            <a:ext cx="82295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Times New Roman" pitchFamily="18" charset="0"/>
              </a:rPr>
              <a:t>Manager should review the Physician’s Report &amp; restrictions with the employee and make any necessary adjustments to his/her work schedule and clarify </a:t>
            </a:r>
            <a:r>
              <a:rPr lang="en-US" sz="2400" dirty="0" smtClean="0">
                <a:latin typeface="Calibri" panose="020F0502020204030204" pitchFamily="34" charset="0"/>
                <a:cs typeface="Times New Roman" pitchFamily="18" charset="0"/>
              </a:rPr>
              <a:t>expectations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Times New Roman" pitchFamily="18" charset="0"/>
              </a:rPr>
              <a:t>If </a:t>
            </a:r>
            <a:r>
              <a:rPr lang="en-US" sz="2400" dirty="0">
                <a:latin typeface="Calibri" panose="020F0502020204030204" pitchFamily="34" charset="0"/>
                <a:cs typeface="Times New Roman" pitchFamily="18" charset="0"/>
              </a:rPr>
              <a:t>employee is unable to perform regular duties due to injury, some alternative work </a:t>
            </a:r>
            <a:r>
              <a:rPr lang="en-US" sz="2400" dirty="0" smtClean="0">
                <a:latin typeface="Calibri" panose="020F0502020204030204" pitchFamily="34" charset="0"/>
                <a:cs typeface="Times New Roman" pitchFamily="18" charset="0"/>
              </a:rPr>
              <a:t>ideas: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Times New Roman" pitchFamily="18" charset="0"/>
              </a:rPr>
              <a:t>Safety </a:t>
            </a:r>
            <a:r>
              <a:rPr lang="en-US" sz="2000" dirty="0">
                <a:latin typeface="Calibri" panose="020F0502020204030204" pitchFamily="34" charset="0"/>
                <a:cs typeface="Times New Roman" pitchFamily="18" charset="0"/>
              </a:rPr>
              <a:t>training videos on </a:t>
            </a:r>
            <a:r>
              <a:rPr lang="en-US" sz="2000" dirty="0" err="1">
                <a:latin typeface="Calibri" panose="020F0502020204030204" pitchFamily="34" charset="0"/>
                <a:cs typeface="Times New Roman" pitchFamily="18" charset="0"/>
              </a:rPr>
              <a:t>Pinnacol</a:t>
            </a:r>
            <a:r>
              <a:rPr lang="en-US" sz="2000" dirty="0">
                <a:latin typeface="Calibri" panose="020F0502020204030204" pitchFamily="34" charset="0"/>
                <a:cs typeface="Times New Roman" pitchFamily="18" charset="0"/>
              </a:rPr>
              <a:t> site </a:t>
            </a:r>
            <a:endParaRPr lang="en-US" sz="20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Times New Roman" pitchFamily="18" charset="0"/>
              </a:rPr>
              <a:t>MS </a:t>
            </a:r>
            <a:r>
              <a:rPr lang="en-US" sz="2000" dirty="0">
                <a:latin typeface="Calibri" panose="020F0502020204030204" pitchFamily="34" charset="0"/>
                <a:cs typeface="Times New Roman" pitchFamily="18" charset="0"/>
              </a:rPr>
              <a:t>Classes to improve skills (Word, Excel, </a:t>
            </a:r>
            <a:r>
              <a:rPr lang="en-US" sz="2000" dirty="0" smtClean="0">
                <a:latin typeface="Calibri" panose="020F0502020204030204" pitchFamily="34" charset="0"/>
                <a:cs typeface="Times New Roman" pitchFamily="18" charset="0"/>
              </a:rPr>
              <a:t>PowerPoint)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Calibri" panose="020F0502020204030204" pitchFamily="34" charset="0"/>
                <a:cs typeface="Times New Roman" pitchFamily="18" charset="0"/>
              </a:rPr>
              <a:t>SkillSoft</a:t>
            </a:r>
            <a:r>
              <a:rPr lang="en-US" sz="20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Times New Roman" pitchFamily="18" charset="0"/>
              </a:rPr>
              <a:t>Training Library (Communications, Compliance, </a:t>
            </a:r>
            <a:r>
              <a:rPr lang="en-US" sz="2000" dirty="0" smtClean="0">
                <a:latin typeface="Calibri" panose="020F0502020204030204" pitchFamily="34" charset="0"/>
                <a:cs typeface="Times New Roman" pitchFamily="18" charset="0"/>
              </a:rPr>
              <a:t>etc.)</a:t>
            </a:r>
            <a:endParaRPr lang="en-US" sz="200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27" y="1011617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WC Forms</a:t>
            </a:r>
            <a:endParaRPr lang="en-US" sz="4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427" y="2045435"/>
            <a:ext cx="8229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Times New Roman" pitchFamily="18" charset="0"/>
              </a:rPr>
              <a:t>HR Website/ Employee Resources/ HRS Forms/ </a:t>
            </a:r>
            <a:r>
              <a:rPr lang="en-US" sz="2400" dirty="0" err="1" smtClean="0">
                <a:latin typeface="Calibri" panose="020F0502020204030204" pitchFamily="34" charset="0"/>
                <a:cs typeface="Times New Roman" pitchFamily="18" charset="0"/>
              </a:rPr>
              <a:t>Benefits,Health</a:t>
            </a:r>
            <a:r>
              <a:rPr lang="en-US" sz="2400" dirty="0" smtClean="0">
                <a:latin typeface="Calibri" panose="020F0502020204030204" pitchFamily="34" charset="0"/>
                <a:cs typeface="Times New Roman" pitchFamily="18" charset="0"/>
              </a:rPr>
              <a:t>/Safety/ Injury Illness Report Form</a:t>
            </a:r>
            <a:endParaRPr lang="en-US" sz="200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94" y="2915188"/>
            <a:ext cx="5949863" cy="39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27" y="1011617"/>
            <a:ext cx="822960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Benefits of Orientation</a:t>
            </a:r>
            <a:endParaRPr lang="en-US" sz="4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3472" y="2045435"/>
            <a:ext cx="648950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Welcome new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employee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Provides essential information </a:t>
            </a:r>
            <a:endParaRPr lang="en-US" altLang="en-US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Helps you get to know the employee and assess training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Create a Positive 1</a:t>
            </a:r>
            <a:r>
              <a:rPr lang="en-US" altLang="en-US" sz="24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Reduce turnover </a:t>
            </a:r>
            <a:endParaRPr lang="en-US" altLang="en-US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6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05218"/>
            <a:ext cx="8229600" cy="794982"/>
          </a:xfrm>
        </p:spPr>
        <p:txBody>
          <a:bodyPr/>
          <a:lstStyle/>
          <a:p>
            <a:r>
              <a:rPr lang="en-US" sz="4800" dirty="0" smtClean="0">
                <a:solidFill>
                  <a:srgbClr val="002060"/>
                </a:solidFill>
              </a:rPr>
              <a:t>Key Information</a:t>
            </a:r>
            <a:endParaRPr lang="en-US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786" y="1849273"/>
            <a:ext cx="3985146" cy="3640540"/>
          </a:xfrm>
        </p:spPr>
        <p:txBody>
          <a:bodyPr/>
          <a:lstStyle/>
          <a:p>
            <a:endParaRPr lang="en-US" altLang="en-US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UNC </a:t>
            </a: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information </a:t>
            </a:r>
            <a:endParaRPr lang="en-US" altLang="en-US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Dept.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information</a:t>
            </a:r>
          </a:p>
          <a:p>
            <a:pPr marL="0" indent="0">
              <a:buNone/>
            </a:pP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</a:t>
            </a: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Benefits information </a:t>
            </a:r>
            <a:endParaRPr lang="en-US" altLang="en-US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Job information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3" y="2157347"/>
            <a:ext cx="5080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2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7922"/>
            <a:ext cx="8229600" cy="639715"/>
          </a:xfrm>
        </p:spPr>
        <p:txBody>
          <a:bodyPr/>
          <a:lstStyle/>
          <a:p>
            <a:r>
              <a:rPr lang="en-US" sz="48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 Leadership Role</a:t>
            </a:r>
            <a:endParaRPr lang="en-US" sz="48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49672" y="2348538"/>
            <a:ext cx="39032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Have an orientation plan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Coordinate with Human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Oversee orientation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Evaluate progress of new employee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2" y="2348538"/>
            <a:ext cx="47625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161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Orientation Background</a:t>
            </a: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095" y="1881560"/>
            <a:ext cx="5172814" cy="486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6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94" y="846138"/>
            <a:ext cx="4742597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Before the First Day</a:t>
            </a:r>
            <a:endParaRPr lang="en-US" sz="40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7894" y="1893603"/>
            <a:ext cx="45378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Background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check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PDID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HRS confirmation of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Welcome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1 day parking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Complete Prior to First day checklist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1" y="558800"/>
            <a:ext cx="42037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75110" y="2127366"/>
            <a:ext cx="31116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Make staff aware of new employee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Designate a workstation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Plan and schedule orientation activities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Gather necessary information and paperwork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Select an assistant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3891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Before the First Day (cont.)</a:t>
            </a: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1" y="232897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891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First Day</a:t>
            </a:r>
            <a:endParaRPr lang="en-US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012" y="1828776"/>
            <a:ext cx="8734567" cy="129445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spcBef>
                <a:spcPct val="17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Welcome the new employee</a:t>
            </a:r>
          </a:p>
          <a:p>
            <a:pPr marL="285750" indent="-285750">
              <a:spcBef>
                <a:spcPct val="17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Introduce employee to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 co-workers </a:t>
            </a: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and workplace</a:t>
            </a:r>
          </a:p>
          <a:p>
            <a:pPr marL="285750" indent="-285750">
              <a:spcBef>
                <a:spcPct val="17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Complete paperwork</a:t>
            </a:r>
          </a:p>
          <a:p>
            <a:pPr marL="285750" indent="-285750">
              <a:spcBef>
                <a:spcPct val="17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Have employee attend HR orientation </a:t>
            </a:r>
            <a:r>
              <a:rPr lang="en-US" alt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session</a:t>
            </a:r>
            <a:endParaRPr lang="en-US" alt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50" y="3429000"/>
            <a:ext cx="48641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Office PowerPoint</Application>
  <PresentationFormat>On-screen Show (4:3)</PresentationFormat>
  <Paragraphs>151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Georgia</vt:lpstr>
      <vt:lpstr>Helvetica</vt:lpstr>
      <vt:lpstr>Times New Roman</vt:lpstr>
      <vt:lpstr>ヒラギノ丸ゴ Pro W4</vt:lpstr>
      <vt:lpstr>Office Theme</vt:lpstr>
      <vt:lpstr>New Employee Orientation</vt:lpstr>
      <vt:lpstr>PowerPoint Presentation</vt:lpstr>
      <vt:lpstr>Benefits of Orientation</vt:lpstr>
      <vt:lpstr>Key Information</vt:lpstr>
      <vt:lpstr>Your Leadership Role</vt:lpstr>
      <vt:lpstr>Orientation Background</vt:lpstr>
      <vt:lpstr>Before the First Day</vt:lpstr>
      <vt:lpstr>Before the First Day (cont.)</vt:lpstr>
      <vt:lpstr>The First Day</vt:lpstr>
      <vt:lpstr>After the First Day</vt:lpstr>
      <vt:lpstr>Week 2 – Week 4</vt:lpstr>
      <vt:lpstr>Planning and Execution</vt:lpstr>
      <vt:lpstr>What Does HR Cover?</vt:lpstr>
      <vt:lpstr>Overview of Supervisor Checklist</vt:lpstr>
      <vt:lpstr>Key Points to Remember</vt:lpstr>
      <vt:lpstr>THANK YOU!</vt:lpstr>
      <vt:lpstr>FMLA</vt:lpstr>
      <vt:lpstr>FMLA Summary</vt:lpstr>
      <vt:lpstr>FMLA Process</vt:lpstr>
      <vt:lpstr>FMLA Forms</vt:lpstr>
      <vt:lpstr>Workers’ Compensation</vt:lpstr>
      <vt:lpstr>Reporting Injuries</vt:lpstr>
      <vt:lpstr>Reporting Injuries</vt:lpstr>
      <vt:lpstr>WC Forms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Hire Orientation Training</dc:title>
  <dc:creator/>
  <cp:lastModifiedBy/>
  <cp:revision>1</cp:revision>
  <dcterms:created xsi:type="dcterms:W3CDTF">2018-02-28T18:36:47Z</dcterms:created>
  <dcterms:modified xsi:type="dcterms:W3CDTF">2018-04-13T16:00:12Z</dcterms:modified>
</cp:coreProperties>
</file>