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2"/>
  </p:notesMasterIdLst>
  <p:sldIdLst>
    <p:sldId id="256" r:id="rId2"/>
    <p:sldId id="305" r:id="rId3"/>
    <p:sldId id="304" r:id="rId4"/>
    <p:sldId id="306" r:id="rId5"/>
    <p:sldId id="269" r:id="rId6"/>
    <p:sldId id="265" r:id="rId7"/>
    <p:sldId id="266" r:id="rId8"/>
    <p:sldId id="259" r:id="rId9"/>
    <p:sldId id="312" r:id="rId10"/>
    <p:sldId id="314" r:id="rId11"/>
    <p:sldId id="315" r:id="rId12"/>
    <p:sldId id="313" r:id="rId13"/>
    <p:sldId id="319" r:id="rId14"/>
    <p:sldId id="320" r:id="rId15"/>
    <p:sldId id="311" r:id="rId16"/>
    <p:sldId id="317" r:id="rId17"/>
    <p:sldId id="321" r:id="rId18"/>
    <p:sldId id="327" r:id="rId19"/>
    <p:sldId id="322" r:id="rId20"/>
    <p:sldId id="323" r:id="rId21"/>
    <p:sldId id="324" r:id="rId22"/>
    <p:sldId id="328" r:id="rId23"/>
    <p:sldId id="325" r:id="rId24"/>
    <p:sldId id="358" r:id="rId25"/>
    <p:sldId id="355" r:id="rId26"/>
    <p:sldId id="362" r:id="rId27"/>
    <p:sldId id="363" r:id="rId28"/>
    <p:sldId id="367" r:id="rId29"/>
    <p:sldId id="368" r:id="rId30"/>
    <p:sldId id="364" r:id="rId31"/>
    <p:sldId id="357" r:id="rId32"/>
    <p:sldId id="356" r:id="rId33"/>
    <p:sldId id="360" r:id="rId34"/>
    <p:sldId id="365" r:id="rId35"/>
    <p:sldId id="366" r:id="rId36"/>
    <p:sldId id="354" r:id="rId37"/>
    <p:sldId id="299" r:id="rId38"/>
    <p:sldId id="330" r:id="rId39"/>
    <p:sldId id="329" r:id="rId40"/>
    <p:sldId id="290" r:id="rId41"/>
    <p:sldId id="331" r:id="rId42"/>
    <p:sldId id="332" r:id="rId43"/>
    <p:sldId id="333" r:id="rId44"/>
    <p:sldId id="334" r:id="rId45"/>
    <p:sldId id="335" r:id="rId46"/>
    <p:sldId id="336" r:id="rId47"/>
    <p:sldId id="370" r:id="rId48"/>
    <p:sldId id="373" r:id="rId49"/>
    <p:sldId id="372" r:id="rId50"/>
    <p:sldId id="371" r:id="rId51"/>
    <p:sldId id="340" r:id="rId52"/>
    <p:sldId id="342" r:id="rId53"/>
    <p:sldId id="339" r:id="rId54"/>
    <p:sldId id="344" r:id="rId55"/>
    <p:sldId id="353" r:id="rId56"/>
    <p:sldId id="374" r:id="rId57"/>
    <p:sldId id="377" r:id="rId58"/>
    <p:sldId id="337" r:id="rId59"/>
    <p:sldId id="347" r:id="rId60"/>
    <p:sldId id="348" r:id="rId61"/>
    <p:sldId id="341" r:id="rId62"/>
    <p:sldId id="345" r:id="rId63"/>
    <p:sldId id="338" r:id="rId64"/>
    <p:sldId id="346" r:id="rId65"/>
    <p:sldId id="352" r:id="rId66"/>
    <p:sldId id="349" r:id="rId67"/>
    <p:sldId id="351" r:id="rId68"/>
    <p:sldId id="350" r:id="rId69"/>
    <p:sldId id="343" r:id="rId70"/>
    <p:sldId id="310" r:id="rId71"/>
    <p:sldId id="378" r:id="rId72"/>
    <p:sldId id="307" r:id="rId73"/>
    <p:sldId id="268" r:id="rId74"/>
    <p:sldId id="294" r:id="rId75"/>
    <p:sldId id="267" r:id="rId76"/>
    <p:sldId id="296" r:id="rId77"/>
    <p:sldId id="295" r:id="rId78"/>
    <p:sldId id="264" r:id="rId79"/>
    <p:sldId id="263" r:id="rId80"/>
    <p:sldId id="258" r:id="rId81"/>
    <p:sldId id="261" r:id="rId82"/>
    <p:sldId id="270" r:id="rId83"/>
    <p:sldId id="272" r:id="rId84"/>
    <p:sldId id="283" r:id="rId85"/>
    <p:sldId id="302" r:id="rId86"/>
    <p:sldId id="286" r:id="rId87"/>
    <p:sldId id="309" r:id="rId88"/>
    <p:sldId id="288" r:id="rId89"/>
    <p:sldId id="308" r:id="rId90"/>
    <p:sldId id="289" r:id="rId91"/>
    <p:sldId id="300" r:id="rId92"/>
    <p:sldId id="274" r:id="rId93"/>
    <p:sldId id="276" r:id="rId94"/>
    <p:sldId id="293" r:id="rId95"/>
    <p:sldId id="271" r:id="rId96"/>
    <p:sldId id="275" r:id="rId97"/>
    <p:sldId id="382" r:id="rId98"/>
    <p:sldId id="277" r:id="rId99"/>
    <p:sldId id="281" r:id="rId100"/>
    <p:sldId id="379" r:id="rId101"/>
    <p:sldId id="380" r:id="rId102"/>
    <p:sldId id="381" r:id="rId103"/>
    <p:sldId id="383" r:id="rId104"/>
    <p:sldId id="278" r:id="rId105"/>
    <p:sldId id="279" r:id="rId106"/>
    <p:sldId id="285" r:id="rId107"/>
    <p:sldId id="291" r:id="rId108"/>
    <p:sldId id="297" r:id="rId109"/>
    <p:sldId id="282" r:id="rId110"/>
    <p:sldId id="369" r:id="rId1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28"/>
  </p:normalViewPr>
  <p:slideViewPr>
    <p:cSldViewPr snapToGrid="0" snapToObjects="1">
      <p:cViewPr varScale="1">
        <p:scale>
          <a:sx n="136" d="100"/>
          <a:sy n="136" d="100"/>
        </p:scale>
        <p:origin x="1504" y="2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notesMaster" Target="notesMasters/notesMaster1.xml"/><Relationship Id="rId113" Type="http://schemas.openxmlformats.org/officeDocument/2006/relationships/presProps" Target="presProps.xml"/><Relationship Id="rId114" Type="http://schemas.openxmlformats.org/officeDocument/2006/relationships/viewProps" Target="viewProps.xml"/><Relationship Id="rId115" Type="http://schemas.openxmlformats.org/officeDocument/2006/relationships/theme" Target="theme/theme1.xml"/><Relationship Id="rId11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C6E92F-140A-6C4D-9952-C93086C791F0}" type="datetimeFigureOut">
              <a:rPr lang="en-US" smtClean="0"/>
              <a:t>2/27/18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5E29CF-152E-9146-92C8-42CF4CE0E7B0}" type="slidenum">
              <a:rPr lang="en-US" smtClean="0"/>
              <a:t>‹#›</a:t>
            </a:fld>
            <a:endParaRPr lang="en-US"/>
          </a:p>
        </p:txBody>
      </p:sp>
    </p:spTree>
    <p:extLst>
      <p:ext uri="{BB962C8B-B14F-4D97-AF65-F5344CB8AC3E}">
        <p14:creationId xmlns:p14="http://schemas.microsoft.com/office/powerpoint/2010/main" val="333669943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en.wikipedia.org/wiki/Fort_Riley" TargetMode="External"/><Relationship Id="rId4" Type="http://schemas.openxmlformats.org/officeDocument/2006/relationships/hyperlink" Target="http://en.wikipedia.org/wiki/Kansas" TargetMode="External"/><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n.wikipedia.org/wiki/American_Civil_War" TargetMode="External"/><Relationship Id="rId4" Type="http://schemas.openxmlformats.org/officeDocument/2006/relationships/hyperlink" Target="http://en.wikipedia.org/wiki/U.S._Cavalry" TargetMode="External"/><Relationship Id="rId5" Type="http://schemas.openxmlformats.org/officeDocument/2006/relationships/hyperlink" Target="http://en.wikipedia.org/wiki/Regular_Army" TargetMode="External"/><Relationship Id="rId6" Type="http://schemas.openxmlformats.org/officeDocument/2006/relationships/hyperlink" Target="http://en.wikipedia.org/wiki/Regiment" TargetMode="External"/><Relationship Id="rId7" Type="http://schemas.openxmlformats.org/officeDocument/2006/relationships/hyperlink" Target="http://en.wikipedia.org/wiki/John_Chivington" TargetMode="External"/><Relationship Id="rId8" Type="http://schemas.openxmlformats.org/officeDocument/2006/relationships/hyperlink" Target="http://en.wikipedia.org/wiki/Sand_Creek_Massacre" TargetMode="External"/><Relationship Id="rId9" Type="http://schemas.openxmlformats.org/officeDocument/2006/relationships/hyperlink" Target="http://en.wikipedia.org/wiki/Battle_of_the_Alamo" TargetMode="External"/><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courtesy Colorado Historical Society)</a:t>
            </a:r>
            <a:br>
              <a:rPr lang="en-US" dirty="0" smtClean="0"/>
            </a:br>
            <a:r>
              <a:rPr lang="en-US" dirty="0" smtClean="0"/>
              <a:t>Meeting at the Camp Weld Council in Denver On September 28, 1864 </a:t>
            </a:r>
            <a:br>
              <a:rPr lang="en-US" dirty="0" smtClean="0"/>
            </a:br>
            <a:r>
              <a:rPr lang="en-US" dirty="0" smtClean="0"/>
              <a:t>Standing (l to r): White Wing, </a:t>
            </a:r>
            <a:r>
              <a:rPr lang="en-US" dirty="0" err="1" smtClean="0"/>
              <a:t>Bosse</a:t>
            </a:r>
            <a:r>
              <a:rPr lang="en-US" dirty="0" smtClean="0"/>
              <a:t>, John Smith (interpreter), rest unknown </a:t>
            </a:r>
            <a:br>
              <a:rPr lang="en-US" dirty="0" smtClean="0"/>
            </a:br>
            <a:r>
              <a:rPr lang="en-US" dirty="0" smtClean="0"/>
              <a:t>Seated: Neva, Bull Bear, Black Kettle, One-Eye and an unidentified Indian </a:t>
            </a:r>
            <a:br>
              <a:rPr lang="en-US" dirty="0" smtClean="0"/>
            </a:br>
            <a:r>
              <a:rPr lang="en-US" dirty="0" smtClean="0"/>
              <a:t>Kneeling: Maj. Ned </a:t>
            </a:r>
            <a:r>
              <a:rPr lang="en-US" dirty="0" err="1" smtClean="0"/>
              <a:t>Wynkoop</a:t>
            </a:r>
            <a:r>
              <a:rPr lang="en-US" dirty="0" smtClean="0"/>
              <a:t> &amp; Capt. Silas Soule.</a:t>
            </a:r>
            <a:endParaRPr lang="en-US" dirty="0"/>
          </a:p>
        </p:txBody>
      </p:sp>
      <p:sp>
        <p:nvSpPr>
          <p:cNvPr id="4" name="Slide Number Placeholder 3"/>
          <p:cNvSpPr>
            <a:spLocks noGrp="1"/>
          </p:cNvSpPr>
          <p:nvPr>
            <p:ph type="sldNum" sz="quarter" idx="10"/>
          </p:nvPr>
        </p:nvSpPr>
        <p:spPr/>
        <p:txBody>
          <a:bodyPr/>
          <a:lstStyle/>
          <a:p>
            <a:fld id="{E05E29CF-152E-9146-92C8-42CF4CE0E7B0}" type="slidenum">
              <a:rPr lang="en-US" smtClean="0"/>
              <a:t>99</a:t>
            </a:fld>
            <a:endParaRPr lang="en-US"/>
          </a:p>
        </p:txBody>
      </p:sp>
    </p:spTree>
    <p:extLst>
      <p:ext uri="{BB962C8B-B14F-4D97-AF65-F5344CB8AC3E}">
        <p14:creationId xmlns:p14="http://schemas.microsoft.com/office/powerpoint/2010/main" val="35320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 image at left is part of a larger depiction of the Sand Creek massacre, painted on elk hide by Northern Arapaho artist Eugene </a:t>
            </a:r>
            <a:r>
              <a:rPr lang="en-US" i="1" dirty="0" err="1" smtClean="0"/>
              <a:t>Ridgely</a:t>
            </a:r>
            <a:r>
              <a:rPr lang="en-US" i="1" dirty="0" smtClean="0"/>
              <a:t>. His great-grandfather Lame Man survived the attack. Soldiers attack after most of the warriors have left to go hunting (far right). The Cheyenne chief White Antelope stands by the American flag and white peace flag at the center of the camp, yelling to the soldiers that they are mistakenly attacking a peaceful camp (center), but they ignore him. Women, children and the elderly flee, pursued by the soldiers, who kill and mutilate them (left).</a:t>
            </a:r>
            <a:endParaRPr lang="en-US" dirty="0"/>
          </a:p>
        </p:txBody>
      </p:sp>
      <p:sp>
        <p:nvSpPr>
          <p:cNvPr id="4" name="Slide Number Placeholder 3"/>
          <p:cNvSpPr>
            <a:spLocks noGrp="1"/>
          </p:cNvSpPr>
          <p:nvPr>
            <p:ph type="sldNum" sz="quarter" idx="10"/>
          </p:nvPr>
        </p:nvSpPr>
        <p:spPr/>
        <p:txBody>
          <a:bodyPr/>
          <a:lstStyle/>
          <a:p>
            <a:fld id="{E05E29CF-152E-9146-92C8-42CF4CE0E7B0}" type="slidenum">
              <a:rPr lang="en-US" smtClean="0"/>
              <a:t>102</a:t>
            </a:fld>
            <a:endParaRPr lang="en-US"/>
          </a:p>
        </p:txBody>
      </p:sp>
    </p:spTree>
    <p:extLst>
      <p:ext uri="{BB962C8B-B14F-4D97-AF65-F5344CB8AC3E}">
        <p14:creationId xmlns:p14="http://schemas.microsoft.com/office/powerpoint/2010/main" val="71265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A portrait of Edmond </a:t>
            </a:r>
            <a:r>
              <a:rPr lang="en-US" i="1" dirty="0" err="1" smtClean="0"/>
              <a:t>Guerrier</a:t>
            </a:r>
            <a:r>
              <a:rPr lang="en-US" i="1" dirty="0" smtClean="0"/>
              <a:t>. </a:t>
            </a:r>
            <a:r>
              <a:rPr lang="en-US" i="1" dirty="0" err="1" smtClean="0"/>
              <a:t>Guerrier</a:t>
            </a:r>
            <a:r>
              <a:rPr lang="en-US" i="1" dirty="0" smtClean="0"/>
              <a:t> was the son of Frenchman William </a:t>
            </a:r>
            <a:r>
              <a:rPr lang="en-US" i="1" dirty="0" err="1" smtClean="0"/>
              <a:t>Guerrier</a:t>
            </a:r>
            <a:r>
              <a:rPr lang="en-US" i="1" dirty="0" smtClean="0"/>
              <a:t> and Walks In Sight, a Cheyenne. </a:t>
            </a:r>
            <a:r>
              <a:rPr lang="en-US" i="1" dirty="0" err="1" smtClean="0"/>
              <a:t>Guerrier</a:t>
            </a:r>
            <a:r>
              <a:rPr lang="en-US" i="1" dirty="0" smtClean="0"/>
              <a:t> provided testimony to Congressional investigators at </a:t>
            </a:r>
            <a:r>
              <a:rPr lang="en-US" i="1" dirty="0" smtClean="0">
                <a:hlinkClick r:id="rId3" tooltip="Fort Riley"/>
              </a:rPr>
              <a:t>Fort Riley</a:t>
            </a:r>
            <a:r>
              <a:rPr lang="en-US" i="1" dirty="0" smtClean="0"/>
              <a:t>, </a:t>
            </a:r>
            <a:r>
              <a:rPr lang="en-US" i="1" dirty="0" smtClean="0">
                <a:hlinkClick r:id="rId4" tooltip="Kansas"/>
              </a:rPr>
              <a:t>Kansas</a:t>
            </a:r>
            <a:r>
              <a:rPr lang="en-US" i="1" dirty="0" smtClean="0"/>
              <a:t> in 1865 concerning the Sand Creek Massacre.</a:t>
            </a:r>
            <a:endParaRPr lang="en-US" dirty="0"/>
          </a:p>
        </p:txBody>
      </p:sp>
      <p:sp>
        <p:nvSpPr>
          <p:cNvPr id="4" name="Slide Number Placeholder 3"/>
          <p:cNvSpPr>
            <a:spLocks noGrp="1"/>
          </p:cNvSpPr>
          <p:nvPr>
            <p:ph type="sldNum" sz="quarter" idx="10"/>
          </p:nvPr>
        </p:nvSpPr>
        <p:spPr/>
        <p:txBody>
          <a:bodyPr/>
          <a:lstStyle/>
          <a:p>
            <a:fld id="{E05E29CF-152E-9146-92C8-42CF4CE0E7B0}" type="slidenum">
              <a:rPr lang="en-US" smtClean="0"/>
              <a:t>104</a:t>
            </a:fld>
            <a:endParaRPr lang="en-US"/>
          </a:p>
        </p:txBody>
      </p:sp>
    </p:spTree>
    <p:extLst>
      <p:ext uri="{BB962C8B-B14F-4D97-AF65-F5344CB8AC3E}">
        <p14:creationId xmlns:p14="http://schemas.microsoft.com/office/powerpoint/2010/main" val="2715961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1864 during the </a:t>
            </a:r>
            <a:r>
              <a:rPr lang="en-US" dirty="0" smtClean="0">
                <a:hlinkClick r:id="rId3" tooltip="American Civil War"/>
              </a:rPr>
              <a:t>American Civil War</a:t>
            </a:r>
            <a:r>
              <a:rPr lang="en-US" dirty="0" smtClean="0"/>
              <a:t>, Texan Lt. Frank Hewitt is serving with the </a:t>
            </a:r>
            <a:r>
              <a:rPr lang="en-US" dirty="0" smtClean="0">
                <a:hlinkClick r:id="rId4" tooltip="U.S. Cavalry"/>
              </a:rPr>
              <a:t>U.S. Cavalry</a:t>
            </a:r>
            <a:r>
              <a:rPr lang="en-US" dirty="0" smtClean="0"/>
              <a:t> in a </a:t>
            </a:r>
            <a:r>
              <a:rPr lang="en-US" dirty="0" smtClean="0">
                <a:hlinkClick r:id="rId5" tooltip="Regular Army"/>
              </a:rPr>
              <a:t>Regular Army</a:t>
            </a:r>
            <a:r>
              <a:rPr lang="en-US" dirty="0" smtClean="0"/>
              <a:t> </a:t>
            </a:r>
            <a:r>
              <a:rPr lang="en-US" dirty="0" smtClean="0">
                <a:hlinkClick r:id="rId6" tooltip="Regiment"/>
              </a:rPr>
              <a:t>Regiment</a:t>
            </a:r>
            <a:r>
              <a:rPr lang="en-US" dirty="0" smtClean="0"/>
              <a:t> under Colonel </a:t>
            </a:r>
            <a:r>
              <a:rPr lang="en-US" dirty="0" smtClean="0">
                <a:hlinkClick r:id="rId7" tooltip="John Chivington"/>
              </a:rPr>
              <a:t>John Chivington</a:t>
            </a:r>
            <a:r>
              <a:rPr lang="en-US" dirty="0" smtClean="0"/>
              <a:t>. On patrol, Hewitt meets a group of Indians who are unarmed and returning to the Sand Creek reservation they were not supposed to leave. When briefing Col. </a:t>
            </a:r>
            <a:r>
              <a:rPr lang="en-US" dirty="0" err="1" smtClean="0"/>
              <a:t>Chivington</a:t>
            </a:r>
            <a:r>
              <a:rPr lang="en-US" dirty="0" smtClean="0"/>
              <a:t>, the Colonel orders the </a:t>
            </a:r>
            <a:r>
              <a:rPr lang="en-US" dirty="0" smtClean="0">
                <a:hlinkClick r:id="rId8" tooltip="Sand Creek Massacre"/>
              </a:rPr>
              <a:t>Sand Creek Massacre</a:t>
            </a:r>
            <a:r>
              <a:rPr lang="en-US" dirty="0" smtClean="0"/>
              <a:t> to punish the Indians. The fictional story tells the tale of an Army deserter training a disparate group of women to be Indian Fighters climaxing in a </a:t>
            </a:r>
            <a:r>
              <a:rPr lang="en-US" dirty="0" smtClean="0">
                <a:hlinkClick r:id="rId9" tooltip="Battle of the Alamo"/>
              </a:rPr>
              <a:t>Battle of the Alamo</a:t>
            </a:r>
            <a:r>
              <a:rPr lang="en-US" dirty="0" smtClean="0"/>
              <a:t> type action.</a:t>
            </a:r>
            <a:endParaRPr lang="en-US" dirty="0"/>
          </a:p>
        </p:txBody>
      </p:sp>
      <p:sp>
        <p:nvSpPr>
          <p:cNvPr id="4" name="Slide Number Placeholder 3"/>
          <p:cNvSpPr>
            <a:spLocks noGrp="1"/>
          </p:cNvSpPr>
          <p:nvPr>
            <p:ph type="sldNum" sz="quarter" idx="10"/>
          </p:nvPr>
        </p:nvSpPr>
        <p:spPr/>
        <p:txBody>
          <a:bodyPr/>
          <a:lstStyle/>
          <a:p>
            <a:fld id="{E05E29CF-152E-9146-92C8-42CF4CE0E7B0}" type="slidenum">
              <a:rPr lang="en-US" smtClean="0"/>
              <a:t>109</a:t>
            </a:fld>
            <a:endParaRPr lang="en-US"/>
          </a:p>
        </p:txBody>
      </p:sp>
    </p:spTree>
    <p:extLst>
      <p:ext uri="{BB962C8B-B14F-4D97-AF65-F5344CB8AC3E}">
        <p14:creationId xmlns:p14="http://schemas.microsoft.com/office/powerpoint/2010/main" val="257233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9656BE-6083-E041-8400-272B5908C78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202558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656BE-6083-E041-8400-272B5908C78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3985418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656BE-6083-E041-8400-272B5908C78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1126039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9656BE-6083-E041-8400-272B5908C78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1496643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9656BE-6083-E041-8400-272B5908C783}" type="datetimeFigureOut">
              <a:rPr lang="en-US" smtClean="0"/>
              <a:t>2/27/18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1395229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9656BE-6083-E041-8400-272B5908C78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652521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9656BE-6083-E041-8400-272B5908C783}" type="datetimeFigureOut">
              <a:rPr lang="en-US" smtClean="0"/>
              <a:t>2/27/18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208670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9656BE-6083-E041-8400-272B5908C783}" type="datetimeFigureOut">
              <a:rPr lang="en-US" smtClean="0"/>
              <a:t>2/27/18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93653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9656BE-6083-E041-8400-272B5908C783}" type="datetimeFigureOut">
              <a:rPr lang="en-US" smtClean="0"/>
              <a:t>2/27/18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118247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656BE-6083-E041-8400-272B5908C78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2690128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9656BE-6083-E041-8400-272B5908C783}" type="datetimeFigureOut">
              <a:rPr lang="en-US" smtClean="0"/>
              <a:t>2/27/18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D1DDF0-40D8-1B46-9C00-2BCFF47C1A9B}" type="slidenum">
              <a:rPr lang="en-US" smtClean="0"/>
              <a:t>‹#›</a:t>
            </a:fld>
            <a:endParaRPr lang="en-US"/>
          </a:p>
        </p:txBody>
      </p:sp>
    </p:spTree>
    <p:extLst>
      <p:ext uri="{BB962C8B-B14F-4D97-AF65-F5344CB8AC3E}">
        <p14:creationId xmlns:p14="http://schemas.microsoft.com/office/powerpoint/2010/main" val="412655871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9656BE-6083-E041-8400-272B5908C783}" type="datetimeFigureOut">
              <a:rPr lang="en-US" smtClean="0"/>
              <a:t>2/27/18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D1DDF0-40D8-1B46-9C00-2BCFF47C1A9B}" type="slidenum">
              <a:rPr lang="en-US" smtClean="0"/>
              <a:t>‹#›</a:t>
            </a:fld>
            <a:endParaRPr lang="en-US"/>
          </a:p>
        </p:txBody>
      </p:sp>
    </p:spTree>
    <p:extLst>
      <p:ext uri="{BB962C8B-B14F-4D97-AF65-F5344CB8AC3E}">
        <p14:creationId xmlns:p14="http://schemas.microsoft.com/office/powerpoint/2010/main" val="3199635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7.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96.xml.rels><?xml version="1.0" encoding="UTF-8" standalone="yes"?>
<Relationships xmlns="http://schemas.openxmlformats.org/package/2006/relationships"><Relationship Id="rId11" Type="http://schemas.openxmlformats.org/officeDocument/2006/relationships/hyperlink" Target="http://en.wikipedia.org/wiki/Dog_Soldiers" TargetMode="External"/><Relationship Id="rId12" Type="http://schemas.openxmlformats.org/officeDocument/2006/relationships/hyperlink" Target="http://en.wikipedia.org/wiki/Lakota_people" TargetMode="External"/><Relationship Id="rId13" Type="http://schemas.openxmlformats.org/officeDocument/2006/relationships/hyperlink" Target="http://en.wikipedia.org/wiki/Treaty_of_Fort_Wise#cite_note-greene-12-13-6" TargetMode="External"/><Relationship Id="rId14" Type="http://schemas.openxmlformats.org/officeDocument/2006/relationships/hyperlink" Target="http://en.wikipedia.org/wiki/Bison" TargetMode="External"/><Relationship Id="rId15" Type="http://schemas.openxmlformats.org/officeDocument/2006/relationships/hyperlink" Target="http://en.wikipedia.org/wiki/Treaty_of_Fort_Wise#cite_note-hoig2-62-7" TargetMode="External"/><Relationship Id="rId16" Type="http://schemas.openxmlformats.org/officeDocument/2006/relationships/hyperlink" Target="http://en.wikipedia.org/wiki/Treaty_of_Fort_Wise#cite_note-hyde-118-8" TargetMode="External"/><Relationship Id="rId1" Type="http://schemas.openxmlformats.org/officeDocument/2006/relationships/slideLayout" Target="../slideLayouts/slideLayout2.xml"/><Relationship Id="rId2" Type="http://schemas.openxmlformats.org/officeDocument/2006/relationships/hyperlink" Target="http://en.wikipedia.org/wiki/Treaty_of_Fort_Wise#cite_note-fortwisetreaty-4" TargetMode="External"/><Relationship Id="rId3" Type="http://schemas.openxmlformats.org/officeDocument/2006/relationships/hyperlink" Target="http://en.wikipedia.org/wiki/Bent's_Old_Fort_National_Historic_Site#Destruction" TargetMode="External"/><Relationship Id="rId4" Type="http://schemas.openxmlformats.org/officeDocument/2006/relationships/hyperlink" Target="http://en.wikipedia.org/wiki/Big_Timbers" TargetMode="External"/><Relationship Id="rId5" Type="http://schemas.openxmlformats.org/officeDocument/2006/relationships/hyperlink" Target="http://en.wikipedia.org/wiki/Lamar,_Colorado" TargetMode="External"/><Relationship Id="rId6" Type="http://schemas.openxmlformats.org/officeDocument/2006/relationships/hyperlink" Target="http://en.wikipedia.org/wiki/Fort_Wise" TargetMode="External"/><Relationship Id="rId7" Type="http://schemas.openxmlformats.org/officeDocument/2006/relationships/hyperlink" Target="http://en.wikipedia.org/wiki/Treaty_of_Fort_Wise#cite_note-greene-27-1" TargetMode="External"/><Relationship Id="rId8" Type="http://schemas.openxmlformats.org/officeDocument/2006/relationships/hyperlink" Target="http://en.wikipedia.org/wiki/Black_Kettle" TargetMode="External"/><Relationship Id="rId9" Type="http://schemas.openxmlformats.org/officeDocument/2006/relationships/hyperlink" Target="http://en.wikipedia.org/wiki/Treaty_of_Fort_Wise#cite_note-greene-12-3" TargetMode="External"/><Relationship Id="rId10" Type="http://schemas.openxmlformats.org/officeDocument/2006/relationships/hyperlink" Target="http://en.wikipedia.org/wiki/Treaty_of_Fort_Wise#cite_note-5"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Civil War in the West</a:t>
            </a:r>
            <a:endParaRPr lang="en-US" dirty="0"/>
          </a:p>
        </p:txBody>
      </p:sp>
      <p:sp>
        <p:nvSpPr>
          <p:cNvPr id="3" name="Subtitle 2"/>
          <p:cNvSpPr>
            <a:spLocks noGrp="1"/>
          </p:cNvSpPr>
          <p:nvPr>
            <p:ph type="subTitle" idx="1"/>
          </p:nvPr>
        </p:nvSpPr>
        <p:spPr/>
        <p:txBody>
          <a:bodyPr>
            <a:normAutofit fontScale="92500" lnSpcReduction="20000"/>
          </a:bodyPr>
          <a:lstStyle/>
          <a:p>
            <a:r>
              <a:rPr lang="en-US" dirty="0" smtClean="0"/>
              <a:t>Four Corners Community History Project</a:t>
            </a:r>
          </a:p>
          <a:p>
            <a:r>
              <a:rPr lang="en-US" dirty="0" smtClean="0"/>
              <a:t>December 12, 2011</a:t>
            </a:r>
          </a:p>
          <a:p>
            <a:r>
              <a:rPr lang="en-US" dirty="0" smtClean="0"/>
              <a:t>Grand Junction </a:t>
            </a:r>
            <a:r>
              <a:rPr lang="en-US" smtClean="0"/>
              <a:t>and Montrose, </a:t>
            </a:r>
            <a:r>
              <a:rPr lang="en-US" dirty="0" smtClean="0"/>
              <a:t>Colorado</a:t>
            </a:r>
            <a:endParaRPr lang="en-US" dirty="0"/>
          </a:p>
        </p:txBody>
      </p:sp>
    </p:spTree>
    <p:extLst>
      <p:ext uri="{BB962C8B-B14F-4D97-AF65-F5344CB8AC3E}">
        <p14:creationId xmlns:p14="http://schemas.microsoft.com/office/powerpoint/2010/main" val="17039296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Hastings’ Cutoff Route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34285" b="-34285"/>
          <a:stretch>
            <a:fillRect/>
          </a:stretch>
        </p:blipFill>
        <p:spPr>
          <a:xfrm>
            <a:off x="457200" y="1706024"/>
            <a:ext cx="8229600" cy="4525963"/>
          </a:xfrm>
        </p:spPr>
      </p:pic>
    </p:spTree>
    <p:extLst>
      <p:ext uri="{BB962C8B-B14F-4D97-AF65-F5344CB8AC3E}">
        <p14:creationId xmlns:p14="http://schemas.microsoft.com/office/powerpoint/2010/main" val="42025322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Painting of the Sand Creek Massacre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368" r="-6368"/>
          <a:stretch>
            <a:fillRect/>
          </a:stretch>
        </p:blipFill>
        <p:spPr/>
      </p:pic>
    </p:spTree>
    <p:extLst>
      <p:ext uri="{BB962C8B-B14F-4D97-AF65-F5344CB8AC3E}">
        <p14:creationId xmlns:p14="http://schemas.microsoft.com/office/powerpoint/2010/main" val="94148921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Location of Sand Creek site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3952" r="-23952"/>
          <a:stretch>
            <a:fillRect/>
          </a:stretch>
        </p:blipFill>
        <p:spPr/>
      </p:pic>
    </p:spTree>
    <p:extLst>
      <p:ext uri="{BB962C8B-B14F-4D97-AF65-F5344CB8AC3E}">
        <p14:creationId xmlns:p14="http://schemas.microsoft.com/office/powerpoint/2010/main" val="7126917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Eugene Ridley (Northern Arapaho), </a:t>
            </a:r>
            <a:r>
              <a:rPr lang="en-US" i="1" dirty="0" smtClean="0"/>
              <a:t>Sand Creek Massacre</a:t>
            </a:r>
            <a:endParaRPr lang="en-US" i="1"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t="-671" b="-671"/>
          <a:stretch>
            <a:fillRect/>
          </a:stretch>
        </p:blipFill>
        <p:spPr/>
      </p:pic>
    </p:spTree>
    <p:extLst>
      <p:ext uri="{BB962C8B-B14F-4D97-AF65-F5344CB8AC3E}">
        <p14:creationId xmlns:p14="http://schemas.microsoft.com/office/powerpoint/2010/main" val="69355270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Robert </a:t>
            </a:r>
            <a:r>
              <a:rPr lang="en-US" dirty="0" err="1" smtClean="0"/>
              <a:t>Bentm</a:t>
            </a:r>
            <a:r>
              <a:rPr lang="en-US" dirty="0" smtClean="0"/>
              <a:t> (son of William Bent and Owl Woman)</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9574" r="-49574"/>
          <a:stretch>
            <a:fillRect/>
          </a:stretch>
        </p:blipFill>
        <p:spPr/>
      </p:pic>
    </p:spTree>
    <p:extLst>
      <p:ext uri="{BB962C8B-B14F-4D97-AF65-F5344CB8AC3E}">
        <p14:creationId xmlns:p14="http://schemas.microsoft.com/office/powerpoint/2010/main" val="309984218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Edmond </a:t>
            </a:r>
            <a:r>
              <a:rPr lang="en-US" dirty="0" err="1" smtClean="0"/>
              <a:t>Guerrier</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62705" r="-62705"/>
          <a:stretch>
            <a:fillRect/>
          </a:stretch>
        </p:blipFill>
        <p:spPr/>
      </p:pic>
    </p:spTree>
    <p:extLst>
      <p:ext uri="{BB962C8B-B14F-4D97-AF65-F5344CB8AC3E}">
        <p14:creationId xmlns:p14="http://schemas.microsoft.com/office/powerpoint/2010/main" val="24550113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Captain Silas Soule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6891" r="-66891"/>
          <a:stretch>
            <a:fillRect/>
          </a:stretch>
        </p:blipFill>
        <p:spPr/>
      </p:pic>
    </p:spTree>
    <p:extLst>
      <p:ext uri="{BB962C8B-B14F-4D97-AF65-F5344CB8AC3E}">
        <p14:creationId xmlns:p14="http://schemas.microsoft.com/office/powerpoint/2010/main" val="766004359"/>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Colorado Territory</a:t>
            </a:r>
            <a:r>
              <a:rPr lang="en-US" dirty="0" smtClean="0"/>
              <a:t> (1949)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2051" r="-22051"/>
          <a:stretch>
            <a:fillRect/>
          </a:stretch>
        </p:blipFill>
        <p:spPr/>
      </p:pic>
    </p:spTree>
    <p:extLst>
      <p:ext uri="{BB962C8B-B14F-4D97-AF65-F5344CB8AC3E}">
        <p14:creationId xmlns:p14="http://schemas.microsoft.com/office/powerpoint/2010/main" val="293558187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Colorado Territory</a:t>
            </a:r>
            <a:r>
              <a:rPr lang="en-US" dirty="0" smtClean="0"/>
              <a:t> (Italian version)</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84690" r="-84690"/>
          <a:stretch>
            <a:fillRect/>
          </a:stretch>
        </p:blipFill>
        <p:spPr/>
      </p:pic>
    </p:spTree>
    <p:extLst>
      <p:ext uri="{BB962C8B-B14F-4D97-AF65-F5344CB8AC3E}">
        <p14:creationId xmlns:p14="http://schemas.microsoft.com/office/powerpoint/2010/main" val="325610972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French version of </a:t>
            </a:r>
            <a:r>
              <a:rPr lang="en-US" i="1" dirty="0" smtClean="0"/>
              <a:t>Colorado Territory</a:t>
            </a:r>
            <a:endParaRPr lang="en-US" i="1"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4211" r="-74211"/>
          <a:stretch>
            <a:fillRect/>
          </a:stretch>
        </p:blipFill>
        <p:spPr/>
      </p:pic>
    </p:spTree>
    <p:extLst>
      <p:ext uri="{BB962C8B-B14F-4D97-AF65-F5344CB8AC3E}">
        <p14:creationId xmlns:p14="http://schemas.microsoft.com/office/powerpoint/2010/main" val="219027894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Guns at Fort Petticoat (1957)</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40915" r="-40915"/>
          <a:stretch>
            <a:fillRect/>
          </a:stretch>
        </p:blipFill>
        <p:spPr/>
      </p:pic>
    </p:spTree>
    <p:extLst>
      <p:ext uri="{BB962C8B-B14F-4D97-AF65-F5344CB8AC3E}">
        <p14:creationId xmlns:p14="http://schemas.microsoft.com/office/powerpoint/2010/main" val="890245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Laramie (Alfred Jacob Miller)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0394" r="-10394"/>
          <a:stretch>
            <a:fillRect/>
          </a:stretch>
        </p:blipFill>
        <p:spPr/>
      </p:pic>
    </p:spTree>
    <p:extLst>
      <p:ext uri="{BB962C8B-B14F-4D97-AF65-F5344CB8AC3E}">
        <p14:creationId xmlns:p14="http://schemas.microsoft.com/office/powerpoint/2010/main" val="167660242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Soldier Blue </a:t>
            </a:r>
            <a:r>
              <a:rPr lang="en-US" dirty="0" smtClean="0"/>
              <a:t>(1970)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p:pic>
    </p:spTree>
    <p:extLst>
      <p:ext uri="{BB962C8B-B14F-4D97-AF65-F5344CB8AC3E}">
        <p14:creationId xmlns:p14="http://schemas.microsoft.com/office/powerpoint/2010/main" val="3561560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Sutter’s Fort, California (1845)</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714" r="-6714"/>
          <a:stretch>
            <a:fillRect/>
          </a:stretch>
        </p:blipFill>
        <p:spPr/>
      </p:pic>
    </p:spTree>
    <p:extLst>
      <p:ext uri="{BB962C8B-B14F-4D97-AF65-F5344CB8AC3E}">
        <p14:creationId xmlns:p14="http://schemas.microsoft.com/office/powerpoint/2010/main" val="349279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The Emigrants’ Departure, 1838 </a:t>
            </a:r>
            <a:br>
              <a:rPr lang="en-US" i="1" dirty="0" smtClean="0"/>
            </a:br>
            <a:r>
              <a:rPr lang="en-US" dirty="0" smtClean="0"/>
              <a:t>(Paul Falconer Poole)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5277" r="-15277"/>
          <a:stretch>
            <a:fillRect/>
          </a:stretch>
        </p:blipFill>
        <p:spPr/>
      </p:pic>
    </p:spTree>
    <p:extLst>
      <p:ext uri="{BB962C8B-B14F-4D97-AF65-F5344CB8AC3E}">
        <p14:creationId xmlns:p14="http://schemas.microsoft.com/office/powerpoint/2010/main" val="39606674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George Donner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8169" r="-78169"/>
          <a:stretch>
            <a:fillRect/>
          </a:stretch>
        </p:blipFill>
        <p:spPr/>
      </p:pic>
    </p:spTree>
    <p:extLst>
      <p:ext uri="{BB962C8B-B14F-4D97-AF65-F5344CB8AC3E}">
        <p14:creationId xmlns:p14="http://schemas.microsoft.com/office/powerpoint/2010/main" val="39749183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Donner Party (1846)</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610" b="-610"/>
          <a:stretch>
            <a:fillRect/>
          </a:stretch>
        </p:blipFill>
        <p:spPr/>
      </p:pic>
    </p:spTree>
    <p:extLst>
      <p:ext uri="{BB962C8B-B14F-4D97-AF65-F5344CB8AC3E}">
        <p14:creationId xmlns:p14="http://schemas.microsoft.com/office/powerpoint/2010/main" val="16973233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Remains of Donner Party wagons (Great Salt Lake)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1988" r="-11988"/>
          <a:stretch>
            <a:fillRect/>
          </a:stretch>
        </p:blipFill>
        <p:spPr/>
      </p:pic>
    </p:spTree>
    <p:extLst>
      <p:ext uri="{BB962C8B-B14F-4D97-AF65-F5344CB8AC3E}">
        <p14:creationId xmlns:p14="http://schemas.microsoft.com/office/powerpoint/2010/main" val="11768963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Nauvoo, Illinois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5571" r="-65571"/>
          <a:stretch>
            <a:fillRect/>
          </a:stretch>
        </p:blipFill>
        <p:spPr/>
      </p:pic>
    </p:spTree>
    <p:extLst>
      <p:ext uri="{BB962C8B-B14F-4D97-AF65-F5344CB8AC3E}">
        <p14:creationId xmlns:p14="http://schemas.microsoft.com/office/powerpoint/2010/main" val="29808519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Mormons Preaching on the Western Frontier (1840s)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4629" r="-24629"/>
          <a:stretch>
            <a:fillRect/>
          </a:stretch>
        </p:blipFill>
        <p:spPr/>
      </p:pic>
    </p:spTree>
    <p:extLst>
      <p:ext uri="{BB962C8B-B14F-4D97-AF65-F5344CB8AC3E}">
        <p14:creationId xmlns:p14="http://schemas.microsoft.com/office/powerpoint/2010/main" val="470324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 Wagon Train</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3868" r="-13868"/>
          <a:stretch>
            <a:fillRect/>
          </a:stretch>
        </p:blipFill>
        <p:spPr/>
      </p:pic>
    </p:spTree>
    <p:extLst>
      <p:ext uri="{BB962C8B-B14F-4D97-AF65-F5344CB8AC3E}">
        <p14:creationId xmlns:p14="http://schemas.microsoft.com/office/powerpoint/2010/main" val="2575238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Population (1860)</a:t>
            </a:r>
            <a:endParaRPr lang="en-US" dirty="0"/>
          </a:p>
        </p:txBody>
      </p:sp>
      <p:sp>
        <p:nvSpPr>
          <p:cNvPr id="3" name="Content Placeholder 2"/>
          <p:cNvSpPr>
            <a:spLocks noGrp="1"/>
          </p:cNvSpPr>
          <p:nvPr>
            <p:ph idx="1"/>
          </p:nvPr>
        </p:nvSpPr>
        <p:spPr/>
        <p:txBody>
          <a:bodyPr/>
          <a:lstStyle/>
          <a:p>
            <a:r>
              <a:rPr lang="en-US" dirty="0"/>
              <a:t>T</a:t>
            </a:r>
            <a:r>
              <a:rPr lang="en-US" b="0" dirty="0" smtClean="0">
                <a:effectLst/>
              </a:rPr>
              <a:t>otal Free Population 27,489,561</a:t>
            </a:r>
            <a:r>
              <a:rPr lang="en-US" dirty="0" smtClean="0"/>
              <a:t> </a:t>
            </a:r>
          </a:p>
          <a:p>
            <a:r>
              <a:rPr lang="en-US" b="0" dirty="0" smtClean="0">
                <a:effectLst/>
              </a:rPr>
              <a:t>Total Slave Population</a:t>
            </a:r>
            <a:r>
              <a:rPr lang="en-US" dirty="0" smtClean="0"/>
              <a:t> </a:t>
            </a:r>
            <a:r>
              <a:rPr lang="en-US" b="0" dirty="0" smtClean="0">
                <a:effectLst/>
              </a:rPr>
              <a:t>3,953,760</a:t>
            </a:r>
            <a:r>
              <a:rPr lang="en-US" dirty="0" smtClean="0"/>
              <a:t> (12.6%)</a:t>
            </a:r>
          </a:p>
          <a:p>
            <a:r>
              <a:rPr lang="en-US" dirty="0" smtClean="0"/>
              <a:t>Far West: 620,927 (0.2 percent)</a:t>
            </a:r>
          </a:p>
          <a:p>
            <a:r>
              <a:rPr lang="en-US" b="0" dirty="0" smtClean="0">
                <a:effectLst/>
              </a:rPr>
              <a:t>Grand Total:</a:t>
            </a:r>
            <a:r>
              <a:rPr lang="en-US" dirty="0" smtClean="0"/>
              <a:t> </a:t>
            </a:r>
            <a:r>
              <a:rPr lang="en-US" b="0" dirty="0" smtClean="0">
                <a:effectLst/>
              </a:rPr>
              <a:t>31,443,321</a:t>
            </a:r>
          </a:p>
          <a:p>
            <a:endParaRPr lang="en-US" dirty="0"/>
          </a:p>
        </p:txBody>
      </p:sp>
    </p:spTree>
    <p:extLst>
      <p:ext uri="{BB962C8B-B14F-4D97-AF65-F5344CB8AC3E}">
        <p14:creationId xmlns:p14="http://schemas.microsoft.com/office/powerpoint/2010/main" val="34984358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Mormons Crossing River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674" r="-9674"/>
          <a:stretch>
            <a:fillRect/>
          </a:stretch>
        </p:blipFill>
        <p:spPr/>
      </p:pic>
    </p:spTree>
    <p:extLst>
      <p:ext uri="{BB962C8B-B14F-4D97-AF65-F5344CB8AC3E}">
        <p14:creationId xmlns:p14="http://schemas.microsoft.com/office/powerpoint/2010/main" val="566964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Mormon Handcarts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0374" r="-10374"/>
          <a:stretch>
            <a:fillRect/>
          </a:stretch>
        </p:blipFill>
        <p:spPr/>
      </p:pic>
    </p:spTree>
    <p:extLst>
      <p:ext uri="{BB962C8B-B14F-4D97-AF65-F5344CB8AC3E}">
        <p14:creationId xmlns:p14="http://schemas.microsoft.com/office/powerpoint/2010/main" val="34822852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Death along the Mormon Trail</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0686" r="-10686"/>
          <a:stretch>
            <a:fillRect/>
          </a:stretch>
        </p:blipFill>
        <p:spPr/>
      </p:pic>
    </p:spTree>
    <p:extLst>
      <p:ext uri="{BB962C8B-B14F-4D97-AF65-F5344CB8AC3E}">
        <p14:creationId xmlns:p14="http://schemas.microsoft.com/office/powerpoint/2010/main" val="31070225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Salt Lake City Tabernacle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54599" r="-54599"/>
          <a:stretch>
            <a:fillRect/>
          </a:stretch>
        </p:blipFill>
        <p:spPr/>
      </p:pic>
    </p:spTree>
    <p:extLst>
      <p:ext uri="{BB962C8B-B14F-4D97-AF65-F5344CB8AC3E}">
        <p14:creationId xmlns:p14="http://schemas.microsoft.com/office/powerpoint/2010/main" val="23518361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News of the War with Mexico</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50737" r="-50737"/>
          <a:stretch>
            <a:fillRect/>
          </a:stretch>
        </p:blipFill>
        <p:spPr/>
      </p:pic>
    </p:spTree>
    <p:extLst>
      <p:ext uri="{BB962C8B-B14F-4D97-AF65-F5344CB8AC3E}">
        <p14:creationId xmlns:p14="http://schemas.microsoft.com/office/powerpoint/2010/main" val="8410936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Lt. Ulysses S. Grant  in Mexico (1846)</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5572" r="-45572"/>
          <a:stretch>
            <a:fillRect/>
          </a:stretch>
        </p:blipFill>
        <p:spPr/>
      </p:pic>
    </p:spTree>
    <p:extLst>
      <p:ext uri="{BB962C8B-B14F-4D97-AF65-F5344CB8AC3E}">
        <p14:creationId xmlns:p14="http://schemas.microsoft.com/office/powerpoint/2010/main" val="32307034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Stephen Watts Kearny (1846)</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30902" r="-30902"/>
          <a:stretch>
            <a:fillRect/>
          </a:stretch>
        </p:blipFill>
        <p:spPr/>
      </p:pic>
    </p:spTree>
    <p:extLst>
      <p:ext uri="{BB962C8B-B14F-4D97-AF65-F5344CB8AC3E}">
        <p14:creationId xmlns:p14="http://schemas.microsoft.com/office/powerpoint/2010/main" val="19647604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War Volunteer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8676" r="-78676"/>
          <a:stretch>
            <a:fillRect/>
          </a:stretch>
        </p:blipFill>
        <p:spPr/>
      </p:pic>
    </p:spTree>
    <p:extLst>
      <p:ext uri="{BB962C8B-B14F-4D97-AF65-F5344CB8AC3E}">
        <p14:creationId xmlns:p14="http://schemas.microsoft.com/office/powerpoint/2010/main" val="41977637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 Charles </a:t>
            </a:r>
            <a:r>
              <a:rPr lang="en-US" dirty="0" err="1" smtClean="0"/>
              <a:t>McBarron</a:t>
            </a:r>
            <a:r>
              <a:rPr lang="en-US" dirty="0" smtClean="0"/>
              <a:t>, </a:t>
            </a:r>
            <a:r>
              <a:rPr lang="en-US" i="1" dirty="0" smtClean="0"/>
              <a:t>The American Soldier</a:t>
            </a:r>
            <a:r>
              <a:rPr lang="en-US" dirty="0" smtClean="0"/>
              <a:t> (1847)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5690" r="-75690"/>
          <a:stretch>
            <a:fillRect/>
          </a:stretch>
        </p:blipFill>
        <p:spPr/>
      </p:pic>
    </p:spTree>
    <p:extLst>
      <p:ext uri="{BB962C8B-B14F-4D97-AF65-F5344CB8AC3E}">
        <p14:creationId xmlns:p14="http://schemas.microsoft.com/office/powerpoint/2010/main" val="25112911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George Ballantine, </a:t>
            </a:r>
            <a:r>
              <a:rPr lang="en-US" i="1" dirty="0" smtClean="0"/>
              <a:t>The Mexican War, by an English Soldie</a:t>
            </a:r>
            <a:r>
              <a:rPr lang="en-US" dirty="0" smtClean="0"/>
              <a:t>r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1147" r="-41147"/>
          <a:stretch>
            <a:fillRect/>
          </a:stretch>
        </p:blipFill>
        <p:spPr/>
      </p:pic>
    </p:spTree>
    <p:extLst>
      <p:ext uri="{BB962C8B-B14F-4D97-AF65-F5344CB8AC3E}">
        <p14:creationId xmlns:p14="http://schemas.microsoft.com/office/powerpoint/2010/main" val="32535180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 West Population (1860)</a:t>
            </a:r>
            <a:endParaRPr lang="en-US" dirty="0"/>
          </a:p>
        </p:txBody>
      </p:sp>
      <p:sp>
        <p:nvSpPr>
          <p:cNvPr id="3" name="Content Placeholder 2"/>
          <p:cNvSpPr>
            <a:spLocks noGrp="1"/>
          </p:cNvSpPr>
          <p:nvPr>
            <p:ph idx="1"/>
          </p:nvPr>
        </p:nvSpPr>
        <p:spPr/>
        <p:txBody>
          <a:bodyPr>
            <a:normAutofit fontScale="92500" lnSpcReduction="20000"/>
          </a:bodyPr>
          <a:lstStyle/>
          <a:p>
            <a:r>
              <a:rPr lang="en-US" b="0" dirty="0" smtClean="0">
                <a:effectLst/>
              </a:rPr>
              <a:t>California:	</a:t>
            </a:r>
            <a:r>
              <a:rPr lang="en-US" dirty="0" smtClean="0"/>
              <a:t> 	</a:t>
            </a:r>
            <a:r>
              <a:rPr lang="en-US" b="0" dirty="0" smtClean="0">
                <a:effectLst/>
              </a:rPr>
              <a:t>379,994</a:t>
            </a:r>
            <a:r>
              <a:rPr lang="en-US" dirty="0" smtClean="0"/>
              <a:t> </a:t>
            </a:r>
            <a:r>
              <a:rPr lang="en-US" b="0" dirty="0" smtClean="0">
                <a:effectLst/>
              </a:rPr>
              <a:t>---</a:t>
            </a:r>
            <a:r>
              <a:rPr lang="en-US" dirty="0" smtClean="0"/>
              <a:t> </a:t>
            </a:r>
          </a:p>
          <a:p>
            <a:r>
              <a:rPr lang="en-US" b="0" dirty="0" smtClean="0">
                <a:effectLst/>
              </a:rPr>
              <a:t>Colorado:	</a:t>
            </a:r>
            <a:r>
              <a:rPr lang="en-US" dirty="0" smtClean="0"/>
              <a:t> 	</a:t>
            </a:r>
            <a:r>
              <a:rPr lang="en-US" b="0" dirty="0" smtClean="0">
                <a:effectLst/>
              </a:rPr>
              <a:t>34,277</a:t>
            </a:r>
            <a:r>
              <a:rPr lang="en-US" dirty="0" smtClean="0"/>
              <a:t> </a:t>
            </a:r>
            <a:r>
              <a:rPr lang="en-US" b="0" dirty="0" smtClean="0">
                <a:effectLst/>
              </a:rPr>
              <a:t>---</a:t>
            </a:r>
            <a:r>
              <a:rPr lang="en-US" dirty="0" smtClean="0"/>
              <a:t> </a:t>
            </a:r>
          </a:p>
          <a:p>
            <a:r>
              <a:rPr lang="en-US" b="0" dirty="0" smtClean="0">
                <a:effectLst/>
              </a:rPr>
              <a:t>New Mexico:	95,516</a:t>
            </a:r>
            <a:r>
              <a:rPr lang="en-US" dirty="0" smtClean="0"/>
              <a:t> </a:t>
            </a:r>
            <a:r>
              <a:rPr lang="en-US" b="0" dirty="0" smtClean="0">
                <a:effectLst/>
              </a:rPr>
              <a:t>---</a:t>
            </a:r>
            <a:r>
              <a:rPr lang="en-US" dirty="0" smtClean="0"/>
              <a:t> </a:t>
            </a:r>
          </a:p>
          <a:p>
            <a:r>
              <a:rPr lang="en-US" b="0" dirty="0" smtClean="0">
                <a:effectLst/>
              </a:rPr>
              <a:t>Nevada:			</a:t>
            </a:r>
            <a:r>
              <a:rPr lang="en-US" dirty="0" smtClean="0"/>
              <a:t> </a:t>
            </a:r>
            <a:r>
              <a:rPr lang="en-US" b="0" dirty="0" smtClean="0">
                <a:effectLst/>
              </a:rPr>
              <a:t>6,857</a:t>
            </a:r>
            <a:r>
              <a:rPr lang="en-US" dirty="0" smtClean="0"/>
              <a:t> </a:t>
            </a:r>
            <a:r>
              <a:rPr lang="en-US" b="0" dirty="0" smtClean="0">
                <a:effectLst/>
              </a:rPr>
              <a:t>---</a:t>
            </a:r>
            <a:r>
              <a:rPr lang="en-US" dirty="0" smtClean="0"/>
              <a:t> </a:t>
            </a:r>
          </a:p>
          <a:p>
            <a:r>
              <a:rPr lang="en-US" b="0" dirty="0" smtClean="0">
                <a:effectLst/>
              </a:rPr>
              <a:t>Oregon:</a:t>
            </a:r>
            <a:r>
              <a:rPr lang="en-US" dirty="0" smtClean="0"/>
              <a:t> 		      </a:t>
            </a:r>
            <a:r>
              <a:rPr lang="en-US" b="0" dirty="0" smtClean="0">
                <a:effectLst/>
              </a:rPr>
              <a:t>52,465</a:t>
            </a:r>
            <a:r>
              <a:rPr lang="en-US" dirty="0" smtClean="0"/>
              <a:t> </a:t>
            </a:r>
            <a:r>
              <a:rPr lang="en-US" b="0" dirty="0" smtClean="0">
                <a:effectLst/>
              </a:rPr>
              <a:t>---</a:t>
            </a:r>
            <a:r>
              <a:rPr lang="en-US" dirty="0" smtClean="0"/>
              <a:t> </a:t>
            </a:r>
          </a:p>
          <a:p>
            <a:r>
              <a:rPr lang="en-US" b="0" dirty="0" smtClean="0">
                <a:effectLst/>
              </a:rPr>
              <a:t>Utah:			       40,244</a:t>
            </a:r>
            <a:r>
              <a:rPr lang="en-US" dirty="0" smtClean="0"/>
              <a:t> (</a:t>
            </a:r>
            <a:r>
              <a:rPr lang="en-US" b="0" dirty="0" smtClean="0">
                <a:effectLst/>
              </a:rPr>
              <a:t>29</a:t>
            </a:r>
            <a:r>
              <a:rPr lang="en-US" dirty="0" smtClean="0"/>
              <a:t> slaves)</a:t>
            </a:r>
          </a:p>
          <a:p>
            <a:r>
              <a:rPr lang="en-US" b="0" dirty="0" smtClean="0">
                <a:effectLst/>
              </a:rPr>
              <a:t>Washington:	</a:t>
            </a:r>
            <a:r>
              <a:rPr lang="en-US" dirty="0" smtClean="0"/>
              <a:t> </a:t>
            </a:r>
            <a:r>
              <a:rPr lang="en-US" b="0" dirty="0" smtClean="0">
                <a:effectLst/>
              </a:rPr>
              <a:t>11,594</a:t>
            </a:r>
            <a:r>
              <a:rPr lang="en-US" dirty="0" smtClean="0"/>
              <a:t> </a:t>
            </a:r>
            <a:r>
              <a:rPr lang="en-US" b="0" dirty="0" smtClean="0">
                <a:effectLst/>
              </a:rPr>
              <a:t>---</a:t>
            </a:r>
          </a:p>
          <a:p>
            <a:r>
              <a:rPr lang="en-US" dirty="0" smtClean="0"/>
              <a:t>San Francisco ranked 15</a:t>
            </a:r>
            <a:r>
              <a:rPr lang="en-US" baseline="30000" dirty="0" smtClean="0"/>
              <a:t>th</a:t>
            </a:r>
            <a:r>
              <a:rPr lang="en-US" dirty="0" smtClean="0"/>
              <a:t> in </a:t>
            </a:r>
            <a:r>
              <a:rPr lang="en-US" dirty="0"/>
              <a:t>size (56,802</a:t>
            </a:r>
            <a:r>
              <a:rPr lang="en-US" dirty="0" smtClean="0"/>
              <a:t>);</a:t>
            </a:r>
          </a:p>
          <a:p>
            <a:r>
              <a:rPr lang="en-US" dirty="0"/>
              <a:t>O</a:t>
            </a:r>
            <a:r>
              <a:rPr lang="en-US" dirty="0" smtClean="0"/>
              <a:t>nly city west of the Mississippi River in the top 100</a:t>
            </a:r>
            <a:endParaRPr lang="en-US" dirty="0"/>
          </a:p>
        </p:txBody>
      </p:sp>
    </p:spTree>
    <p:extLst>
      <p:ext uri="{BB962C8B-B14F-4D97-AF65-F5344CB8AC3E}">
        <p14:creationId xmlns:p14="http://schemas.microsoft.com/office/powerpoint/2010/main" val="3366507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of Buena Vista</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1400" r="-71400"/>
          <a:stretch>
            <a:fillRect/>
          </a:stretch>
        </p:blipFill>
        <p:spPr/>
      </p:pic>
    </p:spTree>
    <p:extLst>
      <p:ext uri="{BB962C8B-B14F-4D97-AF65-F5344CB8AC3E}">
        <p14:creationId xmlns:p14="http://schemas.microsoft.com/office/powerpoint/2010/main" val="14060917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 Zachary Taylor in Mexico City (1848)</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787304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Daguerreotype of US troops at Battle of Buena Vista (1847)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619752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Gen. Winfield Scott Enters Mexico City</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322" r="-9322"/>
          <a:stretch>
            <a:fillRect/>
          </a:stretch>
        </p:blipFill>
        <p:spPr/>
      </p:pic>
    </p:spTree>
    <p:extLst>
      <p:ext uri="{BB962C8B-B14F-4D97-AF65-F5344CB8AC3E}">
        <p14:creationId xmlns:p14="http://schemas.microsoft.com/office/powerpoint/2010/main" val="4239914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Grave Markers for Mexican War Veterans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753295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Mexican War Veterans in Portland, Maine (1885)</a:t>
            </a:r>
            <a:endParaRPr lang="en-US" dirty="0"/>
          </a:p>
        </p:txBody>
      </p:sp>
      <p:pic>
        <p:nvPicPr>
          <p:cNvPr id="6" name="Content Placeholder 5"/>
          <p:cNvPicPr>
            <a:picLocks noGrp="1" noChangeAspect="1"/>
          </p:cNvPicPr>
          <p:nvPr>
            <p:ph idx="1"/>
          </p:nvPr>
        </p:nvPicPr>
        <p:blipFill>
          <a:blip r:embed="rId2" cstate="screen">
            <a:extLst>
              <a:ext uri="{28A0092B-C50C-407E-A947-70E740481C1C}">
                <a14:useLocalDpi xmlns:a14="http://schemas.microsoft.com/office/drawing/2010/main"/>
              </a:ext>
            </a:extLst>
          </a:blip>
          <a:srcRect l="-17277" r="-17277"/>
          <a:stretch>
            <a:fillRect/>
          </a:stretch>
        </p:blipFill>
        <p:spPr/>
      </p:pic>
    </p:spTree>
    <p:extLst>
      <p:ext uri="{BB962C8B-B14F-4D97-AF65-F5344CB8AC3E}">
        <p14:creationId xmlns:p14="http://schemas.microsoft.com/office/powerpoint/2010/main" val="17871433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Mexican Cession (1848)</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11840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Massachusetts (1855)</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7766" r="-67766"/>
          <a:stretch>
            <a:fillRect/>
          </a:stretch>
        </p:blipFill>
        <p:spPr/>
      </p:pic>
    </p:spTree>
    <p:extLst>
      <p:ext uri="{BB962C8B-B14F-4D97-AF65-F5344CB8AC3E}">
        <p14:creationId xmlns:p14="http://schemas.microsoft.com/office/powerpoint/2010/main" val="188584132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Garland (1868)</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1836" r="-11836"/>
          <a:stretch>
            <a:fillRect/>
          </a:stretch>
        </p:blipFill>
        <p:spPr/>
      </p:pic>
    </p:spTree>
    <p:extLst>
      <p:ext uri="{BB962C8B-B14F-4D97-AF65-F5344CB8AC3E}">
        <p14:creationId xmlns:p14="http://schemas.microsoft.com/office/powerpoint/2010/main" val="36827727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Fort Garland (1874)</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2608" r="-12608"/>
          <a:stretch>
            <a:fillRect/>
          </a:stretch>
        </p:blipFill>
        <p:spPr/>
      </p:pic>
    </p:spTree>
    <p:extLst>
      <p:ext uri="{BB962C8B-B14F-4D97-AF65-F5344CB8AC3E}">
        <p14:creationId xmlns:p14="http://schemas.microsoft.com/office/powerpoint/2010/main" val="36444549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Colorado Census details (1860)</a:t>
            </a:r>
            <a:endParaRPr lang="en-US" dirty="0"/>
          </a:p>
        </p:txBody>
      </p:sp>
      <p:sp>
        <p:nvSpPr>
          <p:cNvPr id="3" name="Content Placeholder 2"/>
          <p:cNvSpPr>
            <a:spLocks noGrp="1"/>
          </p:cNvSpPr>
          <p:nvPr>
            <p:ph idx="1"/>
          </p:nvPr>
        </p:nvSpPr>
        <p:spPr/>
        <p:txBody>
          <a:bodyPr/>
          <a:lstStyle/>
          <a:p>
            <a:r>
              <a:rPr lang="en-US" dirty="0" smtClean="0"/>
              <a:t>The total population in this year was 34,277. </a:t>
            </a:r>
          </a:p>
          <a:p>
            <a:r>
              <a:rPr lang="en-US" dirty="0" smtClean="0"/>
              <a:t>Only forty-six of those were black (0.00013%) </a:t>
            </a:r>
          </a:p>
          <a:p>
            <a:r>
              <a:rPr lang="en-US" dirty="0" smtClean="0"/>
              <a:t>1,577 were white females (4.8 percent). </a:t>
            </a:r>
          </a:p>
          <a:p>
            <a:r>
              <a:rPr lang="en-US" dirty="0" smtClean="0"/>
              <a:t>The remaining 32,654 were white males.</a:t>
            </a:r>
          </a:p>
          <a:p>
            <a:r>
              <a:rPr lang="en-US" dirty="0" smtClean="0"/>
              <a:t>Overall, the males outnumbered the females by more than twenty to one.</a:t>
            </a:r>
          </a:p>
          <a:p>
            <a:r>
              <a:rPr lang="en-US" dirty="0" smtClean="0"/>
              <a:t>Denver was the largest city (4,277).</a:t>
            </a:r>
            <a:endParaRPr lang="en-US" dirty="0"/>
          </a:p>
        </p:txBody>
      </p:sp>
    </p:spTree>
    <p:extLst>
      <p:ext uri="{BB962C8B-B14F-4D97-AF65-F5344CB8AC3E}">
        <p14:creationId xmlns:p14="http://schemas.microsoft.com/office/powerpoint/2010/main" val="31876590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of Lawrence, Kansas (1857)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196" r="-9196"/>
          <a:stretch>
            <a:fillRect/>
          </a:stretch>
        </p:blipFill>
        <p:spPr/>
      </p:pic>
    </p:spTree>
    <p:extLst>
      <p:ext uri="{BB962C8B-B14F-4D97-AF65-F5344CB8AC3E}">
        <p14:creationId xmlns:p14="http://schemas.microsoft.com/office/powerpoint/2010/main" val="28329499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Brown at trial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6547" r="-46547"/>
          <a:stretch>
            <a:fillRect/>
          </a:stretch>
        </p:blipFill>
        <p:spPr/>
      </p:pic>
    </p:spTree>
    <p:extLst>
      <p:ext uri="{BB962C8B-B14F-4D97-AF65-F5344CB8AC3E}">
        <p14:creationId xmlns:p14="http://schemas.microsoft.com/office/powerpoint/2010/main" val="16865607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Painting of John Brown at Kansas State Capitol</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3034" r="-3034"/>
          <a:stretch>
            <a:fillRect/>
          </a:stretch>
        </p:blipFill>
        <p:spPr/>
      </p:pic>
    </p:spTree>
    <p:extLst>
      <p:ext uri="{BB962C8B-B14F-4D97-AF65-F5344CB8AC3E}">
        <p14:creationId xmlns:p14="http://schemas.microsoft.com/office/powerpoint/2010/main" val="23299946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“Run on the </a:t>
            </a:r>
            <a:r>
              <a:rPr lang="en-US" dirty="0" err="1" smtClean="0"/>
              <a:t>Seamans</a:t>
            </a:r>
            <a:r>
              <a:rPr lang="en-US" dirty="0" smtClean="0"/>
              <a:t>’ Savings Bank During the Panic” (1857)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44796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War on Wealth (1857)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8057" r="-18057"/>
          <a:stretch>
            <a:fillRect/>
          </a:stretch>
        </p:blipFill>
        <p:spPr/>
      </p:pic>
    </p:spTree>
    <p:extLst>
      <p:ext uri="{BB962C8B-B14F-4D97-AF65-F5344CB8AC3E}">
        <p14:creationId xmlns:p14="http://schemas.microsoft.com/office/powerpoint/2010/main" val="11729361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Street Panic of 1857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4352" r="-74352"/>
          <a:stretch>
            <a:fillRect/>
          </a:stretch>
        </p:blipFill>
        <p:spPr/>
      </p:pic>
    </p:spTree>
    <p:extLst>
      <p:ext uri="{BB962C8B-B14F-4D97-AF65-F5344CB8AC3E}">
        <p14:creationId xmlns:p14="http://schemas.microsoft.com/office/powerpoint/2010/main" val="4380363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“Hard Times in the Fifth Avenue”</a:t>
            </a:r>
            <a:br>
              <a:rPr lang="en-US" dirty="0" smtClean="0"/>
            </a:br>
            <a:r>
              <a:rPr lang="en-US" i="1" dirty="0" smtClean="0"/>
              <a:t>New Orleans Picayune</a:t>
            </a:r>
            <a:r>
              <a:rPr lang="en-US" dirty="0" smtClean="0"/>
              <a:t> (Nov. 21, 1857)</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2022" r="-22022"/>
          <a:stretch>
            <a:fillRect/>
          </a:stretch>
        </p:blipFill>
        <p:spPr/>
      </p:pic>
    </p:spTree>
    <p:extLst>
      <p:ext uri="{BB962C8B-B14F-4D97-AF65-F5344CB8AC3E}">
        <p14:creationId xmlns:p14="http://schemas.microsoft.com/office/powerpoint/2010/main" val="169748218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Pony Express Route (1860-1861)</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0069" r="-10069"/>
          <a:stretch>
            <a:fillRect/>
          </a:stretch>
        </p:blipFill>
        <p:spPr/>
      </p:pic>
    </p:spTree>
    <p:extLst>
      <p:ext uri="{BB962C8B-B14F-4D97-AF65-F5344CB8AC3E}">
        <p14:creationId xmlns:p14="http://schemas.microsoft.com/office/powerpoint/2010/main" val="39426002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Frederic Remington, </a:t>
            </a:r>
            <a:r>
              <a:rPr lang="en-US" i="1" dirty="0" smtClean="0"/>
              <a:t>Coming and Going of the Pony Express</a:t>
            </a:r>
            <a:r>
              <a:rPr lang="en-US" dirty="0" smtClean="0"/>
              <a:t> (1900)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5849" r="-15849"/>
          <a:stretch>
            <a:fillRect/>
          </a:stretch>
        </p:blipFill>
        <p:spPr/>
      </p:pic>
    </p:spTree>
    <p:extLst>
      <p:ext uri="{BB962C8B-B14F-4D97-AF65-F5344CB8AC3E}">
        <p14:creationId xmlns:p14="http://schemas.microsoft.com/office/powerpoint/2010/main" val="32144736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 Cody, Express Rider (1861)</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5770" r="-75770"/>
          <a:stretch>
            <a:fillRect/>
          </a:stretch>
        </p:blipFill>
        <p:spPr/>
      </p:pic>
    </p:spTree>
    <p:extLst>
      <p:ext uri="{BB962C8B-B14F-4D97-AF65-F5344CB8AC3E}">
        <p14:creationId xmlns:p14="http://schemas.microsoft.com/office/powerpoint/2010/main" val="3817065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 Territories Map</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1482" r="-11482"/>
          <a:stretch>
            <a:fillRect/>
          </a:stretch>
        </p:blipFill>
        <p:spPr/>
      </p:pic>
    </p:spTree>
    <p:extLst>
      <p:ext uri="{BB962C8B-B14F-4D97-AF65-F5344CB8AC3E}">
        <p14:creationId xmlns:p14="http://schemas.microsoft.com/office/powerpoint/2010/main" val="31274839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Charles </a:t>
            </a:r>
            <a:r>
              <a:rPr lang="en-US" dirty="0" err="1" smtClean="0"/>
              <a:t>Hargens</a:t>
            </a:r>
            <a:r>
              <a:rPr lang="en-US" dirty="0" smtClean="0"/>
              <a:t>, </a:t>
            </a:r>
            <a:r>
              <a:rPr lang="en-US" i="1" dirty="0" smtClean="0"/>
              <a:t>The First Ride</a:t>
            </a:r>
            <a:endParaRPr lang="en-US" i="1"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4615" r="-14615"/>
          <a:stretch>
            <a:fillRect/>
          </a:stretch>
        </p:blipFill>
        <p:spPr/>
      </p:pic>
    </p:spTree>
    <p:extLst>
      <p:ext uri="{BB962C8B-B14F-4D97-AF65-F5344CB8AC3E}">
        <p14:creationId xmlns:p14="http://schemas.microsoft.com/office/powerpoint/2010/main" val="1057115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reading by firelight</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4810" r="-64810"/>
          <a:stretch>
            <a:fillRect/>
          </a:stretch>
        </p:blipFill>
        <p:spPr/>
      </p:pic>
    </p:spTree>
    <p:extLst>
      <p:ext uri="{BB962C8B-B14F-4D97-AF65-F5344CB8AC3E}">
        <p14:creationId xmlns:p14="http://schemas.microsoft.com/office/powerpoint/2010/main" val="19373436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Boyhood Home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485214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Young Abraham Lincoln splitting logs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58109" r="-58109"/>
          <a:stretch>
            <a:fillRect/>
          </a:stretch>
        </p:blipFill>
        <p:spPr/>
      </p:pic>
    </p:spTree>
    <p:extLst>
      <p:ext uri="{BB962C8B-B14F-4D97-AF65-F5344CB8AC3E}">
        <p14:creationId xmlns:p14="http://schemas.microsoft.com/office/powerpoint/2010/main" val="2121344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Lincoln-Douglas Debates (1858)</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1520" r="-41520"/>
          <a:stretch>
            <a:fillRect/>
          </a:stretch>
        </p:blipFill>
        <p:spPr/>
      </p:pic>
    </p:spTree>
    <p:extLst>
      <p:ext uri="{BB962C8B-B14F-4D97-AF65-F5344CB8AC3E}">
        <p14:creationId xmlns:p14="http://schemas.microsoft.com/office/powerpoint/2010/main" val="7585583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in 1861</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5316" r="-65316"/>
          <a:stretch>
            <a:fillRect/>
          </a:stretch>
        </p:blipFill>
        <p:spPr>
          <a:xfrm>
            <a:off x="457200" y="1608138"/>
            <a:ext cx="8229600" cy="4525963"/>
          </a:xfrm>
        </p:spPr>
      </p:pic>
    </p:spTree>
    <p:extLst>
      <p:ext uri="{BB962C8B-B14F-4D97-AF65-F5344CB8AC3E}">
        <p14:creationId xmlns:p14="http://schemas.microsoft.com/office/powerpoint/2010/main" val="13247939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Homestead Act postage stamp (1962)</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720094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Lincoln and the Morrill Land-Grant Act (1862)</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8189" r="-48189"/>
          <a:stretch>
            <a:fillRect/>
          </a:stretch>
        </p:blipFill>
        <p:spPr/>
      </p:pic>
    </p:spTree>
    <p:extLst>
      <p:ext uri="{BB962C8B-B14F-4D97-AF65-F5344CB8AC3E}">
        <p14:creationId xmlns:p14="http://schemas.microsoft.com/office/powerpoint/2010/main" val="5872208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and western slavery</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610" b="-610"/>
          <a:stretch>
            <a:fillRect/>
          </a:stretch>
        </p:blipFill>
        <p:spPr/>
      </p:pic>
    </p:spTree>
    <p:extLst>
      <p:ext uri="{BB962C8B-B14F-4D97-AF65-F5344CB8AC3E}">
        <p14:creationId xmlns:p14="http://schemas.microsoft.com/office/powerpoint/2010/main" val="17563988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freeing slaves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5463" r="-75463"/>
          <a:stretch>
            <a:fillRect/>
          </a:stretch>
        </p:blipFill>
        <p:spPr/>
      </p:pic>
    </p:spTree>
    <p:extLst>
      <p:ext uri="{BB962C8B-B14F-4D97-AF65-F5344CB8AC3E}">
        <p14:creationId xmlns:p14="http://schemas.microsoft.com/office/powerpoint/2010/main" val="11418832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Oregon/Mormon Trails (1840s)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13" r="-913"/>
          <a:stretch>
            <a:fillRect/>
          </a:stretch>
        </p:blipFill>
        <p:spPr/>
      </p:pic>
    </p:spTree>
    <p:extLst>
      <p:ext uri="{BB962C8B-B14F-4D97-AF65-F5344CB8AC3E}">
        <p14:creationId xmlns:p14="http://schemas.microsoft.com/office/powerpoint/2010/main" val="362082474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as “gorilla”</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51017" r="-51017"/>
          <a:stretch>
            <a:fillRect/>
          </a:stretch>
        </p:blipFill>
        <p:spPr/>
      </p:pic>
    </p:spTree>
    <p:extLst>
      <p:ext uri="{BB962C8B-B14F-4D97-AF65-F5344CB8AC3E}">
        <p14:creationId xmlns:p14="http://schemas.microsoft.com/office/powerpoint/2010/main" val="36280362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Two Platforms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5095" r="-15095"/>
          <a:stretch>
            <a:fillRect/>
          </a:stretch>
        </p:blipFill>
        <p:spPr/>
      </p:pic>
    </p:spTree>
    <p:extLst>
      <p:ext uri="{BB962C8B-B14F-4D97-AF65-F5344CB8AC3E}">
        <p14:creationId xmlns:p14="http://schemas.microsoft.com/office/powerpoint/2010/main" val="143636646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Lincoln’s Pardon of Cherokees at the End of the Civil War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8187" r="-18187"/>
          <a:stretch>
            <a:fillRect/>
          </a:stretch>
        </p:blipFill>
        <p:spPr/>
      </p:pic>
    </p:spTree>
    <p:extLst>
      <p:ext uri="{BB962C8B-B14F-4D97-AF65-F5344CB8AC3E}">
        <p14:creationId xmlns:p14="http://schemas.microsoft.com/office/powerpoint/2010/main" val="86530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Pueblo Indians with Lincoln Cane (1923)</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8793" r="-18793"/>
          <a:stretch>
            <a:fillRect/>
          </a:stretch>
        </p:blipFill>
        <p:spPr/>
      </p:pic>
    </p:spTree>
    <p:extLst>
      <p:ext uri="{BB962C8B-B14F-4D97-AF65-F5344CB8AC3E}">
        <p14:creationId xmlns:p14="http://schemas.microsoft.com/office/powerpoint/2010/main" val="22757298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Executions during Minnesota Sioux War (1862)</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4392" r="-14392"/>
          <a:stretch>
            <a:fillRect/>
          </a:stretch>
        </p:blipFill>
        <p:spPr/>
      </p:pic>
    </p:spTree>
    <p:extLst>
      <p:ext uri="{BB962C8B-B14F-4D97-AF65-F5344CB8AC3E}">
        <p14:creationId xmlns:p14="http://schemas.microsoft.com/office/powerpoint/2010/main" val="210296635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Wilkes Booth</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p:pic>
    </p:spTree>
    <p:extLst>
      <p:ext uri="{BB962C8B-B14F-4D97-AF65-F5344CB8AC3E}">
        <p14:creationId xmlns:p14="http://schemas.microsoft.com/office/powerpoint/2010/main" val="32697121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Lincoln’s final train ride (1865)</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3142" b="3142"/>
          <a:stretch>
            <a:fillRect/>
          </a:stretch>
        </p:blipFill>
        <p:spPr/>
      </p:pic>
    </p:spTree>
    <p:extLst>
      <p:ext uri="{BB962C8B-B14F-4D97-AF65-F5344CB8AC3E}">
        <p14:creationId xmlns:p14="http://schemas.microsoft.com/office/powerpoint/2010/main" val="11926779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Sculpture of Lincoln on horseback</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p:pic>
    </p:spTree>
    <p:extLst>
      <p:ext uri="{BB962C8B-B14F-4D97-AF65-F5344CB8AC3E}">
        <p14:creationId xmlns:p14="http://schemas.microsoft.com/office/powerpoint/2010/main" val="246827827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Mount Rushmore</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5914" r="-15914"/>
          <a:stretch>
            <a:fillRect/>
          </a:stretch>
        </p:blipFill>
        <p:spPr/>
      </p:pic>
    </p:spTree>
    <p:extLst>
      <p:ext uri="{BB962C8B-B14F-4D97-AF65-F5344CB8AC3E}">
        <p14:creationId xmlns:p14="http://schemas.microsoft.com/office/powerpoint/2010/main" val="24099411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Daniel Day-Lewis in new Lincoln movie (2012)</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1115" r="-71115"/>
          <a:stretch>
            <a:fillRect/>
          </a:stretch>
        </p:blipFill>
        <p:spPr/>
      </p:pic>
    </p:spTree>
    <p:extLst>
      <p:ext uri="{BB962C8B-B14F-4D97-AF65-F5344CB8AC3E}">
        <p14:creationId xmlns:p14="http://schemas.microsoft.com/office/powerpoint/2010/main" val="1676170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California Trail (1849)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2031" r="-12031"/>
          <a:stretch>
            <a:fillRect/>
          </a:stretch>
        </p:blipFill>
        <p:spPr/>
      </p:pic>
    </p:spTree>
    <p:extLst>
      <p:ext uri="{BB962C8B-B14F-4D97-AF65-F5344CB8AC3E}">
        <p14:creationId xmlns:p14="http://schemas.microsoft.com/office/powerpoint/2010/main" val="31751913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Elliott West, </a:t>
            </a:r>
            <a:r>
              <a:rPr lang="en-US" i="1" dirty="0" smtClean="0"/>
              <a:t>The Contested Plains</a:t>
            </a:r>
            <a:r>
              <a:rPr lang="en-US" dirty="0" smtClean="0"/>
              <a:t> (1998)</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6006" r="-76006"/>
          <a:stretch>
            <a:fillRect/>
          </a:stretch>
        </p:blipFill>
        <p:spPr/>
      </p:pic>
    </p:spTree>
    <p:extLst>
      <p:ext uri="{BB962C8B-B14F-4D97-AF65-F5344CB8AC3E}">
        <p14:creationId xmlns:p14="http://schemas.microsoft.com/office/powerpoint/2010/main" val="53396324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Gold Rush poster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3934" r="-63934"/>
          <a:stretch>
            <a:fillRect/>
          </a:stretch>
        </p:blipFill>
        <p:spPr/>
      </p:pic>
    </p:spTree>
    <p:extLst>
      <p:ext uri="{BB962C8B-B14F-4D97-AF65-F5344CB8AC3E}">
        <p14:creationId xmlns:p14="http://schemas.microsoft.com/office/powerpoint/2010/main" val="27555800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Advertising for Pike’s Peak Gold Rush in Missouri</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35963" r="-135963"/>
          <a:stretch>
            <a:fillRect/>
          </a:stretch>
        </p:blipFill>
        <p:spPr/>
      </p:pic>
    </p:spTree>
    <p:extLst>
      <p:ext uri="{BB962C8B-B14F-4D97-AF65-F5344CB8AC3E}">
        <p14:creationId xmlns:p14="http://schemas.microsoft.com/office/powerpoint/2010/main" val="4770180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to Pike’s Peak Region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13396" b="-13396"/>
          <a:stretch>
            <a:fillRect/>
          </a:stretch>
        </p:blipFill>
        <p:spPr/>
      </p:pic>
    </p:spTree>
    <p:extLst>
      <p:ext uri="{BB962C8B-B14F-4D97-AF65-F5344CB8AC3E}">
        <p14:creationId xmlns:p14="http://schemas.microsoft.com/office/powerpoint/2010/main" val="19758616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Gregory Gold Diggings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0913" r="-10913"/>
          <a:stretch>
            <a:fillRect/>
          </a:stretch>
        </p:blipFill>
        <p:spPr/>
      </p:pic>
    </p:spTree>
    <p:extLst>
      <p:ext uri="{BB962C8B-B14F-4D97-AF65-F5344CB8AC3E}">
        <p14:creationId xmlns:p14="http://schemas.microsoft.com/office/powerpoint/2010/main" val="297111753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Pike’s Peak Gold Rush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0843" r="-20843"/>
          <a:stretch>
            <a:fillRect/>
          </a:stretch>
        </p:blipFill>
        <p:spPr/>
      </p:pic>
    </p:spTree>
    <p:extLst>
      <p:ext uri="{BB962C8B-B14F-4D97-AF65-F5344CB8AC3E}">
        <p14:creationId xmlns:p14="http://schemas.microsoft.com/office/powerpoint/2010/main" val="17360372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Mining in Russell Gulch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48795" r="-48795"/>
          <a:stretch>
            <a:fillRect/>
          </a:stretch>
        </p:blipFill>
        <p:spPr/>
      </p:pic>
    </p:spTree>
    <p:extLst>
      <p:ext uri="{BB962C8B-B14F-4D97-AF65-F5344CB8AC3E}">
        <p14:creationId xmlns:p14="http://schemas.microsoft.com/office/powerpoint/2010/main" val="30682974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William Green Russell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8796" r="-68796"/>
          <a:stretch>
            <a:fillRect/>
          </a:stretch>
        </p:blipFill>
        <p:spPr/>
      </p:pic>
    </p:spTree>
    <p:extLst>
      <p:ext uri="{BB962C8B-B14F-4D97-AF65-F5344CB8AC3E}">
        <p14:creationId xmlns:p14="http://schemas.microsoft.com/office/powerpoint/2010/main" val="413483548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1862 Map of Colorado</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0459" r="-20459"/>
          <a:stretch>
            <a:fillRect/>
          </a:stretch>
        </p:blipFill>
        <p:spPr/>
      </p:pic>
    </p:spTree>
    <p:extLst>
      <p:ext uri="{BB962C8B-B14F-4D97-AF65-F5344CB8AC3E}">
        <p14:creationId xmlns:p14="http://schemas.microsoft.com/office/powerpoint/2010/main" val="71557966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1873 Colorado Map</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4793" r="-24793"/>
          <a:stretch>
            <a:fillRect/>
          </a:stretch>
        </p:blipFill>
        <p:spPr/>
      </p:pic>
    </p:spTree>
    <p:extLst>
      <p:ext uri="{BB962C8B-B14F-4D97-AF65-F5344CB8AC3E}">
        <p14:creationId xmlns:p14="http://schemas.microsoft.com/office/powerpoint/2010/main" val="3178622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the Interior West (1861)</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886105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 of Colorado (1874)</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9365" r="-19365"/>
          <a:stretch>
            <a:fillRect/>
          </a:stretch>
        </p:blipFill>
        <p:spPr/>
      </p:pic>
    </p:spTree>
    <p:extLst>
      <p:ext uri="{BB962C8B-B14F-4D97-AF65-F5344CB8AC3E}">
        <p14:creationId xmlns:p14="http://schemas.microsoft.com/office/powerpoint/2010/main" val="16541830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1893 “Columbian” Map of Colorado</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0580" r="-20580"/>
          <a:stretch>
            <a:fillRect/>
          </a:stretch>
        </p:blipFill>
        <p:spPr/>
      </p:pic>
    </p:spTree>
    <p:extLst>
      <p:ext uri="{BB962C8B-B14F-4D97-AF65-F5344CB8AC3E}">
        <p14:creationId xmlns:p14="http://schemas.microsoft.com/office/powerpoint/2010/main" val="69876888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Southern California’s “Territory of Colorado”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31500155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Territory of Jefferson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8754" r="-8754"/>
          <a:stretch>
            <a:fillRect/>
          </a:stretch>
        </p:blipFill>
        <p:spPr/>
      </p:pic>
    </p:spTree>
    <p:extLst>
      <p:ext uri="{BB962C8B-B14F-4D97-AF65-F5344CB8AC3E}">
        <p14:creationId xmlns:p14="http://schemas.microsoft.com/office/powerpoint/2010/main" val="326925850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Territorial claims on Colorado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1476" r="-11476"/>
          <a:stretch>
            <a:fillRect/>
          </a:stretch>
        </p:blipFill>
        <p:spPr/>
      </p:pic>
    </p:spTree>
    <p:extLst>
      <p:ext uri="{BB962C8B-B14F-4D97-AF65-F5344CB8AC3E}">
        <p14:creationId xmlns:p14="http://schemas.microsoft.com/office/powerpoint/2010/main" val="27710476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Kansas Governor James W. Denver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5516" r="-65516"/>
          <a:stretch>
            <a:fillRect/>
          </a:stretch>
        </p:blipFill>
        <p:spPr/>
      </p:pic>
    </p:spTree>
    <p:extLst>
      <p:ext uri="{BB962C8B-B14F-4D97-AF65-F5344CB8AC3E}">
        <p14:creationId xmlns:p14="http://schemas.microsoft.com/office/powerpoint/2010/main" val="31235766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Robert W. Steele, Governor of the Territory of Jefferson (1859)</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39049" r="-39049"/>
          <a:stretch>
            <a:fillRect/>
          </a:stretch>
        </p:blipFill>
        <p:spPr/>
      </p:pic>
    </p:spTree>
    <p:extLst>
      <p:ext uri="{BB962C8B-B14F-4D97-AF65-F5344CB8AC3E}">
        <p14:creationId xmlns:p14="http://schemas.microsoft.com/office/powerpoint/2010/main" val="282221680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Denver City Post Office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065" r="-6065"/>
          <a:stretch>
            <a:fillRect/>
          </a:stretch>
        </p:blipFill>
        <p:spPr/>
      </p:pic>
    </p:spTree>
    <p:extLst>
      <p:ext uri="{BB962C8B-B14F-4D97-AF65-F5344CB8AC3E}">
        <p14:creationId xmlns:p14="http://schemas.microsoft.com/office/powerpoint/2010/main" val="338185505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Clark Gruber Bank and Mint in Golden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1708" r="-21708"/>
          <a:stretch>
            <a:fillRect/>
          </a:stretch>
        </p:blipFill>
        <p:spPr/>
      </p:pic>
    </p:spTree>
    <p:extLst>
      <p:ext uri="{BB962C8B-B14F-4D97-AF65-F5344CB8AC3E}">
        <p14:creationId xmlns:p14="http://schemas.microsoft.com/office/powerpoint/2010/main" val="14678658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Denver and </a:t>
            </a:r>
            <a:r>
              <a:rPr lang="en-US" dirty="0" err="1" smtClean="0"/>
              <a:t>Auraria</a:t>
            </a:r>
            <a:r>
              <a:rPr lang="en-US" dirty="0" smtClean="0"/>
              <a:t>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2616" b="-2616"/>
          <a:stretch>
            <a:fillRect/>
          </a:stretch>
        </p:blipFill>
        <p:spPr/>
      </p:pic>
    </p:spTree>
    <p:extLst>
      <p:ext uri="{BB962C8B-B14F-4D97-AF65-F5344CB8AC3E}">
        <p14:creationId xmlns:p14="http://schemas.microsoft.com/office/powerpoint/2010/main" val="1701009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Lansford Hastings, </a:t>
            </a:r>
            <a:r>
              <a:rPr lang="en-US" i="1" dirty="0" smtClean="0"/>
              <a:t>The Emigrants’ Guide to Oregon and California</a:t>
            </a:r>
            <a:r>
              <a:rPr lang="en-US" dirty="0" smtClean="0"/>
              <a:t> (1845)</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3669" r="-93669"/>
          <a:stretch>
            <a:fillRect/>
          </a:stretch>
        </p:blipFill>
        <p:spPr/>
      </p:pic>
    </p:spTree>
    <p:extLst>
      <p:ext uri="{BB962C8B-B14F-4D97-AF65-F5344CB8AC3E}">
        <p14:creationId xmlns:p14="http://schemas.microsoft.com/office/powerpoint/2010/main" val="190713438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Gruber Gold Pieces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4996" b="-4996"/>
          <a:stretch>
            <a:fillRect/>
          </a:stretch>
        </p:blipFill>
        <p:spPr/>
      </p:pic>
    </p:spTree>
    <p:extLst>
      <p:ext uri="{BB962C8B-B14F-4D97-AF65-F5344CB8AC3E}">
        <p14:creationId xmlns:p14="http://schemas.microsoft.com/office/powerpoint/2010/main" val="254200596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 John Parsons’ 1859 Gold Mint (South Park)</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3013761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Governor John Evans</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91332" r="-91332"/>
          <a:stretch>
            <a:fillRect/>
          </a:stretch>
        </p:blipFill>
        <p:spPr/>
      </p:pic>
    </p:spTree>
    <p:extLst>
      <p:ext uri="{BB962C8B-B14F-4D97-AF65-F5344CB8AC3E}">
        <p14:creationId xmlns:p14="http://schemas.microsoft.com/office/powerpoint/2010/main" val="42160930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 </a:t>
            </a:r>
            <a:r>
              <a:rPr lang="en-US" dirty="0" err="1" smtClean="0"/>
              <a:t>Chivington</a:t>
            </a:r>
            <a:r>
              <a:rPr lang="en-US" dirty="0" smtClean="0"/>
              <a:t> (1860)</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39097" r="-39097"/>
          <a:stretch>
            <a:fillRect/>
          </a:stretch>
        </p:blipFill>
        <p:spPr/>
      </p:pic>
    </p:spTree>
    <p:extLst>
      <p:ext uri="{BB962C8B-B14F-4D97-AF65-F5344CB8AC3E}">
        <p14:creationId xmlns:p14="http://schemas.microsoft.com/office/powerpoint/2010/main" val="273996611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Recruiting for 1</a:t>
            </a:r>
            <a:r>
              <a:rPr lang="en-US" baseline="30000" dirty="0" smtClean="0"/>
              <a:t>st</a:t>
            </a:r>
            <a:r>
              <a:rPr lang="en-US" dirty="0" smtClean="0"/>
              <a:t> Colorado Volunteers (1861)</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529" r="-2529"/>
          <a:stretch>
            <a:fillRect/>
          </a:stretch>
        </p:blipFill>
        <p:spPr/>
      </p:pic>
    </p:spTree>
    <p:extLst>
      <p:ext uri="{BB962C8B-B14F-4D97-AF65-F5344CB8AC3E}">
        <p14:creationId xmlns:p14="http://schemas.microsoft.com/office/powerpoint/2010/main" val="184989558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of </a:t>
            </a:r>
            <a:r>
              <a:rPr lang="en-US" dirty="0" err="1" smtClean="0"/>
              <a:t>Glorieta</a:t>
            </a:r>
            <a:r>
              <a:rPr lang="en-US" dirty="0" smtClean="0"/>
              <a:t> Pass (1862)</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6368" r="-6368"/>
          <a:stretch>
            <a:fillRect/>
          </a:stretch>
        </p:blipFill>
        <p:spPr/>
      </p:pic>
    </p:spTree>
    <p:extLst>
      <p:ext uri="{BB962C8B-B14F-4D97-AF65-F5344CB8AC3E}">
        <p14:creationId xmlns:p14="http://schemas.microsoft.com/office/powerpoint/2010/main" val="31387054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Treaty of Fort Wise (1861)</a:t>
            </a:r>
            <a:endParaRPr lang="en-US" dirty="0"/>
          </a:p>
        </p:txBody>
      </p:sp>
      <p:sp>
        <p:nvSpPr>
          <p:cNvPr id="3" name="Content Placeholder 2"/>
          <p:cNvSpPr>
            <a:spLocks noGrp="1"/>
          </p:cNvSpPr>
          <p:nvPr>
            <p:ph idx="1"/>
          </p:nvPr>
        </p:nvSpPr>
        <p:spPr/>
        <p:txBody>
          <a:bodyPr>
            <a:normAutofit fontScale="47500" lnSpcReduction="20000"/>
          </a:bodyPr>
          <a:lstStyle/>
          <a:p>
            <a:r>
              <a:rPr lang="en-US" b="1" dirty="0" smtClean="0"/>
              <a:t>Treaty of Fort Wise (1861)</a:t>
            </a:r>
          </a:p>
          <a:p>
            <a:r>
              <a:rPr lang="en-US" dirty="0" smtClean="0"/>
              <a:t>On February 18, 1861, six chiefs of the Southern Cheyenne and four of the Arapaho signed the Treaty of Fort Wise with the United States,</a:t>
            </a:r>
            <a:r>
              <a:rPr lang="en-US" baseline="30000" dirty="0" smtClean="0">
                <a:hlinkClick r:id="rId2"/>
              </a:rPr>
              <a:t>[5]</a:t>
            </a:r>
            <a:r>
              <a:rPr lang="en-US" dirty="0" smtClean="0"/>
              <a:t> at </a:t>
            </a:r>
            <a:r>
              <a:rPr lang="en-US" dirty="0" smtClean="0">
                <a:hlinkClick r:id="rId3" tooltip="Bent's Old Fort National Historic Site"/>
              </a:rPr>
              <a:t>Bent's New Fort</a:t>
            </a:r>
            <a:r>
              <a:rPr lang="en-US" dirty="0" smtClean="0"/>
              <a:t> at </a:t>
            </a:r>
            <a:r>
              <a:rPr lang="en-US" dirty="0" smtClean="0">
                <a:hlinkClick r:id="rId4" tooltip="Big Timbers"/>
              </a:rPr>
              <a:t>Big Timbers</a:t>
            </a:r>
            <a:r>
              <a:rPr lang="en-US" dirty="0" smtClean="0"/>
              <a:t> near what is now </a:t>
            </a:r>
            <a:r>
              <a:rPr lang="en-US" dirty="0" smtClean="0">
                <a:hlinkClick r:id="rId5" tooltip="Lamar, Colorado"/>
              </a:rPr>
              <a:t>Lamar, Colorado</a:t>
            </a:r>
            <a:r>
              <a:rPr lang="en-US" dirty="0" smtClean="0"/>
              <a:t>, recently leased by the U.S. Government and renamed </a:t>
            </a:r>
            <a:r>
              <a:rPr lang="en-US" dirty="0" smtClean="0">
                <a:hlinkClick r:id="rId6" tooltip="Fort Wise"/>
              </a:rPr>
              <a:t>Fort Wise</a:t>
            </a:r>
            <a:r>
              <a:rPr lang="en-US" dirty="0" smtClean="0"/>
              <a:t>, in which they ceded to the United States most of the lands designated to them by the Fort Laramie treaty.</a:t>
            </a:r>
            <a:r>
              <a:rPr lang="en-US" baseline="30000" dirty="0" smtClean="0">
                <a:hlinkClick r:id="rId7"/>
              </a:rPr>
              <a:t>[2]</a:t>
            </a:r>
            <a:r>
              <a:rPr lang="en-US" dirty="0" smtClean="0"/>
              <a:t> The Cheyenne chiefs were </a:t>
            </a:r>
            <a:r>
              <a:rPr lang="en-US" dirty="0" smtClean="0">
                <a:hlinkClick r:id="rId8" tooltip="Black Kettle"/>
              </a:rPr>
              <a:t>Black Kettle</a:t>
            </a:r>
            <a:r>
              <a:rPr lang="en-US" dirty="0" smtClean="0"/>
              <a:t>, White Antelope, Lean Bear, Little Wolf, Tall Bear, and Left Hand; the Arapaho chiefs were Little Raven, Storm, Shave-Head, and Big Mouth.</a:t>
            </a:r>
            <a:r>
              <a:rPr lang="en-US" baseline="30000" dirty="0" smtClean="0">
                <a:hlinkClick r:id="rId2"/>
              </a:rPr>
              <a:t>[5]</a:t>
            </a:r>
            <a:endParaRPr lang="en-US" dirty="0" smtClean="0"/>
          </a:p>
          <a:p>
            <a:r>
              <a:rPr lang="en-US" dirty="0" smtClean="0"/>
              <a:t>The new reserve, less than one-thirteenth the size of the 1851 reserve,</a:t>
            </a:r>
            <a:r>
              <a:rPr lang="en-US" baseline="30000" dirty="0" smtClean="0">
                <a:hlinkClick r:id="rId7"/>
              </a:rPr>
              <a:t>[2]</a:t>
            </a:r>
            <a:r>
              <a:rPr lang="en-US" dirty="0" smtClean="0"/>
              <a:t> was located in eastern Colorado</a:t>
            </a:r>
            <a:r>
              <a:rPr lang="en-US" baseline="30000" dirty="0" smtClean="0">
                <a:hlinkClick r:id="rId9"/>
              </a:rPr>
              <a:t>[4]</a:t>
            </a:r>
            <a:r>
              <a:rPr lang="en-US" dirty="0" smtClean="0"/>
              <a:t> along the Arkansas River between the northern boundary of New Mexico and Sand Creek.</a:t>
            </a:r>
            <a:r>
              <a:rPr lang="en-US" baseline="30000" dirty="0" smtClean="0">
                <a:hlinkClick r:id="rId10"/>
              </a:rPr>
              <a:t>[6]</a:t>
            </a:r>
            <a:r>
              <a:rPr lang="en-US" baseline="30000" dirty="0" smtClean="0">
                <a:hlinkClick r:id="rId7"/>
              </a:rPr>
              <a:t>[2]</a:t>
            </a:r>
            <a:r>
              <a:rPr lang="en-US" dirty="0" smtClean="0"/>
              <a:t> Some bands of Cheyenne including the </a:t>
            </a:r>
            <a:r>
              <a:rPr lang="en-US" dirty="0" smtClean="0">
                <a:hlinkClick r:id="rId11" tooltip="Dog Soldiers"/>
              </a:rPr>
              <a:t>Dog Soldiers</a:t>
            </a:r>
            <a:r>
              <a:rPr lang="en-US" dirty="0" smtClean="0"/>
              <a:t>, a militaristic band of </a:t>
            </a:r>
            <a:r>
              <a:rPr lang="en-US" dirty="0" err="1" smtClean="0"/>
              <a:t>Cheyennes</a:t>
            </a:r>
            <a:r>
              <a:rPr lang="en-US" dirty="0" smtClean="0"/>
              <a:t> and </a:t>
            </a:r>
            <a:r>
              <a:rPr lang="en-US" dirty="0" smtClean="0">
                <a:hlinkClick r:id="rId12" tooltip="Lakota people"/>
              </a:rPr>
              <a:t>Lakotas</a:t>
            </a:r>
            <a:r>
              <a:rPr lang="en-US" dirty="0" smtClean="0"/>
              <a:t> that had evolved beginning in the 1830s, were angry at those chiefs who had signed the treaty, disavowing the treaty and refusing to abide by its constraints.</a:t>
            </a:r>
            <a:r>
              <a:rPr lang="en-US" baseline="30000" dirty="0" smtClean="0">
                <a:hlinkClick r:id="rId13"/>
              </a:rPr>
              <a:t>[7]</a:t>
            </a:r>
            <a:r>
              <a:rPr lang="en-US" dirty="0" smtClean="0"/>
              <a:t> They continued to live and hunt in the </a:t>
            </a:r>
            <a:r>
              <a:rPr lang="en-US" dirty="0" smtClean="0">
                <a:hlinkClick r:id="rId14" tooltip="Bison"/>
              </a:rPr>
              <a:t>bison</a:t>
            </a:r>
            <a:r>
              <a:rPr lang="en-US" dirty="0" smtClean="0"/>
              <a:t>-rich lands of eastern Colorado and western Kansas, becoming increasingly belligerent over the tide of white immigration across their lands, particularly in the Smoky Hill River country of Kansas, along which whites had opened a new trail to the gold fields.</a:t>
            </a:r>
            <a:r>
              <a:rPr lang="en-US" baseline="30000" dirty="0" smtClean="0">
                <a:hlinkClick r:id="rId15"/>
              </a:rPr>
              <a:t>[8]</a:t>
            </a:r>
            <a:r>
              <a:rPr lang="en-US" dirty="0" smtClean="0"/>
              <a:t> </a:t>
            </a:r>
            <a:r>
              <a:rPr lang="en-US" dirty="0" err="1" smtClean="0"/>
              <a:t>Cheyennes</a:t>
            </a:r>
            <a:r>
              <a:rPr lang="en-US" dirty="0" smtClean="0"/>
              <a:t> opposed to the treaty said that it had been signed by a small minority of the chiefs without the consent or approval of the rest of the tribe, that the signatories had not understood what they signed, and that they had been bribed to sign by a large distribution of gifts. The whites, however, claimed the treaty was a "solemn obligation" and considered that those Indians who refused to abide by it were hostile and planning a war.</a:t>
            </a:r>
            <a:r>
              <a:rPr lang="en-US" baseline="30000" dirty="0" smtClean="0">
                <a:hlinkClick r:id="rId16"/>
              </a:rPr>
              <a:t>[9]</a:t>
            </a:r>
            <a:endParaRPr lang="en-US" dirty="0" smtClean="0"/>
          </a:p>
          <a:p>
            <a:endParaRPr lang="en-US" dirty="0"/>
          </a:p>
        </p:txBody>
      </p:sp>
    </p:spTree>
    <p:extLst>
      <p:ext uri="{BB962C8B-B14F-4D97-AF65-F5344CB8AC3E}">
        <p14:creationId xmlns:p14="http://schemas.microsoft.com/office/powerpoint/2010/main" val="369135898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Colorado Volunteers Recruiting Poster (1864)</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75009" r="-75009"/>
          <a:stretch>
            <a:fillRect/>
          </a:stretch>
        </p:blipFill>
        <p:spPr/>
      </p:pic>
    </p:spTree>
    <p:extLst>
      <p:ext uri="{BB962C8B-B14F-4D97-AF65-F5344CB8AC3E}">
        <p14:creationId xmlns:p14="http://schemas.microsoft.com/office/powerpoint/2010/main" val="29228437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Cheyenne, Kiowa, and Arapaho</a:t>
            </a:r>
            <a:br>
              <a:rPr lang="en-US" sz="2800" dirty="0" smtClean="0"/>
            </a:br>
            <a:r>
              <a:rPr lang="en-US" sz="2800" dirty="0" smtClean="0"/>
              <a:t>Delegation to Denver </a:t>
            </a:r>
            <a:br>
              <a:rPr lang="en-US" sz="2800" dirty="0" smtClean="0"/>
            </a:br>
            <a:r>
              <a:rPr lang="en-US" sz="2800" dirty="0" smtClean="0"/>
              <a:t>(Sept. 28, 1864)</a:t>
            </a:r>
            <a:endParaRPr lang="en-US" sz="2800"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25219" r="-25219"/>
          <a:stretch>
            <a:fillRect/>
          </a:stretch>
        </p:blipFill>
        <p:spPr/>
      </p:pic>
    </p:spTree>
    <p:extLst>
      <p:ext uri="{BB962C8B-B14F-4D97-AF65-F5344CB8AC3E}">
        <p14:creationId xmlns:p14="http://schemas.microsoft.com/office/powerpoint/2010/main" val="317843626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Camp Weld Council </a:t>
            </a:r>
            <a:br>
              <a:rPr lang="en-US" dirty="0" smtClean="0"/>
            </a:br>
            <a:r>
              <a:rPr lang="en-US" dirty="0" smtClean="0"/>
              <a:t>(September 28, 1864)</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l="-19246" r="-19246"/>
          <a:stretch>
            <a:fillRect/>
          </a:stretch>
        </p:blipFill>
        <p:spPr/>
      </p:pic>
    </p:spTree>
    <p:extLst>
      <p:ext uri="{BB962C8B-B14F-4D97-AF65-F5344CB8AC3E}">
        <p14:creationId xmlns:p14="http://schemas.microsoft.com/office/powerpoint/2010/main" val="3624491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492</TotalTime>
  <Words>1442</Words>
  <Application>Microsoft Macintosh PowerPoint</Application>
  <PresentationFormat>On-screen Show (4:3)</PresentationFormat>
  <Paragraphs>143</Paragraphs>
  <Slides>110</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110</vt:i4>
      </vt:variant>
    </vt:vector>
  </HeadingPairs>
  <TitlesOfParts>
    <vt:vector size="113" baseType="lpstr">
      <vt:lpstr>Arial</vt:lpstr>
      <vt:lpstr>Calibri</vt:lpstr>
      <vt:lpstr>Office Theme</vt:lpstr>
      <vt:lpstr>The Civil War in the West</vt:lpstr>
      <vt:lpstr>US Population (1860)</vt:lpstr>
      <vt:lpstr>Far West Population (1860)</vt:lpstr>
      <vt:lpstr>Colorado Census details (1860)</vt:lpstr>
      <vt:lpstr>US Territories Map</vt:lpstr>
      <vt:lpstr>Oregon/Mormon Trails (1840s)</vt:lpstr>
      <vt:lpstr>California Trail (1849)</vt:lpstr>
      <vt:lpstr>Map of the Interior West (1861)</vt:lpstr>
      <vt:lpstr>Lansford Hastings, The Emigrants’ Guide to Oregon and California (1845)</vt:lpstr>
      <vt:lpstr>Hastings’ Cutoff Route</vt:lpstr>
      <vt:lpstr>Fort Laramie (Alfred Jacob Miller)</vt:lpstr>
      <vt:lpstr>Sutter’s Fort, California (1845)</vt:lpstr>
      <vt:lpstr>The Emigrants’ Departure, 1838  (Paul Falconer Poole)</vt:lpstr>
      <vt:lpstr>George Donner</vt:lpstr>
      <vt:lpstr>The Donner Party (1846)</vt:lpstr>
      <vt:lpstr>Remains of Donner Party wagons (Great Salt Lake)</vt:lpstr>
      <vt:lpstr>Nauvoo, Illinois</vt:lpstr>
      <vt:lpstr>Mormons Preaching on the Western Frontier (1840s)</vt:lpstr>
      <vt:lpstr>Mormon Wagon Train</vt:lpstr>
      <vt:lpstr>Mormons Crossing River</vt:lpstr>
      <vt:lpstr>Mormon Handcarts</vt:lpstr>
      <vt:lpstr>Death along the Mormon Trail</vt:lpstr>
      <vt:lpstr>Salt Lake City Tabernacle</vt:lpstr>
      <vt:lpstr>News of the War with Mexico</vt:lpstr>
      <vt:lpstr>Lt. Ulysses S. Grant  in Mexico (1846)</vt:lpstr>
      <vt:lpstr>Stephen Watts Kearny (1846)</vt:lpstr>
      <vt:lpstr>Mexican War Volunteer</vt:lpstr>
      <vt:lpstr>H. Charles McBarron, The American Soldier (1847)</vt:lpstr>
      <vt:lpstr>George Ballantine, The Mexican War, by an English Soldier (1860)</vt:lpstr>
      <vt:lpstr>Battle of Buena Vista</vt:lpstr>
      <vt:lpstr>Gen. Zachary Taylor in Mexico City (1848)</vt:lpstr>
      <vt:lpstr>Daguerreotype of US troops at Battle of Buena Vista (1847)</vt:lpstr>
      <vt:lpstr>Gen. Winfield Scott Enters Mexico City</vt:lpstr>
      <vt:lpstr>Grave Markers for Mexican War Veterans</vt:lpstr>
      <vt:lpstr>Mexican War Veterans in Portland, Maine (1885)</vt:lpstr>
      <vt:lpstr>The Mexican Cession (1848)</vt:lpstr>
      <vt:lpstr>Fort Massachusetts (1855)</vt:lpstr>
      <vt:lpstr>Fort Garland (1868)</vt:lpstr>
      <vt:lpstr>Fort Garland (1874)</vt:lpstr>
      <vt:lpstr>Battle of Lawrence, Kansas (1857)</vt:lpstr>
      <vt:lpstr>John Brown at trial (1859)</vt:lpstr>
      <vt:lpstr>Painting of John Brown at Kansas State Capitol</vt:lpstr>
      <vt:lpstr>“Run on the Seamans’ Savings Bank During the Panic” (1857)</vt:lpstr>
      <vt:lpstr>The War on Wealth (1857)</vt:lpstr>
      <vt:lpstr>Wall Street Panic of 1857</vt:lpstr>
      <vt:lpstr>“Hard Times in the Fifth Avenue” New Orleans Picayune (Nov. 21, 1857)</vt:lpstr>
      <vt:lpstr>Pony Express Route (1860-1861)</vt:lpstr>
      <vt:lpstr>Frederic Remington, Coming and Going of the Pony Express (1900)</vt:lpstr>
      <vt:lpstr>Bill Cody, Express Rider (1861)</vt:lpstr>
      <vt:lpstr>Charles Hargens, The First Ride</vt:lpstr>
      <vt:lpstr>Lincoln reading by firelight</vt:lpstr>
      <vt:lpstr>Lincoln Boyhood Home</vt:lpstr>
      <vt:lpstr>Young Abraham Lincoln splitting logs</vt:lpstr>
      <vt:lpstr>Lincoln-Douglas Debates (1858)</vt:lpstr>
      <vt:lpstr>Lincoln in 1861</vt:lpstr>
      <vt:lpstr>Homestead Act postage stamp (1962)</vt:lpstr>
      <vt:lpstr>Lincoln and the Morrill Land-Grant Act (1862)</vt:lpstr>
      <vt:lpstr>Lincoln and western slavery</vt:lpstr>
      <vt:lpstr>Lincoln freeing slaves</vt:lpstr>
      <vt:lpstr>Lincoln as “gorilla”</vt:lpstr>
      <vt:lpstr>The Two Platforms (1860)</vt:lpstr>
      <vt:lpstr>Lincoln’s Pardon of Cherokees at the End of the Civil War</vt:lpstr>
      <vt:lpstr>Pueblo Indians with Lincoln Cane (1923)</vt:lpstr>
      <vt:lpstr>Executions during Minnesota Sioux War (1862)</vt:lpstr>
      <vt:lpstr>John Wilkes Booth</vt:lpstr>
      <vt:lpstr>Lincoln’s final train ride (1865)</vt:lpstr>
      <vt:lpstr>Sculpture of Lincoln on horseback</vt:lpstr>
      <vt:lpstr>Mount Rushmore</vt:lpstr>
      <vt:lpstr>Daniel Day-Lewis in new Lincoln movie (2012)</vt:lpstr>
      <vt:lpstr>Elliott West, The Contested Plains (1998)</vt:lpstr>
      <vt:lpstr>Gold Rush poster</vt:lpstr>
      <vt:lpstr>Advertising for Pike’s Peak Gold Rush in Missouri</vt:lpstr>
      <vt:lpstr>Map to Pike’s Peak Region (1859)</vt:lpstr>
      <vt:lpstr>Gregory Gold Diggings (1859)</vt:lpstr>
      <vt:lpstr>Pike’s Peak Gold Rush (1859)</vt:lpstr>
      <vt:lpstr>Mining in Russell Gulch (1860)</vt:lpstr>
      <vt:lpstr>William Green Russell (1859)</vt:lpstr>
      <vt:lpstr>1862 Map of Colorado</vt:lpstr>
      <vt:lpstr>1873 Colorado Map</vt:lpstr>
      <vt:lpstr>Map of Colorado (1874)</vt:lpstr>
      <vt:lpstr>1893 “Columbian” Map of Colorado</vt:lpstr>
      <vt:lpstr>Southern California’s “Territory of Colorado” (1859)</vt:lpstr>
      <vt:lpstr>Territory of Jefferson (1859)</vt:lpstr>
      <vt:lpstr>Territorial claims on Colorado (1860)</vt:lpstr>
      <vt:lpstr>Kansas Governor James W. Denver (1859)</vt:lpstr>
      <vt:lpstr>Robert W. Steele, Governor of the Territory of Jefferson (1859)</vt:lpstr>
      <vt:lpstr>Denver City Post Office (1860)</vt:lpstr>
      <vt:lpstr>Clark Gruber Bank and Mint in Golden (1860)</vt:lpstr>
      <vt:lpstr>Denver and Auraria (1860)</vt:lpstr>
      <vt:lpstr>Clark Gruber Gold Pieces</vt:lpstr>
      <vt:lpstr>Dr. John Parsons’ 1859 Gold Mint (South Park)</vt:lpstr>
      <vt:lpstr>Governor John Evans</vt:lpstr>
      <vt:lpstr>John Chivington (1860)</vt:lpstr>
      <vt:lpstr>Recruiting for 1st Colorado Volunteers (1861)</vt:lpstr>
      <vt:lpstr>Battle of Glorieta Pass (1862)</vt:lpstr>
      <vt:lpstr>Treaty of Fort Wise (1861)</vt:lpstr>
      <vt:lpstr>Colorado Volunteers Recruiting Poster (1864)</vt:lpstr>
      <vt:lpstr>Cheyenne, Kiowa, and Arapaho Delegation to Denver  (Sept. 28, 1864)</vt:lpstr>
      <vt:lpstr>Camp Weld Council  (September 28, 1864)</vt:lpstr>
      <vt:lpstr>Painting of the Sand Creek Massacre</vt:lpstr>
      <vt:lpstr>Location of Sand Creek site</vt:lpstr>
      <vt:lpstr>Eugene Ridley (Northern Arapaho), Sand Creek Massacre</vt:lpstr>
      <vt:lpstr>Robert Bentm (son of William Bent and Owl Woman)</vt:lpstr>
      <vt:lpstr>Edmond Guerrier</vt:lpstr>
      <vt:lpstr>Captain Silas Soule</vt:lpstr>
      <vt:lpstr>Colorado Territory (1949)</vt:lpstr>
      <vt:lpstr>Colorado Territory (Italian version)</vt:lpstr>
      <vt:lpstr>French version of Colorado Territory</vt:lpstr>
      <vt:lpstr>The Guns at Fort Petticoat (1957)</vt:lpstr>
      <vt:lpstr>Soldier Blue (1970)</vt:lpstr>
    </vt:vector>
  </TitlesOfParts>
  <Manager/>
  <Company>University of Northern Colorado</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Civil War in the West</dc:title>
  <dc:subject/>
  <dc:creator>Michael Welsh</dc:creator>
  <cp:keywords/>
  <dc:description/>
  <cp:lastModifiedBy>Microsoft Office User</cp:lastModifiedBy>
  <cp:revision>117</cp:revision>
  <dcterms:created xsi:type="dcterms:W3CDTF">2011-12-10T17:05:11Z</dcterms:created>
  <dcterms:modified xsi:type="dcterms:W3CDTF">2018-02-27T22:31:47Z</dcterms:modified>
  <cp:category/>
</cp:coreProperties>
</file>