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60" r:id="rId3"/>
    <p:sldId id="273" r:id="rId4"/>
    <p:sldId id="257" r:id="rId5"/>
    <p:sldId id="266" r:id="rId6"/>
    <p:sldId id="258" r:id="rId7"/>
    <p:sldId id="263" r:id="rId8"/>
    <p:sldId id="262" r:id="rId9"/>
    <p:sldId id="264" r:id="rId10"/>
    <p:sldId id="265" r:id="rId11"/>
    <p:sldId id="267" r:id="rId12"/>
    <p:sldId id="268" r:id="rId13"/>
    <p:sldId id="269" r:id="rId14"/>
    <p:sldId id="270" r:id="rId15"/>
    <p:sldId id="259"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2" d="100"/>
          <a:sy n="122" d="100"/>
        </p:scale>
        <p:origin x="-45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5A02D1-0A3F-45B5-9E31-65911170B02C}" type="datetimeFigureOut">
              <a:rPr lang="en-US" smtClean="0"/>
              <a:pPr/>
              <a:t>6/29/11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709283-FB8C-400F-8D05-5C4BD4C74793}" type="slidenum">
              <a:rPr lang="en-US" smtClean="0"/>
              <a:pPr/>
              <a:t>‹#›</a:t>
            </a:fld>
            <a:endParaRPr lang="en-US"/>
          </a:p>
        </p:txBody>
      </p:sp>
    </p:spTree>
    <p:extLst>
      <p:ext uri="{BB962C8B-B14F-4D97-AF65-F5344CB8AC3E}">
        <p14:creationId xmlns:p14="http://schemas.microsoft.com/office/powerpoint/2010/main" val="29849966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9709283-FB8C-400F-8D05-5C4BD4C7479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74F8DFF8-7960-4F27-8821-2F7BFAA60F3F}" type="datetimeFigureOut">
              <a:rPr lang="en-US" smtClean="0"/>
              <a:pPr/>
              <a:t>6/29/11</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6CC03E20-433C-4CA5-B57A-F751C9156B62}"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4F8DFF8-7960-4F27-8821-2F7BFAA60F3F}" type="datetimeFigureOut">
              <a:rPr lang="en-US" smtClean="0"/>
              <a:pPr/>
              <a:t>6/29/11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CC03E20-433C-4CA5-B57A-F751C9156B6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4F8DFF8-7960-4F27-8821-2F7BFAA60F3F}" type="datetimeFigureOut">
              <a:rPr lang="en-US" smtClean="0"/>
              <a:pPr/>
              <a:t>6/29/11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CC03E20-433C-4CA5-B57A-F751C9156B6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1AC9B39-8EDC-4C45-8C55-40609281083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4F8DFF8-7960-4F27-8821-2F7BFAA60F3F}" type="datetimeFigureOut">
              <a:rPr lang="en-US" smtClean="0"/>
              <a:pPr/>
              <a:t>6/29/11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CC03E20-433C-4CA5-B57A-F751C9156B6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74F8DFF8-7960-4F27-8821-2F7BFAA60F3F}" type="datetimeFigureOut">
              <a:rPr lang="en-US" smtClean="0"/>
              <a:pPr/>
              <a:t>6/29/11</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6CC03E20-433C-4CA5-B57A-F751C9156B62}"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4F8DFF8-7960-4F27-8821-2F7BFAA60F3F}" type="datetimeFigureOut">
              <a:rPr lang="en-US" smtClean="0"/>
              <a:pPr/>
              <a:t>6/29/11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6CC03E20-433C-4CA5-B57A-F751C9156B62}"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4F8DFF8-7960-4F27-8821-2F7BFAA60F3F}" type="datetimeFigureOut">
              <a:rPr lang="en-US" smtClean="0"/>
              <a:pPr/>
              <a:t>6/29/11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6CC03E20-433C-4CA5-B57A-F751C9156B6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4F8DFF8-7960-4F27-8821-2F7BFAA60F3F}" type="datetimeFigureOut">
              <a:rPr lang="en-US" smtClean="0"/>
              <a:pPr/>
              <a:t>6/29/11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CC03E20-433C-4CA5-B57A-F751C9156B62}"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4F8DFF8-7960-4F27-8821-2F7BFAA60F3F}" type="datetimeFigureOut">
              <a:rPr lang="en-US" smtClean="0"/>
              <a:pPr/>
              <a:t>6/29/11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CC03E20-433C-4CA5-B57A-F751C9156B6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74F8DFF8-7960-4F27-8821-2F7BFAA60F3F}" type="datetimeFigureOut">
              <a:rPr lang="en-US" smtClean="0"/>
              <a:pPr/>
              <a:t>6/29/11</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6CC03E20-433C-4CA5-B57A-F751C9156B62}"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74F8DFF8-7960-4F27-8821-2F7BFAA60F3F}" type="datetimeFigureOut">
              <a:rPr lang="en-US" smtClean="0"/>
              <a:pPr/>
              <a:t>6/29/11</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6CC03E20-433C-4CA5-B57A-F751C9156B62}"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74F8DFF8-7960-4F27-8821-2F7BFAA60F3F}" type="datetimeFigureOut">
              <a:rPr lang="en-US" smtClean="0"/>
              <a:pPr/>
              <a:t>6/29/11</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6CC03E20-433C-4CA5-B57A-F751C9156B62}"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7.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hyperlink" Target="http://www.wwnorton.com/college/history/foner2/contents/imaps/9_1/map.htm" TargetMode="External"/><Relationship Id="rId4" Type="http://schemas.openxmlformats.org/officeDocument/2006/relationships/hyperlink" Target="http://www.wwnorton.com/college/history/foner2/contents/imaps/9_2/map_reset.htm" TargetMode="External"/><Relationship Id="rId5" Type="http://schemas.openxmlformats.org/officeDocument/2006/relationships/hyperlink" Target="http://www.wwnorton.com/college/history/foner2/contents/imaps/9_3/map.htm" TargetMode="Externa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Alexis de Tocqueville and the Age of Jackson</a:t>
            </a:r>
            <a:endParaRPr lang="en-US" dirty="0"/>
          </a:p>
        </p:txBody>
      </p:sp>
      <p:sp>
        <p:nvSpPr>
          <p:cNvPr id="3" name="Subtitle 2"/>
          <p:cNvSpPr>
            <a:spLocks noGrp="1"/>
          </p:cNvSpPr>
          <p:nvPr>
            <p:ph type="subTitle" idx="1"/>
          </p:nvPr>
        </p:nvSpPr>
        <p:spPr>
          <a:xfrm>
            <a:off x="5867400" y="2819400"/>
            <a:ext cx="2826434" cy="1752600"/>
          </a:xfrm>
        </p:spPr>
        <p:txBody>
          <a:bodyPr/>
          <a:lstStyle/>
          <a:p>
            <a:endParaRPr lang="en-US" dirty="0" smtClean="0"/>
          </a:p>
          <a:p>
            <a:r>
              <a:rPr lang="en-US" dirty="0" smtClean="0"/>
              <a:t>June 15, 2011</a:t>
            </a:r>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762000" y="2971800"/>
            <a:ext cx="2266950" cy="2009775"/>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3352800" y="4191000"/>
            <a:ext cx="2895600" cy="2295525"/>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Tocqueville and the Age of Jackson</a:t>
            </a:r>
            <a:endParaRPr lang="en-US" dirty="0"/>
          </a:p>
        </p:txBody>
      </p:sp>
      <p:sp>
        <p:nvSpPr>
          <p:cNvPr id="3" name="Content Placeholder 2"/>
          <p:cNvSpPr>
            <a:spLocks noGrp="1"/>
          </p:cNvSpPr>
          <p:nvPr>
            <p:ph idx="1"/>
          </p:nvPr>
        </p:nvSpPr>
        <p:spPr/>
        <p:txBody>
          <a:bodyPr/>
          <a:lstStyle/>
          <a:p>
            <a:r>
              <a:rPr lang="en-US" dirty="0" smtClean="0"/>
              <a:t>Politics</a:t>
            </a:r>
          </a:p>
          <a:p>
            <a:r>
              <a:rPr lang="en-US" dirty="0" smtClean="0"/>
              <a:t>Economics</a:t>
            </a:r>
          </a:p>
          <a:p>
            <a:r>
              <a:rPr lang="en-US" dirty="0" smtClean="0"/>
              <a:t>Race</a:t>
            </a:r>
          </a:p>
          <a:p>
            <a:r>
              <a:rPr lang="en-US" dirty="0" smtClean="0"/>
              <a:t>Religion </a:t>
            </a:r>
            <a:endParaRPr lang="en-US" dirty="0"/>
          </a:p>
        </p:txBody>
      </p:sp>
      <p:pic>
        <p:nvPicPr>
          <p:cNvPr id="4" name="Picture 2"/>
          <p:cNvPicPr>
            <a:picLocks noChangeAspect="1" noChangeArrowheads="1"/>
          </p:cNvPicPr>
          <p:nvPr/>
        </p:nvPicPr>
        <p:blipFill>
          <a:blip r:embed="rId3" cstate="print"/>
          <a:srcRect/>
          <a:stretch>
            <a:fillRect/>
          </a:stretch>
        </p:blipFill>
        <p:spPr bwMode="auto">
          <a:xfrm>
            <a:off x="5029200" y="1676400"/>
            <a:ext cx="2266950" cy="2009775"/>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t>Democracy in America</a:t>
            </a:r>
            <a:endParaRPr lang="en-US" dirty="0"/>
          </a:p>
        </p:txBody>
      </p:sp>
      <p:sp>
        <p:nvSpPr>
          <p:cNvPr id="3" name="Content Placeholder 2"/>
          <p:cNvSpPr>
            <a:spLocks noGrp="1"/>
          </p:cNvSpPr>
          <p:nvPr>
            <p:ph idx="1"/>
          </p:nvPr>
        </p:nvSpPr>
        <p:spPr/>
        <p:txBody>
          <a:bodyPr/>
          <a:lstStyle/>
          <a:p>
            <a:pPr>
              <a:buNone/>
            </a:pPr>
            <a:endParaRPr lang="en-US" dirty="0" smtClean="0"/>
          </a:p>
          <a:p>
            <a:endParaRPr lang="en-US" dirty="0" smtClean="0"/>
          </a:p>
          <a:p>
            <a:r>
              <a:rPr lang="en-US" dirty="0" smtClean="0"/>
              <a:t>Key Themes, Observations, Conclusions</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Quote One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“This entire work has been written under the spell of a kind of religious terror in the soul of the author, a terror produced by the sight of an irresistible revolution that has been underway for so many centuries, overcoming every obstacle, and that today is proceeding amid all the destruction it has caused….To instruct democracy, if possible, to revive its beliefs, purify its morals, regulate its movements; gradually to substitute experience for inexperience, knowledge of true interests for blind instincts; adapt government to time and place and modify it according to the circumstances of the people: of all the tasks required of the leaders of our day who govern society, these are foremost.”  (p. 38) </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Quote Two</a:t>
            </a:r>
            <a:endParaRPr lang="en-US" dirty="0"/>
          </a:p>
        </p:txBody>
      </p:sp>
      <p:sp>
        <p:nvSpPr>
          <p:cNvPr id="3" name="Content Placeholder 2"/>
          <p:cNvSpPr>
            <a:spLocks noGrp="1"/>
          </p:cNvSpPr>
          <p:nvPr>
            <p:ph idx="1"/>
          </p:nvPr>
        </p:nvSpPr>
        <p:spPr/>
        <p:txBody>
          <a:bodyPr>
            <a:normAutofit lnSpcReduction="10000"/>
          </a:bodyPr>
          <a:lstStyle/>
          <a:p>
            <a:r>
              <a:rPr lang="en-US" dirty="0" smtClean="0"/>
              <a:t>“When, after a careful examination of American history, we study its political and social condition closely, we are left with a deep conviction of one truth: that there is not an opinion, a custom, a law, I might even say not a single event, that cannot be easily explained by first beginnings, by the inception.  Anyone who reads this book will find…the key to almost the entire work.”  (p. 44)</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Quote Two (continued)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founders of New England were both ardent sectarians and enthusiastic innovators.”  (p. 45)  </a:t>
            </a:r>
          </a:p>
          <a:p>
            <a:r>
              <a:rPr lang="en-US" dirty="0" smtClean="0"/>
              <a:t>“The American social condition is entirely democratic. This has been its character since the birth of the colonies and it is even more so today. As I said in the preceding chapter, a high degree of equality prevailed among the emigrants who came to settle on the coast of New England.” (p. 46)  </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229600" cy="76200"/>
          </a:xfrm>
        </p:spPr>
        <p:txBody>
          <a:bodyPr>
            <a:normAutofit fontScale="90000"/>
          </a:bodyPr>
          <a:lstStyle/>
          <a:p>
            <a:endParaRPr lang="en-US" dirty="0"/>
          </a:p>
        </p:txBody>
      </p:sp>
      <p:sp>
        <p:nvSpPr>
          <p:cNvPr id="3" name="Content Placeholder 2"/>
          <p:cNvSpPr>
            <a:spLocks noGrp="1"/>
          </p:cNvSpPr>
          <p:nvPr>
            <p:ph idx="1"/>
          </p:nvPr>
        </p:nvSpPr>
        <p:spPr>
          <a:xfrm>
            <a:off x="3048000" y="1447800"/>
            <a:ext cx="5943600" cy="5593080"/>
          </a:xfrm>
        </p:spPr>
        <p:txBody>
          <a:bodyPr>
            <a:normAutofit lnSpcReduction="10000"/>
          </a:bodyPr>
          <a:lstStyle/>
          <a:p>
            <a:r>
              <a:rPr lang="en-US" dirty="0" smtClean="0">
                <a:solidFill>
                  <a:srgbClr val="FFFFFF"/>
                </a:solidFill>
                <a:effectLst>
                  <a:outerShdw blurRad="38100" dist="38100" dir="2700000" algn="tl">
                    <a:srgbClr val="000000"/>
                  </a:outerShdw>
                </a:effectLst>
              </a:rPr>
              <a:t>“God Almighty, in his most holy and wise providence, hath so disposed of the condition of mankind, as in all times some must be rich, some poor, some high and eminent in power and dignity, others mean and in subjection.”—					John Winthrop, “Model of Christian Charity, 1630.</a:t>
            </a:r>
          </a:p>
          <a:p>
            <a:endParaRPr lang="en-US" dirty="0"/>
          </a:p>
        </p:txBody>
      </p:sp>
      <p:pic>
        <p:nvPicPr>
          <p:cNvPr id="4" name="Picture 8" descr="john winthrop"/>
          <p:cNvPicPr>
            <a:picLocks noChangeAspect="1" noChangeArrowheads="1"/>
          </p:cNvPicPr>
          <p:nvPr/>
        </p:nvPicPr>
        <p:blipFill>
          <a:blip r:embed="rId3" cstate="print"/>
          <a:srcRect/>
          <a:stretch>
            <a:fillRect/>
          </a:stretch>
        </p:blipFill>
        <p:spPr bwMode="auto">
          <a:xfrm>
            <a:off x="228600" y="2057400"/>
            <a:ext cx="2981325" cy="37465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Quote Three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absolute sovereignty of the majority is the essence of democratic government; in a democracy, nothing outside the majority is capable of mounting resistance to it…Under the Old Regime, French people believed the king was infallible….Americans have that same view of the majority….Thus, the majority’s actual power in the United States is enormous…once the majority has formed its opinion on any question, nothing can stop it or even block it long enough to allow time for the arguments of those who are crushed in the process to be heard. The consequences of this state of affairs are deeply troubling and dangerous for the future.” </a:t>
            </a: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Additional Themes?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At your tables, complete the following exercise:</a:t>
            </a:r>
          </a:p>
          <a:p>
            <a:pPr marL="514350" lvl="0" indent="-514350">
              <a:buAutoNum type="arabicParenR"/>
            </a:pPr>
            <a:r>
              <a:rPr lang="en-US" dirty="0" smtClean="0"/>
              <a:t>Explain a theme or observation you found important or interesting in </a:t>
            </a:r>
            <a:r>
              <a:rPr lang="en-US" i="1" dirty="0" smtClean="0"/>
              <a:t>Democracy in America</a:t>
            </a:r>
            <a:r>
              <a:rPr lang="en-US" dirty="0" smtClean="0"/>
              <a:t>. </a:t>
            </a:r>
          </a:p>
          <a:p>
            <a:pPr marL="514350" lvl="0" indent="-514350">
              <a:buAutoNum type="arabicParenR"/>
            </a:pPr>
            <a:r>
              <a:rPr lang="en-US" dirty="0" smtClean="0"/>
              <a:t>Mark one or two passages that illustrate this theme. </a:t>
            </a:r>
          </a:p>
          <a:p>
            <a:pPr marL="514350" lvl="0" indent="-514350">
              <a:buAutoNum type="arabicParenR"/>
            </a:pPr>
            <a:r>
              <a:rPr lang="en-US" dirty="0" smtClean="0"/>
              <a:t>Discuss how you might teach this theme to your students.</a:t>
            </a:r>
          </a:p>
          <a:p>
            <a:pPr marL="514350" lvl="0" indent="-514350">
              <a:buAutoNum type="arabicParenR"/>
            </a:pPr>
            <a:endParaRPr lang="en-US" dirty="0" smtClean="0"/>
          </a:p>
          <a:p>
            <a:pPr marL="514350" lvl="0" indent="-514350">
              <a:buNone/>
            </a:pPr>
            <a:r>
              <a:rPr lang="en-US" dirty="0" smtClean="0"/>
              <a:t>	[Please have </a:t>
            </a:r>
            <a:r>
              <a:rPr lang="en-US" smtClean="0"/>
              <a:t>one person </a:t>
            </a:r>
            <a:r>
              <a:rPr lang="en-US" dirty="0" smtClean="0"/>
              <a:t>write down your group’s responses] </a:t>
            </a:r>
          </a:p>
          <a:p>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Plan for the Morning</a:t>
            </a:r>
            <a:endParaRPr lang="en-US" dirty="0"/>
          </a:p>
        </p:txBody>
      </p:sp>
      <p:sp>
        <p:nvSpPr>
          <p:cNvPr id="3" name="Content Placeholder 2"/>
          <p:cNvSpPr>
            <a:spLocks noGrp="1"/>
          </p:cNvSpPr>
          <p:nvPr>
            <p:ph idx="1"/>
          </p:nvPr>
        </p:nvSpPr>
        <p:spPr/>
        <p:txBody>
          <a:bodyPr>
            <a:normAutofit/>
          </a:bodyPr>
          <a:lstStyle/>
          <a:p>
            <a:pPr>
              <a:buNone/>
            </a:pPr>
            <a:endParaRPr lang="en-US" dirty="0" smtClean="0"/>
          </a:p>
          <a:p>
            <a:pPr lvl="0">
              <a:buNone/>
            </a:pPr>
            <a:r>
              <a:rPr lang="en-US" dirty="0" smtClean="0"/>
              <a:t>1) Contexts for </a:t>
            </a:r>
            <a:r>
              <a:rPr lang="en-US" dirty="0" err="1" smtClean="0"/>
              <a:t>Tocqueville’s</a:t>
            </a:r>
            <a:r>
              <a:rPr lang="en-US" dirty="0" smtClean="0"/>
              <a:t> Observations</a:t>
            </a:r>
          </a:p>
          <a:p>
            <a:pPr lvl="0">
              <a:buNone/>
            </a:pPr>
            <a:r>
              <a:rPr lang="en-US" dirty="0" smtClean="0"/>
              <a:t>2) Discussion of Key Themes</a:t>
            </a:r>
          </a:p>
          <a:p>
            <a:pPr lvl="0">
              <a:buNone/>
            </a:pPr>
            <a:r>
              <a:rPr lang="en-US" dirty="0" smtClean="0"/>
              <a:t>3) Religion in the Age of Jackson </a:t>
            </a:r>
          </a:p>
          <a:p>
            <a:pPr lvl="0">
              <a:buNone/>
            </a:pPr>
            <a:r>
              <a:rPr lang="en-US" dirty="0" smtClean="0"/>
              <a:t>4) Conclusion: why does Tocqueville matter? </a:t>
            </a:r>
          </a:p>
          <a:p>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3429000" y="1752600"/>
            <a:ext cx="4876800" cy="4526280"/>
          </a:xfrm>
        </p:spPr>
        <p:txBody>
          <a:bodyPr/>
          <a:lstStyle/>
          <a:p>
            <a:r>
              <a:rPr lang="en-US" dirty="0" smtClean="0"/>
              <a:t>Your impressions before today?</a:t>
            </a:r>
          </a:p>
          <a:p>
            <a:endParaRPr lang="en-US" dirty="0" smtClean="0"/>
          </a:p>
          <a:p>
            <a:pPr>
              <a:buNone/>
            </a:pPr>
            <a:r>
              <a:rPr lang="en-US" dirty="0" smtClean="0"/>
              <a:t> </a:t>
            </a:r>
          </a:p>
          <a:p>
            <a:r>
              <a:rPr lang="en-US" dirty="0" smtClean="0"/>
              <a:t>Why did he come to the U.S. </a:t>
            </a:r>
            <a:endParaRPr lang="en-US" dirty="0"/>
          </a:p>
        </p:txBody>
      </p:sp>
      <p:pic>
        <p:nvPicPr>
          <p:cNvPr id="4" name="Picture 2"/>
          <p:cNvPicPr>
            <a:picLocks noChangeAspect="1" noChangeArrowheads="1"/>
          </p:cNvPicPr>
          <p:nvPr/>
        </p:nvPicPr>
        <p:blipFill>
          <a:blip r:embed="rId3" cstate="print"/>
          <a:srcRect/>
          <a:stretch>
            <a:fillRect/>
          </a:stretch>
        </p:blipFill>
        <p:spPr bwMode="auto">
          <a:xfrm>
            <a:off x="1143000" y="2438400"/>
            <a:ext cx="2266950" cy="2009775"/>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Contexts for </a:t>
            </a:r>
            <a:r>
              <a:rPr lang="en-US" dirty="0" err="1" smtClean="0"/>
              <a:t>Tocqueville’s</a:t>
            </a:r>
            <a:r>
              <a:rPr lang="en-US" dirty="0" smtClean="0"/>
              <a:t> Arrival</a:t>
            </a:r>
            <a:endParaRPr lang="en-US" dirty="0"/>
          </a:p>
        </p:txBody>
      </p:sp>
      <p:sp>
        <p:nvSpPr>
          <p:cNvPr id="3" name="Content Placeholder 2"/>
          <p:cNvSpPr>
            <a:spLocks noGrp="1"/>
          </p:cNvSpPr>
          <p:nvPr>
            <p:ph idx="1"/>
          </p:nvPr>
        </p:nvSpPr>
        <p:spPr>
          <a:xfrm>
            <a:off x="2286000" y="1600200"/>
            <a:ext cx="6705600" cy="4526280"/>
          </a:xfrm>
        </p:spPr>
        <p:txBody>
          <a:bodyPr/>
          <a:lstStyle/>
          <a:p>
            <a:r>
              <a:rPr lang="en-US" dirty="0" smtClean="0"/>
              <a:t>Louisiana Purchase, 1803</a:t>
            </a:r>
          </a:p>
          <a:p>
            <a:r>
              <a:rPr lang="en-US" dirty="0" smtClean="0"/>
              <a:t>War of 1812</a:t>
            </a:r>
          </a:p>
          <a:p>
            <a:r>
              <a:rPr lang="en-US" dirty="0" smtClean="0"/>
              <a:t>Slavery’s Transformation…a Southern institution by 1831</a:t>
            </a:r>
          </a:p>
          <a:p>
            <a:r>
              <a:rPr lang="en-US" dirty="0" smtClean="0"/>
              <a:t>Abolitionists and Immediate Emancipation, </a:t>
            </a:r>
            <a:r>
              <a:rPr lang="en-US" i="1" dirty="0" smtClean="0"/>
              <a:t>The Liberator, </a:t>
            </a:r>
            <a:r>
              <a:rPr lang="en-US" dirty="0" smtClean="0"/>
              <a:t>1831</a:t>
            </a:r>
          </a:p>
          <a:p>
            <a:r>
              <a:rPr lang="en-US" dirty="0" smtClean="0"/>
              <a:t>Nat Turner’s Slave Revolt, 1831</a:t>
            </a:r>
          </a:p>
          <a:p>
            <a:r>
              <a:rPr lang="en-US" dirty="0" smtClean="0"/>
              <a:t>The Market Revolution</a:t>
            </a:r>
          </a:p>
        </p:txBody>
      </p:sp>
      <p:pic>
        <p:nvPicPr>
          <p:cNvPr id="4" name="Picture 2"/>
          <p:cNvPicPr>
            <a:picLocks noChangeAspect="1" noChangeArrowheads="1"/>
          </p:cNvPicPr>
          <p:nvPr/>
        </p:nvPicPr>
        <p:blipFill>
          <a:blip r:embed="rId3" cstate="print"/>
          <a:srcRect/>
          <a:stretch>
            <a:fillRect/>
          </a:stretch>
        </p:blipFill>
        <p:spPr bwMode="auto">
          <a:xfrm>
            <a:off x="152400" y="1447800"/>
            <a:ext cx="2266950" cy="2009775"/>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Market’s Consequences</a:t>
            </a:r>
            <a:endParaRPr lang="en-US" dirty="0"/>
          </a:p>
        </p:txBody>
      </p:sp>
      <p:sp>
        <p:nvSpPr>
          <p:cNvPr id="3" name="Content Placeholder 2"/>
          <p:cNvSpPr>
            <a:spLocks noGrp="1"/>
          </p:cNvSpPr>
          <p:nvPr>
            <p:ph idx="1"/>
          </p:nvPr>
        </p:nvSpPr>
        <p:spPr/>
        <p:txBody>
          <a:bodyPr/>
          <a:lstStyle/>
          <a:p>
            <a:r>
              <a:rPr lang="en-US" dirty="0" smtClean="0">
                <a:hlinkClick r:id="rId3"/>
              </a:rPr>
              <a:t>Transportation </a:t>
            </a:r>
            <a:endParaRPr lang="en-US" dirty="0" smtClean="0"/>
          </a:p>
          <a:p>
            <a:r>
              <a:rPr lang="en-US" dirty="0" smtClean="0">
                <a:hlinkClick r:id="rId4"/>
              </a:rPr>
              <a:t>Travel Times</a:t>
            </a:r>
            <a:endParaRPr lang="en-US" dirty="0" smtClean="0"/>
          </a:p>
          <a:p>
            <a:r>
              <a:rPr lang="en-US" dirty="0" smtClean="0">
                <a:hlinkClick r:id="rId5"/>
              </a:rPr>
              <a:t>Western Settlement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Andrew Jackson and the Second Party System</a:t>
            </a:r>
            <a:endParaRPr lang="en-US" dirty="0"/>
          </a:p>
        </p:txBody>
      </p:sp>
      <p:sp>
        <p:nvSpPr>
          <p:cNvPr id="3" name="Content Placeholder 2"/>
          <p:cNvSpPr>
            <a:spLocks noGrp="1"/>
          </p:cNvSpPr>
          <p:nvPr>
            <p:ph idx="1"/>
          </p:nvPr>
        </p:nvSpPr>
        <p:spPr/>
        <p:txBody>
          <a:bodyPr/>
          <a:lstStyle/>
          <a:p>
            <a:r>
              <a:rPr lang="en-US" dirty="0" smtClean="0"/>
              <a:t>Whigs and Democrats, the Second Party System (1828-1850s)</a:t>
            </a:r>
          </a:p>
          <a:p>
            <a:r>
              <a:rPr lang="en-US" dirty="0" smtClean="0"/>
              <a:t>National Political Parties</a:t>
            </a:r>
          </a:p>
          <a:p>
            <a:r>
              <a:rPr lang="en-US" dirty="0" smtClean="0"/>
              <a:t>Voter Participation </a:t>
            </a:r>
          </a:p>
          <a:p>
            <a:endParaRPr lang="en-US" dirty="0"/>
          </a:p>
        </p:txBody>
      </p:sp>
      <p:pic>
        <p:nvPicPr>
          <p:cNvPr id="4" name="Picture 8"/>
          <p:cNvPicPr>
            <a:picLocks noChangeAspect="1" noChangeArrowheads="1"/>
          </p:cNvPicPr>
          <p:nvPr/>
        </p:nvPicPr>
        <p:blipFill>
          <a:blip r:embed="rId3" cstate="print"/>
          <a:srcRect/>
          <a:stretch>
            <a:fillRect/>
          </a:stretch>
        </p:blipFill>
        <p:spPr bwMode="auto">
          <a:xfrm>
            <a:off x="5943600" y="2743200"/>
            <a:ext cx="2514600" cy="28956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3400" y="-1676400"/>
            <a:ext cx="8229600" cy="1143000"/>
          </a:xfrm>
        </p:spPr>
        <p:txBody>
          <a:bodyPr/>
          <a:lstStyle/>
          <a:p>
            <a:pPr eaLnBrk="1" hangingPunct="1"/>
            <a:endParaRPr lang="en-US" smtClean="0"/>
          </a:p>
        </p:txBody>
      </p:sp>
      <p:sp>
        <p:nvSpPr>
          <p:cNvPr id="5123" name="Rectangle 3"/>
          <p:cNvSpPr>
            <a:spLocks noGrp="1" noChangeArrowheads="1"/>
          </p:cNvSpPr>
          <p:nvPr>
            <p:ph type="body" sz="half" idx="1"/>
          </p:nvPr>
        </p:nvSpPr>
        <p:spPr>
          <a:xfrm>
            <a:off x="-4267200" y="2971800"/>
            <a:ext cx="4038600" cy="4525963"/>
          </a:xfrm>
        </p:spPr>
        <p:txBody>
          <a:bodyPr/>
          <a:lstStyle/>
          <a:p>
            <a:pPr eaLnBrk="1" hangingPunct="1">
              <a:buFontTx/>
              <a:buNone/>
            </a:pPr>
            <a:endParaRPr lang="en-US" sz="2800" smtClean="0"/>
          </a:p>
          <a:p>
            <a:pPr eaLnBrk="1" hangingPunct="1"/>
            <a:r>
              <a:rPr lang="en-US" sz="2800" smtClean="0"/>
              <a:t> </a:t>
            </a:r>
          </a:p>
        </p:txBody>
      </p:sp>
      <p:graphicFrame>
        <p:nvGraphicFramePr>
          <p:cNvPr id="5148" name="Group 28"/>
          <p:cNvGraphicFramePr>
            <a:graphicFrameLocks noGrp="1"/>
          </p:cNvGraphicFramePr>
          <p:nvPr>
            <p:ph sz="half" idx="2"/>
          </p:nvPr>
        </p:nvGraphicFramePr>
        <p:xfrm>
          <a:off x="2590800" y="2362200"/>
          <a:ext cx="4038600" cy="2719388"/>
        </p:xfrm>
        <a:graphic>
          <a:graphicData uri="http://schemas.openxmlformats.org/drawingml/2006/table">
            <a:tbl>
              <a:tblPr/>
              <a:tblGrid>
                <a:gridCol w="2019300"/>
                <a:gridCol w="2019300"/>
              </a:tblGrid>
              <a:tr h="863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1824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9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1828-36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56%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66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1840-60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78%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162" name="Text Box 29"/>
          <p:cNvSpPr txBox="1">
            <a:spLocks noChangeArrowheads="1"/>
          </p:cNvSpPr>
          <p:nvPr/>
        </p:nvSpPr>
        <p:spPr bwMode="auto">
          <a:xfrm>
            <a:off x="2971800" y="1447800"/>
            <a:ext cx="5105400" cy="1311275"/>
          </a:xfrm>
          <a:prstGeom prst="rect">
            <a:avLst/>
          </a:prstGeom>
          <a:noFill/>
          <a:ln w="9525">
            <a:noFill/>
            <a:miter lim="800000"/>
            <a:headEnd/>
            <a:tailEnd/>
          </a:ln>
        </p:spPr>
        <p:txBody>
          <a:bodyPr>
            <a:spAutoFit/>
          </a:bodyPr>
          <a:lstStyle/>
          <a:p>
            <a:pPr>
              <a:spcBef>
                <a:spcPct val="50000"/>
              </a:spcBef>
            </a:pPr>
            <a:r>
              <a:rPr lang="en-US" sz="2000"/>
              <a:t>Year               Eligible Voter </a:t>
            </a:r>
          </a:p>
          <a:p>
            <a:pPr>
              <a:spcBef>
                <a:spcPct val="50000"/>
              </a:spcBef>
            </a:pPr>
            <a:r>
              <a:rPr lang="en-US" sz="2000"/>
              <a:t>                        Participation </a:t>
            </a:r>
          </a:p>
          <a:p>
            <a:pPr>
              <a:spcBef>
                <a:spcPct val="50000"/>
              </a:spcBef>
            </a:pPr>
            <a:r>
              <a:rPr lang="en-US" sz="2000"/>
              <a:t>                  </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1600200"/>
            <a:ext cx="8229600" cy="1143000"/>
          </a:xfrm>
        </p:spPr>
        <p:txBody>
          <a:bodyPr/>
          <a:lstStyle/>
          <a:p>
            <a:pPr eaLnBrk="1" hangingPunct="1"/>
            <a:endParaRPr lang="en-US" smtClean="0"/>
          </a:p>
        </p:txBody>
      </p:sp>
      <p:pic>
        <p:nvPicPr>
          <p:cNvPr id="5123" name="Picture 4" descr="map-09-01"/>
          <p:cNvPicPr>
            <a:picLocks noGrp="1" noChangeAspect="1" noChangeArrowheads="1"/>
          </p:cNvPicPr>
          <p:nvPr>
            <p:ph type="body" idx="1"/>
          </p:nvPr>
        </p:nvPicPr>
        <p:blipFill>
          <a:blip r:embed="rId3" cstate="print"/>
          <a:srcRect/>
          <a:stretch>
            <a:fillRect/>
          </a:stretch>
        </p:blipFill>
        <p:spPr>
          <a:xfrm>
            <a:off x="304800" y="685800"/>
            <a:ext cx="8474075" cy="5440363"/>
          </a:xfrm>
          <a:noFill/>
        </p:spPr>
      </p:pic>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pPr eaLnBrk="1" hangingPunct="1"/>
            <a:r>
              <a:rPr lang="en-US" sz="4000" smtClean="0"/>
              <a:t>The Second Party System </a:t>
            </a:r>
            <a:br>
              <a:rPr lang="en-US" sz="4000" smtClean="0"/>
            </a:br>
            <a:r>
              <a:rPr lang="en-US" sz="4000" smtClean="0"/>
              <a:t>(1828-1850s)</a:t>
            </a:r>
          </a:p>
        </p:txBody>
      </p:sp>
      <p:sp>
        <p:nvSpPr>
          <p:cNvPr id="7171" name="Rectangle 3"/>
          <p:cNvSpPr>
            <a:spLocks noGrp="1" noChangeArrowheads="1"/>
          </p:cNvSpPr>
          <p:nvPr>
            <p:ph type="body" idx="1"/>
          </p:nvPr>
        </p:nvSpPr>
        <p:spPr>
          <a:xfrm>
            <a:off x="762000" y="1905000"/>
            <a:ext cx="4724400" cy="4525963"/>
          </a:xfrm>
        </p:spPr>
        <p:txBody>
          <a:bodyPr/>
          <a:lstStyle/>
          <a:p>
            <a:pPr eaLnBrk="1" hangingPunct="1">
              <a:buNone/>
            </a:pPr>
            <a:endParaRPr lang="en-US" dirty="0" smtClean="0"/>
          </a:p>
          <a:p>
            <a:pPr eaLnBrk="1" hangingPunct="1"/>
            <a:r>
              <a:rPr lang="en-US" dirty="0" smtClean="0"/>
              <a:t>Andrew Jackson, Pres. 1828-1836</a:t>
            </a:r>
          </a:p>
          <a:p>
            <a:pPr eaLnBrk="1" hangingPunct="1"/>
            <a:r>
              <a:rPr lang="en-US" dirty="0" smtClean="0"/>
              <a:t>Jackson’s Inauguration </a:t>
            </a:r>
          </a:p>
          <a:p>
            <a:pPr eaLnBrk="1" hangingPunct="1"/>
            <a:r>
              <a:rPr lang="en-US" dirty="0" smtClean="0"/>
              <a:t>“Proper” Voters in the Age of Jackson</a:t>
            </a:r>
          </a:p>
        </p:txBody>
      </p:sp>
      <p:pic>
        <p:nvPicPr>
          <p:cNvPr id="7172" name="Picture 6"/>
          <p:cNvPicPr>
            <a:picLocks noChangeAspect="1" noChangeArrowheads="1"/>
          </p:cNvPicPr>
          <p:nvPr/>
        </p:nvPicPr>
        <p:blipFill>
          <a:blip r:embed="rId3" cstate="print"/>
          <a:srcRect/>
          <a:stretch>
            <a:fillRect/>
          </a:stretch>
        </p:blipFill>
        <p:spPr bwMode="auto">
          <a:xfrm>
            <a:off x="4495800" y="4267200"/>
            <a:ext cx="2209800" cy="2286000"/>
          </a:xfrm>
          <a:prstGeom prst="rect">
            <a:avLst/>
          </a:prstGeom>
          <a:noFill/>
          <a:ln w="9525">
            <a:noFill/>
            <a:miter lim="800000"/>
            <a:headEnd/>
            <a:tailEnd/>
          </a:ln>
        </p:spPr>
      </p:pic>
      <p:pic>
        <p:nvPicPr>
          <p:cNvPr id="7173" name="Picture 8"/>
          <p:cNvPicPr>
            <a:picLocks noChangeAspect="1" noChangeArrowheads="1"/>
          </p:cNvPicPr>
          <p:nvPr/>
        </p:nvPicPr>
        <p:blipFill>
          <a:blip r:embed="rId4" cstate="print"/>
          <a:srcRect/>
          <a:stretch>
            <a:fillRect/>
          </a:stretch>
        </p:blipFill>
        <p:spPr bwMode="auto">
          <a:xfrm>
            <a:off x="6248400" y="1905000"/>
            <a:ext cx="2514600" cy="28956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165</TotalTime>
  <Words>749</Words>
  <Application>Microsoft Macintosh PowerPoint</Application>
  <PresentationFormat>On-screen Show (4:3)</PresentationFormat>
  <Paragraphs>88</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Foundry</vt:lpstr>
      <vt:lpstr>Alexis de Tocqueville and the Age of Jackson</vt:lpstr>
      <vt:lpstr>A Plan for the Morning</vt:lpstr>
      <vt:lpstr> </vt:lpstr>
      <vt:lpstr>Contexts for Tocqueville’s Arrival</vt:lpstr>
      <vt:lpstr>The Market’s Consequences</vt:lpstr>
      <vt:lpstr>Andrew Jackson and the Second Party System</vt:lpstr>
      <vt:lpstr>PowerPoint Presentation</vt:lpstr>
      <vt:lpstr>PowerPoint Presentation</vt:lpstr>
      <vt:lpstr>The Second Party System  (1828-1850s)</vt:lpstr>
      <vt:lpstr>Tocqueville and the Age of Jackson</vt:lpstr>
      <vt:lpstr>Democracy in America</vt:lpstr>
      <vt:lpstr>Quote One</vt:lpstr>
      <vt:lpstr>Quote Two</vt:lpstr>
      <vt:lpstr>Quote Two (continued) </vt:lpstr>
      <vt:lpstr>PowerPoint Presentation</vt:lpstr>
      <vt:lpstr>Quote Three</vt:lpstr>
      <vt:lpstr>Additional Themes? </vt:lpstr>
    </vt:vector>
  </TitlesOfParts>
  <Company>University of Northern Colorado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Alexis de Tocqueville and the Age of Jackson</dc:title>
  <dc:creator>troy.tomlin</dc:creator>
  <cp:lastModifiedBy>Cassandra Roller</cp:lastModifiedBy>
  <cp:revision>17</cp:revision>
  <dcterms:created xsi:type="dcterms:W3CDTF">2011-06-14T17:38:32Z</dcterms:created>
  <dcterms:modified xsi:type="dcterms:W3CDTF">2011-06-29T16:01:00Z</dcterms:modified>
</cp:coreProperties>
</file>