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2" r:id="rId3"/>
    <p:sldId id="293" r:id="rId4"/>
    <p:sldId id="306" r:id="rId5"/>
    <p:sldId id="257" r:id="rId6"/>
    <p:sldId id="258" r:id="rId7"/>
    <p:sldId id="280" r:id="rId8"/>
    <p:sldId id="281" r:id="rId9"/>
    <p:sldId id="279" r:id="rId10"/>
    <p:sldId id="307" r:id="rId11"/>
    <p:sldId id="308" r:id="rId12"/>
    <p:sldId id="309" r:id="rId13"/>
    <p:sldId id="273" r:id="rId14"/>
    <p:sldId id="310" r:id="rId15"/>
    <p:sldId id="259" r:id="rId16"/>
    <p:sldId id="274" r:id="rId17"/>
    <p:sldId id="260" r:id="rId18"/>
    <p:sldId id="268" r:id="rId19"/>
    <p:sldId id="272" r:id="rId20"/>
    <p:sldId id="262" r:id="rId21"/>
    <p:sldId id="263" r:id="rId22"/>
    <p:sldId id="265" r:id="rId23"/>
    <p:sldId id="270" r:id="rId24"/>
    <p:sldId id="271" r:id="rId25"/>
    <p:sldId id="284" r:id="rId26"/>
    <p:sldId id="275" r:id="rId27"/>
    <p:sldId id="276" r:id="rId28"/>
    <p:sldId id="283" r:id="rId29"/>
    <p:sldId id="269" r:id="rId30"/>
    <p:sldId id="305" r:id="rId31"/>
    <p:sldId id="295" r:id="rId32"/>
    <p:sldId id="294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4" r:id="rId41"/>
    <p:sldId id="286" r:id="rId42"/>
    <p:sldId id="287" r:id="rId43"/>
    <p:sldId id="264" r:id="rId44"/>
    <p:sldId id="288" r:id="rId45"/>
    <p:sldId id="289" r:id="rId46"/>
    <p:sldId id="291" r:id="rId47"/>
    <p:sldId id="290" r:id="rId48"/>
    <p:sldId id="282" r:id="rId49"/>
    <p:sldId id="267" r:id="rId50"/>
    <p:sldId id="266" r:id="rId51"/>
    <p:sldId id="312" r:id="rId52"/>
    <p:sldId id="313" r:id="rId53"/>
    <p:sldId id="311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3" d="100"/>
          <a:sy n="133" d="100"/>
        </p:scale>
        <p:origin x="-112" y="-2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45AF0-1EAC-1B47-81BF-B7118612C1B3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5028-DBBA-A048-BA82-E0F0B2A6B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234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45AF0-1EAC-1B47-81BF-B7118612C1B3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5028-DBBA-A048-BA82-E0F0B2A6B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582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45AF0-1EAC-1B47-81BF-B7118612C1B3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5028-DBBA-A048-BA82-E0F0B2A6B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142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45AF0-1EAC-1B47-81BF-B7118612C1B3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5028-DBBA-A048-BA82-E0F0B2A6B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0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45AF0-1EAC-1B47-81BF-B7118612C1B3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5028-DBBA-A048-BA82-E0F0B2A6B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023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45AF0-1EAC-1B47-81BF-B7118612C1B3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5028-DBBA-A048-BA82-E0F0B2A6B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143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45AF0-1EAC-1B47-81BF-B7118612C1B3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5028-DBBA-A048-BA82-E0F0B2A6B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699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45AF0-1EAC-1B47-81BF-B7118612C1B3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5028-DBBA-A048-BA82-E0F0B2A6B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386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45AF0-1EAC-1B47-81BF-B7118612C1B3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5028-DBBA-A048-BA82-E0F0B2A6B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494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45AF0-1EAC-1B47-81BF-B7118612C1B3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5028-DBBA-A048-BA82-E0F0B2A6B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246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45AF0-1EAC-1B47-81BF-B7118612C1B3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5028-DBBA-A048-BA82-E0F0B2A6B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392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45AF0-1EAC-1B47-81BF-B7118612C1B3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8C5028-DBBA-A048-BA82-E0F0B2A6B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6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dirty="0" smtClean="0"/>
              <a:t>The Era of Reconstruction (1865-1876)</a:t>
            </a:r>
            <a:endParaRPr lang="en-US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Four Corners Community History Project</a:t>
            </a:r>
          </a:p>
          <a:p>
            <a:r>
              <a:rPr lang="en-US" dirty="0" smtClean="0"/>
              <a:t>Field Workshop</a:t>
            </a:r>
          </a:p>
          <a:p>
            <a:r>
              <a:rPr lang="en-US" dirty="0" smtClean="0"/>
              <a:t>February 27, 2012</a:t>
            </a:r>
          </a:p>
          <a:p>
            <a:r>
              <a:rPr lang="en-US" smtClean="0"/>
              <a:t>Montrose, </a:t>
            </a:r>
            <a:r>
              <a:rPr lang="en-US" dirty="0" smtClean="0"/>
              <a:t>Colorado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200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Election of 1868	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78009" r="-780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79452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Anti-Grant Poster (1868)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70551" r="-705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01107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Grant’s Victory (1868)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78009" r="-780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52988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 Grant (1869)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75009" r="-750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39643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Julia Dent Grant and Children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87148" r="-871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64803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Ku Klux Klan and White League (</a:t>
            </a:r>
            <a:r>
              <a:rPr lang="en-US" i="1" dirty="0" smtClean="0"/>
              <a:t>Harper’s Magazine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3188" r="-431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46386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Carpetbagger (</a:t>
            </a:r>
            <a:r>
              <a:rPr lang="en-US" i="1" dirty="0" smtClean="0"/>
              <a:t>Harper’s Weekly</a:t>
            </a:r>
            <a:r>
              <a:rPr lang="en-US" dirty="0" smtClean="0"/>
              <a:t>, 1870)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2599" r="-425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09173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Pennsylvania poster opposing the Freedman’s Bureau (1866)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1641" r="-216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07608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“This is a  White Man’s Government” (1868)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85111" r="-851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47799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“Redemption” and the End of Reconstruction (1870)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9603" r="-196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10039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 Census and Race: 1870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 smtClean="0">
                <a:latin typeface="Helvetica"/>
              </a:rPr>
              <a:t>The Black South (37% overall)</a:t>
            </a:r>
          </a:p>
          <a:p>
            <a:pPr lvl="1"/>
            <a:r>
              <a:rPr lang="en-US" dirty="0" smtClean="0">
                <a:latin typeface="Helvetica"/>
              </a:rPr>
              <a:t>Alabama: 47% </a:t>
            </a:r>
          </a:p>
          <a:p>
            <a:pPr lvl="1"/>
            <a:r>
              <a:rPr lang="en-US" dirty="0" smtClean="0">
                <a:latin typeface="Helvetica"/>
              </a:rPr>
              <a:t>Arkansas: 25%</a:t>
            </a:r>
          </a:p>
          <a:p>
            <a:pPr lvl="1"/>
            <a:r>
              <a:rPr lang="en-US" dirty="0" smtClean="0">
                <a:latin typeface="Helvetica"/>
              </a:rPr>
              <a:t>Florida: 49%</a:t>
            </a:r>
          </a:p>
          <a:p>
            <a:pPr lvl="1"/>
            <a:r>
              <a:rPr lang="en-US" dirty="0" smtClean="0">
                <a:latin typeface="Helvetica"/>
              </a:rPr>
              <a:t>Georgia: 42%</a:t>
            </a:r>
          </a:p>
          <a:p>
            <a:pPr lvl="1"/>
            <a:r>
              <a:rPr lang="en-US" dirty="0" smtClean="0">
                <a:latin typeface="Helvetica"/>
              </a:rPr>
              <a:t>Kentucky: 17%</a:t>
            </a:r>
          </a:p>
          <a:p>
            <a:pPr lvl="1"/>
            <a:r>
              <a:rPr lang="en-US" b="1" dirty="0" smtClean="0">
                <a:latin typeface="Helvetica"/>
              </a:rPr>
              <a:t>Louisiana: 50%</a:t>
            </a:r>
          </a:p>
          <a:p>
            <a:pPr lvl="1"/>
            <a:r>
              <a:rPr lang="en-US" b="1" dirty="0" smtClean="0">
                <a:latin typeface="Helvetica"/>
              </a:rPr>
              <a:t>Mississippi: 53%</a:t>
            </a:r>
          </a:p>
          <a:p>
            <a:pPr lvl="1"/>
            <a:r>
              <a:rPr lang="en-US" dirty="0" smtClean="0">
                <a:latin typeface="Helvetica"/>
              </a:rPr>
              <a:t>North Carolina: 36%</a:t>
            </a:r>
          </a:p>
          <a:p>
            <a:pPr lvl="1"/>
            <a:r>
              <a:rPr lang="en-US" b="1" dirty="0" smtClean="0">
                <a:latin typeface="Helvetica"/>
              </a:rPr>
              <a:t>South Carolina: 59%</a:t>
            </a:r>
          </a:p>
          <a:p>
            <a:pPr lvl="1"/>
            <a:r>
              <a:rPr lang="en-US" dirty="0" smtClean="0">
                <a:latin typeface="Helvetica"/>
              </a:rPr>
              <a:t>Tennessee: 25%</a:t>
            </a:r>
          </a:p>
          <a:p>
            <a:pPr lvl="1"/>
            <a:r>
              <a:rPr lang="en-US" dirty="0" smtClean="0">
                <a:latin typeface="Helvetica"/>
              </a:rPr>
              <a:t>Texas: 31%</a:t>
            </a:r>
          </a:p>
          <a:p>
            <a:pPr lvl="1"/>
            <a:r>
              <a:rPr lang="en-US" dirty="0" smtClean="0">
                <a:latin typeface="Helvetica"/>
              </a:rPr>
              <a:t>Virginia: 42%</a:t>
            </a:r>
          </a:p>
          <a:p>
            <a:endParaRPr lang="en-US" dirty="0" smtClean="0">
              <a:latin typeface="Helvetica"/>
            </a:endParaRPr>
          </a:p>
          <a:p>
            <a:endParaRPr lang="en-US" dirty="0" smtClean="0">
              <a:latin typeface="Helvetica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103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“Klan Warning” (1868)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0231" r="-102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37350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Sambo</a:t>
            </a:r>
            <a:r>
              <a:rPr lang="en-US" dirty="0" smtClean="0"/>
              <a:t> clock” (1875)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84479" r="-84479"/>
          <a:stretch>
            <a:fillRect/>
          </a:stretch>
        </p:blipFill>
        <p:spPr>
          <a:xfrm>
            <a:off x="131088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429975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“Colored Rule in a Reconstructed (?) State,” </a:t>
            </a:r>
            <a:r>
              <a:rPr lang="en-US" i="1" dirty="0" smtClean="0"/>
              <a:t>Harper’s Weekly</a:t>
            </a:r>
            <a:r>
              <a:rPr lang="en-US" dirty="0" smtClean="0"/>
              <a:t> (March 1874)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31304" b="313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32711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Freedman’s Bureau School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2046" r="-220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70306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Women’s Education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3727" r="-237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36184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“The Contraband Camp at City Point-An Evening Prayer Service” (1864)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2285" r="-422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12735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Black Representatives in Congress (1873)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8868" r="-188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30356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“The First Vote”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59992" r="-599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14748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“Marriage of a Colored Soldier at Vicksburg” (1866)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1913" r="-119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85286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Northern and Southern States (1870)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4201" b="4201"/>
          <a:stretch>
            <a:fillRect/>
          </a:stretch>
        </p:blipFill>
        <p:spPr>
          <a:xfrm>
            <a:off x="914400" y="172085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724791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 Census (1870): Literacy Rates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b="1" dirty="0" smtClean="0"/>
              <a:t>Black vs. White Male Adult Illiteracy (Ratios)</a:t>
            </a:r>
          </a:p>
          <a:p>
            <a:pPr lvl="1"/>
            <a:r>
              <a:rPr lang="en-US" b="1" dirty="0" smtClean="0"/>
              <a:t>Alabama: 98,344/17,429 (5.6 to 1)</a:t>
            </a:r>
          </a:p>
          <a:p>
            <a:pPr lvl="1"/>
            <a:r>
              <a:rPr lang="en-US" dirty="0" smtClean="0"/>
              <a:t>Arkansas: 22,689/13,610 (1.6 to 1)</a:t>
            </a:r>
          </a:p>
          <a:p>
            <a:pPr lvl="1"/>
            <a:r>
              <a:rPr lang="en-US" dirty="0" smtClean="0"/>
              <a:t>Florida: 18,052/3,876 (4.6 to 1)</a:t>
            </a:r>
          </a:p>
          <a:p>
            <a:pPr lvl="1"/>
            <a:r>
              <a:rPr lang="en-US" b="1" dirty="0" smtClean="0"/>
              <a:t>Georgia: 112,361/21,899 (5 to 1)</a:t>
            </a:r>
          </a:p>
          <a:p>
            <a:pPr lvl="1"/>
            <a:r>
              <a:rPr lang="en-US" dirty="0" smtClean="0"/>
              <a:t>Kentucky: 43,277/43,826 (1 to 1)</a:t>
            </a:r>
          </a:p>
          <a:p>
            <a:pPr lvl="1"/>
            <a:r>
              <a:rPr lang="en-US" b="1" dirty="0" smtClean="0"/>
              <a:t>Mississippi: 87,327/9,357 (9.3 to 1)</a:t>
            </a:r>
          </a:p>
          <a:p>
            <a:pPr lvl="1"/>
            <a:r>
              <a:rPr lang="en-US" dirty="0" smtClean="0"/>
              <a:t>North Carolina: 76,177/33,111 (2.3 to 1)</a:t>
            </a:r>
          </a:p>
          <a:p>
            <a:pPr lvl="1"/>
            <a:r>
              <a:rPr lang="en-US" b="1" dirty="0" smtClean="0"/>
              <a:t>South Carolina: 77,924/12,490 (6.2 to 1)</a:t>
            </a:r>
          </a:p>
          <a:p>
            <a:pPr lvl="1"/>
            <a:r>
              <a:rPr lang="en-US" dirty="0" smtClean="0"/>
              <a:t>Tennessee: 63,248/37,713 (1.67 to 1)</a:t>
            </a:r>
          </a:p>
          <a:p>
            <a:pPr lvl="1"/>
            <a:r>
              <a:rPr lang="en-US" dirty="0" smtClean="0"/>
              <a:t>Texas: 47,583/17,505 (2.7 to 1)</a:t>
            </a:r>
          </a:p>
          <a:p>
            <a:pPr lvl="1"/>
            <a:r>
              <a:rPr lang="en-US" dirty="0" smtClean="0"/>
              <a:t>Virginia: 109,687/27,647 (4 to 1)</a:t>
            </a:r>
          </a:p>
          <a:p>
            <a:pPr lvl="1"/>
            <a:r>
              <a:rPr lang="en-US" b="1" dirty="0" smtClean="0"/>
              <a:t>Overall Southern Ratio: black male illiteracy was four times that of whites.</a:t>
            </a:r>
          </a:p>
          <a:p>
            <a:pPr lvl="1"/>
            <a:r>
              <a:rPr lang="en-US" dirty="0" smtClean="0"/>
              <a:t>No data in 1870 census for women’s literacy rates (black or white).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35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Statistical Atlas of the United States, Ninth Census 1870 (1874)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69626" r="-696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32336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1870 “Rain Chart”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2980" r="-129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05930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Map of US in 1870 (Black Population)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69099" r="-690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24009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	</a:t>
            </a:r>
            <a:r>
              <a:rPr lang="en-US" dirty="0" smtClean="0"/>
              <a:t>“Colored to the Aggregate Population” (1870)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69340" r="-69340"/>
          <a:stretch>
            <a:fillRect/>
          </a:stretch>
        </p:blipFill>
        <p:spPr>
          <a:xfrm>
            <a:off x="457200" y="1742737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870602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“Foreign Parentage” (1870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69340" r="-693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20751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“Foreign to the Aggregate Population” (1870)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68492" r="-684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6002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“Illiteracy of the Population” (1870)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68492" r="-684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91981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“Distribution of Wealth” (1870)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69340" r="-693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96661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“Public Indebtedness Per Capita” (1870)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69056" r="-690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31378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Male-Female Ratios (1870)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69056" r="-690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97034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Government Census Taker in 1870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952" r="-19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86763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Ratio of Deaths (base of 10,000) caused by Consumption (1870)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69913" r="-699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51045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Horace Greeley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2502" b="225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05197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Horace Greeley and Lincoln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39933" r="-399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61696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9853" r="-9853"/>
          <a:stretch>
            <a:fillRect/>
          </a:stretch>
        </p:blipFill>
        <p:spPr/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“Let us Clasp Hands over the Bloody Chasm,” </a:t>
            </a:r>
            <a:r>
              <a:rPr lang="en-US" i="1" dirty="0" smtClean="0"/>
              <a:t>Harper’s Weekly</a:t>
            </a:r>
            <a:r>
              <a:rPr lang="en-US" dirty="0" smtClean="0"/>
              <a:t> (Oct. 1872)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844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Thomas Nast, “Greeley for President” (1872)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3631" r="-436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82848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Statue of Horace Greeley in New York City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77850" r="-778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96951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 Twain, </a:t>
            </a:r>
            <a:r>
              <a:rPr lang="en-US" i="1" dirty="0" smtClean="0"/>
              <a:t>The Gilded Age</a:t>
            </a:r>
            <a:r>
              <a:rPr lang="en-US" dirty="0" smtClean="0"/>
              <a:t> (1872)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38643" r="-386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31040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Bank Run, New York City (1873)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67875" r="-678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54602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Thomas Nast, “Whisky Ring”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30964" r="-309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64519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“Of Course He Wants to Vote the Democratic Ticket” (1876)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9262" b="92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09837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“The Rail-splitter Repairing the Union” (1865)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0725" r="-207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64406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Thomas Nast, “Is This a Republican Form of Government?” (1876)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71599" r="-715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82589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D.W. Griffith, </a:t>
            </a:r>
            <a:r>
              <a:rPr lang="en-US" i="1" dirty="0" smtClean="0"/>
              <a:t>Birth of a Nation </a:t>
            </a:r>
            <a:r>
              <a:rPr lang="en-US" dirty="0" smtClean="0"/>
              <a:t>(1915)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90230" r="-902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80421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Scene from </a:t>
            </a:r>
            <a:r>
              <a:rPr lang="en-US" i="1" dirty="0" smtClean="0"/>
              <a:t>Birth of a Nation</a:t>
            </a:r>
            <a:endParaRPr lang="en-US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6369" r="-263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40514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Woodrow Wilson, </a:t>
            </a:r>
            <a:r>
              <a:rPr lang="en-US" i="1" dirty="0" smtClean="0"/>
              <a:t>History of the American People</a:t>
            </a:r>
            <a:r>
              <a:rPr lang="en-US" dirty="0" smtClean="0"/>
              <a:t> (1918)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0988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President Andrew Johnson (1865-1869)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61177" r="-611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66600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Andrew Johnson’s Impeachment (1868)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0122" r="-101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33303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Edmund G. Ross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59826" r="-598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63270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Grant in the Civil War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663" r="-16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0765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747</TotalTime>
  <Words>652</Words>
  <Application>Microsoft Macintosh PowerPoint</Application>
  <PresentationFormat>On-screen Show (4:3)</PresentationFormat>
  <Paragraphs>85</Paragraphs>
  <Slides>53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The Era of Reconstruction (1865-1876)</vt:lpstr>
      <vt:lpstr>US Census and Race: 1870</vt:lpstr>
      <vt:lpstr>US Census (1870): Literacy Rates</vt:lpstr>
      <vt:lpstr>Government Census Taker in 1870</vt:lpstr>
      <vt:lpstr>“The Rail-splitter Repairing the Union” (1865)</vt:lpstr>
      <vt:lpstr>President Andrew Johnson (1865-1869)</vt:lpstr>
      <vt:lpstr>Andrew Johnson’s Impeachment (1868)</vt:lpstr>
      <vt:lpstr>Edmund G. Ross </vt:lpstr>
      <vt:lpstr>Grant in the Civil War</vt:lpstr>
      <vt:lpstr>Election of 1868 </vt:lpstr>
      <vt:lpstr> Anti-Grant Poster (1868)</vt:lpstr>
      <vt:lpstr>Grant’s Victory (1868)</vt:lpstr>
      <vt:lpstr>US Grant (1869)</vt:lpstr>
      <vt:lpstr>Julia Dent Grant and Children</vt:lpstr>
      <vt:lpstr>Ku Klux Klan and White League (Harper’s Magazine)</vt:lpstr>
      <vt:lpstr>Carpetbagger (Harper’s Weekly, 1870)</vt:lpstr>
      <vt:lpstr>Pennsylvania poster opposing the Freedman’s Bureau (1866)</vt:lpstr>
      <vt:lpstr>“This is a  White Man’s Government” (1868)</vt:lpstr>
      <vt:lpstr>“Redemption” and the End of Reconstruction (1870)</vt:lpstr>
      <vt:lpstr>“Klan Warning” (1868)</vt:lpstr>
      <vt:lpstr>“Sambo clock” (1875)</vt:lpstr>
      <vt:lpstr>“Colored Rule in a Reconstructed (?) State,” Harper’s Weekly (March 1874)</vt:lpstr>
      <vt:lpstr>Freedman’s Bureau School</vt:lpstr>
      <vt:lpstr>Women’s Education</vt:lpstr>
      <vt:lpstr>“The Contraband Camp at City Point-An Evening Prayer Service” (1864)</vt:lpstr>
      <vt:lpstr>Black Representatives in Congress (1873) </vt:lpstr>
      <vt:lpstr>“The First Vote”</vt:lpstr>
      <vt:lpstr>“Marriage of a Colored Soldier at Vicksburg” (1866)</vt:lpstr>
      <vt:lpstr>Northern and Southern States (1870) </vt:lpstr>
      <vt:lpstr>Statistical Atlas of the United States, Ninth Census 1870 (1874)</vt:lpstr>
      <vt:lpstr>1870 “Rain Chart”</vt:lpstr>
      <vt:lpstr>Map of US in 1870 (Black Population)</vt:lpstr>
      <vt:lpstr> “Colored to the Aggregate Population” (1870)</vt:lpstr>
      <vt:lpstr>“Foreign Parentage” (1870</vt:lpstr>
      <vt:lpstr>“Foreign to the Aggregate Population” (1870)</vt:lpstr>
      <vt:lpstr>“Illiteracy of the Population” (1870)</vt:lpstr>
      <vt:lpstr>“Distribution of Wealth” (1870)</vt:lpstr>
      <vt:lpstr>“Public Indebtedness Per Capita” (1870)</vt:lpstr>
      <vt:lpstr>Male-Female Ratios (1870)</vt:lpstr>
      <vt:lpstr>Ratio of Deaths (base of 10,000) caused by Consumption (1870)</vt:lpstr>
      <vt:lpstr>Horace Greeley</vt:lpstr>
      <vt:lpstr>Horace Greeley and Lincoln</vt:lpstr>
      <vt:lpstr>“Let us Clasp Hands over the Bloody Chasm,” Harper’s Weekly (Oct. 1872)</vt:lpstr>
      <vt:lpstr>Thomas Nast, “Greeley for President” (1872)</vt:lpstr>
      <vt:lpstr>Statue of Horace Greeley in New York City</vt:lpstr>
      <vt:lpstr>Mark Twain, The Gilded Age (1872)</vt:lpstr>
      <vt:lpstr>Bank Run, New York City (1873)</vt:lpstr>
      <vt:lpstr>Thomas Nast, “Whisky Ring”</vt:lpstr>
      <vt:lpstr>“Of Course He Wants to Vote the Democratic Ticket” (1876)</vt:lpstr>
      <vt:lpstr>Thomas Nast, “Is This a Republican Form of Government?” (1876)</vt:lpstr>
      <vt:lpstr>D.W. Griffith, Birth of a Nation (1915)</vt:lpstr>
      <vt:lpstr>Scene from Birth of a Nation</vt:lpstr>
      <vt:lpstr>Woodrow Wilson, History of the American People (1918)</vt:lpstr>
    </vt:vector>
  </TitlesOfParts>
  <Company>University of Northern Colorado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Reconstruction, East and West: 1865-1876</dc:title>
  <dc:creator>Michael Welsh</dc:creator>
  <cp:lastModifiedBy>Schemp, Tommy</cp:lastModifiedBy>
  <cp:revision>86</cp:revision>
  <dcterms:created xsi:type="dcterms:W3CDTF">2012-02-23T21:25:33Z</dcterms:created>
  <dcterms:modified xsi:type="dcterms:W3CDTF">2012-10-16T22:02:16Z</dcterms:modified>
</cp:coreProperties>
</file>