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85" r:id="rId4"/>
    <p:sldId id="318" r:id="rId5"/>
    <p:sldId id="319" r:id="rId6"/>
    <p:sldId id="320" r:id="rId7"/>
    <p:sldId id="321" r:id="rId8"/>
    <p:sldId id="322" r:id="rId9"/>
    <p:sldId id="323" r:id="rId10"/>
    <p:sldId id="287" r:id="rId11"/>
    <p:sldId id="288" r:id="rId12"/>
    <p:sldId id="264" r:id="rId13"/>
    <p:sldId id="270" r:id="rId14"/>
    <p:sldId id="292" r:id="rId15"/>
    <p:sldId id="257" r:id="rId16"/>
    <p:sldId id="258" r:id="rId17"/>
    <p:sldId id="259" r:id="rId18"/>
    <p:sldId id="304" r:id="rId19"/>
    <p:sldId id="312" r:id="rId20"/>
    <p:sldId id="273" r:id="rId21"/>
    <p:sldId id="314" r:id="rId22"/>
    <p:sldId id="316" r:id="rId23"/>
    <p:sldId id="315" r:id="rId24"/>
    <p:sldId id="317" r:id="rId25"/>
    <p:sldId id="308" r:id="rId26"/>
    <p:sldId id="274" r:id="rId27"/>
    <p:sldId id="260" r:id="rId28"/>
    <p:sldId id="271" r:id="rId29"/>
    <p:sldId id="266" r:id="rId30"/>
    <p:sldId id="294" r:id="rId31"/>
    <p:sldId id="293" r:id="rId32"/>
    <p:sldId id="307" r:id="rId33"/>
    <p:sldId id="305" r:id="rId34"/>
    <p:sldId id="289" r:id="rId35"/>
    <p:sldId id="301" r:id="rId36"/>
    <p:sldId id="303" r:id="rId37"/>
    <p:sldId id="306" r:id="rId38"/>
    <p:sldId id="302" r:id="rId39"/>
    <p:sldId id="261" r:id="rId40"/>
    <p:sldId id="297" r:id="rId41"/>
    <p:sldId id="309" r:id="rId42"/>
    <p:sldId id="310" r:id="rId43"/>
    <p:sldId id="311" r:id="rId44"/>
    <p:sldId id="299" r:id="rId45"/>
    <p:sldId id="295" r:id="rId46"/>
    <p:sldId id="296" r:id="rId47"/>
    <p:sldId id="267" r:id="rId48"/>
    <p:sldId id="313" r:id="rId49"/>
    <p:sldId id="284" r:id="rId50"/>
    <p:sldId id="272" r:id="rId51"/>
    <p:sldId id="290" r:id="rId52"/>
    <p:sldId id="275" r:id="rId53"/>
    <p:sldId id="282" r:id="rId54"/>
    <p:sldId id="298" r:id="rId55"/>
    <p:sldId id="291" r:id="rId56"/>
    <p:sldId id="278" r:id="rId57"/>
    <p:sldId id="279" r:id="rId58"/>
    <p:sldId id="283" r:id="rId59"/>
    <p:sldId id="276" r:id="rId60"/>
    <p:sldId id="30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12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3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8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1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0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4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6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2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4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4B9E8-4A58-1C4C-AA93-A447DA2F9454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BE623-6892-3140-8A1C-D5BF1C55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The Civil War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Four Corners Community History Project	</a:t>
            </a:r>
          </a:p>
          <a:p>
            <a:r>
              <a:rPr lang="en-US" dirty="0" smtClean="0"/>
              <a:t>November 28, 2011</a:t>
            </a:r>
          </a:p>
          <a:p>
            <a:r>
              <a:rPr lang="en-US" dirty="0" smtClean="0"/>
              <a:t>Ignacio</a:t>
            </a:r>
            <a:r>
              <a:rPr lang="en-US" smtClean="0"/>
              <a:t>, Colorado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Abraham Lincoln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2146" r="-52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87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Davis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981" r="-64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00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Robert E. Lee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0755" r="-80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6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Ulysses S. Grant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4024" r="-940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86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George McClellan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099" r="-590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36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in Camp Cameron</a:t>
            </a:r>
            <a:br>
              <a:rPr lang="en-US" dirty="0" smtClean="0"/>
            </a:br>
            <a:r>
              <a:rPr lang="en-US" dirty="0" smtClean="0"/>
              <a:t>May 1861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1997" b="31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208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Confederate Camp</a:t>
            </a:r>
            <a:br>
              <a:rPr lang="en-US" dirty="0" smtClean="0"/>
            </a:br>
            <a:r>
              <a:rPr lang="en-US" dirty="0" smtClean="0"/>
              <a:t>Pensacola, Florida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28" b="13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909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Unidentified Young Sailor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090" r="-64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52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Northern Soldier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3895" r="-7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029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Boy Sailor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8821" r="-48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206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Civil War States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666" r="-5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290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Young Confederate Soldier in Uniform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1724" r="-51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409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Jesse James in the Civil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6657" r="-66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75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Cadet George A. Custer (1859)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644" r="-63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468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Lt. George A. Custer (1862)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454" r="-42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53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Custer at Battle of Antietam  (1862)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176" r="-17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094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Indian Recruits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644" r="-63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28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114</a:t>
            </a:r>
            <a:r>
              <a:rPr lang="en-US" baseline="30000" dirty="0" smtClean="0"/>
              <a:t>th</a:t>
            </a:r>
            <a:r>
              <a:rPr lang="en-US" dirty="0" smtClean="0"/>
              <a:t> Pennsylvania Infantry (</a:t>
            </a:r>
            <a:r>
              <a:rPr lang="en-US" dirty="0" err="1" smtClean="0"/>
              <a:t>Zouaves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493" b="15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31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Fortress Monroe, Virginia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37" r="5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766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 </a:t>
            </a:r>
            <a:r>
              <a:rPr lang="en-US" dirty="0" err="1" smtClean="0"/>
              <a:t>Negley</a:t>
            </a:r>
            <a:r>
              <a:rPr lang="en-US" dirty="0" smtClean="0"/>
              <a:t>, Nashville, TN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183" r="51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86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Battle of “Iron-Clads” at Charleston, SC (1863)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491" b="11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513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War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Comparison of Union and </a:t>
            </a:r>
            <a:r>
              <a:rPr lang="en-US" b="1" dirty="0" smtClean="0"/>
              <a:t>CSA</a:t>
            </a:r>
          </a:p>
          <a:p>
            <a:r>
              <a:rPr lang="en-US" b="1" dirty="0"/>
              <a:t>	</a:t>
            </a:r>
            <a:r>
              <a:rPr lang="en-US" b="1" dirty="0" smtClean="0"/>
              <a:t>		                   Union                                    CSA</a:t>
            </a:r>
            <a:r>
              <a:rPr lang="en-US" b="1" dirty="0"/>
              <a:t>	</a:t>
            </a:r>
          </a:p>
          <a:p>
            <a:r>
              <a:rPr lang="en-US" dirty="0"/>
              <a:t>Total </a:t>
            </a:r>
            <a:r>
              <a:rPr lang="en-US" dirty="0" smtClean="0"/>
              <a:t>pop.</a:t>
            </a:r>
            <a:r>
              <a:rPr lang="en-US" dirty="0"/>
              <a:t>	</a:t>
            </a:r>
            <a:r>
              <a:rPr lang="en-US" dirty="0" smtClean="0"/>
              <a:t>     22.1 mil. </a:t>
            </a:r>
            <a:r>
              <a:rPr lang="en-US" dirty="0"/>
              <a:t>(71%)	</a:t>
            </a:r>
            <a:r>
              <a:rPr lang="en-US" dirty="0" smtClean="0"/>
              <a:t>        9.1 mil. </a:t>
            </a:r>
            <a:r>
              <a:rPr lang="en-US" dirty="0"/>
              <a:t>(29%)	</a:t>
            </a:r>
          </a:p>
          <a:p>
            <a:r>
              <a:rPr lang="en-US" dirty="0"/>
              <a:t>Free </a:t>
            </a:r>
            <a:r>
              <a:rPr lang="en-US" dirty="0" smtClean="0"/>
              <a:t>pop.</a:t>
            </a:r>
            <a:r>
              <a:rPr lang="en-US" dirty="0"/>
              <a:t>	</a:t>
            </a:r>
            <a:r>
              <a:rPr lang="en-US" dirty="0" smtClean="0"/>
              <a:t>     21.7 mil</a:t>
            </a:r>
            <a:r>
              <a:rPr lang="en-US" dirty="0"/>
              <a:t>	</a:t>
            </a:r>
            <a:r>
              <a:rPr lang="en-US" dirty="0" smtClean="0"/>
              <a:t>                      5.6 mil.</a:t>
            </a:r>
            <a:r>
              <a:rPr lang="en-US" dirty="0"/>
              <a:t>	</a:t>
            </a:r>
          </a:p>
          <a:p>
            <a:r>
              <a:rPr lang="en-US" dirty="0" smtClean="0"/>
              <a:t>Slaves (1860)</a:t>
            </a:r>
            <a:r>
              <a:rPr lang="en-US" dirty="0"/>
              <a:t> </a:t>
            </a:r>
            <a:r>
              <a:rPr lang="en-US" dirty="0" smtClean="0"/>
              <a:t>     400,000</a:t>
            </a:r>
            <a:r>
              <a:rPr lang="en-US" dirty="0"/>
              <a:t>	</a:t>
            </a:r>
            <a:r>
              <a:rPr lang="en-US" dirty="0" smtClean="0"/>
              <a:t>                      3.5 mil.</a:t>
            </a:r>
            <a:r>
              <a:rPr lang="en-US" dirty="0"/>
              <a:t>	</a:t>
            </a:r>
          </a:p>
          <a:p>
            <a:r>
              <a:rPr lang="de-DE" dirty="0"/>
              <a:t>Soldiers	</a:t>
            </a:r>
            <a:r>
              <a:rPr lang="de-DE" dirty="0" smtClean="0"/>
              <a:t>          </a:t>
            </a:r>
            <a:r>
              <a:rPr lang="de-DE" dirty="0"/>
              <a:t> </a:t>
            </a:r>
            <a:r>
              <a:rPr lang="de-DE" dirty="0" smtClean="0"/>
              <a:t>  2.1 mil </a:t>
            </a:r>
            <a:r>
              <a:rPr lang="de-DE" dirty="0"/>
              <a:t>(67%)	</a:t>
            </a:r>
            <a:r>
              <a:rPr lang="de-DE" dirty="0" smtClean="0"/>
              <a:t>        1.06 mil </a:t>
            </a:r>
            <a:r>
              <a:rPr lang="de-DE" dirty="0"/>
              <a:t>(33%)	</a:t>
            </a:r>
          </a:p>
          <a:p>
            <a:r>
              <a:rPr lang="en-US" dirty="0"/>
              <a:t>Railroad </a:t>
            </a:r>
            <a:r>
              <a:rPr lang="en-US" dirty="0" smtClean="0"/>
              <a:t>miles:  21,788  (</a:t>
            </a:r>
            <a:r>
              <a:rPr lang="en-US" dirty="0"/>
              <a:t>71%)	</a:t>
            </a:r>
            <a:r>
              <a:rPr lang="en-US" dirty="0" smtClean="0"/>
              <a:t> 	 8,838 (</a:t>
            </a:r>
            <a:r>
              <a:rPr lang="en-US" dirty="0"/>
              <a:t>29%)	</a:t>
            </a:r>
          </a:p>
          <a:p>
            <a:r>
              <a:rPr lang="en-US" dirty="0" smtClean="0"/>
              <a:t>Factory goods:</a:t>
            </a:r>
            <a:r>
              <a:rPr lang="en-US" dirty="0"/>
              <a:t>	</a:t>
            </a:r>
            <a:r>
              <a:rPr lang="en-US" dirty="0" smtClean="0"/>
              <a:t>   90</a:t>
            </a:r>
            <a:r>
              <a:rPr lang="en-US" dirty="0"/>
              <a:t>%	</a:t>
            </a:r>
            <a:r>
              <a:rPr lang="en-US" dirty="0" smtClean="0"/>
              <a:t>                         10</a:t>
            </a:r>
            <a:r>
              <a:rPr lang="en-US" dirty="0"/>
              <a:t>%	</a:t>
            </a:r>
            <a:endParaRPr lang="en-US" dirty="0" smtClean="0"/>
          </a:p>
          <a:p>
            <a:r>
              <a:rPr lang="en-US" dirty="0" smtClean="0"/>
              <a:t>Weapons:</a:t>
            </a:r>
            <a:r>
              <a:rPr lang="en-US" dirty="0"/>
              <a:t>	</a:t>
            </a:r>
            <a:r>
              <a:rPr lang="en-US" dirty="0" smtClean="0"/>
              <a:t>          97</a:t>
            </a:r>
            <a:r>
              <a:rPr lang="en-US" dirty="0"/>
              <a:t>%	</a:t>
            </a:r>
            <a:r>
              <a:rPr lang="en-US" dirty="0" smtClean="0"/>
              <a:t>                           3</a:t>
            </a:r>
            <a:r>
              <a:rPr lang="en-US" dirty="0"/>
              <a:t>%	</a:t>
            </a:r>
            <a:endParaRPr lang="en-US" dirty="0" smtClean="0"/>
          </a:p>
          <a:p>
            <a:r>
              <a:rPr lang="en-US" dirty="0" smtClean="0"/>
              <a:t>Cotton bales (1860)</a:t>
            </a:r>
            <a:r>
              <a:rPr lang="en-US" dirty="0"/>
              <a:t>	</a:t>
            </a:r>
            <a:r>
              <a:rPr lang="en-US" dirty="0" smtClean="0"/>
              <a:t>			 	4.5 mil.</a:t>
            </a:r>
            <a:r>
              <a:rPr lang="en-US" dirty="0"/>
              <a:t>	</a:t>
            </a:r>
          </a:p>
          <a:p>
            <a:r>
              <a:rPr lang="en-US" dirty="0" smtClean="0"/>
              <a:t>Cotton bales (1864)</a:t>
            </a: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dirty="0" smtClean="0"/>
              <a:t>       300,000</a:t>
            </a:r>
            <a:r>
              <a:rPr lang="en-US" dirty="0"/>
              <a:t>	</a:t>
            </a:r>
          </a:p>
          <a:p>
            <a:r>
              <a:rPr lang="en-US" dirty="0"/>
              <a:t>Pre-war </a:t>
            </a:r>
            <a:r>
              <a:rPr lang="en-US" dirty="0" smtClean="0"/>
              <a:t>exports</a:t>
            </a:r>
            <a:r>
              <a:rPr lang="en-US" dirty="0"/>
              <a:t>	</a:t>
            </a:r>
            <a:r>
              <a:rPr lang="en-US" dirty="0" smtClean="0"/>
              <a:t>    30</a:t>
            </a:r>
            <a:r>
              <a:rPr lang="en-US" dirty="0"/>
              <a:t>%	</a:t>
            </a:r>
            <a:r>
              <a:rPr lang="en-US" dirty="0" smtClean="0"/>
              <a:t>                           70</a:t>
            </a:r>
            <a:r>
              <a:rPr lang="en-US" dirty="0"/>
              <a:t>%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1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War Balloon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5658" b="15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72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“Armored Railroad Car”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0573" b="10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228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War Camera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2752" b="-22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525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War Medicine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193" r="-70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876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Catholic Chaplain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83" r="-3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694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Carolina String Band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717" b="15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67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Soldiers Playing Football </a:t>
            </a:r>
            <a:br>
              <a:rPr lang="en-US" dirty="0" smtClean="0"/>
            </a:br>
            <a:r>
              <a:rPr lang="en-US" dirty="0" smtClean="0"/>
              <a:t>(July 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914" r="-14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509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 Prisoners Playing Baseball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005" b="8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37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 Claus in the Civil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4886" r="-84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67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 Life, 31</a:t>
            </a:r>
            <a:r>
              <a:rPr lang="en-US" baseline="30000" dirty="0" smtClean="0"/>
              <a:t>st</a:t>
            </a:r>
            <a:r>
              <a:rPr lang="en-US" dirty="0" smtClean="0"/>
              <a:t> Pennsylvania Infantry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546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Scholars and The Civil War:</a:t>
            </a:r>
            <a:br>
              <a:rPr lang="en-US" sz="3200" i="1" dirty="0" smtClean="0"/>
            </a:br>
            <a:r>
              <a:rPr lang="en-US" sz="3200" i="1" dirty="0" smtClean="0"/>
              <a:t>The “Pre-Professionals”/Amateurs (1865-1885)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Northern elite saw American freedom as most important theme</a:t>
            </a:r>
          </a:p>
          <a:p>
            <a:pPr lvl="1"/>
            <a:r>
              <a:rPr lang="en-US" dirty="0" smtClean="0"/>
              <a:t>Ivy League-educated scholars wanted a “national” narrative without regional differences</a:t>
            </a:r>
          </a:p>
          <a:p>
            <a:pPr lvl="1"/>
            <a:r>
              <a:rPr lang="en-US" dirty="0" smtClean="0"/>
              <a:t>Southern </a:t>
            </a:r>
            <a:r>
              <a:rPr lang="en-US" dirty="0" err="1" smtClean="0"/>
              <a:t>slaveowners</a:t>
            </a:r>
            <a:r>
              <a:rPr lang="en-US" dirty="0" smtClean="0"/>
              <a:t> were to blame for violence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0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and the Civil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308" r="-14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65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Frances Clayton in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50" b="44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73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Sarah </a:t>
            </a:r>
            <a:r>
              <a:rPr lang="en-US" dirty="0" err="1" smtClean="0"/>
              <a:t>Emmonds</a:t>
            </a:r>
            <a:r>
              <a:rPr lang="en-US" dirty="0" smtClean="0"/>
              <a:t>: Solider, Nurse, Spy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5009" r="-75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569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Children at Decoration Day Ceremony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6271" r="-76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920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“Just Before the Battle, Mother” </a:t>
            </a:r>
            <a:br>
              <a:rPr lang="en-US" dirty="0" smtClean="0"/>
            </a:br>
            <a:r>
              <a:rPr lang="en-US" dirty="0" smtClean="0"/>
              <a:t>(sheet music)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6917" r="-669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95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Christmas Card in Civil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148" b="10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867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Valentine’s Day Card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2980" r="-529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243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Union Solider and Family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530" b="17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747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Lady Liberty and Black Veteran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4919" r="-849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310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and White Union Soldiers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4100" r="-74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603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“Professional” Historians (1885-1910)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Age of “Professionalization” in science and corporate world affects historians</a:t>
            </a:r>
          </a:p>
          <a:p>
            <a:r>
              <a:rPr lang="en-US" dirty="0" smtClean="0"/>
              <a:t>Scholars with Ph.D. degrees from German and later American universities</a:t>
            </a:r>
          </a:p>
          <a:p>
            <a:r>
              <a:rPr lang="en-US" dirty="0" smtClean="0"/>
              <a:t>Emphasis on “facts” instead of “theories;” “objectivity” versus “grand narrative”</a:t>
            </a:r>
          </a:p>
          <a:p>
            <a:r>
              <a:rPr lang="en-US" dirty="0" smtClean="0"/>
              <a:t>Southern scholars “had a point” about Northern overreaction to war</a:t>
            </a:r>
          </a:p>
          <a:p>
            <a:r>
              <a:rPr lang="en-US" dirty="0" smtClean="0"/>
              <a:t>Response to shift in public mood highlighted by Supreme Court Case of </a:t>
            </a:r>
            <a:r>
              <a:rPr lang="en-US" i="1" dirty="0" err="1" smtClean="0"/>
              <a:t>Plessy</a:t>
            </a:r>
            <a:r>
              <a:rPr lang="en-US" i="1" dirty="0" smtClean="0"/>
              <a:t> v. Ferguson </a:t>
            </a:r>
            <a:r>
              <a:rPr lang="en-US" dirty="0" smtClean="0"/>
              <a:t>(1896): “separate but equal doctrine”/emphasis on “Local conditions” instead of national policies</a:t>
            </a:r>
          </a:p>
          <a:p>
            <a:r>
              <a:rPr lang="en-US" dirty="0" smtClean="0"/>
              <a:t>Goal of “Reconstruction” needed to include historians bringing southerners into the profession</a:t>
            </a:r>
          </a:p>
          <a:p>
            <a:r>
              <a:rPr lang="en-US" dirty="0" smtClean="0"/>
              <a:t>]”Scientific Racism” and southerners’ need to control black people accepted by northern scholars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Sharpshooters 18</a:t>
            </a:r>
            <a:r>
              <a:rPr lang="en-US" baseline="30000" dirty="0" smtClean="0"/>
              <a:t>th</a:t>
            </a:r>
            <a:r>
              <a:rPr lang="en-US" dirty="0" smtClean="0"/>
              <a:t> Corps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3387" r="-33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83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York City Draft Riots (July 1863)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930" r="-63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362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Andersonville Prison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694" b="15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89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Peacemakers</a:t>
            </a:r>
            <a:r>
              <a:rPr lang="en-US" dirty="0" smtClean="0"/>
              <a:t> (March 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61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Lincoln on the Battlefield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39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Surrender at Appomattox </a:t>
            </a:r>
            <a:br>
              <a:rPr lang="en-US" dirty="0" smtClean="0"/>
            </a:br>
            <a:r>
              <a:rPr lang="en-US" dirty="0" smtClean="0"/>
              <a:t>(April 9, 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379" b="1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762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Black Soldiers Mustered Out at Little Rock, 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912" b="99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637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Grand Review of Union Army,</a:t>
            </a:r>
            <a:br>
              <a:rPr lang="en-US" dirty="0" smtClean="0"/>
            </a:br>
            <a:r>
              <a:rPr lang="en-US" dirty="0" smtClean="0"/>
              <a:t>Washington, DC (May 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596" r="-21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199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Charleston, SC (1865)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5874" r="-458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131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Ruins in Richmond, 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368" r="-11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570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Progressive Historians (1910-1940)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New generation influenced by complexities of urban life (immigration, class differences, solving of urban problems, more involvement of government in people’s lives)</a:t>
            </a:r>
          </a:p>
          <a:p>
            <a:r>
              <a:rPr lang="en-US" dirty="0" smtClean="0"/>
              <a:t>Belief in “national” over “states’ rights” emphasis on history; belief in “relativism” (new theory of Einstein in physics, social sciences like anthropology [“cultural relativism”]</a:t>
            </a:r>
          </a:p>
          <a:p>
            <a:r>
              <a:rPr lang="en-US" dirty="0" smtClean="0"/>
              <a:t>Charles and Mary Beard, </a:t>
            </a:r>
            <a:r>
              <a:rPr lang="en-US" i="1" dirty="0" smtClean="0"/>
              <a:t>The Rise of American Civilization</a:t>
            </a:r>
            <a:r>
              <a:rPr lang="en-US" dirty="0" smtClean="0"/>
              <a:t> (1927): class differences and city life mattered more to shaping the nation than rural life and slavery (focus on current events)</a:t>
            </a:r>
          </a:p>
          <a:p>
            <a:r>
              <a:rPr lang="en-US" dirty="0" smtClean="0"/>
              <a:t>War seen as “tragic:” “Irrepressible conflict;” </a:t>
            </a:r>
            <a:br>
              <a:rPr lang="en-US" dirty="0" smtClean="0"/>
            </a:br>
            <a:r>
              <a:rPr lang="en-US" dirty="0" smtClean="0"/>
              <a:t>“needless war”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2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 Sumter at war’s 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063" b="23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03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Consensus Historians (1940-1960)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Generation influenced by World War II/Cold War and need for unity (Progressives seen as traitors; relativism replaced by “universalism” and patriotism)</a:t>
            </a:r>
          </a:p>
          <a:p>
            <a:r>
              <a:rPr lang="en-US" dirty="0" smtClean="0"/>
              <a:t>Return to “Professional” thinking that Northern and Southern scholars had much in common </a:t>
            </a:r>
          </a:p>
          <a:p>
            <a:r>
              <a:rPr lang="en-US" dirty="0" smtClean="0"/>
              <a:t>Coming together to fight Communism was more important than focus on differences and failures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9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Left Historians (1960-1990)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Radical thinkers of “group-identity” school influenced by social and cultural changes of post-WWII era</a:t>
            </a:r>
          </a:p>
          <a:p>
            <a:r>
              <a:rPr lang="en-US" dirty="0" smtClean="0"/>
              <a:t>New generation of scholars included women and minorities who questioned the “conventional wisdom” of American patriotism</a:t>
            </a:r>
          </a:p>
          <a:p>
            <a:r>
              <a:rPr lang="en-US" dirty="0" smtClean="0"/>
              <a:t>Civil War themes now focused on slavery, southern racism, northern hypocrisy towards freedom (Lincoln seen as weak on abolition,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9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“Individual-Identity” Historians </a:t>
            </a:r>
            <a:br>
              <a:rPr lang="en-US" dirty="0" smtClean="0"/>
            </a:br>
            <a:r>
              <a:rPr lang="en-US" dirty="0" smtClean="0"/>
              <a:t>(1990-present)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Movement towards smaller groups and individual stories (use of diaries, journals, letters, etc.)</a:t>
            </a:r>
          </a:p>
          <a:p>
            <a:r>
              <a:rPr lang="en-US" dirty="0" smtClean="0"/>
              <a:t>Women, workers, immigrants draw attention (Drew Gilpin Faust, </a:t>
            </a:r>
            <a:r>
              <a:rPr lang="en-US" i="1" dirty="0" smtClean="0"/>
              <a:t>Mothers of Invention: Women of the Slaveholding South in the American Civil War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Faith and religion also studied by newer scholars (Faust, </a:t>
            </a:r>
            <a:r>
              <a:rPr lang="en-US" i="1" dirty="0" smtClean="0"/>
              <a:t>This Republic of Suffering: Death and the American Civil War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772</Words>
  <Application>Microsoft Macintosh PowerPoint</Application>
  <PresentationFormat>On-screen Show (4:3)</PresentationFormat>
  <Paragraphs>98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The Civil War</vt:lpstr>
      <vt:lpstr>Map of Civil War States</vt:lpstr>
      <vt:lpstr>Civil War Statistics</vt:lpstr>
      <vt:lpstr>Scholars and The Civil War: The “Pre-Professionals”/Amateurs (1865-1885)</vt:lpstr>
      <vt:lpstr>The “Professional” Historians (1885-1910)</vt:lpstr>
      <vt:lpstr>Progressive Historians (1910-1940) </vt:lpstr>
      <vt:lpstr>Consensus Historians (1940-1960)</vt:lpstr>
      <vt:lpstr>New Left Historians (1960-1990)</vt:lpstr>
      <vt:lpstr>“Individual-Identity” Historians  (1990-present)</vt:lpstr>
      <vt:lpstr>Abraham Lincoln</vt:lpstr>
      <vt:lpstr>Jefferson Davis</vt:lpstr>
      <vt:lpstr>General Robert E. Lee</vt:lpstr>
      <vt:lpstr>General Ulysses S. Grant</vt:lpstr>
      <vt:lpstr>General George McClellan</vt:lpstr>
      <vt:lpstr>Life in Camp Cameron May 1861</vt:lpstr>
      <vt:lpstr>Confederate Camp Pensacola, Florida</vt:lpstr>
      <vt:lpstr>Unidentified Young Sailor</vt:lpstr>
      <vt:lpstr>Young Northern Soldier</vt:lpstr>
      <vt:lpstr>Boy Sailor</vt:lpstr>
      <vt:lpstr>Young Confederate Soldier in Uniform</vt:lpstr>
      <vt:lpstr>Jesse James in the Civil War</vt:lpstr>
      <vt:lpstr>Cadet George A. Custer (1859)</vt:lpstr>
      <vt:lpstr>Lt. George A. Custer (1862)</vt:lpstr>
      <vt:lpstr>Custer at Battle of Antietam  (1862)</vt:lpstr>
      <vt:lpstr>American Indian Recruits</vt:lpstr>
      <vt:lpstr>114th Pennsylvania Infantry (Zouaves)</vt:lpstr>
      <vt:lpstr>Fortress Monroe, Virginia</vt:lpstr>
      <vt:lpstr>Fort Negley, Nashville, TN</vt:lpstr>
      <vt:lpstr>Battle of “Iron-Clads” at Charleston, SC (1863)</vt:lpstr>
      <vt:lpstr>Civil War Balloon</vt:lpstr>
      <vt:lpstr>“Armored Railroad Car”</vt:lpstr>
      <vt:lpstr>Civil War Camera</vt:lpstr>
      <vt:lpstr>Civil War Medicine</vt:lpstr>
      <vt:lpstr>Roman Catholic Chaplain</vt:lpstr>
      <vt:lpstr>Carolina String Band</vt:lpstr>
      <vt:lpstr>Soldiers Playing Football  (July 1865)</vt:lpstr>
      <vt:lpstr>Union Prisoners Playing Baseball</vt:lpstr>
      <vt:lpstr>Santa Claus in the Civil War</vt:lpstr>
      <vt:lpstr>Tent Life, 31st Pennsylvania Infantry</vt:lpstr>
      <vt:lpstr>Women and the Civil War</vt:lpstr>
      <vt:lpstr>Frances Clayton in War</vt:lpstr>
      <vt:lpstr>Sarah Emmonds: Solider, Nurse, Spy</vt:lpstr>
      <vt:lpstr>Children at Decoration Day Ceremony</vt:lpstr>
      <vt:lpstr>“Just Before the Battle, Mother”  (sheet music)</vt:lpstr>
      <vt:lpstr>Christmas Card in Civil War</vt:lpstr>
      <vt:lpstr>St. Valentine’s Day Card</vt:lpstr>
      <vt:lpstr>Black Union Solider and Family</vt:lpstr>
      <vt:lpstr>Lady Liberty and Black Veteran</vt:lpstr>
      <vt:lpstr>Black and White Union Soldiers</vt:lpstr>
      <vt:lpstr>Sharpshooters 18th Corps</vt:lpstr>
      <vt:lpstr>New York City Draft Riots (July 1863)</vt:lpstr>
      <vt:lpstr>Andersonville Prison</vt:lpstr>
      <vt:lpstr>The Peacemakers (March 1865)</vt:lpstr>
      <vt:lpstr>Lincoln on the Battlefield</vt:lpstr>
      <vt:lpstr>Surrender at Appomattox  (April 9, 1865)</vt:lpstr>
      <vt:lpstr>Black Soldiers Mustered Out at Little Rock, AR</vt:lpstr>
      <vt:lpstr>Grand Review of Union Army, Washington, DC (May 1865)</vt:lpstr>
      <vt:lpstr>Charleston, SC (1865)</vt:lpstr>
      <vt:lpstr>Ruins in Richmond, VA</vt:lpstr>
      <vt:lpstr>Fort Sumter at war’s end</vt:lpstr>
    </vt:vector>
  </TitlesOfParts>
  <Company>UNC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Civil War in The East 1861-1865</dc:title>
  <dc:creator>Michael Welsh</dc:creator>
  <cp:lastModifiedBy>Schemp, Tommy</cp:lastModifiedBy>
  <cp:revision>101</cp:revision>
  <cp:lastPrinted>2011-10-24T15:16:13Z</cp:lastPrinted>
  <dcterms:created xsi:type="dcterms:W3CDTF">2011-10-19T20:49:55Z</dcterms:created>
  <dcterms:modified xsi:type="dcterms:W3CDTF">2012-10-16T22:03:41Z</dcterms:modified>
</cp:coreProperties>
</file>