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71" r:id="rId4"/>
    <p:sldId id="261" r:id="rId5"/>
    <p:sldId id="262" r:id="rId6"/>
    <p:sldId id="263" r:id="rId7"/>
    <p:sldId id="264" r:id="rId8"/>
    <p:sldId id="276" r:id="rId9"/>
    <p:sldId id="272" r:id="rId10"/>
    <p:sldId id="273" r:id="rId11"/>
    <p:sldId id="274" r:id="rId12"/>
    <p:sldId id="275"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B134"/>
    <a:srgbClr val="192E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6552" autoAdjust="0"/>
  </p:normalViewPr>
  <p:slideViewPr>
    <p:cSldViewPr snapToGrid="0" snapToObjects="1">
      <p:cViewPr varScale="1">
        <p:scale>
          <a:sx n="67" d="100"/>
          <a:sy n="67" d="100"/>
        </p:scale>
        <p:origin x="10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9CDE7-B61E-BD40-9481-F1F4B64F3159}" type="datetimeFigureOut">
              <a:rPr lang="en-US" smtClean="0"/>
              <a:t>8/20/2020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9AB08-EB93-3549-BBDC-5D1C9C1B344A}" type="slidenum">
              <a:rPr lang="en-US" smtClean="0"/>
              <a:t>‹#›</a:t>
            </a:fld>
            <a:endParaRPr lang="en-US"/>
          </a:p>
        </p:txBody>
      </p:sp>
    </p:spTree>
    <p:extLst>
      <p:ext uri="{BB962C8B-B14F-4D97-AF65-F5344CB8AC3E}">
        <p14:creationId xmlns:p14="http://schemas.microsoft.com/office/powerpoint/2010/main" val="35998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a:t>
            </a:fld>
            <a:endParaRPr lang="en-US"/>
          </a:p>
        </p:txBody>
      </p:sp>
    </p:spTree>
    <p:extLst>
      <p:ext uri="{BB962C8B-B14F-4D97-AF65-F5344CB8AC3E}">
        <p14:creationId xmlns:p14="http://schemas.microsoft.com/office/powerpoint/2010/main" val="294527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9</a:t>
            </a:fld>
            <a:endParaRPr lang="en-US"/>
          </a:p>
        </p:txBody>
      </p:sp>
    </p:spTree>
    <p:extLst>
      <p:ext uri="{BB962C8B-B14F-4D97-AF65-F5344CB8AC3E}">
        <p14:creationId xmlns:p14="http://schemas.microsoft.com/office/powerpoint/2010/main" val="127149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13</a:t>
            </a:fld>
            <a:endParaRPr lang="en-US"/>
          </a:p>
        </p:txBody>
      </p:sp>
    </p:spTree>
    <p:extLst>
      <p:ext uri="{BB962C8B-B14F-4D97-AF65-F5344CB8AC3E}">
        <p14:creationId xmlns:p14="http://schemas.microsoft.com/office/powerpoint/2010/main" val="275982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61043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3652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4185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5894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22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86279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8108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1526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14983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8641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810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59474"/>
          </a:xfrm>
          <a:prstGeom prst="rect">
            <a:avLst/>
          </a:prstGeom>
          <a:noFill/>
          <a:ln>
            <a:noFill/>
          </a:ln>
        </p:spPr>
      </p:pic>
      <p:sp>
        <p:nvSpPr>
          <p:cNvPr id="4" name="Rectangle 3"/>
          <p:cNvSpPr/>
          <p:nvPr userDrawn="1"/>
        </p:nvSpPr>
        <p:spPr>
          <a:xfrm>
            <a:off x="0" y="505440"/>
            <a:ext cx="9144000" cy="54034"/>
          </a:xfrm>
          <a:prstGeom prst="rect">
            <a:avLst/>
          </a:prstGeom>
          <a:solidFill>
            <a:srgbClr val="F8B13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 name="Picture 1"/>
          <p:cNvPicPr>
            <a:picLocks noChangeAspect="1"/>
          </p:cNvPicPr>
          <p:nvPr userDrawn="1"/>
        </p:nvPicPr>
        <p:blipFill>
          <a:blip r:embed="rId14"/>
          <a:stretch>
            <a:fillRect/>
          </a:stretch>
        </p:blipFill>
        <p:spPr>
          <a:xfrm>
            <a:off x="4078932" y="161651"/>
            <a:ext cx="815312" cy="823076"/>
          </a:xfrm>
          <a:prstGeom prst="rect">
            <a:avLst/>
          </a:prstGeom>
        </p:spPr>
      </p:pic>
    </p:spTree>
    <p:extLst>
      <p:ext uri="{BB962C8B-B14F-4D97-AF65-F5344CB8AC3E}">
        <p14:creationId xmlns:p14="http://schemas.microsoft.com/office/powerpoint/2010/main" val="416776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dmissions.unco.edu/man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1090437"/>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Graduate School &amp; International Admissions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Slate 101: Access and Navigation</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11/28/2018</a:t>
            </a:r>
          </a:p>
          <a:p>
            <a:pPr marL="0" marR="0">
              <a:lnSpc>
                <a:spcPct val="120000"/>
              </a:lnSpc>
              <a:spcBef>
                <a:spcPts val="0"/>
              </a:spcBef>
              <a:spcAft>
                <a:spcPts val="0"/>
              </a:spcAft>
            </a:pPr>
            <a:endParaRPr lang="en-US" sz="1200" dirty="0">
              <a:solidFill>
                <a:schemeClr val="bg1">
                  <a:lumMod val="50000"/>
                </a:schemeClr>
              </a:solidFill>
              <a:latin typeface="Georgia"/>
              <a:ea typeface="ヒラギノ丸ゴ Pro W4"/>
              <a:cs typeface="Times New Roman"/>
            </a:endParaRP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sp>
        <p:nvSpPr>
          <p:cNvPr id="13" name="Title 1"/>
          <p:cNvSpPr>
            <a:spLocks noGrp="1"/>
          </p:cNvSpPr>
          <p:nvPr>
            <p:ph type="ctrTitle"/>
          </p:nvPr>
        </p:nvSpPr>
        <p:spPr>
          <a:xfrm>
            <a:off x="0" y="1270905"/>
            <a:ext cx="9144000" cy="4207105"/>
          </a:xfrm>
        </p:spPr>
        <p:txBody>
          <a:bodyPr/>
          <a:lstStyle/>
          <a:p>
            <a:r>
              <a:rPr lang="en-US" sz="5400" b="1" dirty="0">
                <a:solidFill>
                  <a:srgbClr val="192E50"/>
                </a:solidFill>
                <a:latin typeface="Helvetica"/>
                <a:cs typeface="Helvetica"/>
              </a:rPr>
              <a:t>Slate 101:</a:t>
            </a:r>
            <a:br>
              <a:rPr lang="en-US" sz="5400" b="1" dirty="0">
                <a:solidFill>
                  <a:srgbClr val="192E50"/>
                </a:solidFill>
                <a:latin typeface="Helvetica"/>
                <a:cs typeface="Helvetica"/>
              </a:rPr>
            </a:br>
            <a:r>
              <a:rPr lang="en-US" sz="5400" b="1" dirty="0">
                <a:solidFill>
                  <a:srgbClr val="192E50"/>
                </a:solidFill>
                <a:latin typeface="Helvetica"/>
                <a:cs typeface="Helvetica"/>
              </a:rPr>
              <a:t>Access and</a:t>
            </a:r>
            <a:br>
              <a:rPr lang="en-US" sz="5400" b="1" dirty="0">
                <a:solidFill>
                  <a:srgbClr val="192E50"/>
                </a:solidFill>
                <a:latin typeface="Helvetica"/>
                <a:cs typeface="Helvetica"/>
              </a:rPr>
            </a:br>
            <a:r>
              <a:rPr lang="en-US" sz="5400" b="1" dirty="0">
                <a:solidFill>
                  <a:srgbClr val="192E50"/>
                </a:solidFill>
                <a:latin typeface="Helvetica"/>
                <a:cs typeface="Helvetica"/>
              </a:rPr>
              <a:t>Navigation</a:t>
            </a:r>
            <a:br>
              <a:rPr lang="en-US" sz="5400" b="1" dirty="0">
                <a:solidFill>
                  <a:srgbClr val="192E50"/>
                </a:solidFill>
                <a:latin typeface="Helvetica"/>
                <a:cs typeface="Helvetica"/>
              </a:rPr>
            </a:br>
            <a:r>
              <a:rPr lang="en-US" sz="3200" b="1" dirty="0">
                <a:solidFill>
                  <a:srgbClr val="192E50"/>
                </a:solidFill>
                <a:latin typeface="Helvetica"/>
                <a:cs typeface="Helvetica"/>
              </a:rPr>
              <a:t> </a:t>
            </a:r>
            <a:br>
              <a:rPr lang="en-US" sz="5400" b="1" dirty="0">
                <a:solidFill>
                  <a:srgbClr val="192E50"/>
                </a:solidFill>
                <a:latin typeface="Helvetica"/>
                <a:cs typeface="Helvetica"/>
              </a:rPr>
            </a:br>
            <a:r>
              <a:rPr lang="en-US" sz="2400" dirty="0">
                <a:solidFill>
                  <a:srgbClr val="FAB134"/>
                </a:solidFill>
                <a:latin typeface="Helvetica"/>
                <a:cs typeface="Helvetica"/>
              </a:rPr>
              <a:t>The basics of accessing and</a:t>
            </a:r>
            <a:br>
              <a:rPr lang="en-US" sz="2400" dirty="0">
                <a:solidFill>
                  <a:srgbClr val="FAB134"/>
                </a:solidFill>
                <a:latin typeface="Helvetica"/>
                <a:cs typeface="Helvetica"/>
              </a:rPr>
            </a:br>
            <a:r>
              <a:rPr lang="en-US" sz="2400" dirty="0">
                <a:solidFill>
                  <a:srgbClr val="FAB134"/>
                </a:solidFill>
                <a:latin typeface="Helvetica"/>
                <a:cs typeface="Helvetica"/>
              </a:rPr>
              <a:t>navigating within Slate</a:t>
            </a:r>
            <a:endParaRPr lang="en-US" sz="2400" dirty="0">
              <a:solidFill>
                <a:srgbClr val="192E50"/>
              </a:solidFill>
              <a:latin typeface="Helvetica"/>
              <a:cs typeface="Helvetica"/>
            </a:endParaRPr>
          </a:p>
        </p:txBody>
      </p:sp>
      <p:pic>
        <p:nvPicPr>
          <p:cNvPr id="17" name="Picture 16"/>
          <p:cNvPicPr>
            <a:picLocks noChangeAspect="1"/>
          </p:cNvPicPr>
          <p:nvPr/>
        </p:nvPicPr>
        <p:blipFill>
          <a:blip r:embed="rId4"/>
          <a:stretch>
            <a:fillRect/>
          </a:stretch>
        </p:blipFill>
        <p:spPr>
          <a:xfrm>
            <a:off x="6662420" y="5864649"/>
            <a:ext cx="2159000" cy="673100"/>
          </a:xfrm>
          <a:prstGeom prst="rect">
            <a:avLst/>
          </a:prstGeom>
        </p:spPr>
      </p:pic>
    </p:spTree>
    <p:extLst>
      <p:ext uri="{BB962C8B-B14F-4D97-AF65-F5344CB8AC3E}">
        <p14:creationId xmlns:p14="http://schemas.microsoft.com/office/powerpoint/2010/main" val="68524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257281" y="1049528"/>
            <a:ext cx="2508505" cy="5285904"/>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Timeline Tab</a:t>
            </a:r>
          </a:p>
          <a:p>
            <a:pPr marL="0" marR="0">
              <a:lnSpc>
                <a:spcPct val="115000"/>
              </a:lnSpc>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The Timeline tab provides detailed information regarding interactions with applicants. You’ll be able to see the following:</a:t>
            </a:r>
            <a:endParaRPr lang="en-US" sz="1400" dirty="0">
              <a:solidFill>
                <a:srgbClr val="192E50"/>
              </a:solidFill>
              <a:effectLst/>
              <a:latin typeface="Georgia" panose="02040502050405020303" pitchFamily="18" charset="0"/>
              <a:ea typeface="ヒラギノ丸ゴ Pro W4"/>
              <a:cs typeface="Times New Roman"/>
            </a:endParaRP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Emails sent to applicants, including notification that the email was opened</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How often an applicant logs into their application</a:t>
            </a:r>
          </a:p>
          <a:p>
            <a:pPr marR="0">
              <a:spcBef>
                <a:spcPts val="0"/>
              </a:spcBef>
              <a:spcAft>
                <a:spcPts val="0"/>
              </a:spcAft>
            </a:pPr>
            <a:endParaRPr lang="en-US" sz="1400" dirty="0">
              <a:solidFill>
                <a:srgbClr val="192E50"/>
              </a:solidFill>
              <a:latin typeface="Georgia" panose="02040502050405020303" pitchFamily="18" charset="0"/>
              <a:ea typeface="ヒラギノ丸ゴ Pro W4"/>
              <a:cs typeface="Helvetica" panose="020B0604020202020204" pitchFamily="34" charset="0"/>
            </a:endParaRPr>
          </a:p>
          <a:p>
            <a:pPr>
              <a:lnSpc>
                <a:spcPct val="115000"/>
              </a:lnSpc>
            </a:pPr>
            <a:r>
              <a:rPr lang="en-US" sz="1600" b="1" dirty="0">
                <a:solidFill>
                  <a:srgbClr val="192E50"/>
                </a:solidFill>
                <a:latin typeface="Helvetica"/>
                <a:ea typeface="ヒラギノ丸ゴ Pro W4"/>
                <a:cs typeface="Times New Roman"/>
              </a:rPr>
              <a:t>Profile Tab</a:t>
            </a:r>
          </a:p>
          <a:p>
            <a:pPr>
              <a:lnSpc>
                <a:spcPct val="115000"/>
              </a:lnSpc>
            </a:pPr>
            <a:r>
              <a:rPr lang="en-US" sz="1400" dirty="0">
                <a:solidFill>
                  <a:srgbClr val="192E50"/>
                </a:solidFill>
                <a:latin typeface="Georgia" panose="02040502050405020303" pitchFamily="18" charset="0"/>
                <a:ea typeface="ヒラギノ丸ゴ Pro W4"/>
                <a:cs typeface="Times New Roman"/>
              </a:rPr>
              <a:t>The Profile tab details applicant biographical and contact information.</a:t>
            </a:r>
          </a:p>
          <a:p>
            <a:pPr marR="0">
              <a:spcBef>
                <a:spcPts val="0"/>
              </a:spcBef>
              <a:spcAft>
                <a:spcPts val="0"/>
              </a:spcAft>
            </a:pPr>
            <a:endParaRPr lang="en-US" sz="1400" dirty="0">
              <a:solidFill>
                <a:srgbClr val="262626"/>
              </a:solidFill>
              <a:latin typeface="Georgia" panose="02040502050405020303" pitchFamily="18" charset="0"/>
              <a:ea typeface="ヒラギノ丸ゴ Pro W4"/>
              <a:cs typeface="Helvetica" panose="020B0604020202020204" pitchFamily="34" charset="0"/>
            </a:endParaRPr>
          </a:p>
          <a:p>
            <a:pPr marR="0">
              <a:spcBef>
                <a:spcPts val="0"/>
              </a:spcBef>
              <a:spcAft>
                <a:spcPts val="0"/>
              </a:spcAft>
            </a:pPr>
            <a:r>
              <a:rPr lang="en-US" sz="1400" dirty="0">
                <a:solidFill>
                  <a:srgbClr val="262626"/>
                </a:solidFill>
                <a:latin typeface="Georgia" panose="02040502050405020303" pitchFamily="18" charset="0"/>
                <a:ea typeface="ヒラギノ丸ゴ Pro W4"/>
                <a:cs typeface="Helvetica" panose="020B0604020202020204" pitchFamily="34" charset="0"/>
              </a:rPr>
              <a:t>You can also click “Scores” from the right side menu to view test scores, such as GRE results.</a:t>
            </a: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pic>
        <p:nvPicPr>
          <p:cNvPr id="2" name="Picture 1"/>
          <p:cNvPicPr>
            <a:picLocks noChangeAspect="1"/>
          </p:cNvPicPr>
          <p:nvPr/>
        </p:nvPicPr>
        <p:blipFill>
          <a:blip r:embed="rId2"/>
          <a:stretch>
            <a:fillRect/>
          </a:stretch>
        </p:blipFill>
        <p:spPr>
          <a:xfrm>
            <a:off x="3023969" y="1063716"/>
            <a:ext cx="5662774" cy="35162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3"/>
          <a:stretch>
            <a:fillRect/>
          </a:stretch>
        </p:blipFill>
        <p:spPr>
          <a:xfrm>
            <a:off x="3266558" y="3370299"/>
            <a:ext cx="5587434" cy="25534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4"/>
          <a:stretch>
            <a:fillRect/>
          </a:stretch>
        </p:blipFill>
        <p:spPr>
          <a:xfrm>
            <a:off x="3023969" y="5080656"/>
            <a:ext cx="5320690" cy="131602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Oval 4"/>
          <p:cNvSpPr/>
          <p:nvPr/>
        </p:nvSpPr>
        <p:spPr>
          <a:xfrm>
            <a:off x="8086476" y="4261899"/>
            <a:ext cx="373711" cy="111319"/>
          </a:xfrm>
          <a:prstGeom prst="ellipse">
            <a:avLst/>
          </a:prstGeom>
          <a:noFill/>
          <a:ln w="19050">
            <a:solidFill>
              <a:srgbClr val="FAB1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stCxn id="5" idx="2"/>
          </p:cNvCxnSpPr>
          <p:nvPr/>
        </p:nvCxnSpPr>
        <p:spPr>
          <a:xfrm flipH="1">
            <a:off x="6718852" y="4317559"/>
            <a:ext cx="1367624" cy="1153992"/>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539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267187" y="1115502"/>
            <a:ext cx="2508505" cy="4283434"/>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Materials Tab</a:t>
            </a:r>
          </a:p>
          <a:p>
            <a:pPr marL="0" marR="0">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The Materials tab includes a list of materials and documents we have received for the applicant. </a:t>
            </a:r>
          </a:p>
          <a:p>
            <a:pPr marL="0" marR="0">
              <a:spcBef>
                <a:spcPts val="0"/>
              </a:spcBef>
              <a:spcAft>
                <a:spcPts val="0"/>
              </a:spcAft>
            </a:pPr>
            <a:endParaRPr lang="en-US" sz="1400" dirty="0">
              <a:solidFill>
                <a:srgbClr val="192E50"/>
              </a:solidFill>
              <a:latin typeface="Georgia" panose="02040502050405020303" pitchFamily="18" charset="0"/>
              <a:ea typeface="ヒラギノ丸ゴ Pro W4"/>
              <a:cs typeface="Times New Roman"/>
            </a:endParaRPr>
          </a:p>
          <a:p>
            <a:pPr marL="0" marR="0">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To view a document, simply click the material from the list. A new window will pop up that provides a thumbnail view.</a:t>
            </a:r>
          </a:p>
          <a:p>
            <a:pPr marL="0" marR="0">
              <a:spcBef>
                <a:spcPts val="0"/>
              </a:spcBef>
              <a:spcAft>
                <a:spcPts val="0"/>
              </a:spcAft>
            </a:pPr>
            <a:endParaRPr lang="en-US" sz="1400" dirty="0">
              <a:solidFill>
                <a:srgbClr val="192E50"/>
              </a:solidFill>
              <a:latin typeface="Georgia" panose="02040502050405020303" pitchFamily="18" charset="0"/>
              <a:ea typeface="ヒラギノ丸ゴ Pro W4"/>
              <a:cs typeface="Times New Roman"/>
            </a:endParaRPr>
          </a:p>
          <a:p>
            <a:pPr marL="0" marR="0">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To close the material, click “Close” at the bottom of the window.</a:t>
            </a:r>
          </a:p>
          <a:p>
            <a:pPr marL="0" marR="0">
              <a:spcBef>
                <a:spcPts val="0"/>
              </a:spcBef>
              <a:spcAft>
                <a:spcPts val="0"/>
              </a:spcAft>
            </a:pPr>
            <a:endParaRPr lang="en-US" sz="1400" dirty="0">
              <a:solidFill>
                <a:srgbClr val="192E50"/>
              </a:solidFill>
              <a:latin typeface="Georgia" panose="02040502050405020303" pitchFamily="18" charset="0"/>
              <a:ea typeface="ヒラギノ丸ゴ Pro W4"/>
              <a:cs typeface="Times New Roman"/>
            </a:endParaRPr>
          </a:p>
          <a:p>
            <a:pPr marL="0" marR="0">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A list of materials is also included on the actual application tab.</a:t>
            </a:r>
            <a:endParaRPr lang="en-US" sz="1400" dirty="0">
              <a:solidFill>
                <a:srgbClr val="192E50"/>
              </a:solidFill>
              <a:latin typeface="Georgia" panose="02040502050405020303" pitchFamily="18" charset="0"/>
              <a:ea typeface="ヒラギノ丸ゴ Pro W4"/>
              <a:cs typeface="Helvetica" panose="020B0604020202020204" pitchFamily="34" charset="0"/>
            </a:endParaRPr>
          </a:p>
          <a:p>
            <a:pPr marR="0">
              <a:spcBef>
                <a:spcPts val="0"/>
              </a:spcBef>
              <a:spcAft>
                <a:spcPts val="0"/>
              </a:spcAft>
            </a:pPr>
            <a:endParaRPr lang="en-US" sz="1400" dirty="0">
              <a:solidFill>
                <a:srgbClr val="192E50"/>
              </a:solidFill>
              <a:latin typeface="Georgia" panose="02040502050405020303" pitchFamily="18" charset="0"/>
              <a:ea typeface="ヒラギノ丸ゴ Pro W4"/>
              <a:cs typeface="Helvetica" panose="020B0604020202020204" pitchFamily="34" charset="0"/>
            </a:endParaRP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pic>
        <p:nvPicPr>
          <p:cNvPr id="6" name="Picture 5"/>
          <p:cNvPicPr>
            <a:picLocks noChangeAspect="1"/>
          </p:cNvPicPr>
          <p:nvPr/>
        </p:nvPicPr>
        <p:blipFill>
          <a:blip r:embed="rId2"/>
          <a:stretch>
            <a:fillRect/>
          </a:stretch>
        </p:blipFill>
        <p:spPr>
          <a:xfrm>
            <a:off x="2972520" y="1115502"/>
            <a:ext cx="5740593" cy="134527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stretch>
            <a:fillRect/>
          </a:stretch>
        </p:blipFill>
        <p:spPr>
          <a:xfrm>
            <a:off x="4421539" y="2306780"/>
            <a:ext cx="4514211" cy="24481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Rounded Rectangle 10"/>
          <p:cNvSpPr/>
          <p:nvPr/>
        </p:nvSpPr>
        <p:spPr>
          <a:xfrm>
            <a:off x="2972520" y="2631881"/>
            <a:ext cx="1200647" cy="970059"/>
          </a:xfrm>
          <a:prstGeom prst="roundRect">
            <a:avLst/>
          </a:prstGeom>
          <a:solidFill>
            <a:srgbClr val="FAB1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097589" y="2666787"/>
            <a:ext cx="950508" cy="900246"/>
          </a:xfrm>
          <a:prstGeom prst="rect">
            <a:avLst/>
          </a:prstGeom>
          <a:noFill/>
        </p:spPr>
        <p:txBody>
          <a:bodyPr wrap="square" rtlCol="0">
            <a:spAutoFit/>
          </a:bodyPr>
          <a:lstStyle/>
          <a:p>
            <a:pPr algn="ctr"/>
            <a:r>
              <a:rPr lang="en-US" sz="1050" b="1" dirty="0">
                <a:solidFill>
                  <a:schemeClr val="bg1"/>
                </a:solidFill>
              </a:rPr>
              <a:t>Clicking “Display” brings up the document in full form.</a:t>
            </a:r>
          </a:p>
        </p:txBody>
      </p:sp>
      <p:sp>
        <p:nvSpPr>
          <p:cNvPr id="13" name="Oval 12"/>
          <p:cNvSpPr/>
          <p:nvPr/>
        </p:nvSpPr>
        <p:spPr>
          <a:xfrm>
            <a:off x="5367130" y="3005593"/>
            <a:ext cx="389614" cy="198783"/>
          </a:xfrm>
          <a:prstGeom prst="ellipse">
            <a:avLst/>
          </a:prstGeom>
          <a:noFill/>
          <a:ln w="25400">
            <a:solidFill>
              <a:srgbClr val="FAB1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1" idx="3"/>
          </p:cNvCxnSpPr>
          <p:nvPr/>
        </p:nvCxnSpPr>
        <p:spPr>
          <a:xfrm flipV="1">
            <a:off x="4173167" y="3104984"/>
            <a:ext cx="1193963" cy="11927"/>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4"/>
          <a:stretch>
            <a:fillRect/>
          </a:stretch>
        </p:blipFill>
        <p:spPr>
          <a:xfrm>
            <a:off x="5998389" y="3652050"/>
            <a:ext cx="2096468" cy="28735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TextBox 19"/>
          <p:cNvSpPr txBox="1"/>
          <p:nvPr/>
        </p:nvSpPr>
        <p:spPr>
          <a:xfrm>
            <a:off x="2775692" y="5059054"/>
            <a:ext cx="3126251" cy="1466555"/>
          </a:xfrm>
          <a:prstGeom prst="rect">
            <a:avLst/>
          </a:prstGeom>
          <a:noFill/>
        </p:spPr>
        <p:txBody>
          <a:bodyPr wrap="square" rtlCol="0">
            <a:spAutoFit/>
          </a:bodyPr>
          <a:lstStyle/>
          <a:p>
            <a:pPr>
              <a:lnSpc>
                <a:spcPct val="115000"/>
              </a:lnSpc>
            </a:pPr>
            <a:r>
              <a:rPr lang="en-US" b="1" dirty="0">
                <a:solidFill>
                  <a:srgbClr val="192E50"/>
                </a:solidFill>
                <a:latin typeface="Helvetica"/>
                <a:ea typeface="ヒラギノ丸ゴ Pro W4"/>
                <a:cs typeface="Times New Roman"/>
              </a:rPr>
              <a:t>Details Tab</a:t>
            </a:r>
          </a:p>
          <a:p>
            <a:pPr>
              <a:lnSpc>
                <a:spcPct val="115000"/>
              </a:lnSpc>
            </a:pPr>
            <a:r>
              <a:rPr lang="en-US" sz="1400" dirty="0">
                <a:solidFill>
                  <a:srgbClr val="192E50"/>
                </a:solidFill>
                <a:latin typeface="Georgia" panose="02040502050405020303" pitchFamily="18" charset="0"/>
                <a:ea typeface="ヒラギノ丸ゴ Pro W4"/>
                <a:cs typeface="Times New Roman"/>
              </a:rPr>
              <a:t>The Details tab provides information regarding an applicants’ residency status and citizenship. </a:t>
            </a:r>
            <a:endParaRPr lang="en-US" sz="1400" dirty="0">
              <a:solidFill>
                <a:srgbClr val="262626"/>
              </a:solidFill>
              <a:latin typeface="Georgia" panose="02040502050405020303" pitchFamily="18" charset="0"/>
              <a:ea typeface="ヒラギノ丸ゴ Pro W4"/>
              <a:cs typeface="Helvetica" panose="020B0604020202020204" pitchFamily="34" charset="0"/>
            </a:endParaRPr>
          </a:p>
          <a:p>
            <a:endParaRPr lang="en-US" dirty="0"/>
          </a:p>
        </p:txBody>
      </p:sp>
    </p:spTree>
    <p:extLst>
      <p:ext uri="{BB962C8B-B14F-4D97-AF65-F5344CB8AC3E}">
        <p14:creationId xmlns:p14="http://schemas.microsoft.com/office/powerpoint/2010/main" val="121464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308234" y="787135"/>
            <a:ext cx="8517714" cy="104961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2019 GR Tab</a:t>
            </a:r>
          </a:p>
          <a:p>
            <a:pPr marL="0" marR="0">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The 2019 GR tab indicates an active application. This is probably the most important tab and the tab you’ll use most in database view. The tab itself includes the status so you know exactly where the application is at in the process.</a:t>
            </a:r>
            <a:endParaRPr lang="en-US" sz="1400" dirty="0">
              <a:solidFill>
                <a:srgbClr val="192E50"/>
              </a:solidFill>
              <a:latin typeface="Georgia" panose="02040502050405020303" pitchFamily="18" charset="0"/>
              <a:ea typeface="ヒラギノ丸ゴ Pro W4"/>
              <a:cs typeface="Helvetica" panose="020B0604020202020204" pitchFamily="34" charset="0"/>
            </a:endParaRPr>
          </a:p>
          <a:p>
            <a:pPr marR="0">
              <a:spcBef>
                <a:spcPts val="0"/>
              </a:spcBef>
              <a:spcAft>
                <a:spcPts val="0"/>
              </a:spcAft>
            </a:pPr>
            <a:endParaRPr lang="en-US" sz="1400" dirty="0">
              <a:solidFill>
                <a:srgbClr val="192E50"/>
              </a:solidFill>
              <a:latin typeface="Georgia" panose="02040502050405020303" pitchFamily="18" charset="0"/>
              <a:ea typeface="ヒラギノ丸ゴ Pro W4"/>
              <a:cs typeface="Helvetica" panose="020B0604020202020204" pitchFamily="34" charset="0"/>
            </a:endParaRP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pic>
        <p:nvPicPr>
          <p:cNvPr id="2" name="Picture 1"/>
          <p:cNvPicPr>
            <a:picLocks noChangeAspect="1"/>
          </p:cNvPicPr>
          <p:nvPr/>
        </p:nvPicPr>
        <p:blipFill>
          <a:blip r:embed="rId2"/>
          <a:stretch>
            <a:fillRect/>
          </a:stretch>
        </p:blipFill>
        <p:spPr>
          <a:xfrm>
            <a:off x="2115089" y="1993791"/>
            <a:ext cx="4904004" cy="4109029"/>
          </a:xfrm>
          <a:prstGeom prst="rect">
            <a:avLst/>
          </a:prstGeom>
          <a:ln>
            <a:noFill/>
          </a:ln>
          <a:effectLst>
            <a:outerShdw blurRad="190500" algn="tl" rotWithShape="0">
              <a:srgbClr val="000000">
                <a:alpha val="70000"/>
              </a:srgbClr>
            </a:outerShdw>
          </a:effectLst>
        </p:spPr>
      </p:pic>
      <p:sp>
        <p:nvSpPr>
          <p:cNvPr id="3" name="TextBox 2"/>
          <p:cNvSpPr txBox="1"/>
          <p:nvPr/>
        </p:nvSpPr>
        <p:spPr>
          <a:xfrm>
            <a:off x="166977" y="2208476"/>
            <a:ext cx="1765191" cy="1169551"/>
          </a:xfrm>
          <a:prstGeom prst="rect">
            <a:avLst/>
          </a:prstGeom>
          <a:noFill/>
        </p:spPr>
        <p:txBody>
          <a:bodyPr wrap="square" rtlCol="0">
            <a:spAutoFit/>
          </a:bodyPr>
          <a:lstStyle/>
          <a:p>
            <a:pPr algn="r"/>
            <a:r>
              <a:rPr lang="en-US" sz="1400" dirty="0">
                <a:solidFill>
                  <a:srgbClr val="192E50"/>
                </a:solidFill>
                <a:latin typeface="Georgia" panose="02040502050405020303" pitchFamily="18" charset="0"/>
              </a:rPr>
              <a:t>Application details are listed, including program, site, location, and license information.</a:t>
            </a:r>
          </a:p>
        </p:txBody>
      </p:sp>
      <p:cxnSp>
        <p:nvCxnSpPr>
          <p:cNvPr id="5" name="Straight Arrow Connector 4"/>
          <p:cNvCxnSpPr/>
          <p:nvPr/>
        </p:nvCxnSpPr>
        <p:spPr>
          <a:xfrm>
            <a:off x="1866649" y="2886323"/>
            <a:ext cx="248440" cy="55660"/>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3657600" y="2289976"/>
            <a:ext cx="1137037" cy="310101"/>
          </a:xfrm>
          <a:prstGeom prst="ellipse">
            <a:avLst/>
          </a:prstGeom>
          <a:noFill/>
          <a:ln w="19050">
            <a:solidFill>
              <a:srgbClr val="FAB1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243638" y="2316197"/>
            <a:ext cx="1900362" cy="954107"/>
          </a:xfrm>
          <a:prstGeom prst="rect">
            <a:avLst/>
          </a:prstGeom>
          <a:noFill/>
        </p:spPr>
        <p:txBody>
          <a:bodyPr wrap="square" rtlCol="0">
            <a:spAutoFit/>
          </a:bodyPr>
          <a:lstStyle/>
          <a:p>
            <a:r>
              <a:rPr lang="en-US" sz="1400" dirty="0">
                <a:solidFill>
                  <a:srgbClr val="192E50"/>
                </a:solidFill>
                <a:latin typeface="Georgia" panose="02040502050405020303" pitchFamily="18" charset="0"/>
              </a:rPr>
              <a:t>Current Bin shows where in the process an application currently is.</a:t>
            </a:r>
          </a:p>
        </p:txBody>
      </p:sp>
      <p:cxnSp>
        <p:nvCxnSpPr>
          <p:cNvPr id="21" name="Straight Arrow Connector 20"/>
          <p:cNvCxnSpPr>
            <a:stCxn id="10" idx="1"/>
            <a:endCxn id="8" idx="6"/>
          </p:cNvCxnSpPr>
          <p:nvPr/>
        </p:nvCxnSpPr>
        <p:spPr>
          <a:xfrm flipH="1" flipV="1">
            <a:off x="4794637" y="2445027"/>
            <a:ext cx="2449001" cy="348224"/>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sp>
        <p:nvSpPr>
          <p:cNvPr id="22" name="Left Brace 21"/>
          <p:cNvSpPr/>
          <p:nvPr/>
        </p:nvSpPr>
        <p:spPr>
          <a:xfrm>
            <a:off x="1932168" y="3784821"/>
            <a:ext cx="119270" cy="898497"/>
          </a:xfrm>
          <a:prstGeom prst="leftBrace">
            <a:avLst/>
          </a:prstGeom>
          <a:ln>
            <a:solidFill>
              <a:srgbClr val="FAB13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204826" y="3649293"/>
            <a:ext cx="1661823" cy="1169551"/>
          </a:xfrm>
          <a:prstGeom prst="rect">
            <a:avLst/>
          </a:prstGeom>
          <a:noFill/>
        </p:spPr>
        <p:txBody>
          <a:bodyPr wrap="square" rtlCol="0">
            <a:spAutoFit/>
          </a:bodyPr>
          <a:lstStyle/>
          <a:p>
            <a:pPr algn="r"/>
            <a:r>
              <a:rPr lang="en-US" sz="1400" dirty="0">
                <a:solidFill>
                  <a:srgbClr val="192E50"/>
                </a:solidFill>
                <a:latin typeface="Georgia" panose="02040502050405020303" pitchFamily="18" charset="0"/>
              </a:rPr>
              <a:t>The Checklist shows what materials are missing from the application.</a:t>
            </a:r>
          </a:p>
        </p:txBody>
      </p:sp>
      <p:sp>
        <p:nvSpPr>
          <p:cNvPr id="25" name="Right Brace 24"/>
          <p:cNvSpPr/>
          <p:nvPr/>
        </p:nvSpPr>
        <p:spPr>
          <a:xfrm>
            <a:off x="7019093" y="4818844"/>
            <a:ext cx="200691" cy="778874"/>
          </a:xfrm>
          <a:prstGeom prst="rightBrace">
            <a:avLst/>
          </a:prstGeom>
          <a:ln>
            <a:solidFill>
              <a:srgbClr val="FAB13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7275443" y="4515783"/>
            <a:ext cx="1709531" cy="1384995"/>
          </a:xfrm>
          <a:prstGeom prst="rect">
            <a:avLst/>
          </a:prstGeom>
          <a:noFill/>
        </p:spPr>
        <p:txBody>
          <a:bodyPr wrap="square" rtlCol="0">
            <a:spAutoFit/>
          </a:bodyPr>
          <a:lstStyle/>
          <a:p>
            <a:r>
              <a:rPr lang="en-US" sz="1400" dirty="0">
                <a:solidFill>
                  <a:srgbClr val="192E50"/>
                </a:solidFill>
                <a:latin typeface="Georgia" panose="02040502050405020303" pitchFamily="18" charset="0"/>
              </a:rPr>
              <a:t>Materials received for an application are also listed. Clicking on any material brings up a thumbnail view.</a:t>
            </a:r>
          </a:p>
        </p:txBody>
      </p:sp>
      <p:sp>
        <p:nvSpPr>
          <p:cNvPr id="27" name="Left Brace 26"/>
          <p:cNvSpPr/>
          <p:nvPr/>
        </p:nvSpPr>
        <p:spPr>
          <a:xfrm>
            <a:off x="1932168" y="5597718"/>
            <a:ext cx="119270" cy="505102"/>
          </a:xfrm>
          <a:prstGeom prst="leftBrace">
            <a:avLst/>
          </a:prstGeom>
          <a:ln>
            <a:solidFill>
              <a:srgbClr val="FAB13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85556" y="5265493"/>
            <a:ext cx="1846612" cy="1169551"/>
          </a:xfrm>
          <a:prstGeom prst="rect">
            <a:avLst/>
          </a:prstGeom>
          <a:noFill/>
        </p:spPr>
        <p:txBody>
          <a:bodyPr wrap="square" rtlCol="0">
            <a:spAutoFit/>
          </a:bodyPr>
          <a:lstStyle/>
          <a:p>
            <a:pPr algn="r"/>
            <a:r>
              <a:rPr lang="en-US" sz="1400" dirty="0">
                <a:latin typeface="Georgia" panose="02040502050405020303" pitchFamily="18" charset="0"/>
              </a:rPr>
              <a:t>Decisions made for an application are listed here, including admit, deny, or withdrawal.</a:t>
            </a:r>
          </a:p>
        </p:txBody>
      </p:sp>
    </p:spTree>
    <p:extLst>
      <p:ext uri="{BB962C8B-B14F-4D97-AF65-F5344CB8AC3E}">
        <p14:creationId xmlns:p14="http://schemas.microsoft.com/office/powerpoint/2010/main" val="3464702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5127" y="919774"/>
            <a:ext cx="6390918" cy="4950697"/>
          </a:xfrm>
        </p:spPr>
        <p:txBody>
          <a:bodyPr/>
          <a:lstStyle/>
          <a:p>
            <a:r>
              <a:rPr lang="en-US" b="1" dirty="0">
                <a:solidFill>
                  <a:srgbClr val="192E50"/>
                </a:solidFill>
                <a:latin typeface="Helvetica"/>
                <a:cs typeface="Helvetica"/>
              </a:rPr>
              <a:t>And that’s it!</a:t>
            </a:r>
            <a:br>
              <a:rPr lang="en-US" b="1" dirty="0">
                <a:solidFill>
                  <a:srgbClr val="192E50"/>
                </a:solidFill>
                <a:latin typeface="Helvetica"/>
                <a:cs typeface="Helvetica"/>
              </a:rPr>
            </a:br>
            <a:br>
              <a:rPr lang="en-US" sz="1800" b="1" dirty="0">
                <a:solidFill>
                  <a:srgbClr val="192E50"/>
                </a:solidFill>
                <a:latin typeface="Helvetica"/>
                <a:cs typeface="Helvetica"/>
              </a:rPr>
            </a:br>
            <a:r>
              <a:rPr lang="en-US" sz="1600" dirty="0">
                <a:solidFill>
                  <a:srgbClr val="192E50"/>
                </a:solidFill>
                <a:latin typeface="Georgia" panose="02040502050405020303" pitchFamily="18" charset="0"/>
                <a:cs typeface="Helvetica"/>
              </a:rPr>
              <a:t>We know it will take some getting used to, but you’ll be navigating through applications in no time!</a:t>
            </a:r>
            <a:br>
              <a:rPr lang="en-US" sz="1600" dirty="0">
                <a:solidFill>
                  <a:srgbClr val="192E50"/>
                </a:solidFill>
                <a:latin typeface="Georgia" panose="02040502050405020303" pitchFamily="18" charset="0"/>
                <a:cs typeface="Helvetica"/>
              </a:rPr>
            </a:br>
            <a:br>
              <a:rPr lang="en-US" sz="1600" dirty="0">
                <a:solidFill>
                  <a:srgbClr val="192E50"/>
                </a:solidFill>
                <a:latin typeface="Georgia" panose="02040502050405020303" pitchFamily="18" charset="0"/>
                <a:cs typeface="Helvetica"/>
              </a:rPr>
            </a:br>
            <a:r>
              <a:rPr lang="en-US" sz="1600" dirty="0">
                <a:solidFill>
                  <a:srgbClr val="192E50"/>
                </a:solidFill>
                <a:latin typeface="Georgia" panose="02040502050405020303" pitchFamily="18" charset="0"/>
                <a:cs typeface="Helvetica"/>
              </a:rPr>
              <a:t>Our goal is to make using Slate as user friendly as possible and always welcome feedback and suggestions.</a:t>
            </a:r>
            <a:br>
              <a:rPr lang="en-US" sz="1600" dirty="0">
                <a:solidFill>
                  <a:srgbClr val="192E50"/>
                </a:solidFill>
                <a:latin typeface="Georgia" panose="02040502050405020303" pitchFamily="18" charset="0"/>
                <a:cs typeface="Helvetica"/>
              </a:rPr>
            </a:br>
            <a:br>
              <a:rPr lang="en-US" sz="1600" dirty="0">
                <a:solidFill>
                  <a:srgbClr val="192E50"/>
                </a:solidFill>
                <a:latin typeface="Georgia" panose="02040502050405020303" pitchFamily="18" charset="0"/>
                <a:cs typeface="Helvetica"/>
              </a:rPr>
            </a:br>
            <a:r>
              <a:rPr lang="en-US" sz="1600" dirty="0">
                <a:solidFill>
                  <a:srgbClr val="192E50"/>
                </a:solidFill>
                <a:latin typeface="Georgia" panose="02040502050405020303" pitchFamily="18" charset="0"/>
                <a:cs typeface="Helvetica"/>
              </a:rPr>
              <a:t>If you have any questions regarding Slate, please let us know by submitting a question through the Faculty Resource page.</a:t>
            </a:r>
            <a:br>
              <a:rPr lang="en-US" sz="1800" b="1" dirty="0">
                <a:solidFill>
                  <a:srgbClr val="192E50"/>
                </a:solidFill>
                <a:latin typeface="Georgia" panose="02040502050405020303" pitchFamily="18" charset="0"/>
                <a:cs typeface="Helvetica"/>
              </a:rPr>
            </a:br>
            <a:br>
              <a:rPr lang="en-US" sz="1400" b="1" dirty="0">
                <a:solidFill>
                  <a:srgbClr val="192E50"/>
                </a:solidFill>
                <a:latin typeface="Georgia" panose="02040502050405020303" pitchFamily="18" charset="0"/>
                <a:cs typeface="Helvetica"/>
              </a:rPr>
            </a:br>
            <a:br>
              <a:rPr lang="en-US" sz="1400" dirty="0">
                <a:solidFill>
                  <a:srgbClr val="192E50"/>
                </a:solidFill>
                <a:latin typeface="Helvetica"/>
                <a:cs typeface="Helvetica"/>
              </a:rPr>
            </a:br>
            <a:br>
              <a:rPr lang="en-US" sz="2000" b="1" dirty="0">
                <a:solidFill>
                  <a:srgbClr val="192E50"/>
                </a:solidFill>
                <a:latin typeface="Helvetica"/>
                <a:cs typeface="Helvetica"/>
              </a:rPr>
            </a:br>
            <a:r>
              <a:rPr lang="en-US" b="1" dirty="0">
                <a:solidFill>
                  <a:srgbClr val="192E50"/>
                </a:solidFill>
                <a:latin typeface="Helvetica"/>
                <a:cs typeface="Helvetica"/>
              </a:rPr>
              <a:t>Thank you!</a:t>
            </a:r>
            <a:br>
              <a:rPr lang="en-US" b="1" dirty="0">
                <a:solidFill>
                  <a:srgbClr val="192E50"/>
                </a:solidFill>
                <a:latin typeface="Helvetica"/>
                <a:cs typeface="Helvetica"/>
              </a:rPr>
            </a:br>
            <a:br>
              <a:rPr lang="en-US" b="1" dirty="0">
                <a:solidFill>
                  <a:srgbClr val="192E50"/>
                </a:solidFill>
                <a:latin typeface="Helvetica"/>
                <a:cs typeface="Helvetica"/>
              </a:rPr>
            </a:br>
            <a:endParaRPr lang="en-US" b="1" dirty="0">
              <a:solidFill>
                <a:srgbClr val="192E50"/>
              </a:solidFill>
              <a:latin typeface="Helvetica"/>
              <a:cs typeface="Helvetica"/>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79490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Graduate School &amp; International Admissions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Slate 101: Access and Navigation</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11/28/2018</a:t>
            </a:r>
          </a:p>
          <a:p>
            <a:pPr marL="0" marR="0">
              <a:lnSpc>
                <a:spcPct val="120000"/>
              </a:lnSpc>
              <a:spcBef>
                <a:spcPts val="0"/>
              </a:spcBef>
              <a:spcAft>
                <a:spcPts val="0"/>
              </a:spcAft>
            </a:pPr>
            <a:endParaRPr lang="en-US" sz="1200" dirty="0">
              <a:solidFill>
                <a:schemeClr val="bg1">
                  <a:lumMod val="50000"/>
                </a:schemeClr>
              </a:solidFill>
              <a:latin typeface="Georgia"/>
              <a:ea typeface="ヒラギノ丸ゴ Pro W4"/>
              <a:cs typeface="Times New Roman"/>
            </a:endParaRP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pic>
        <p:nvPicPr>
          <p:cNvPr id="3" name="Picture 2"/>
          <p:cNvPicPr>
            <a:picLocks noChangeAspect="1"/>
          </p:cNvPicPr>
          <p:nvPr/>
        </p:nvPicPr>
        <p:blipFill>
          <a:blip r:embed="rId4"/>
          <a:stretch>
            <a:fillRect/>
          </a:stretch>
        </p:blipFill>
        <p:spPr>
          <a:xfrm>
            <a:off x="6662420" y="5864649"/>
            <a:ext cx="2159000" cy="673100"/>
          </a:xfrm>
          <a:prstGeom prst="rect">
            <a:avLst/>
          </a:prstGeom>
        </p:spPr>
      </p:pic>
    </p:spTree>
    <p:extLst>
      <p:ext uri="{BB962C8B-B14F-4D97-AF65-F5344CB8AC3E}">
        <p14:creationId xmlns:p14="http://schemas.microsoft.com/office/powerpoint/2010/main" val="320752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1188894" y="950735"/>
            <a:ext cx="6791396" cy="1373306"/>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Logging In</a:t>
            </a:r>
            <a:endParaRPr lang="en-US" sz="1600" dirty="0">
              <a:solidFill>
                <a:srgbClr val="192E50"/>
              </a:solidFill>
              <a:effectLst/>
              <a:ea typeface="ヒラギノ丸ゴ Pro W4"/>
              <a:cs typeface="Times New Roman"/>
            </a:endParaRPr>
          </a:p>
          <a:p>
            <a:pPr marL="285750" indent="-285750">
              <a:buFont typeface="Arial" panose="020B0604020202020204" pitchFamily="34" charset="0"/>
              <a:buChar char="•"/>
            </a:pPr>
            <a:r>
              <a:rPr lang="en-US" sz="1400" i="1" u="sng" dirty="0">
                <a:solidFill>
                  <a:srgbClr val="192E50"/>
                </a:solidFill>
                <a:latin typeface="Georgia"/>
                <a:ea typeface="ヒラギノ丸ゴ Pro W4"/>
                <a:cs typeface="Times New Roman"/>
              </a:rPr>
              <a:t>Please use Google Chrome or Mozilla Firefox to access Slate</a:t>
            </a:r>
            <a:r>
              <a:rPr lang="en-US" sz="1400" dirty="0">
                <a:solidFill>
                  <a:srgbClr val="192E50"/>
                </a:solidFill>
                <a:latin typeface="Georgia"/>
                <a:ea typeface="ヒラギノ丸ゴ Pro W4"/>
                <a:cs typeface="Times New Roman"/>
              </a:rPr>
              <a:t>.</a:t>
            </a:r>
            <a:endParaRPr lang="en-US" sz="1400" dirty="0">
              <a:solidFill>
                <a:srgbClr val="192E50"/>
              </a:solidFill>
              <a:effectLst/>
              <a:latin typeface="Georgia"/>
              <a:ea typeface="ヒラギノ丸ゴ Pro W4"/>
              <a:cs typeface="Times New Roman"/>
            </a:endParaRPr>
          </a:p>
          <a:p>
            <a:pPr marL="285750" marR="0" indent="-285750">
              <a:spcBef>
                <a:spcPts val="0"/>
              </a:spcBef>
              <a:spcAft>
                <a:spcPts val="0"/>
              </a:spcAft>
              <a:buFont typeface="Arial" panose="020B0604020202020204" pitchFamily="34" charset="0"/>
              <a:buChar char="•"/>
            </a:pPr>
            <a:r>
              <a:rPr lang="en-US" sz="1400" dirty="0">
                <a:solidFill>
                  <a:srgbClr val="192E50"/>
                </a:solidFill>
                <a:effectLst/>
                <a:latin typeface="Georgia"/>
                <a:ea typeface="ヒラギノ丸ゴ Pro W4"/>
                <a:cs typeface="Times New Roman"/>
              </a:rPr>
              <a:t>To log into Slate, you will need to visit </a:t>
            </a:r>
            <a:r>
              <a:rPr lang="en-US" sz="1400" dirty="0">
                <a:solidFill>
                  <a:srgbClr val="192E50"/>
                </a:solidFill>
                <a:effectLst/>
                <a:latin typeface="Georgia"/>
                <a:ea typeface="ヒラギノ丸ゴ Pro W4"/>
                <a:cs typeface="Times New Roman"/>
                <a:hlinkClick r:id="rId2"/>
              </a:rPr>
              <a:t>https://admissions.unco.edu/manage</a:t>
            </a:r>
            <a:r>
              <a:rPr lang="en-US" sz="1400" dirty="0">
                <a:solidFill>
                  <a:srgbClr val="192E50"/>
                </a:solidFill>
                <a:effectLst/>
                <a:latin typeface="Georgia"/>
                <a:ea typeface="ヒラギノ丸ゴ Pro W4"/>
                <a:cs typeface="Times New Roman"/>
              </a:rPr>
              <a:t>. </a:t>
            </a:r>
            <a:r>
              <a:rPr lang="en-US" sz="1400" dirty="0">
                <a:solidFill>
                  <a:srgbClr val="192E50"/>
                </a:solidFill>
                <a:latin typeface="Georgia"/>
                <a:ea typeface="ヒラギノ丸ゴ Pro W4"/>
                <a:cs typeface="Times New Roman"/>
              </a:rPr>
              <a:t>We highly recommend bookmarking this page.</a:t>
            </a:r>
          </a:p>
          <a:p>
            <a:pPr marL="285750" marR="0" indent="-285750">
              <a:spcBef>
                <a:spcPts val="0"/>
              </a:spcBef>
              <a:spcAft>
                <a:spcPts val="0"/>
              </a:spcAft>
              <a:buFont typeface="Arial" panose="020B0604020202020204" pitchFamily="34" charset="0"/>
              <a:buChar char="•"/>
            </a:pPr>
            <a:r>
              <a:rPr lang="en-US" sz="1400" dirty="0">
                <a:solidFill>
                  <a:srgbClr val="192E50"/>
                </a:solidFill>
                <a:effectLst/>
                <a:latin typeface="Georgia"/>
                <a:ea typeface="ヒラギノ丸ゴ Pro W4"/>
                <a:cs typeface="Times New Roman"/>
              </a:rPr>
              <a:t>Log in using your complete @unco.edu email address and password.</a:t>
            </a:r>
            <a:endParaRPr lang="en-US" dirty="0">
              <a:solidFill>
                <a:srgbClr val="192E50"/>
              </a:solidFill>
              <a:latin typeface="Georgia"/>
              <a:ea typeface="ヒラギノ丸ゴ Pro W4"/>
              <a:cs typeface="Times New Roman"/>
            </a:endParaRPr>
          </a:p>
          <a:p>
            <a:pPr marL="0" marR="0">
              <a:spcBef>
                <a:spcPts val="0"/>
              </a:spcBef>
              <a:spcAft>
                <a:spcPts val="0"/>
              </a:spcAft>
            </a:pPr>
            <a:endParaRPr lang="en-US" dirty="0">
              <a:solidFill>
                <a:srgbClr val="192E50"/>
              </a:solidFill>
              <a:effectLst/>
              <a:ea typeface="ヒラギノ丸ゴ Pro W4"/>
              <a:cs typeface="Times New Roman"/>
            </a:endParaRPr>
          </a:p>
        </p:txBody>
      </p:sp>
      <p:pic>
        <p:nvPicPr>
          <p:cNvPr id="2" name="Picture 1"/>
          <p:cNvPicPr>
            <a:picLocks noChangeAspect="1"/>
          </p:cNvPicPr>
          <p:nvPr/>
        </p:nvPicPr>
        <p:blipFill>
          <a:blip r:embed="rId3"/>
          <a:stretch>
            <a:fillRect/>
          </a:stretch>
        </p:blipFill>
        <p:spPr>
          <a:xfrm>
            <a:off x="1188894" y="2324041"/>
            <a:ext cx="6501449" cy="40733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5" name="Straight Connector 14"/>
          <p:cNvCxnSpPr/>
          <p:nvPr/>
        </p:nvCxnSpPr>
        <p:spPr>
          <a:xfrm>
            <a:off x="4958862" y="4127632"/>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itle 1"/>
          <p:cNvSpPr txBox="1">
            <a:spLocks/>
          </p:cNvSpPr>
          <p:nvPr/>
        </p:nvSpPr>
        <p:spPr>
          <a:xfrm>
            <a:off x="110566" y="-18664"/>
            <a:ext cx="1961515"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spTree>
    <p:extLst>
      <p:ext uri="{BB962C8B-B14F-4D97-AF65-F5344CB8AC3E}">
        <p14:creationId xmlns:p14="http://schemas.microsoft.com/office/powerpoint/2010/main" val="3161892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1534803" y="923406"/>
            <a:ext cx="5959653" cy="1031823"/>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Main Page</a:t>
            </a:r>
          </a:p>
          <a:p>
            <a:pPr marL="285750" marR="0" indent="-285750">
              <a:lnSpc>
                <a:spcPct val="115000"/>
              </a:lnSpc>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Times New Roman"/>
              </a:rPr>
              <a:t>This is the main page you see after logging into Slate. </a:t>
            </a:r>
          </a:p>
          <a:p>
            <a:pPr marL="285750" marR="0" indent="-285750">
              <a:lnSpc>
                <a:spcPct val="115000"/>
              </a:lnSpc>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Times New Roman"/>
              </a:rPr>
              <a:t>From here, you can search for applicants and access the Slate Reader.</a:t>
            </a: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cxnSp>
        <p:nvCxnSpPr>
          <p:cNvPr id="15" name="Straight Connector 14"/>
          <p:cNvCxnSpPr>
            <a:stCxn id="4" idx="2"/>
            <a:endCxn id="4" idx="2"/>
          </p:cNvCxnSpPr>
          <p:nvPr/>
        </p:nvCxnSpPr>
        <p:spPr>
          <a:xfrm>
            <a:off x="4958862" y="4127632"/>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itle 1"/>
          <p:cNvSpPr txBox="1">
            <a:spLocks/>
          </p:cNvSpPr>
          <p:nvPr/>
        </p:nvSpPr>
        <p:spPr>
          <a:xfrm>
            <a:off x="110566" y="-18664"/>
            <a:ext cx="1961515"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pic>
        <p:nvPicPr>
          <p:cNvPr id="7" name="Picture 6"/>
          <p:cNvPicPr>
            <a:picLocks noChangeAspect="1"/>
          </p:cNvPicPr>
          <p:nvPr/>
        </p:nvPicPr>
        <p:blipFill>
          <a:blip r:embed="rId2"/>
          <a:stretch>
            <a:fillRect/>
          </a:stretch>
        </p:blipFill>
        <p:spPr>
          <a:xfrm>
            <a:off x="662863" y="2046914"/>
            <a:ext cx="7257664" cy="20542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662863" y="4579582"/>
            <a:ext cx="3682700" cy="1631216"/>
          </a:xfrm>
          <a:prstGeom prst="rect">
            <a:avLst/>
          </a:prstGeom>
          <a:noFill/>
        </p:spPr>
        <p:txBody>
          <a:bodyPr wrap="square" rtlCol="0">
            <a:spAutoFit/>
          </a:bodyPr>
          <a:lstStyle/>
          <a:p>
            <a:r>
              <a:rPr lang="en-US" sz="1600" b="1" dirty="0">
                <a:solidFill>
                  <a:srgbClr val="192E50"/>
                </a:solidFill>
                <a:latin typeface="Helvetica" panose="020B0604020202020204" pitchFamily="34" charset="0"/>
                <a:ea typeface="Adobe Song Std L" panose="02020300000000000000" pitchFamily="18" charset="-128"/>
                <a:cs typeface="Helvetica" panose="020B0604020202020204" pitchFamily="34" charset="0"/>
              </a:rPr>
              <a:t>Slate Reader</a:t>
            </a:r>
          </a:p>
          <a:p>
            <a:pPr marL="285750" indent="-285750">
              <a:buFont typeface="Arial" panose="020B0604020202020204" pitchFamily="34" charset="0"/>
              <a:buChar char="•"/>
            </a:pPr>
            <a:r>
              <a:rPr lang="en-US" sz="1400" dirty="0">
                <a:solidFill>
                  <a:srgbClr val="192E50"/>
                </a:solidFill>
                <a:latin typeface="Georgia" panose="02040502050405020303" pitchFamily="18" charset="0"/>
                <a:cs typeface="Helvetica" panose="020B0604020202020204" pitchFamily="34" charset="0"/>
              </a:rPr>
              <a:t>To access the Slate Reader, click the third icon on the top menu and then select “Slate Reader”. </a:t>
            </a:r>
          </a:p>
          <a:p>
            <a:pPr marL="285750" indent="-285750">
              <a:buFont typeface="Arial" panose="020B0604020202020204" pitchFamily="34" charset="0"/>
              <a:buChar char="•"/>
            </a:pPr>
            <a:r>
              <a:rPr lang="en-US" sz="1400" dirty="0">
                <a:solidFill>
                  <a:srgbClr val="192E50"/>
                </a:solidFill>
                <a:latin typeface="Georgia" panose="02040502050405020303" pitchFamily="18" charset="0"/>
                <a:cs typeface="Helvetica" panose="020B0604020202020204" pitchFamily="34" charset="0"/>
              </a:rPr>
              <a:t>This is how you access applications for your programs.</a:t>
            </a:r>
          </a:p>
          <a:p>
            <a:pPr marL="285750" indent="-285750">
              <a:buFont typeface="Arial" panose="020B0604020202020204" pitchFamily="34" charset="0"/>
              <a:buChar char="•"/>
            </a:pPr>
            <a:endParaRPr lang="en-US" sz="1400" dirty="0">
              <a:solidFill>
                <a:srgbClr val="192E50"/>
              </a:solidFill>
              <a:latin typeface="Georgia" panose="02040502050405020303" pitchFamily="18" charset="0"/>
              <a:cs typeface="Helvetica" panose="020B0604020202020204" pitchFamily="34" charset="0"/>
            </a:endParaRPr>
          </a:p>
        </p:txBody>
      </p:sp>
      <p:sp>
        <p:nvSpPr>
          <p:cNvPr id="10" name="Oval 9"/>
          <p:cNvSpPr/>
          <p:nvPr/>
        </p:nvSpPr>
        <p:spPr>
          <a:xfrm>
            <a:off x="2256639" y="2147581"/>
            <a:ext cx="427838" cy="369115"/>
          </a:xfrm>
          <a:prstGeom prst="ellipse">
            <a:avLst/>
          </a:prstGeom>
          <a:noFill/>
          <a:ln w="38100">
            <a:solidFill>
              <a:srgbClr val="FAB1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301583" y="3074053"/>
            <a:ext cx="1955056" cy="1328244"/>
          </a:xfrm>
          <a:prstGeom prst="rect">
            <a:avLst/>
          </a:prstGeom>
          <a:ln>
            <a:noFill/>
          </a:ln>
          <a:effectLst>
            <a:outerShdw blurRad="190500" algn="tl" rotWithShape="0">
              <a:srgbClr val="000000">
                <a:alpha val="70000"/>
              </a:srgbClr>
            </a:outerShdw>
          </a:effectLst>
        </p:spPr>
      </p:pic>
      <p:cxnSp>
        <p:nvCxnSpPr>
          <p:cNvPr id="16" name="Straight Connector 15"/>
          <p:cNvCxnSpPr>
            <a:stCxn id="10" idx="1"/>
          </p:cNvCxnSpPr>
          <p:nvPr/>
        </p:nvCxnSpPr>
        <p:spPr>
          <a:xfrm flipH="1">
            <a:off x="301583" y="2201637"/>
            <a:ext cx="2017711" cy="872416"/>
          </a:xfrm>
          <a:prstGeom prst="line">
            <a:avLst/>
          </a:prstGeom>
          <a:ln w="6350">
            <a:solidFill>
              <a:srgbClr val="FAB134"/>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0" idx="5"/>
          </p:cNvCxnSpPr>
          <p:nvPr/>
        </p:nvCxnSpPr>
        <p:spPr>
          <a:xfrm flipH="1">
            <a:off x="2256639" y="2462640"/>
            <a:ext cx="365183" cy="611413"/>
          </a:xfrm>
          <a:prstGeom prst="line">
            <a:avLst/>
          </a:prstGeom>
          <a:ln w="9525">
            <a:solidFill>
              <a:srgbClr val="FAB134"/>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595618" y="3590488"/>
            <a:ext cx="1048624" cy="276837"/>
          </a:xfrm>
          <a:prstGeom prst="ellipse">
            <a:avLst/>
          </a:prstGeom>
          <a:noFill/>
          <a:ln w="19050">
            <a:solidFill>
              <a:srgbClr val="FAB1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rot="4711987">
            <a:off x="2070373" y="3441235"/>
            <a:ext cx="254733" cy="1017573"/>
          </a:xfrm>
          <a:prstGeom prst="downArrow">
            <a:avLst/>
          </a:prstGeom>
          <a:solidFill>
            <a:srgbClr val="FAB134"/>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598953" y="3320461"/>
            <a:ext cx="1838823" cy="1169551"/>
          </a:xfrm>
          <a:prstGeom prst="rect">
            <a:avLst/>
          </a:prstGeom>
          <a:solidFill>
            <a:schemeClr val="bg1"/>
          </a:solidFill>
          <a:ln w="34925">
            <a:solidFill>
              <a:schemeClr val="accent1"/>
            </a:solidFill>
          </a:ln>
          <a:effectLst/>
        </p:spPr>
        <p:txBody>
          <a:bodyPr wrap="square" rtlCol="0">
            <a:spAutoFit/>
          </a:bodyPr>
          <a:lstStyle/>
          <a:p>
            <a:pPr algn="ctr"/>
            <a:r>
              <a:rPr lang="en-US" sz="1400" dirty="0">
                <a:solidFill>
                  <a:srgbClr val="192E50"/>
                </a:solidFill>
                <a:latin typeface="Georgia" panose="02040502050405020303" pitchFamily="18" charset="0"/>
              </a:rPr>
              <a:t>You can also select </a:t>
            </a:r>
            <a:r>
              <a:rPr lang="en-US" sz="1400" dirty="0">
                <a:solidFill>
                  <a:srgbClr val="192E50"/>
                </a:solidFill>
                <a:effectLst/>
                <a:latin typeface="Georgia" panose="02040502050405020303" pitchFamily="18" charset="0"/>
              </a:rPr>
              <a:t>an</a:t>
            </a:r>
            <a:r>
              <a:rPr lang="en-US" sz="1400" dirty="0">
                <a:solidFill>
                  <a:srgbClr val="192E50"/>
                </a:solidFill>
                <a:latin typeface="Georgia" panose="02040502050405020303" pitchFamily="18" charset="0"/>
              </a:rPr>
              <a:t> applicant name to go directly to their application within the Reader.</a:t>
            </a:r>
          </a:p>
        </p:txBody>
      </p:sp>
      <p:sp>
        <p:nvSpPr>
          <p:cNvPr id="25" name="Oval 24"/>
          <p:cNvSpPr/>
          <p:nvPr/>
        </p:nvSpPr>
        <p:spPr>
          <a:xfrm>
            <a:off x="6216242" y="2147581"/>
            <a:ext cx="1704285" cy="315059"/>
          </a:xfrm>
          <a:prstGeom prst="ellipse">
            <a:avLst/>
          </a:prstGeom>
          <a:noFill/>
          <a:ln w="38100">
            <a:solidFill>
              <a:srgbClr val="FAB1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4"/>
          <a:stretch>
            <a:fillRect/>
          </a:stretch>
        </p:blipFill>
        <p:spPr>
          <a:xfrm>
            <a:off x="6377733" y="2858048"/>
            <a:ext cx="2233447" cy="1464879"/>
          </a:xfrm>
          <a:prstGeom prst="rect">
            <a:avLst/>
          </a:prstGeom>
          <a:ln>
            <a:noFill/>
          </a:ln>
          <a:effectLst>
            <a:outerShdw blurRad="292100" dist="139700" dir="2700000" algn="tl" rotWithShape="0">
              <a:srgbClr val="333333">
                <a:alpha val="65000"/>
              </a:srgbClr>
            </a:outerShdw>
          </a:effectLst>
        </p:spPr>
      </p:pic>
      <p:sp>
        <p:nvSpPr>
          <p:cNvPr id="28" name="TextBox 27"/>
          <p:cNvSpPr txBox="1"/>
          <p:nvPr/>
        </p:nvSpPr>
        <p:spPr>
          <a:xfrm>
            <a:off x="4857226" y="4576736"/>
            <a:ext cx="3724712" cy="1846659"/>
          </a:xfrm>
          <a:prstGeom prst="rect">
            <a:avLst/>
          </a:prstGeom>
          <a:noFill/>
        </p:spPr>
        <p:txBody>
          <a:bodyPr wrap="square" rtlCol="0">
            <a:spAutoFit/>
          </a:bodyPr>
          <a:lstStyle/>
          <a:p>
            <a:r>
              <a:rPr lang="en-US" sz="1600" b="1" dirty="0">
                <a:solidFill>
                  <a:srgbClr val="192E50"/>
                </a:solidFill>
                <a:latin typeface="Helvetica" panose="020B0604020202020204" pitchFamily="34" charset="0"/>
                <a:cs typeface="Helvetica" panose="020B0604020202020204" pitchFamily="34" charset="0"/>
              </a:rPr>
              <a:t>Search</a:t>
            </a:r>
          </a:p>
          <a:p>
            <a:pPr marL="285750" indent="-285750">
              <a:buFont typeface="Arial" panose="020B0604020202020204" pitchFamily="34" charset="0"/>
              <a:buChar char="•"/>
            </a:pPr>
            <a:r>
              <a:rPr lang="en-US" sz="1400" dirty="0">
                <a:solidFill>
                  <a:srgbClr val="192E50"/>
                </a:solidFill>
                <a:latin typeface="Georgia" panose="02040502050405020303" pitchFamily="18" charset="0"/>
                <a:cs typeface="Helvetica" panose="020B0604020202020204" pitchFamily="34" charset="0"/>
              </a:rPr>
              <a:t>You can search for an applicant by entering their first name, last name, or nickname. Simply start typing and a list of potentially matching applicants will appear. </a:t>
            </a:r>
          </a:p>
          <a:p>
            <a:pPr marL="285750" indent="-285750">
              <a:buFont typeface="Arial" panose="020B0604020202020204" pitchFamily="34" charset="0"/>
              <a:buChar char="•"/>
            </a:pPr>
            <a:r>
              <a:rPr lang="en-US" sz="1400" dirty="0">
                <a:solidFill>
                  <a:srgbClr val="192E50"/>
                </a:solidFill>
                <a:latin typeface="Georgia" panose="02040502050405020303" pitchFamily="18" charset="0"/>
                <a:cs typeface="Helvetica" panose="020B0604020202020204" pitchFamily="34" charset="0"/>
              </a:rPr>
              <a:t>Click on an applicant name to open their application in database view.</a:t>
            </a:r>
          </a:p>
        </p:txBody>
      </p:sp>
      <p:cxnSp>
        <p:nvCxnSpPr>
          <p:cNvPr id="33" name="Straight Connector 32"/>
          <p:cNvCxnSpPr>
            <a:stCxn id="25" idx="2"/>
          </p:cNvCxnSpPr>
          <p:nvPr/>
        </p:nvCxnSpPr>
        <p:spPr>
          <a:xfrm>
            <a:off x="6216242" y="2305111"/>
            <a:ext cx="161491" cy="552937"/>
          </a:xfrm>
          <a:prstGeom prst="line">
            <a:avLst/>
          </a:prstGeom>
          <a:ln w="12700">
            <a:solidFill>
              <a:srgbClr val="FAB134"/>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5" idx="6"/>
          </p:cNvCxnSpPr>
          <p:nvPr/>
        </p:nvCxnSpPr>
        <p:spPr>
          <a:xfrm>
            <a:off x="7920527" y="2305111"/>
            <a:ext cx="690653" cy="552937"/>
          </a:xfrm>
          <a:prstGeom prst="line">
            <a:avLst/>
          </a:prstGeom>
          <a:ln w="12700">
            <a:solidFill>
              <a:srgbClr val="FAB134"/>
            </a:solidFill>
          </a:ln>
        </p:spPr>
        <p:style>
          <a:lnRef idx="2">
            <a:schemeClr val="accent1"/>
          </a:lnRef>
          <a:fillRef idx="0">
            <a:schemeClr val="accent1"/>
          </a:fillRef>
          <a:effectRef idx="1">
            <a:schemeClr val="accent1"/>
          </a:effectRef>
          <a:fontRef idx="minor">
            <a:schemeClr val="tx1"/>
          </a:fontRef>
        </p:style>
      </p:cxnSp>
      <p:sp>
        <p:nvSpPr>
          <p:cNvPr id="36" name="Horizontal Scroll 35"/>
          <p:cNvSpPr/>
          <p:nvPr/>
        </p:nvSpPr>
        <p:spPr>
          <a:xfrm rot="1198335">
            <a:off x="6913586" y="818414"/>
            <a:ext cx="2013882" cy="850679"/>
          </a:xfrm>
          <a:prstGeom prst="horizontalScroll">
            <a:avLst/>
          </a:prstGeom>
          <a:gradFill>
            <a:gsLst>
              <a:gs pos="0">
                <a:srgbClr val="FAB134"/>
              </a:gs>
              <a:gs pos="100000">
                <a:srgbClr val="192E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rot="1214248">
            <a:off x="7073239" y="1024500"/>
            <a:ext cx="1694576" cy="461665"/>
          </a:xfrm>
          <a:prstGeom prst="rect">
            <a:avLst/>
          </a:prstGeom>
          <a:noFill/>
        </p:spPr>
        <p:txBody>
          <a:bodyPr wrap="square" rtlCol="0">
            <a:spAutoFit/>
          </a:bodyPr>
          <a:lstStyle/>
          <a:p>
            <a:r>
              <a:rPr lang="en-US" sz="1200" b="1" dirty="0">
                <a:solidFill>
                  <a:schemeClr val="bg1"/>
                </a:solidFill>
              </a:rPr>
              <a:t>See page 8 for more on the database view!</a:t>
            </a:r>
          </a:p>
        </p:txBody>
      </p:sp>
    </p:spTree>
    <p:extLst>
      <p:ext uri="{BB962C8B-B14F-4D97-AF65-F5344CB8AC3E}">
        <p14:creationId xmlns:p14="http://schemas.microsoft.com/office/powerpoint/2010/main" val="190803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527374" y="1045561"/>
            <a:ext cx="2946636" cy="5381616"/>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effectLst/>
                <a:latin typeface="Helvetica"/>
                <a:ea typeface="ヒラギノ丸ゴ Pro W4"/>
                <a:cs typeface="Times New Roman"/>
              </a:rPr>
              <a:t>Slate Reader</a:t>
            </a:r>
          </a:p>
          <a:p>
            <a:pPr marL="285750" marR="0" indent="-285750">
              <a:spcBef>
                <a:spcPts val="0"/>
              </a:spcBef>
              <a:spcAft>
                <a:spcPts val="0"/>
              </a:spcAft>
              <a:buFont typeface="Arial" panose="020B0604020202020204" pitchFamily="34" charset="0"/>
              <a:buChar char="•"/>
            </a:pPr>
            <a:r>
              <a:rPr lang="en-US" sz="1400" dirty="0">
                <a:solidFill>
                  <a:srgbClr val="1A2E4F"/>
                </a:solidFill>
                <a:latin typeface="Georgia" panose="02040502050405020303" pitchFamily="18" charset="0"/>
                <a:ea typeface="ヒラギノ丸ゴ Pro W4"/>
                <a:cs typeface="Times New Roman"/>
              </a:rPr>
              <a:t>The initial Slate Reader page is sparse.</a:t>
            </a:r>
          </a:p>
          <a:p>
            <a:pPr marL="285750" marR="0" indent="-285750">
              <a:spcBef>
                <a:spcPts val="0"/>
              </a:spcBef>
              <a:spcAft>
                <a:spcPts val="0"/>
              </a:spcAft>
              <a:buFont typeface="Arial" panose="020B0604020202020204" pitchFamily="34" charset="0"/>
              <a:buChar char="•"/>
            </a:pPr>
            <a:r>
              <a:rPr lang="en-US" sz="1400" dirty="0">
                <a:solidFill>
                  <a:srgbClr val="1A2E4F"/>
                </a:solidFill>
                <a:latin typeface="Georgia" panose="02040502050405020303" pitchFamily="18" charset="0"/>
                <a:ea typeface="ヒラギノ丸ゴ Pro W4"/>
                <a:cs typeface="Times New Roman"/>
              </a:rPr>
              <a:t>Use the links on the left to navigate within the reader and applications.</a:t>
            </a:r>
          </a:p>
          <a:p>
            <a:pPr marR="0">
              <a:spcBef>
                <a:spcPts val="0"/>
              </a:spcBef>
              <a:spcAft>
                <a:spcPts val="0"/>
              </a:spcAft>
            </a:pPr>
            <a:endParaRPr lang="en-US" sz="1600" b="1" dirty="0">
              <a:solidFill>
                <a:srgbClr val="262626"/>
              </a:solidFill>
              <a:latin typeface="Helvetica" panose="020B0604020202020204" pitchFamily="34" charset="0"/>
              <a:ea typeface="ヒラギノ丸ゴ Pro W4"/>
              <a:cs typeface="Helvetica" panose="020B0604020202020204" pitchFamily="34" charset="0"/>
            </a:endParaRPr>
          </a:p>
          <a:p>
            <a:pPr marR="0">
              <a:spcBef>
                <a:spcPts val="0"/>
              </a:spcBef>
              <a:spcAft>
                <a:spcPts val="0"/>
              </a:spcAft>
            </a:pPr>
            <a:r>
              <a:rPr lang="en-US" sz="1600" b="1" dirty="0">
                <a:solidFill>
                  <a:srgbClr val="192E50"/>
                </a:solidFill>
                <a:latin typeface="Helvetica" panose="020B0604020202020204" pitchFamily="34" charset="0"/>
                <a:ea typeface="ヒラギノ丸ゴ Pro W4"/>
                <a:cs typeface="Helvetica" panose="020B0604020202020204" pitchFamily="34" charset="0"/>
              </a:rPr>
              <a:t>Left Menu Links</a:t>
            </a:r>
          </a:p>
          <a:p>
            <a:pPr marL="285750" marR="0" indent="-285750">
              <a:spcBef>
                <a:spcPts val="0"/>
              </a:spcBef>
              <a:spcAft>
                <a:spcPts val="0"/>
              </a:spcAft>
              <a:buFont typeface="Arial" panose="020B0604020202020204" pitchFamily="34" charset="0"/>
              <a:buChar char="•"/>
            </a:pPr>
            <a:r>
              <a:rPr lang="en-US" sz="1400" i="1" dirty="0">
                <a:solidFill>
                  <a:srgbClr val="192E50"/>
                </a:solidFill>
                <a:effectLst/>
                <a:latin typeface="Georgia" panose="02040502050405020303" pitchFamily="18" charset="0"/>
                <a:ea typeface="ヒラギノ丸ゴ Pro W4"/>
                <a:cs typeface="Helvetica" panose="020B0604020202020204" pitchFamily="34" charset="0"/>
              </a:rPr>
              <a:t>Browse</a:t>
            </a:r>
            <a:r>
              <a:rPr lang="en-US" sz="1400" dirty="0">
                <a:solidFill>
                  <a:srgbClr val="192E50"/>
                </a:solidFill>
                <a:effectLst/>
                <a:latin typeface="Georgia" panose="02040502050405020303" pitchFamily="18" charset="0"/>
                <a:ea typeface="ヒラギノ丸ゴ Pro W4"/>
                <a:cs typeface="Helvetica" panose="020B0604020202020204" pitchFamily="34" charset="0"/>
              </a:rPr>
              <a:t>: brings up your “bins” and shows applications for your program and what stage they are in.</a:t>
            </a:r>
          </a:p>
          <a:p>
            <a:pPr marL="285750" marR="0" indent="-285750">
              <a:spcBef>
                <a:spcPts val="0"/>
              </a:spcBef>
              <a:spcAft>
                <a:spcPts val="0"/>
              </a:spcAft>
              <a:buFont typeface="Arial" panose="020B0604020202020204" pitchFamily="34" charset="0"/>
              <a:buChar char="•"/>
            </a:pPr>
            <a:r>
              <a:rPr lang="en-US" sz="1400" i="1" dirty="0">
                <a:solidFill>
                  <a:srgbClr val="192E50"/>
                </a:solidFill>
                <a:latin typeface="Georgia" panose="02040502050405020303" pitchFamily="18" charset="0"/>
                <a:ea typeface="ヒラギノ丸ゴ Pro W4"/>
                <a:cs typeface="Helvetica" panose="020B0604020202020204" pitchFamily="34" charset="0"/>
              </a:rPr>
              <a:t>Search</a:t>
            </a:r>
            <a:r>
              <a:rPr lang="en-US" sz="1400" dirty="0">
                <a:solidFill>
                  <a:srgbClr val="192E50"/>
                </a:solidFill>
                <a:latin typeface="Georgia" panose="02040502050405020303" pitchFamily="18" charset="0"/>
                <a:ea typeface="ヒラギノ丸ゴ Pro W4"/>
                <a:cs typeface="Helvetica" panose="020B0604020202020204" pitchFamily="34" charset="0"/>
              </a:rPr>
              <a:t>: allows you to search for a specific applicant.</a:t>
            </a:r>
          </a:p>
          <a:p>
            <a:pPr marL="285750" marR="0" indent="-285750">
              <a:spcBef>
                <a:spcPts val="0"/>
              </a:spcBef>
              <a:spcAft>
                <a:spcPts val="0"/>
              </a:spcAft>
              <a:buFont typeface="Arial" panose="020B0604020202020204" pitchFamily="34" charset="0"/>
              <a:buChar char="•"/>
            </a:pPr>
            <a:r>
              <a:rPr lang="en-US" sz="1400" i="1" dirty="0">
                <a:solidFill>
                  <a:srgbClr val="192E50"/>
                </a:solidFill>
                <a:latin typeface="Georgia" panose="02040502050405020303" pitchFamily="18" charset="0"/>
                <a:ea typeface="ヒラギノ丸ゴ Pro W4"/>
                <a:cs typeface="Helvetica" panose="020B0604020202020204" pitchFamily="34" charset="0"/>
              </a:rPr>
              <a:t>Queue</a:t>
            </a:r>
            <a:r>
              <a:rPr lang="en-US" sz="1400" dirty="0">
                <a:solidFill>
                  <a:srgbClr val="192E50"/>
                </a:solidFill>
                <a:latin typeface="Georgia" panose="02040502050405020303" pitchFamily="18" charset="0"/>
                <a:ea typeface="ヒラギノ丸ゴ Pro W4"/>
                <a:cs typeface="Helvetica" panose="020B0604020202020204" pitchFamily="34" charset="0"/>
              </a:rPr>
              <a:t>: shows applications that are specifically in your personal queue.</a:t>
            </a:r>
          </a:p>
          <a:p>
            <a:pPr marL="285750" marR="0" indent="-285750">
              <a:spcBef>
                <a:spcPts val="0"/>
              </a:spcBef>
              <a:spcAft>
                <a:spcPts val="0"/>
              </a:spcAft>
              <a:buFont typeface="Arial" panose="020B0604020202020204" pitchFamily="34" charset="0"/>
              <a:buChar char="•"/>
            </a:pPr>
            <a:r>
              <a:rPr lang="en-US" sz="1400" i="1" dirty="0">
                <a:solidFill>
                  <a:srgbClr val="192E50"/>
                </a:solidFill>
                <a:effectLst/>
                <a:latin typeface="Georgia" panose="02040502050405020303" pitchFamily="18" charset="0"/>
                <a:ea typeface="ヒラギノ丸ゴ Pro W4"/>
                <a:cs typeface="Helvetica" panose="020B0604020202020204" pitchFamily="34" charset="0"/>
              </a:rPr>
              <a:t>Recent</a:t>
            </a:r>
            <a:r>
              <a:rPr lang="en-US" sz="1400" dirty="0">
                <a:solidFill>
                  <a:srgbClr val="192E50"/>
                </a:solidFill>
                <a:effectLst/>
                <a:latin typeface="Georgia" panose="02040502050405020303" pitchFamily="18" charset="0"/>
                <a:ea typeface="ヒラギノ丸ゴ Pro W4"/>
                <a:cs typeface="Helvetica" panose="020B0604020202020204" pitchFamily="34" charset="0"/>
              </a:rPr>
              <a:t>: a list of recent applications you have viewed.</a:t>
            </a:r>
          </a:p>
          <a:p>
            <a:pPr marL="285750" marR="0" indent="-285750">
              <a:spcBef>
                <a:spcPts val="0"/>
              </a:spcBef>
              <a:spcAft>
                <a:spcPts val="0"/>
              </a:spcAft>
              <a:buFont typeface="Arial" panose="020B0604020202020204" pitchFamily="34" charset="0"/>
              <a:buChar char="•"/>
            </a:pPr>
            <a:r>
              <a:rPr lang="en-US" sz="1400" i="1" dirty="0">
                <a:solidFill>
                  <a:srgbClr val="192E50"/>
                </a:solidFill>
                <a:latin typeface="Georgia" panose="02040502050405020303" pitchFamily="18" charset="0"/>
                <a:ea typeface="ヒラギノ丸ゴ Pro W4"/>
                <a:cs typeface="Helvetica" panose="020B0604020202020204" pitchFamily="34" charset="0"/>
              </a:rPr>
              <a:t>Exit</a:t>
            </a:r>
            <a:r>
              <a:rPr lang="en-US" sz="1400" dirty="0">
                <a:solidFill>
                  <a:srgbClr val="192E50"/>
                </a:solidFill>
                <a:latin typeface="Georgia" panose="02040502050405020303" pitchFamily="18" charset="0"/>
                <a:ea typeface="ヒラギノ丸ゴ Pro W4"/>
                <a:cs typeface="Helvetica" panose="020B0604020202020204" pitchFamily="34" charset="0"/>
              </a:rPr>
              <a:t>: returns you to the main Slate page.</a:t>
            </a:r>
            <a:endParaRPr lang="en-US" sz="1400" dirty="0">
              <a:solidFill>
                <a:srgbClr val="192E50"/>
              </a:solidFill>
              <a:effectLst/>
              <a:latin typeface="Georgia" panose="02040502050405020303" pitchFamily="18" charset="0"/>
              <a:ea typeface="ヒラギノ丸ゴ Pro W4"/>
              <a:cs typeface="Helvetica" panose="020B0604020202020204" pitchFamily="34" charset="0"/>
            </a:endParaRP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pic>
        <p:nvPicPr>
          <p:cNvPr id="7" name="Picture 6"/>
          <p:cNvPicPr/>
          <p:nvPr/>
        </p:nvPicPr>
        <p:blipFill>
          <a:blip r:embed="rId2"/>
          <a:stretch>
            <a:fillRect/>
          </a:stretch>
        </p:blipFill>
        <p:spPr>
          <a:xfrm>
            <a:off x="3639382" y="1045561"/>
            <a:ext cx="4335240" cy="2345178"/>
          </a:xfrm>
          <a:prstGeom prst="rect">
            <a:avLst/>
          </a:prstGeom>
        </p:spPr>
      </p:pic>
      <p:pic>
        <p:nvPicPr>
          <p:cNvPr id="10" name="Picture 9"/>
          <p:cNvPicPr/>
          <p:nvPr/>
        </p:nvPicPr>
        <p:blipFill rotWithShape="1">
          <a:blip r:embed="rId3"/>
          <a:srcRect t="695" r="70270"/>
          <a:stretch/>
        </p:blipFill>
        <p:spPr>
          <a:xfrm>
            <a:off x="4956429" y="1045562"/>
            <a:ext cx="2065156" cy="4784788"/>
          </a:xfrm>
          <a:prstGeom prst="rect">
            <a:avLst/>
          </a:prstGeom>
        </p:spPr>
      </p:pic>
      <p:sp>
        <p:nvSpPr>
          <p:cNvPr id="14"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cxnSp>
        <p:nvCxnSpPr>
          <p:cNvPr id="3" name="Straight Connector 2"/>
          <p:cNvCxnSpPr/>
          <p:nvPr/>
        </p:nvCxnSpPr>
        <p:spPr>
          <a:xfrm flipV="1">
            <a:off x="3842158" y="1045561"/>
            <a:ext cx="1114271" cy="254733"/>
          </a:xfrm>
          <a:prstGeom prst="line">
            <a:avLst/>
          </a:prstGeom>
          <a:ln w="6350">
            <a:solidFill>
              <a:srgbClr val="FAB134"/>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3639382" y="2600587"/>
            <a:ext cx="1317047" cy="3229763"/>
          </a:xfrm>
          <a:prstGeom prst="line">
            <a:avLst/>
          </a:prstGeom>
          <a:ln w="6350">
            <a:solidFill>
              <a:srgbClr val="FAB13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35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rotWithShape="1">
          <a:blip r:embed="rId2"/>
          <a:srcRect l="5699" r="17298"/>
          <a:stretch/>
        </p:blipFill>
        <p:spPr>
          <a:xfrm>
            <a:off x="4258387" y="1932488"/>
            <a:ext cx="4454554" cy="3836984"/>
          </a:xfrm>
          <a:prstGeom prst="rect">
            <a:avLst/>
          </a:prstGeom>
          <a:ln>
            <a:noFill/>
          </a:ln>
          <a:effectLst>
            <a:outerShdw blurRad="190500" algn="tl" rotWithShape="0">
              <a:srgbClr val="000000">
                <a:alpha val="70000"/>
              </a:srgbClr>
            </a:outerShdw>
          </a:effectLst>
        </p:spPr>
      </p:pic>
      <p:sp>
        <p:nvSpPr>
          <p:cNvPr id="23"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sp>
        <p:nvSpPr>
          <p:cNvPr id="2" name="TextBox 1"/>
          <p:cNvSpPr txBox="1"/>
          <p:nvPr/>
        </p:nvSpPr>
        <p:spPr>
          <a:xfrm>
            <a:off x="151958" y="1497978"/>
            <a:ext cx="4212267" cy="5047536"/>
          </a:xfrm>
          <a:prstGeom prst="rect">
            <a:avLst/>
          </a:prstGeom>
          <a:noFill/>
        </p:spPr>
        <p:txBody>
          <a:bodyPr wrap="square" rtlCol="0">
            <a:spAutoFit/>
          </a:bodyPr>
          <a:lstStyle/>
          <a:p>
            <a:r>
              <a:rPr lang="en-US" sz="1400" b="1" dirty="0">
                <a:solidFill>
                  <a:srgbClr val="192E50"/>
                </a:solidFill>
                <a:latin typeface="Georgia" panose="02040502050405020303" pitchFamily="18" charset="0"/>
                <a:cs typeface="Helvetica" panose="020B0604020202020204" pitchFamily="34" charset="0"/>
              </a:rPr>
              <a:t>Pre-Review</a:t>
            </a:r>
          </a:p>
          <a:p>
            <a:pPr marL="285750" indent="-285750">
              <a:buFont typeface="Arial" panose="020B0604020202020204" pitchFamily="34" charset="0"/>
              <a:buChar char="•"/>
            </a:pPr>
            <a:r>
              <a:rPr lang="en-US" sz="1400" dirty="0">
                <a:solidFill>
                  <a:srgbClr val="192E50"/>
                </a:solidFill>
                <a:latin typeface="Georgia" panose="02040502050405020303" pitchFamily="18" charset="0"/>
                <a:cs typeface="Helvetica" panose="020B0604020202020204" pitchFamily="34" charset="0"/>
              </a:rPr>
              <a:t>Awaiting Submission: application has been started, but the application fee has not been paid</a:t>
            </a:r>
          </a:p>
          <a:p>
            <a:pPr marL="285750" indent="-285750">
              <a:buFont typeface="Arial" panose="020B0604020202020204" pitchFamily="34" charset="0"/>
              <a:buChar char="•"/>
            </a:pPr>
            <a:r>
              <a:rPr lang="en-US" sz="1400" dirty="0">
                <a:solidFill>
                  <a:srgbClr val="192E50"/>
                </a:solidFill>
                <a:latin typeface="Georgia" panose="02040502050405020303" pitchFamily="18" charset="0"/>
                <a:cs typeface="Helvetica" panose="020B0604020202020204" pitchFamily="34" charset="0"/>
              </a:rPr>
              <a:t>Admin Checks: application is in initial review by the graduate school</a:t>
            </a:r>
          </a:p>
          <a:p>
            <a:pPr marL="285750" indent="-285750">
              <a:buFont typeface="Arial" panose="020B0604020202020204" pitchFamily="34" charset="0"/>
              <a:buChar char="•"/>
            </a:pPr>
            <a:r>
              <a:rPr lang="en-US" sz="1400" dirty="0">
                <a:solidFill>
                  <a:srgbClr val="192E50"/>
                </a:solidFill>
                <a:latin typeface="Georgia" panose="02040502050405020303" pitchFamily="18" charset="0"/>
                <a:cs typeface="Helvetica" panose="020B0604020202020204" pitchFamily="34" charset="0"/>
              </a:rPr>
              <a:t>Awaiting Materials: application has been reviewed and is awaiting transcripts, recommendations, etc.</a:t>
            </a:r>
          </a:p>
          <a:p>
            <a:r>
              <a:rPr lang="en-US" sz="1400" b="1" dirty="0">
                <a:solidFill>
                  <a:srgbClr val="192E50"/>
                </a:solidFill>
                <a:latin typeface="Georgia" panose="02040502050405020303" pitchFamily="18" charset="0"/>
                <a:cs typeface="Helvetica" panose="020B0604020202020204" pitchFamily="34" charset="0"/>
              </a:rPr>
              <a:t>Reads</a:t>
            </a:r>
            <a:endParaRPr lang="en-US" sz="1400" dirty="0">
              <a:solidFill>
                <a:srgbClr val="192E50"/>
              </a:solidFill>
              <a:latin typeface="Georgia" panose="02040502050405020303" pitchFamily="18" charset="0"/>
              <a:cs typeface="Helvetica" panose="020B0604020202020204" pitchFamily="34" charset="0"/>
            </a:endParaRPr>
          </a:p>
          <a:p>
            <a:pPr marL="285750" indent="-285750">
              <a:buFont typeface="Arial" panose="020B0604020202020204" pitchFamily="34" charset="0"/>
              <a:buChar char="•"/>
            </a:pPr>
            <a:r>
              <a:rPr lang="en-US" sz="1400" dirty="0">
                <a:solidFill>
                  <a:srgbClr val="192E50"/>
                </a:solidFill>
                <a:latin typeface="Georgia" panose="02040502050405020303" pitchFamily="18" charset="0"/>
                <a:cs typeface="Helvetica" panose="020B0604020202020204" pitchFamily="34" charset="0"/>
              </a:rPr>
              <a:t>Staff Review: application is under final review by the graduate school</a:t>
            </a:r>
          </a:p>
          <a:p>
            <a:pPr marL="285750" indent="-285750">
              <a:buFont typeface="Arial" panose="020B0604020202020204" pitchFamily="34" charset="0"/>
              <a:buChar char="•"/>
            </a:pPr>
            <a:r>
              <a:rPr lang="en-US" sz="1400" dirty="0">
                <a:solidFill>
                  <a:srgbClr val="192E50"/>
                </a:solidFill>
                <a:latin typeface="Georgia" panose="02040502050405020303" pitchFamily="18" charset="0"/>
                <a:cs typeface="Helvetica" panose="020B0604020202020204" pitchFamily="34" charset="0"/>
              </a:rPr>
              <a:t>Faculty Review: application is ready for faculty/departmental review</a:t>
            </a:r>
          </a:p>
          <a:p>
            <a:r>
              <a:rPr lang="en-US" sz="1400" b="1" dirty="0">
                <a:solidFill>
                  <a:srgbClr val="192E50"/>
                </a:solidFill>
                <a:latin typeface="Georgia" panose="02040502050405020303" pitchFamily="18" charset="0"/>
                <a:cs typeface="Helvetica" panose="020B0604020202020204" pitchFamily="34" charset="0"/>
              </a:rPr>
              <a:t>Final Review</a:t>
            </a:r>
            <a:endParaRPr lang="en-US" sz="1400" dirty="0">
              <a:solidFill>
                <a:srgbClr val="192E50"/>
              </a:solidFill>
              <a:latin typeface="Georgia" panose="02040502050405020303" pitchFamily="18" charset="0"/>
              <a:cs typeface="Helvetica" panose="020B0604020202020204" pitchFamily="34" charset="0"/>
            </a:endParaRPr>
          </a:p>
          <a:p>
            <a:pPr marL="285750" indent="-285750">
              <a:buFont typeface="Arial" panose="020B0604020202020204" pitchFamily="34" charset="0"/>
              <a:buChar char="•"/>
            </a:pPr>
            <a:r>
              <a:rPr lang="en-US" sz="1400" dirty="0">
                <a:solidFill>
                  <a:srgbClr val="192E50"/>
                </a:solidFill>
                <a:latin typeface="Georgia" panose="02040502050405020303" pitchFamily="18" charset="0"/>
                <a:cs typeface="Helvetica" panose="020B0604020202020204" pitchFamily="34" charset="0"/>
              </a:rPr>
              <a:t>Final Review: admission recommendation has been received and application is awaiting final processing by the graduate school</a:t>
            </a:r>
          </a:p>
          <a:p>
            <a:r>
              <a:rPr lang="en-US" sz="1400" b="1" dirty="0">
                <a:solidFill>
                  <a:srgbClr val="192E50"/>
                </a:solidFill>
                <a:latin typeface="Georgia" panose="02040502050405020303" pitchFamily="18" charset="0"/>
                <a:cs typeface="Helvetica" panose="020B0604020202020204" pitchFamily="34" charset="0"/>
              </a:rPr>
              <a:t>Decisions</a:t>
            </a:r>
          </a:p>
          <a:p>
            <a:pPr marL="285750" indent="-285750">
              <a:buFont typeface="Arial" panose="020B0604020202020204" pitchFamily="34" charset="0"/>
              <a:buChar char="•"/>
            </a:pPr>
            <a:r>
              <a:rPr lang="en-US" sz="1400" dirty="0">
                <a:solidFill>
                  <a:srgbClr val="192E50"/>
                </a:solidFill>
                <a:latin typeface="Georgia" panose="02040502050405020303" pitchFamily="18" charset="0"/>
                <a:cs typeface="Helvetica" panose="020B0604020202020204" pitchFamily="34" charset="0"/>
              </a:rPr>
              <a:t>Admit: applications that have been processed and admitted to a program</a:t>
            </a:r>
          </a:p>
          <a:p>
            <a:pPr marL="285750" indent="-285750">
              <a:buFont typeface="Arial" panose="020B0604020202020204" pitchFamily="34" charset="0"/>
              <a:buChar char="•"/>
            </a:pPr>
            <a:r>
              <a:rPr lang="en-US" sz="1400" dirty="0">
                <a:solidFill>
                  <a:srgbClr val="192E50"/>
                </a:solidFill>
                <a:latin typeface="Georgia" panose="02040502050405020303" pitchFamily="18" charset="0"/>
                <a:cs typeface="Helvetica" panose="020B0604020202020204" pitchFamily="34" charset="0"/>
              </a:rPr>
              <a:t>Deny: applications that have been processed and denied admission</a:t>
            </a:r>
          </a:p>
        </p:txBody>
      </p:sp>
      <p:sp>
        <p:nvSpPr>
          <p:cNvPr id="4" name="TextBox 3"/>
          <p:cNvSpPr txBox="1"/>
          <p:nvPr/>
        </p:nvSpPr>
        <p:spPr>
          <a:xfrm>
            <a:off x="151958" y="640535"/>
            <a:ext cx="8790706" cy="1138773"/>
          </a:xfrm>
          <a:prstGeom prst="rect">
            <a:avLst/>
          </a:prstGeom>
          <a:noFill/>
        </p:spPr>
        <p:txBody>
          <a:bodyPr wrap="square" rtlCol="0">
            <a:spAutoFit/>
          </a:bodyPr>
          <a:lstStyle/>
          <a:p>
            <a:r>
              <a:rPr lang="en-US" b="1" dirty="0">
                <a:solidFill>
                  <a:srgbClr val="192E50"/>
                </a:solidFill>
                <a:latin typeface="Helvetica" panose="020B0604020202020204" pitchFamily="34" charset="0"/>
                <a:cs typeface="Helvetica" panose="020B0604020202020204" pitchFamily="34" charset="0"/>
              </a:rPr>
              <a:t>Browse</a:t>
            </a:r>
          </a:p>
          <a:p>
            <a:r>
              <a:rPr lang="en-US" sz="1600" dirty="0">
                <a:solidFill>
                  <a:srgbClr val="192E50"/>
                </a:solidFill>
                <a:latin typeface="Georgia" panose="02040502050405020303" pitchFamily="18" charset="0"/>
                <a:cs typeface="Helvetica" panose="020B0604020202020204" pitchFamily="34" charset="0"/>
              </a:rPr>
              <a:t>The Browse tab brings up “bins” that show the number of applications within each part of the application process. </a:t>
            </a:r>
          </a:p>
          <a:p>
            <a:endParaRPr lang="en-US" dirty="0"/>
          </a:p>
        </p:txBody>
      </p:sp>
      <p:sp>
        <p:nvSpPr>
          <p:cNvPr id="5" name="Rounded Rectangle 4"/>
          <p:cNvSpPr/>
          <p:nvPr/>
        </p:nvSpPr>
        <p:spPr>
          <a:xfrm>
            <a:off x="5939406" y="4555222"/>
            <a:ext cx="2692866" cy="1686187"/>
          </a:xfrm>
          <a:prstGeom prst="roundRect">
            <a:avLst/>
          </a:prstGeom>
          <a:gradFill>
            <a:gsLst>
              <a:gs pos="0">
                <a:srgbClr val="FAB134"/>
              </a:gs>
              <a:gs pos="40000">
                <a:srgbClr val="192E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212049" y="4659651"/>
            <a:ext cx="2202110" cy="1477328"/>
          </a:xfrm>
          <a:prstGeom prst="rect">
            <a:avLst/>
          </a:prstGeom>
          <a:noFill/>
        </p:spPr>
        <p:txBody>
          <a:bodyPr wrap="square" rtlCol="0">
            <a:spAutoFit/>
          </a:bodyPr>
          <a:lstStyle/>
          <a:p>
            <a:pPr algn="ctr"/>
            <a:r>
              <a:rPr lang="en-US" b="1" dirty="0">
                <a:solidFill>
                  <a:schemeClr val="bg1"/>
                </a:solidFill>
              </a:rPr>
              <a:t>The number in the lower right of each bin indicates how many applications are currently in it.</a:t>
            </a:r>
          </a:p>
        </p:txBody>
      </p:sp>
    </p:spTree>
    <p:extLst>
      <p:ext uri="{BB962C8B-B14F-4D97-AF65-F5344CB8AC3E}">
        <p14:creationId xmlns:p14="http://schemas.microsoft.com/office/powerpoint/2010/main" val="394200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192225" y="778537"/>
            <a:ext cx="3776389" cy="1770656"/>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latin typeface="Helvetica"/>
                <a:ea typeface="ヒラギノ丸ゴ Pro W4"/>
                <a:cs typeface="Times New Roman"/>
              </a:rPr>
              <a:t>Filtering</a:t>
            </a:r>
          </a:p>
          <a:p>
            <a:pPr marL="0" marR="0">
              <a:spcBef>
                <a:spcPts val="0"/>
              </a:spcBef>
              <a:spcAft>
                <a:spcPts val="0"/>
              </a:spcAft>
            </a:pPr>
            <a:r>
              <a:rPr lang="en-US" sz="1400" dirty="0">
                <a:solidFill>
                  <a:srgbClr val="1A2E4F"/>
                </a:solidFill>
                <a:latin typeface="Georgia" panose="02040502050405020303" pitchFamily="18" charset="0"/>
                <a:ea typeface="ヒラギノ丸ゴ Pro W4"/>
                <a:cs typeface="Times New Roman"/>
              </a:rPr>
              <a:t>When viewing the bins, you can filter applications and narrow them down to a specific program. Use the drop-down menu in the upper right to select a particular program and view applications only for that program.</a:t>
            </a:r>
            <a:endParaRPr lang="en-US" sz="1400" dirty="0">
              <a:solidFill>
                <a:srgbClr val="1A2E4F"/>
              </a:solidFill>
              <a:effectLst/>
              <a:latin typeface="Georgia" panose="02040502050405020303" pitchFamily="18" charset="0"/>
              <a:ea typeface="ヒラギノ丸ゴ Pro W4"/>
              <a:cs typeface="Times New Roman"/>
            </a:endParaRPr>
          </a:p>
          <a:p>
            <a:pPr marL="0" marR="0">
              <a:lnSpc>
                <a:spcPct val="115000"/>
              </a:lnSpc>
              <a:spcBef>
                <a:spcPts val="0"/>
              </a:spcBef>
              <a:spcAft>
                <a:spcPts val="0"/>
              </a:spcAft>
            </a:pPr>
            <a:endParaRPr lang="en-US" sz="1600" b="1" dirty="0">
              <a:solidFill>
                <a:srgbClr val="1A2E4F"/>
              </a:solidFill>
              <a:latin typeface="Helvetica"/>
              <a:ea typeface="ヒラギノ丸ゴ Pro W4"/>
              <a:cs typeface="Times New Roman"/>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pic>
        <p:nvPicPr>
          <p:cNvPr id="4" name="Picture 3"/>
          <p:cNvPicPr>
            <a:picLocks noChangeAspect="1"/>
          </p:cNvPicPr>
          <p:nvPr/>
        </p:nvPicPr>
        <p:blipFill>
          <a:blip r:embed="rId2"/>
          <a:stretch>
            <a:fillRect/>
          </a:stretch>
        </p:blipFill>
        <p:spPr>
          <a:xfrm>
            <a:off x="4477973" y="1020928"/>
            <a:ext cx="4210050" cy="1285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686920" y="4156631"/>
            <a:ext cx="7749885" cy="2353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92225" y="2801923"/>
            <a:ext cx="4463665" cy="1237262"/>
          </a:xfrm>
          <a:prstGeom prst="rect">
            <a:avLst/>
          </a:prstGeom>
          <a:noFill/>
        </p:spPr>
        <p:txBody>
          <a:bodyPr wrap="square" rtlCol="0">
            <a:spAutoFit/>
          </a:bodyPr>
          <a:lstStyle/>
          <a:p>
            <a:pPr>
              <a:lnSpc>
                <a:spcPct val="115000"/>
              </a:lnSpc>
            </a:pPr>
            <a:r>
              <a:rPr lang="en-US" sz="1600" b="1" dirty="0">
                <a:solidFill>
                  <a:srgbClr val="1A2E4F"/>
                </a:solidFill>
                <a:latin typeface="Helvetica"/>
                <a:ea typeface="ヒラギノ丸ゴ Pro W4"/>
                <a:cs typeface="Times New Roman"/>
              </a:rPr>
              <a:t>Reviewing Applications in a Bin</a:t>
            </a:r>
          </a:p>
          <a:p>
            <a:pPr marL="285750" marR="0" indent="-285750">
              <a:spcBef>
                <a:spcPts val="0"/>
              </a:spcBef>
              <a:spcAft>
                <a:spcPts val="0"/>
              </a:spcAft>
              <a:buFont typeface="Arial" panose="020B0604020202020204" pitchFamily="34" charset="0"/>
              <a:buChar char="•"/>
            </a:pPr>
            <a:r>
              <a:rPr lang="en-US" sz="1400" dirty="0">
                <a:solidFill>
                  <a:srgbClr val="1A2E4F"/>
                </a:solidFill>
                <a:latin typeface="Georgia" panose="02040502050405020303" pitchFamily="18" charset="0"/>
                <a:ea typeface="ヒラギノ丸ゴ Pro W4"/>
                <a:cs typeface="Times New Roman"/>
              </a:rPr>
              <a:t>Clicking on a bin will pull up a list of applications within the bin. </a:t>
            </a:r>
          </a:p>
          <a:p>
            <a:pPr marL="285750" marR="0" indent="-285750">
              <a:spcBef>
                <a:spcPts val="0"/>
              </a:spcBef>
              <a:spcAft>
                <a:spcPts val="0"/>
              </a:spcAft>
              <a:buFont typeface="Arial" panose="020B0604020202020204" pitchFamily="34" charset="0"/>
              <a:buChar char="•"/>
            </a:pPr>
            <a:r>
              <a:rPr lang="en-US" sz="1400" dirty="0">
                <a:solidFill>
                  <a:srgbClr val="1A2E4F"/>
                </a:solidFill>
                <a:latin typeface="Georgia" panose="02040502050405020303" pitchFamily="18" charset="0"/>
                <a:ea typeface="ヒラギノ丸ゴ Pro W4"/>
                <a:cs typeface="Times New Roman"/>
              </a:rPr>
              <a:t>Information, including name, DOB, program, site, term, and licensure is displayed. </a:t>
            </a:r>
          </a:p>
        </p:txBody>
      </p:sp>
      <p:sp>
        <p:nvSpPr>
          <p:cNvPr id="8" name="TextBox 7"/>
          <p:cNvSpPr txBox="1"/>
          <p:nvPr/>
        </p:nvSpPr>
        <p:spPr>
          <a:xfrm>
            <a:off x="4798503" y="3051222"/>
            <a:ext cx="3758268" cy="738664"/>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400" dirty="0">
                <a:solidFill>
                  <a:srgbClr val="1A2E4F"/>
                </a:solidFill>
                <a:latin typeface="Georgia" panose="02040502050405020303" pitchFamily="18" charset="0"/>
                <a:ea typeface="ヒラギノ丸ゴ Pro W4"/>
                <a:cs typeface="Times New Roman"/>
              </a:rPr>
              <a:t>You can open and view any application within the Slate Reader by clicking on the paper icon at the far right.</a:t>
            </a:r>
          </a:p>
        </p:txBody>
      </p:sp>
      <p:sp>
        <p:nvSpPr>
          <p:cNvPr id="10" name="Oval 9"/>
          <p:cNvSpPr/>
          <p:nvPr/>
        </p:nvSpPr>
        <p:spPr>
          <a:xfrm>
            <a:off x="8128932" y="4748169"/>
            <a:ext cx="307873" cy="268448"/>
          </a:xfrm>
          <a:prstGeom prst="ellipse">
            <a:avLst/>
          </a:prstGeom>
          <a:noFill/>
          <a:ln w="25400">
            <a:solidFill>
              <a:srgbClr val="FAB1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8" idx="2"/>
            <a:endCxn id="10" idx="1"/>
          </p:cNvCxnSpPr>
          <p:nvPr/>
        </p:nvCxnSpPr>
        <p:spPr>
          <a:xfrm>
            <a:off x="6677637" y="3789886"/>
            <a:ext cx="1496382" cy="997596"/>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154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306676" y="637818"/>
            <a:ext cx="2508505" cy="5880427"/>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Reader Navigation</a:t>
            </a:r>
          </a:p>
          <a:p>
            <a:pPr marL="0" marR="0">
              <a:lnSpc>
                <a:spcPct val="115000"/>
              </a:lnSpc>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Once you open an application within the Reader, you may navigate within it with the following:</a:t>
            </a:r>
            <a:endParaRPr lang="en-US" sz="1400" dirty="0">
              <a:solidFill>
                <a:srgbClr val="192E50"/>
              </a:solidFill>
              <a:effectLst/>
              <a:latin typeface="Georgia" panose="02040502050405020303" pitchFamily="18" charset="0"/>
              <a:ea typeface="ヒラギノ丸ゴ Pro W4"/>
              <a:cs typeface="Times New Roman"/>
            </a:endParaRP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The left side menu provides shortcuts to specific requirements of an application.</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If an item is not required, it will appear grayed out and you cannot click on it.</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You will still be able to view all submitted transcripts. </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Any additional documents, statement of goals, resume, writing sample, and copies of licenses/certifications are also viewable.</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Again, it may be easier to use your arrow keys to move from page to page within the application.</a:t>
            </a:r>
          </a:p>
          <a:p>
            <a:pPr marL="285750" marR="0" indent="-285750">
              <a:spcBef>
                <a:spcPts val="0"/>
              </a:spcBef>
              <a:spcAft>
                <a:spcPts val="0"/>
              </a:spcAft>
              <a:buFont typeface="Arial" panose="020B0604020202020204" pitchFamily="34" charset="0"/>
              <a:buChar char="•"/>
            </a:pPr>
            <a:endParaRPr lang="en-US" sz="1400" dirty="0">
              <a:solidFill>
                <a:srgbClr val="262626"/>
              </a:solidFill>
              <a:latin typeface="Georgia" panose="02040502050405020303" pitchFamily="18" charset="0"/>
              <a:ea typeface="ヒラギノ丸ゴ Pro W4"/>
              <a:cs typeface="Helvetica" panose="020B0604020202020204" pitchFamily="34" charset="0"/>
            </a:endParaRP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pic>
        <p:nvPicPr>
          <p:cNvPr id="12" name="Picture 11"/>
          <p:cNvPicPr/>
          <p:nvPr/>
        </p:nvPicPr>
        <p:blipFill>
          <a:blip r:embed="rId2"/>
          <a:stretch>
            <a:fillRect/>
          </a:stretch>
        </p:blipFill>
        <p:spPr>
          <a:xfrm>
            <a:off x="3095772" y="998367"/>
            <a:ext cx="4347247" cy="4045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p:nvPr/>
        </p:nvPicPr>
        <p:blipFill>
          <a:blip r:embed="rId3"/>
          <a:stretch>
            <a:fillRect/>
          </a:stretch>
        </p:blipFill>
        <p:spPr>
          <a:xfrm>
            <a:off x="4821700" y="1595364"/>
            <a:ext cx="4035670" cy="23009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17"/>
          <p:cNvPicPr/>
          <p:nvPr/>
        </p:nvPicPr>
        <p:blipFill>
          <a:blip r:embed="rId4"/>
          <a:stretch>
            <a:fillRect/>
          </a:stretch>
        </p:blipFill>
        <p:spPr>
          <a:xfrm>
            <a:off x="4068994" y="2783674"/>
            <a:ext cx="4521309" cy="2642413"/>
          </a:xfrm>
          <a:prstGeom prst="rect">
            <a:avLst/>
          </a:prstGeom>
          <a:ln>
            <a:noFill/>
          </a:ln>
          <a:effectLst>
            <a:outerShdw blurRad="190500" algn="tl" rotWithShape="0">
              <a:srgbClr val="000000">
                <a:alpha val="70000"/>
              </a:srgbClr>
            </a:outerShdw>
          </a:effectLst>
        </p:spPr>
      </p:pic>
      <p:pic>
        <p:nvPicPr>
          <p:cNvPr id="19" name="Picture 18"/>
          <p:cNvPicPr/>
          <p:nvPr/>
        </p:nvPicPr>
        <p:blipFill>
          <a:blip r:embed="rId5"/>
          <a:stretch>
            <a:fillRect/>
          </a:stretch>
        </p:blipFill>
        <p:spPr>
          <a:xfrm>
            <a:off x="4739054" y="4278691"/>
            <a:ext cx="4053254" cy="2155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Straight Arrow Connector 6"/>
          <p:cNvCxnSpPr/>
          <p:nvPr/>
        </p:nvCxnSpPr>
        <p:spPr>
          <a:xfrm flipV="1">
            <a:off x="3853719" y="2189285"/>
            <a:ext cx="2292639"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938954" y="2488706"/>
            <a:ext cx="1921157" cy="7508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971267" y="3054182"/>
            <a:ext cx="1888844" cy="14360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rot="828493">
            <a:off x="6690910" y="743804"/>
            <a:ext cx="2282025" cy="1599464"/>
          </a:xfrm>
          <a:prstGeom prst="ellipse">
            <a:avLst/>
          </a:prstGeom>
          <a:gradFill>
            <a:gsLst>
              <a:gs pos="83000">
                <a:srgbClr val="FAB134"/>
              </a:gs>
              <a:gs pos="100000">
                <a:srgbClr val="192E50"/>
              </a:gs>
            </a:gsLst>
            <a:lin ang="54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1036756">
            <a:off x="6875589" y="894122"/>
            <a:ext cx="1908162" cy="1200329"/>
          </a:xfrm>
          <a:prstGeom prst="rect">
            <a:avLst/>
          </a:prstGeom>
          <a:noFill/>
        </p:spPr>
        <p:txBody>
          <a:bodyPr wrap="square" rtlCol="0">
            <a:spAutoFit/>
          </a:bodyPr>
          <a:lstStyle/>
          <a:p>
            <a:pPr algn="ctr"/>
            <a:r>
              <a:rPr lang="en-US" dirty="0">
                <a:solidFill>
                  <a:schemeClr val="bg1"/>
                </a:solidFill>
              </a:rPr>
              <a:t>To exit an application, click the Slate logo in the upper left.</a:t>
            </a:r>
          </a:p>
        </p:txBody>
      </p:sp>
      <p:cxnSp>
        <p:nvCxnSpPr>
          <p:cNvPr id="5" name="Straight Arrow Connector 4"/>
          <p:cNvCxnSpPr>
            <a:stCxn id="2" idx="2"/>
          </p:cNvCxnSpPr>
          <p:nvPr/>
        </p:nvCxnSpPr>
        <p:spPr>
          <a:xfrm flipH="1" flipV="1">
            <a:off x="3776870" y="1240403"/>
            <a:ext cx="2947015" cy="30804"/>
          </a:xfrm>
          <a:prstGeom prst="straightConnector1">
            <a:avLst/>
          </a:prstGeom>
          <a:ln w="47625">
            <a:solidFill>
              <a:srgbClr val="FAB13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89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306676" y="1117556"/>
            <a:ext cx="2508505" cy="5251439"/>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Reader Navigation</a:t>
            </a:r>
          </a:p>
          <a:p>
            <a:pPr marR="0">
              <a:spcBef>
                <a:spcPts val="0"/>
              </a:spcBef>
              <a:spcAft>
                <a:spcPts val="0"/>
              </a:spcAft>
            </a:pPr>
            <a:r>
              <a:rPr lang="en-US" sz="1400" dirty="0">
                <a:solidFill>
                  <a:srgbClr val="262626"/>
                </a:solidFill>
                <a:latin typeface="Georgia" panose="02040502050405020303" pitchFamily="18" charset="0"/>
                <a:ea typeface="ヒラギノ丸ゴ Pro W4"/>
                <a:cs typeface="Helvetica" panose="020B0604020202020204" pitchFamily="34" charset="0"/>
              </a:rPr>
              <a:t>When viewing an application in the Slate reader, click the applicant name in the upper right to bring up a new window that includes:</a:t>
            </a:r>
          </a:p>
          <a:p>
            <a:pPr marL="285750" marR="0" indent="-285750">
              <a:spcBef>
                <a:spcPts val="0"/>
              </a:spcBef>
              <a:spcAft>
                <a:spcPts val="0"/>
              </a:spcAft>
              <a:buFont typeface="Arial" panose="020B0604020202020204" pitchFamily="34" charset="0"/>
              <a:buChar char="•"/>
            </a:pPr>
            <a:r>
              <a:rPr lang="en-US" sz="1400" dirty="0">
                <a:solidFill>
                  <a:srgbClr val="262626"/>
                </a:solidFill>
                <a:latin typeface="Georgia" panose="02040502050405020303" pitchFamily="18" charset="0"/>
                <a:ea typeface="ヒラギノ丸ゴ Pro W4"/>
                <a:cs typeface="Helvetica" panose="020B0604020202020204" pitchFamily="34" charset="0"/>
              </a:rPr>
              <a:t>Contact and biographical information for the applicant.</a:t>
            </a:r>
          </a:p>
          <a:p>
            <a:pPr marL="285750" marR="0" indent="-285750">
              <a:spcBef>
                <a:spcPts val="0"/>
              </a:spcBef>
              <a:spcAft>
                <a:spcPts val="0"/>
              </a:spcAft>
              <a:buFont typeface="Arial" panose="020B0604020202020204" pitchFamily="34" charset="0"/>
              <a:buChar char="•"/>
            </a:pPr>
            <a:r>
              <a:rPr lang="en-US" sz="1400" dirty="0">
                <a:solidFill>
                  <a:srgbClr val="262626"/>
                </a:solidFill>
                <a:latin typeface="Georgia" panose="02040502050405020303" pitchFamily="18" charset="0"/>
                <a:ea typeface="ヒラギノ丸ゴ Pro W4"/>
                <a:cs typeface="Helvetica" panose="020B0604020202020204" pitchFamily="34" charset="0"/>
              </a:rPr>
              <a:t>A link to lookup the application in the database view. This opens the application in a new window. Navigating the database view is covered on the next pages.</a:t>
            </a:r>
          </a:p>
          <a:p>
            <a:pPr marL="285750" marR="0" indent="-285750">
              <a:spcBef>
                <a:spcPts val="0"/>
              </a:spcBef>
              <a:spcAft>
                <a:spcPts val="0"/>
              </a:spcAft>
              <a:buFont typeface="Arial" panose="020B0604020202020204" pitchFamily="34" charset="0"/>
              <a:buChar char="•"/>
            </a:pPr>
            <a:r>
              <a:rPr lang="en-US" sz="1400" dirty="0">
                <a:solidFill>
                  <a:srgbClr val="262626"/>
                </a:solidFill>
                <a:latin typeface="Georgia" panose="02040502050405020303" pitchFamily="18" charset="0"/>
                <a:ea typeface="ヒラギノ丸ゴ Pro W4"/>
                <a:cs typeface="Helvetica" panose="020B0604020202020204" pitchFamily="34" charset="0"/>
              </a:rPr>
              <a:t>Option to view the application in a new window</a:t>
            </a:r>
          </a:p>
          <a:p>
            <a:pPr marL="285750" marR="0" indent="-285750">
              <a:spcBef>
                <a:spcPts val="0"/>
              </a:spcBef>
              <a:spcAft>
                <a:spcPts val="0"/>
              </a:spcAft>
              <a:buFont typeface="Arial" panose="020B0604020202020204" pitchFamily="34" charset="0"/>
              <a:buChar char="•"/>
            </a:pPr>
            <a:r>
              <a:rPr lang="en-US" sz="1400" dirty="0">
                <a:solidFill>
                  <a:srgbClr val="262626"/>
                </a:solidFill>
                <a:latin typeface="Georgia" panose="02040502050405020303" pitchFamily="18" charset="0"/>
                <a:ea typeface="ヒラギノ丸ゴ Pro W4"/>
                <a:cs typeface="Helvetica" panose="020B0604020202020204" pitchFamily="34" charset="0"/>
              </a:rPr>
              <a:t>Download PDF button that allows the application to be printed or downloaded</a:t>
            </a:r>
          </a:p>
          <a:p>
            <a:pPr marL="285750" marR="0" indent="-285750">
              <a:spcBef>
                <a:spcPts val="0"/>
              </a:spcBef>
              <a:spcAft>
                <a:spcPts val="0"/>
              </a:spcAft>
              <a:buFont typeface="Arial" panose="020B0604020202020204" pitchFamily="34" charset="0"/>
              <a:buChar char="•"/>
            </a:pPr>
            <a:endParaRPr lang="en-US" sz="1400" dirty="0">
              <a:solidFill>
                <a:srgbClr val="262626"/>
              </a:solidFill>
              <a:latin typeface="Georgia" panose="02040502050405020303" pitchFamily="18" charset="0"/>
              <a:ea typeface="ヒラギノ丸ゴ Pro W4"/>
              <a:cs typeface="Helvetica" panose="020B0604020202020204" pitchFamily="34" charset="0"/>
            </a:endParaRP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pic>
        <p:nvPicPr>
          <p:cNvPr id="14" name="Picture 13"/>
          <p:cNvPicPr/>
          <p:nvPr/>
        </p:nvPicPr>
        <p:blipFill>
          <a:blip r:embed="rId2"/>
          <a:stretch>
            <a:fillRect/>
          </a:stretch>
        </p:blipFill>
        <p:spPr>
          <a:xfrm>
            <a:off x="3024210" y="1252809"/>
            <a:ext cx="4347247" cy="4045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stretch>
            <a:fillRect/>
          </a:stretch>
        </p:blipFill>
        <p:spPr>
          <a:xfrm>
            <a:off x="3716241" y="3013086"/>
            <a:ext cx="5173318" cy="25866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cxnSp>
        <p:nvCxnSpPr>
          <p:cNvPr id="8" name="Straight Arrow Connector 7"/>
          <p:cNvCxnSpPr/>
          <p:nvPr/>
        </p:nvCxnSpPr>
        <p:spPr>
          <a:xfrm>
            <a:off x="2234317" y="2842133"/>
            <a:ext cx="2528514" cy="728003"/>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3"/>
          </p:cNvCxnSpPr>
          <p:nvPr/>
        </p:nvCxnSpPr>
        <p:spPr>
          <a:xfrm>
            <a:off x="2815181" y="3743276"/>
            <a:ext cx="4166064" cy="1051361"/>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234317" y="4794637"/>
            <a:ext cx="4746928" cy="174928"/>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520563" y="5406887"/>
            <a:ext cx="4460682" cy="0"/>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31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306676" y="794975"/>
            <a:ext cx="8602432" cy="897366"/>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Database View</a:t>
            </a:r>
          </a:p>
          <a:p>
            <a:pPr marL="0" marR="0">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If you search for an applicant on the main Slate page, you can pull up their application in database view. There are 6 tabs, each providing different information. Some tabs may not be as useful as others.</a:t>
            </a:r>
            <a:endParaRPr lang="en-US" sz="1400" dirty="0">
              <a:solidFill>
                <a:srgbClr val="262626"/>
              </a:solidFill>
              <a:latin typeface="Georgia" panose="02040502050405020303" pitchFamily="18" charset="0"/>
              <a:ea typeface="ヒラギノ丸ゴ Pro W4"/>
              <a:cs typeface="Helvetica" panose="020B0604020202020204" pitchFamily="34" charset="0"/>
            </a:endParaRP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sp>
        <p:nvSpPr>
          <p:cNvPr id="13" name="Text Box 19"/>
          <p:cNvSpPr txBox="1"/>
          <p:nvPr/>
        </p:nvSpPr>
        <p:spPr>
          <a:xfrm>
            <a:off x="5258162" y="1778466"/>
            <a:ext cx="3583687" cy="4754996"/>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Dashboard Tab</a:t>
            </a:r>
          </a:p>
          <a:p>
            <a:pPr marL="0" marR="0">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The Dashboard tab provides an overview of the applicant, including biographical and contact information. </a:t>
            </a:r>
          </a:p>
          <a:p>
            <a:pPr marL="0" marR="0">
              <a:spcBef>
                <a:spcPts val="0"/>
              </a:spcBef>
              <a:spcAft>
                <a:spcPts val="0"/>
              </a:spcAft>
            </a:pPr>
            <a:endParaRPr lang="en-US" sz="1400" dirty="0">
              <a:solidFill>
                <a:srgbClr val="192E50"/>
              </a:solidFill>
              <a:latin typeface="Georgia" panose="02040502050405020303" pitchFamily="18" charset="0"/>
              <a:ea typeface="ヒラギノ丸ゴ Pro W4"/>
              <a:cs typeface="Times New Roman"/>
            </a:endParaRPr>
          </a:p>
          <a:p>
            <a:pPr marL="0" marR="0">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You will also see a visualization of the Slate reader bins, with the dark blue bin indicating where the application currently resides. </a:t>
            </a:r>
          </a:p>
          <a:p>
            <a:pPr marL="0" marR="0">
              <a:spcBef>
                <a:spcPts val="0"/>
              </a:spcBef>
              <a:spcAft>
                <a:spcPts val="0"/>
              </a:spcAft>
            </a:pPr>
            <a:endParaRPr lang="en-US" sz="1400" dirty="0">
              <a:solidFill>
                <a:srgbClr val="192E50"/>
              </a:solidFill>
              <a:latin typeface="Georgia" panose="02040502050405020303" pitchFamily="18" charset="0"/>
              <a:ea typeface="ヒラギノ丸ゴ Pro W4"/>
              <a:cs typeface="Times New Roman"/>
            </a:endParaRPr>
          </a:p>
          <a:p>
            <a:pPr marL="0" marR="0">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The Activity History shows how active an applicant has been. This includes logins, opening emails, and clicking links. </a:t>
            </a:r>
          </a:p>
          <a:p>
            <a:pPr marL="0" marR="0">
              <a:spcBef>
                <a:spcPts val="0"/>
              </a:spcBef>
              <a:spcAft>
                <a:spcPts val="0"/>
              </a:spcAft>
            </a:pPr>
            <a:endParaRPr lang="en-US" sz="1400" dirty="0">
              <a:solidFill>
                <a:srgbClr val="192E50"/>
              </a:solidFill>
              <a:latin typeface="Georgia" panose="02040502050405020303" pitchFamily="18" charset="0"/>
              <a:ea typeface="ヒラギノ丸ゴ Pro W4"/>
              <a:cs typeface="Times New Roman"/>
            </a:endParaRPr>
          </a:p>
          <a:p>
            <a:pPr marL="0" marR="0">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You will see the most recent interactions with the student. </a:t>
            </a:r>
          </a:p>
          <a:p>
            <a:pPr marL="0" marR="0">
              <a:spcBef>
                <a:spcPts val="0"/>
              </a:spcBef>
              <a:spcAft>
                <a:spcPts val="0"/>
              </a:spcAft>
            </a:pPr>
            <a:endParaRPr lang="en-US" sz="1400" dirty="0">
              <a:solidFill>
                <a:srgbClr val="192E50"/>
              </a:solidFill>
              <a:latin typeface="Georgia" panose="02040502050405020303" pitchFamily="18" charset="0"/>
              <a:ea typeface="ヒラギノ丸ゴ Pro W4"/>
              <a:cs typeface="Times New Roman"/>
            </a:endParaRPr>
          </a:p>
          <a:p>
            <a:pPr marL="0" marR="0">
              <a:spcBef>
                <a:spcPts val="0"/>
              </a:spcBef>
              <a:spcAft>
                <a:spcPts val="0"/>
              </a:spcAft>
            </a:pPr>
            <a:r>
              <a:rPr lang="en-US" sz="1400" dirty="0">
                <a:solidFill>
                  <a:srgbClr val="192E50"/>
                </a:solidFill>
                <a:latin typeface="Georgia" panose="02040502050405020303" pitchFamily="18" charset="0"/>
                <a:ea typeface="ヒラギノ丸ゴ Pro W4"/>
                <a:cs typeface="Times New Roman"/>
              </a:rPr>
              <a:t>An overview of the applicants’ Academic History is also included for easy viewing.</a:t>
            </a:r>
            <a:endParaRPr lang="en-US" sz="1400" dirty="0">
              <a:solidFill>
                <a:srgbClr val="262626"/>
              </a:solidFill>
              <a:latin typeface="Georgia" panose="02040502050405020303" pitchFamily="18" charset="0"/>
              <a:ea typeface="ヒラギノ丸ゴ Pro W4"/>
              <a:cs typeface="Helvetica" panose="020B0604020202020204" pitchFamily="34" charset="0"/>
            </a:endParaRP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pic>
        <p:nvPicPr>
          <p:cNvPr id="4" name="Picture 3"/>
          <p:cNvPicPr>
            <a:picLocks noChangeAspect="1"/>
          </p:cNvPicPr>
          <p:nvPr/>
        </p:nvPicPr>
        <p:blipFill>
          <a:blip r:embed="rId3"/>
          <a:stretch>
            <a:fillRect/>
          </a:stretch>
        </p:blipFill>
        <p:spPr>
          <a:xfrm>
            <a:off x="306676" y="1803633"/>
            <a:ext cx="4416399" cy="4729829"/>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239417" y="2282024"/>
            <a:ext cx="730641" cy="644056"/>
          </a:xfrm>
          <a:prstGeom prst="roundRect">
            <a:avLst/>
          </a:prstGeom>
          <a:noFill/>
          <a:ln w="25400">
            <a:solidFill>
              <a:srgbClr val="FAB1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3468972" y="3530378"/>
            <a:ext cx="808830" cy="518161"/>
          </a:xfrm>
          <a:prstGeom prst="roundRect">
            <a:avLst/>
          </a:prstGeom>
          <a:noFill/>
          <a:ln w="25400">
            <a:solidFill>
              <a:srgbClr val="FAB1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endCxn id="5" idx="3"/>
          </p:cNvCxnSpPr>
          <p:nvPr/>
        </p:nvCxnSpPr>
        <p:spPr>
          <a:xfrm flipH="1">
            <a:off x="970058" y="2417197"/>
            <a:ext cx="4288104" cy="186855"/>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16" idx="0"/>
          </p:cNvCxnSpPr>
          <p:nvPr/>
        </p:nvCxnSpPr>
        <p:spPr>
          <a:xfrm flipH="1">
            <a:off x="3873387" y="2417197"/>
            <a:ext cx="1384775" cy="1113181"/>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6981245" y="3148717"/>
            <a:ext cx="1089329" cy="238539"/>
          </a:xfrm>
          <a:prstGeom prst="roundRect">
            <a:avLst/>
          </a:prstGeom>
          <a:noFill/>
          <a:ln w="25400">
            <a:solidFill>
              <a:srgbClr val="192E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1693090" y="3501417"/>
            <a:ext cx="1089329" cy="238539"/>
          </a:xfrm>
          <a:prstGeom prst="roundRect">
            <a:avLst/>
          </a:prstGeom>
          <a:noFill/>
          <a:ln w="25400">
            <a:solidFill>
              <a:srgbClr val="192E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239417" y="4168547"/>
            <a:ext cx="3229555" cy="983898"/>
          </a:xfrm>
          <a:prstGeom prst="roundRect">
            <a:avLst/>
          </a:prstGeom>
          <a:noFill/>
          <a:ln w="25400">
            <a:solidFill>
              <a:srgbClr val="FAB1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13" idx="1"/>
            <a:endCxn id="23" idx="3"/>
          </p:cNvCxnSpPr>
          <p:nvPr/>
        </p:nvCxnSpPr>
        <p:spPr>
          <a:xfrm flipH="1">
            <a:off x="3468972" y="4155964"/>
            <a:ext cx="1789190" cy="504532"/>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239417" y="5247861"/>
            <a:ext cx="1835873" cy="620202"/>
          </a:xfrm>
          <a:prstGeom prst="roundRect">
            <a:avLst/>
          </a:prstGeom>
          <a:noFill/>
          <a:ln w="25400">
            <a:solidFill>
              <a:srgbClr val="FAB1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239417" y="5891987"/>
            <a:ext cx="1835873" cy="620202"/>
          </a:xfrm>
          <a:prstGeom prst="roundRect">
            <a:avLst/>
          </a:prstGeom>
          <a:noFill/>
          <a:ln w="25400">
            <a:solidFill>
              <a:srgbClr val="FAB1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a:endCxn id="26" idx="3"/>
          </p:cNvCxnSpPr>
          <p:nvPr/>
        </p:nvCxnSpPr>
        <p:spPr>
          <a:xfrm flipH="1">
            <a:off x="2075290" y="5096786"/>
            <a:ext cx="3162296" cy="461176"/>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7" idx="3"/>
          </p:cNvCxnSpPr>
          <p:nvPr/>
        </p:nvCxnSpPr>
        <p:spPr>
          <a:xfrm flipH="1">
            <a:off x="2075290" y="5724939"/>
            <a:ext cx="3162296" cy="477149"/>
          </a:xfrm>
          <a:prstGeom prst="straightConnector1">
            <a:avLst/>
          </a:prstGeom>
          <a:ln>
            <a:solidFill>
              <a:srgbClr val="FAB13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93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879</TotalTime>
  <Words>1323</Words>
  <Application>Microsoft Office PowerPoint</Application>
  <PresentationFormat>On-screen Show (4:3)</PresentationFormat>
  <Paragraphs>121</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Georgia</vt:lpstr>
      <vt:lpstr>Helvetica</vt:lpstr>
      <vt:lpstr>Office Theme</vt:lpstr>
      <vt:lpstr>Slate 101: Access and Navigation   The basics of accessing and navigating within 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that’s it!  We know it will take some getting used to, but you’ll be navigating through applications in no time!  Our goal is to make using Slate as user friendly as possible and always welcome feedback and suggestions.  If you have any questions regarding Slate, please let us know by submitting a question through the Faculty Resource page.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TITLE</dc:title>
  <dc:creator>Jordan</dc:creator>
  <cp:lastModifiedBy>Rehnberg, Jen</cp:lastModifiedBy>
  <cp:revision>81</cp:revision>
  <dcterms:created xsi:type="dcterms:W3CDTF">2015-05-27T18:56:39Z</dcterms:created>
  <dcterms:modified xsi:type="dcterms:W3CDTF">2020-08-20T21:42:19Z</dcterms:modified>
</cp:coreProperties>
</file>