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71" r:id="rId3"/>
    <p:sldId id="266" r:id="rId4"/>
    <p:sldId id="267" r:id="rId5"/>
    <p:sldId id="270" r:id="rId6"/>
    <p:sldId id="268" r:id="rId7"/>
    <p:sldId id="265" r:id="rId8"/>
    <p:sldId id="26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2E50"/>
    <a:srgbClr val="FAB1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94660"/>
  </p:normalViewPr>
  <p:slideViewPr>
    <p:cSldViewPr snapToGrid="0" snapToObjects="1">
      <p:cViewPr varScale="1">
        <p:scale>
          <a:sx n="62" d="100"/>
          <a:sy n="62" d="100"/>
        </p:scale>
        <p:origin x="116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9CDE7-B61E-BD40-9481-F1F4B64F3159}" type="datetimeFigureOut">
              <a:rPr lang="en-US" smtClean="0"/>
              <a:t>8/20/2020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9AB08-EB93-3549-BBDC-5D1C9C1B344A}" type="slidenum">
              <a:rPr lang="en-US" smtClean="0"/>
              <a:t>‹#›</a:t>
            </a:fld>
            <a:endParaRPr lang="en-US"/>
          </a:p>
        </p:txBody>
      </p:sp>
    </p:spTree>
    <p:extLst>
      <p:ext uri="{BB962C8B-B14F-4D97-AF65-F5344CB8AC3E}">
        <p14:creationId xmlns:p14="http://schemas.microsoft.com/office/powerpoint/2010/main" val="35998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a:t>
            </a:fld>
            <a:endParaRPr lang="en-US"/>
          </a:p>
        </p:txBody>
      </p:sp>
    </p:spTree>
    <p:extLst>
      <p:ext uri="{BB962C8B-B14F-4D97-AF65-F5344CB8AC3E}">
        <p14:creationId xmlns:p14="http://schemas.microsoft.com/office/powerpoint/2010/main" val="294527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4</a:t>
            </a:fld>
            <a:endParaRPr lang="en-US"/>
          </a:p>
        </p:txBody>
      </p:sp>
    </p:spTree>
    <p:extLst>
      <p:ext uri="{BB962C8B-B14F-4D97-AF65-F5344CB8AC3E}">
        <p14:creationId xmlns:p14="http://schemas.microsoft.com/office/powerpoint/2010/main" val="337928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5</a:t>
            </a:fld>
            <a:endParaRPr lang="en-US"/>
          </a:p>
        </p:txBody>
      </p:sp>
    </p:spTree>
    <p:extLst>
      <p:ext uri="{BB962C8B-B14F-4D97-AF65-F5344CB8AC3E}">
        <p14:creationId xmlns:p14="http://schemas.microsoft.com/office/powerpoint/2010/main" val="244996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8</a:t>
            </a:fld>
            <a:endParaRPr lang="en-US"/>
          </a:p>
        </p:txBody>
      </p:sp>
    </p:spTree>
    <p:extLst>
      <p:ext uri="{BB962C8B-B14F-4D97-AF65-F5344CB8AC3E}">
        <p14:creationId xmlns:p14="http://schemas.microsoft.com/office/powerpoint/2010/main" val="275982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61043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3652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4185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5894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22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86279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8108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152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14983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8641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810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59474"/>
          </a:xfrm>
          <a:prstGeom prst="rect">
            <a:avLst/>
          </a:prstGeom>
          <a:noFill/>
          <a:ln>
            <a:noFill/>
          </a:ln>
        </p:spPr>
      </p:pic>
      <p:sp>
        <p:nvSpPr>
          <p:cNvPr id="4" name="Rectangle 3"/>
          <p:cNvSpPr/>
          <p:nvPr userDrawn="1"/>
        </p:nvSpPr>
        <p:spPr>
          <a:xfrm>
            <a:off x="0" y="505440"/>
            <a:ext cx="9144000" cy="54034"/>
          </a:xfrm>
          <a:prstGeom prst="rect">
            <a:avLst/>
          </a:prstGeom>
          <a:solidFill>
            <a:srgbClr val="F8B13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 name="Picture 1"/>
          <p:cNvPicPr>
            <a:picLocks noChangeAspect="1"/>
          </p:cNvPicPr>
          <p:nvPr userDrawn="1"/>
        </p:nvPicPr>
        <p:blipFill>
          <a:blip r:embed="rId14"/>
          <a:stretch>
            <a:fillRect/>
          </a:stretch>
        </p:blipFill>
        <p:spPr>
          <a:xfrm>
            <a:off x="4078932" y="161651"/>
            <a:ext cx="815312" cy="823076"/>
          </a:xfrm>
          <a:prstGeom prst="rect">
            <a:avLst/>
          </a:prstGeom>
        </p:spPr>
      </p:pic>
    </p:spTree>
    <p:extLst>
      <p:ext uri="{BB962C8B-B14F-4D97-AF65-F5344CB8AC3E}">
        <p14:creationId xmlns:p14="http://schemas.microsoft.com/office/powerpoint/2010/main" val="416776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10904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Graduate School &amp; International Admissions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Slate 101: Review Forms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8/20/2020</a:t>
            </a:r>
          </a:p>
          <a:p>
            <a:pPr marL="0" marR="0">
              <a:lnSpc>
                <a:spcPct val="120000"/>
              </a:lnSpc>
              <a:spcBef>
                <a:spcPts val="0"/>
              </a:spcBef>
              <a:spcAft>
                <a:spcPts val="0"/>
              </a:spcAft>
            </a:pPr>
            <a:endParaRPr lang="en-US" sz="1200" dirty="0">
              <a:solidFill>
                <a:schemeClr val="bg1">
                  <a:lumMod val="50000"/>
                </a:schemeClr>
              </a:solidFill>
              <a:latin typeface="Georgia"/>
              <a:ea typeface="ヒラギノ丸ゴ Pro W4"/>
              <a:cs typeface="Times New Roman"/>
            </a:endParaRP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sp>
        <p:nvSpPr>
          <p:cNvPr id="13" name="Title 1"/>
          <p:cNvSpPr>
            <a:spLocks noGrp="1"/>
          </p:cNvSpPr>
          <p:nvPr>
            <p:ph type="ctrTitle"/>
          </p:nvPr>
        </p:nvSpPr>
        <p:spPr>
          <a:xfrm>
            <a:off x="0" y="1164333"/>
            <a:ext cx="9144000" cy="2107373"/>
          </a:xfrm>
        </p:spPr>
        <p:txBody>
          <a:bodyPr/>
          <a:lstStyle/>
          <a:p>
            <a:r>
              <a:rPr lang="en-US" sz="5400" b="1" dirty="0">
                <a:solidFill>
                  <a:srgbClr val="192E50"/>
                </a:solidFill>
                <a:latin typeface="Helvetica"/>
                <a:cs typeface="Helvetica"/>
              </a:rPr>
              <a:t>Slate:</a:t>
            </a:r>
            <a:br>
              <a:rPr lang="en-US" sz="5400" b="1" dirty="0">
                <a:solidFill>
                  <a:srgbClr val="192E50"/>
                </a:solidFill>
                <a:latin typeface="Helvetica"/>
                <a:cs typeface="Helvetica"/>
              </a:rPr>
            </a:br>
            <a:r>
              <a:rPr lang="en-US" sz="5400" b="1" dirty="0">
                <a:solidFill>
                  <a:srgbClr val="192E50"/>
                </a:solidFill>
                <a:latin typeface="Helvetica"/>
                <a:cs typeface="Helvetica"/>
              </a:rPr>
              <a:t>Submitting Review Forms</a:t>
            </a:r>
            <a:br>
              <a:rPr lang="en-US" sz="5400" b="1" dirty="0">
                <a:solidFill>
                  <a:srgbClr val="192E50"/>
                </a:solidFill>
                <a:latin typeface="Helvetica"/>
                <a:cs typeface="Helvetica"/>
              </a:rPr>
            </a:br>
            <a:endParaRPr lang="en-US" sz="5400" b="1" dirty="0">
              <a:solidFill>
                <a:srgbClr val="192E50"/>
              </a:solidFill>
              <a:latin typeface="Helvetica"/>
              <a:cs typeface="Helvetica"/>
            </a:endParaRPr>
          </a:p>
        </p:txBody>
      </p:sp>
      <p:sp>
        <p:nvSpPr>
          <p:cNvPr id="16" name="Subtitle 2"/>
          <p:cNvSpPr>
            <a:spLocks noGrp="1"/>
          </p:cNvSpPr>
          <p:nvPr>
            <p:ph type="subTitle" idx="1"/>
          </p:nvPr>
        </p:nvSpPr>
        <p:spPr>
          <a:xfrm>
            <a:off x="536330" y="3892238"/>
            <a:ext cx="7921869" cy="1099662"/>
          </a:xfrm>
        </p:spPr>
        <p:txBody>
          <a:bodyPr/>
          <a:lstStyle/>
          <a:p>
            <a:r>
              <a:rPr lang="en-US" sz="2800" dirty="0">
                <a:solidFill>
                  <a:srgbClr val="FAB134"/>
                </a:solidFill>
                <a:latin typeface="Helvetica"/>
                <a:cs typeface="Helvetica"/>
              </a:rPr>
              <a:t>Submitting review forms and making an admission recommendation in Slate</a:t>
            </a:r>
          </a:p>
        </p:txBody>
      </p:sp>
      <p:pic>
        <p:nvPicPr>
          <p:cNvPr id="17" name="Picture 16"/>
          <p:cNvPicPr>
            <a:picLocks noChangeAspect="1"/>
          </p:cNvPicPr>
          <p:nvPr/>
        </p:nvPicPr>
        <p:blipFill>
          <a:blip r:embed="rId4"/>
          <a:stretch>
            <a:fillRect/>
          </a:stretch>
        </p:blipFill>
        <p:spPr>
          <a:xfrm>
            <a:off x="6662420" y="5864649"/>
            <a:ext cx="2159000" cy="673100"/>
          </a:xfrm>
          <a:prstGeom prst="rect">
            <a:avLst/>
          </a:prstGeom>
        </p:spPr>
      </p:pic>
    </p:spTree>
    <p:extLst>
      <p:ext uri="{BB962C8B-B14F-4D97-AF65-F5344CB8AC3E}">
        <p14:creationId xmlns:p14="http://schemas.microsoft.com/office/powerpoint/2010/main" val="68524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370456" y="2767864"/>
            <a:ext cx="3847625" cy="3186429"/>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Staff Review Form</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Instead of receiving a paper screening sheet, you’ll now be able to review the “Staff Review Form.”</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The information previously included on a screening sheet is available here.</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Here you see the applicant’s GPA, verification of degree conferred, and whether they meet, partially meet, or do not meet the Graduate School requirements for admission.</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You will also see “Admin Review Forms” for other steps within the application process. You can ignore these!</a:t>
            </a:r>
          </a:p>
          <a:p>
            <a:pPr marR="0">
              <a:spcBef>
                <a:spcPts val="0"/>
              </a:spcBef>
              <a:spcAft>
                <a:spcPts val="0"/>
              </a:spcAft>
            </a:pPr>
            <a:endParaRPr lang="en-US" sz="1400" dirty="0">
              <a:solidFill>
                <a:srgbClr val="262626"/>
              </a:solidFill>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pic>
        <p:nvPicPr>
          <p:cNvPr id="2" name="Picture 1"/>
          <p:cNvPicPr>
            <a:picLocks noChangeAspect="1"/>
          </p:cNvPicPr>
          <p:nvPr/>
        </p:nvPicPr>
        <p:blipFill>
          <a:blip r:embed="rId2"/>
          <a:stretch>
            <a:fillRect/>
          </a:stretch>
        </p:blipFill>
        <p:spPr>
          <a:xfrm>
            <a:off x="4530626" y="2784784"/>
            <a:ext cx="4057991" cy="2513329"/>
          </a:xfrm>
          <a:prstGeom prst="rect">
            <a:avLst/>
          </a:prstGeom>
        </p:spPr>
      </p:pic>
      <p:sp>
        <p:nvSpPr>
          <p:cNvPr id="3" name="Oval 2"/>
          <p:cNvSpPr/>
          <p:nvPr/>
        </p:nvSpPr>
        <p:spPr>
          <a:xfrm>
            <a:off x="4499935" y="4963117"/>
            <a:ext cx="517508" cy="21871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3" idx="6"/>
          </p:cNvCxnSpPr>
          <p:nvPr/>
        </p:nvCxnSpPr>
        <p:spPr>
          <a:xfrm flipV="1">
            <a:off x="5017443" y="4890782"/>
            <a:ext cx="297542" cy="1816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 Box 19"/>
          <p:cNvSpPr txBox="1"/>
          <p:nvPr/>
        </p:nvSpPr>
        <p:spPr>
          <a:xfrm>
            <a:off x="428357" y="1173104"/>
            <a:ext cx="8293166" cy="1407886"/>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effectLst/>
                <a:latin typeface="Helvetica"/>
                <a:ea typeface="ヒラギノ丸ゴ Pro W4"/>
                <a:cs typeface="Times New Roman"/>
              </a:rPr>
              <a:t>Applications</a:t>
            </a:r>
          </a:p>
          <a:p>
            <a:pPr marR="0">
              <a:spcBef>
                <a:spcPts val="0"/>
              </a:spcBef>
              <a:spcAft>
                <a:spcPts val="0"/>
              </a:spcAft>
            </a:pPr>
            <a:r>
              <a:rPr lang="en-US" sz="1400" dirty="0">
                <a:solidFill>
                  <a:srgbClr val="192E50"/>
                </a:solidFill>
                <a:latin typeface="Georgia" panose="02040502050405020303" pitchFamily="18" charset="0"/>
                <a:ea typeface="ヒラギノ丸ゴ Pro W4"/>
                <a:cs typeface="Helvetica" panose="020B0604020202020204" pitchFamily="34" charset="0"/>
              </a:rPr>
              <a:t>Applications are now automatically assigned to faculty/staff queues when they are ready for review. You will then receive an email notification to let you know that applications are ready for review. If applications should not be assigned to you, please contact us to let us know so we can update the process. </a:t>
            </a:r>
            <a:endParaRPr lang="en-US" sz="1600" dirty="0">
              <a:solidFill>
                <a:srgbClr val="192E50"/>
              </a:solidFill>
              <a:effectLst/>
              <a:ea typeface="ヒラギノ丸ゴ Pro W4"/>
              <a:cs typeface="Times New Roman"/>
            </a:endParaRPr>
          </a:p>
        </p:txBody>
      </p:sp>
      <p:pic>
        <p:nvPicPr>
          <p:cNvPr id="5" name="Picture 4"/>
          <p:cNvPicPr>
            <a:picLocks noChangeAspect="1"/>
          </p:cNvPicPr>
          <p:nvPr/>
        </p:nvPicPr>
        <p:blipFill>
          <a:blip r:embed="rId3"/>
          <a:stretch>
            <a:fillRect/>
          </a:stretch>
        </p:blipFill>
        <p:spPr>
          <a:xfrm>
            <a:off x="5321491" y="3482081"/>
            <a:ext cx="3537208" cy="2935642"/>
          </a:xfrm>
          <a:prstGeom prst="rect">
            <a:avLst/>
          </a:prstGeom>
          <a:ln>
            <a:noFill/>
          </a:ln>
          <a:effectLst>
            <a:outerShdw blurRad="292100" dist="139700" dir="2700000" algn="tl" rotWithShape="0">
              <a:srgbClr val="333333">
                <a:alpha val="65000"/>
              </a:srgbClr>
            </a:outerShdw>
          </a:effectLst>
        </p:spPr>
      </p:pic>
      <p:sp>
        <p:nvSpPr>
          <p:cNvPr id="10" name="Rounded Rectangle 9"/>
          <p:cNvSpPr/>
          <p:nvPr/>
        </p:nvSpPr>
        <p:spPr>
          <a:xfrm>
            <a:off x="6660859" y="4672668"/>
            <a:ext cx="276836" cy="159391"/>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6646415" y="5393196"/>
            <a:ext cx="2130803" cy="283490"/>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6637089" y="5698526"/>
            <a:ext cx="1449897" cy="255767"/>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2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331411" y="526419"/>
            <a:ext cx="2904159" cy="6132583"/>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latin typeface="Helvetica"/>
                <a:ea typeface="ヒラギノ丸ゴ Pro W4"/>
                <a:cs typeface="Times New Roman"/>
              </a:rPr>
              <a:t>Recommending Admit/Deny</a:t>
            </a:r>
          </a:p>
          <a:p>
            <a:pPr marL="285750" marR="0" indent="-285750">
              <a:spcBef>
                <a:spcPts val="0"/>
              </a:spcBef>
              <a:spcAft>
                <a:spcPts val="0"/>
              </a:spcAft>
              <a:buFont typeface="Arial" panose="020B0604020202020204" pitchFamily="34" charset="0"/>
              <a:buChar char="•"/>
            </a:pPr>
            <a:r>
              <a:rPr lang="en-US" sz="1400" b="1" dirty="0">
                <a:solidFill>
                  <a:srgbClr val="192E50"/>
                </a:solidFill>
                <a:latin typeface="Georgia" panose="02040502050405020303" pitchFamily="18" charset="0"/>
                <a:ea typeface="ヒラギノ丸ゴ Pro W4"/>
                <a:cs typeface="Helvetica" panose="020B0604020202020204" pitchFamily="34" charset="0"/>
              </a:rPr>
              <a:t>Important!! </a:t>
            </a:r>
            <a:r>
              <a:rPr lang="en-US" sz="1400" dirty="0">
                <a:solidFill>
                  <a:srgbClr val="192E50"/>
                </a:solidFill>
                <a:latin typeface="Georgia" panose="02040502050405020303" pitchFamily="18" charset="0"/>
                <a:ea typeface="ヒラギノ丸ゴ Pro W4"/>
                <a:cs typeface="Helvetica" panose="020B0604020202020204" pitchFamily="34" charset="0"/>
              </a:rPr>
              <a:t>Only one faculty member can submit the Faculty Review Form. If you are the first of many to be reviewing the application, do not proceed with the form. </a:t>
            </a:r>
            <a:r>
              <a:rPr lang="en-US" sz="1400" b="1" dirty="0">
                <a:solidFill>
                  <a:srgbClr val="192E50"/>
                </a:solidFill>
                <a:latin typeface="Georgia" panose="02040502050405020303" pitchFamily="18" charset="0"/>
                <a:ea typeface="ヒラギノ丸ゴ Pro W4"/>
                <a:cs typeface="Helvetica" panose="020B0604020202020204" pitchFamily="34" charset="0"/>
              </a:rPr>
              <a:t>Please assign one person to submit the Faculty Review Form.</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Once you’ve reviewed the application and are ready to recommend the applicant for admission or denial, you first need to click the “Add to Queue” button located in the bottom left.</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You will then see a “Review Form/Send to Bin” button appear in the bottom right.</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Clicking this to bring up the “Faculty Review Form” where you complete the “screening sheet” and send it back to the Graduate School.</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You are required to complete each area or else you cannot send the form.</a:t>
            </a:r>
          </a:p>
          <a:p>
            <a:pPr marL="285750" marR="0" indent="-285750">
              <a:spcBef>
                <a:spcPts val="0"/>
              </a:spcBef>
              <a:spcAft>
                <a:spcPts val="0"/>
              </a:spcAft>
              <a:buFont typeface="Arial" panose="020B0604020202020204" pitchFamily="34" charset="0"/>
              <a:buChar char="•"/>
            </a:pPr>
            <a:endParaRPr lang="en-US" sz="1400" dirty="0">
              <a:solidFill>
                <a:srgbClr val="192E50"/>
              </a:solidFill>
              <a:latin typeface="Georgia" panose="02040502050405020303" pitchFamily="18" charset="0"/>
              <a:ea typeface="ヒラギノ丸ゴ Pro W4"/>
              <a:cs typeface="Helvetica" panose="020B0604020202020204" pitchFamily="34" charset="0"/>
            </a:endParaRPr>
          </a:p>
          <a:p>
            <a:pPr marL="285750" marR="0" indent="-285750">
              <a:spcBef>
                <a:spcPts val="0"/>
              </a:spcBef>
              <a:spcAft>
                <a:spcPts val="0"/>
              </a:spcAft>
              <a:buFont typeface="Arial" panose="020B0604020202020204" pitchFamily="34" charset="0"/>
              <a:buChar char="•"/>
            </a:pPr>
            <a:endParaRPr lang="en-US" sz="1400" dirty="0">
              <a:solidFill>
                <a:srgbClr val="262626"/>
              </a:solidFill>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pic>
        <p:nvPicPr>
          <p:cNvPr id="5" name="Picture 4"/>
          <p:cNvPicPr>
            <a:picLocks noChangeAspect="1"/>
          </p:cNvPicPr>
          <p:nvPr/>
        </p:nvPicPr>
        <p:blipFill>
          <a:blip r:embed="rId2"/>
          <a:stretch>
            <a:fillRect/>
          </a:stretch>
        </p:blipFill>
        <p:spPr>
          <a:xfrm>
            <a:off x="3340710" y="1056349"/>
            <a:ext cx="3552825" cy="542925"/>
          </a:xfrm>
          <a:prstGeom prst="rect">
            <a:avLst/>
          </a:prstGeom>
        </p:spPr>
      </p:pic>
      <p:sp>
        <p:nvSpPr>
          <p:cNvPr id="7" name="Oval 6"/>
          <p:cNvSpPr/>
          <p:nvPr/>
        </p:nvSpPr>
        <p:spPr>
          <a:xfrm>
            <a:off x="3631223" y="1230923"/>
            <a:ext cx="1090246" cy="43961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30550"/>
          <a:stretch/>
        </p:blipFill>
        <p:spPr>
          <a:xfrm>
            <a:off x="6744749" y="1309026"/>
            <a:ext cx="2140076" cy="814386"/>
          </a:xfrm>
          <a:prstGeom prst="rect">
            <a:avLst/>
          </a:prstGeom>
        </p:spPr>
      </p:pic>
      <p:sp>
        <p:nvSpPr>
          <p:cNvPr id="10" name="Oval 9"/>
          <p:cNvSpPr/>
          <p:nvPr/>
        </p:nvSpPr>
        <p:spPr>
          <a:xfrm>
            <a:off x="6887236" y="1742830"/>
            <a:ext cx="1925516" cy="43082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38661" y="984856"/>
            <a:ext cx="1297599" cy="369332"/>
          </a:xfrm>
          <a:prstGeom prst="rect">
            <a:avLst/>
          </a:prstGeom>
          <a:noFill/>
        </p:spPr>
        <p:txBody>
          <a:bodyPr wrap="none" rtlCol="0">
            <a:spAutoFit/>
          </a:bodyPr>
          <a:lstStyle/>
          <a:p>
            <a:r>
              <a:rPr lang="en-US" dirty="0">
                <a:solidFill>
                  <a:srgbClr val="FF0000"/>
                </a:solidFill>
              </a:rPr>
              <a:t>Bottom Left</a:t>
            </a:r>
          </a:p>
        </p:txBody>
      </p:sp>
      <p:sp>
        <p:nvSpPr>
          <p:cNvPr id="12" name="TextBox 11"/>
          <p:cNvSpPr txBox="1"/>
          <p:nvPr/>
        </p:nvSpPr>
        <p:spPr>
          <a:xfrm>
            <a:off x="7380201" y="1359267"/>
            <a:ext cx="1422569" cy="369332"/>
          </a:xfrm>
          <a:prstGeom prst="rect">
            <a:avLst/>
          </a:prstGeom>
          <a:noFill/>
        </p:spPr>
        <p:txBody>
          <a:bodyPr wrap="none" rtlCol="0">
            <a:spAutoFit/>
          </a:bodyPr>
          <a:lstStyle/>
          <a:p>
            <a:r>
              <a:rPr lang="en-US" dirty="0">
                <a:solidFill>
                  <a:srgbClr val="FF0000"/>
                </a:solidFill>
              </a:rPr>
              <a:t>Bottom Right</a:t>
            </a:r>
          </a:p>
        </p:txBody>
      </p:sp>
      <p:sp>
        <p:nvSpPr>
          <p:cNvPr id="13" name="TextBox 12"/>
          <p:cNvSpPr txBox="1"/>
          <p:nvPr/>
        </p:nvSpPr>
        <p:spPr>
          <a:xfrm>
            <a:off x="6764260" y="2393898"/>
            <a:ext cx="2136530" cy="1015663"/>
          </a:xfrm>
          <a:prstGeom prst="rect">
            <a:avLst/>
          </a:prstGeom>
          <a:noFill/>
        </p:spPr>
        <p:txBody>
          <a:bodyPr wrap="square" rtlCol="0">
            <a:spAutoFit/>
          </a:bodyPr>
          <a:lstStyle/>
          <a:p>
            <a:r>
              <a:rPr lang="en-US" sz="1200" b="1" dirty="0">
                <a:solidFill>
                  <a:srgbClr val="192E50"/>
                </a:solidFill>
              </a:rPr>
              <a:t>Confirm that the program, term, and site are correct. If changes need to be made, please describe them in the text box that appears.</a:t>
            </a:r>
          </a:p>
        </p:txBody>
      </p:sp>
      <p:cxnSp>
        <p:nvCxnSpPr>
          <p:cNvPr id="16" name="Straight Arrow Connector 15"/>
          <p:cNvCxnSpPr/>
          <p:nvPr/>
        </p:nvCxnSpPr>
        <p:spPr>
          <a:xfrm flipH="1" flipV="1">
            <a:off x="6164394" y="2544984"/>
            <a:ext cx="536326" cy="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764260" y="3467652"/>
            <a:ext cx="1807160" cy="1200329"/>
          </a:xfrm>
          <a:prstGeom prst="rect">
            <a:avLst/>
          </a:prstGeom>
          <a:noFill/>
        </p:spPr>
        <p:txBody>
          <a:bodyPr wrap="square" rtlCol="0">
            <a:spAutoFit/>
          </a:bodyPr>
          <a:lstStyle/>
          <a:p>
            <a:r>
              <a:rPr lang="en-US" sz="1200" b="1" dirty="0">
                <a:solidFill>
                  <a:srgbClr val="192E50"/>
                </a:solidFill>
              </a:rPr>
              <a:t>Select the type of admission/denial you are recommending. If you recommend admission of any type, advisor information is required.</a:t>
            </a:r>
          </a:p>
        </p:txBody>
      </p:sp>
      <p:cxnSp>
        <p:nvCxnSpPr>
          <p:cNvPr id="20" name="Straight Arrow Connector 19"/>
          <p:cNvCxnSpPr/>
          <p:nvPr/>
        </p:nvCxnSpPr>
        <p:spPr>
          <a:xfrm flipH="1" flipV="1">
            <a:off x="6174103" y="3616888"/>
            <a:ext cx="585944" cy="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755832" y="4819180"/>
            <a:ext cx="2144958" cy="830997"/>
          </a:xfrm>
          <a:prstGeom prst="rect">
            <a:avLst/>
          </a:prstGeom>
          <a:noFill/>
        </p:spPr>
        <p:txBody>
          <a:bodyPr wrap="square" rtlCol="0">
            <a:spAutoFit/>
          </a:bodyPr>
          <a:lstStyle/>
          <a:p>
            <a:r>
              <a:rPr lang="en-US" sz="1200" b="1" dirty="0">
                <a:solidFill>
                  <a:srgbClr val="192E50"/>
                </a:solidFill>
              </a:rPr>
              <a:t>Enter in advisor name, Bear #, and @unco.edu email. This is required in order to submit the form.</a:t>
            </a:r>
          </a:p>
        </p:txBody>
      </p:sp>
      <p:cxnSp>
        <p:nvCxnSpPr>
          <p:cNvPr id="25" name="Straight Arrow Connector 24"/>
          <p:cNvCxnSpPr/>
          <p:nvPr/>
        </p:nvCxnSpPr>
        <p:spPr>
          <a:xfrm flipH="1" flipV="1">
            <a:off x="6174103" y="4942852"/>
            <a:ext cx="570646" cy="58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4"/>
          <a:stretch>
            <a:fillRect/>
          </a:stretch>
        </p:blipFill>
        <p:spPr>
          <a:xfrm>
            <a:off x="3573413" y="1716219"/>
            <a:ext cx="2600690" cy="4804665"/>
          </a:xfrm>
          <a:prstGeom prst="rect">
            <a:avLst/>
          </a:prstGeom>
        </p:spPr>
      </p:pic>
    </p:spTree>
    <p:extLst>
      <p:ext uri="{BB962C8B-B14F-4D97-AF65-F5344CB8AC3E}">
        <p14:creationId xmlns:p14="http://schemas.microsoft.com/office/powerpoint/2010/main" val="137110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356828" y="907150"/>
            <a:ext cx="8477569" cy="1055966"/>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latin typeface="Helvetica"/>
                <a:ea typeface="ヒラギノ丸ゴ Pro W4"/>
                <a:cs typeface="Times New Roman"/>
              </a:rPr>
              <a:t>Recommending Admit/Deny</a:t>
            </a: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Depending on how you complete the fields on the Faculty Review Form, additional areas may appear. </a:t>
            </a:r>
          </a:p>
          <a:p>
            <a:pPr marL="285750" marR="0" indent="-285750">
              <a:spcBef>
                <a:spcPts val="0"/>
              </a:spcBef>
              <a:spcAft>
                <a:spcPts val="0"/>
              </a:spcAft>
              <a:buFont typeface="Arial" panose="020B0604020202020204" pitchFamily="34" charset="0"/>
              <a:buChar char="•"/>
            </a:pPr>
            <a:endParaRPr lang="en-US" sz="1400" dirty="0">
              <a:solidFill>
                <a:srgbClr val="192E50"/>
              </a:solidFill>
              <a:latin typeface="Georgia" panose="02040502050405020303" pitchFamily="18" charset="0"/>
              <a:ea typeface="ヒラギノ丸ゴ Pro W4"/>
              <a:cs typeface="Helvetica" panose="020B0604020202020204" pitchFamily="34" charset="0"/>
            </a:endParaRPr>
          </a:p>
          <a:p>
            <a:pPr marL="285750" marR="0" indent="-285750">
              <a:spcBef>
                <a:spcPts val="0"/>
              </a:spcBef>
              <a:spcAft>
                <a:spcPts val="0"/>
              </a:spcAft>
              <a:buFont typeface="Arial" panose="020B0604020202020204" pitchFamily="34" charset="0"/>
              <a:buChar char="•"/>
            </a:pPr>
            <a:endParaRPr lang="en-US" sz="1400" dirty="0">
              <a:solidFill>
                <a:srgbClr val="262626"/>
              </a:solidFill>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pic>
        <p:nvPicPr>
          <p:cNvPr id="19" name="Picture 18"/>
          <p:cNvPicPr/>
          <p:nvPr/>
        </p:nvPicPr>
        <p:blipFill rotWithShape="1">
          <a:blip r:embed="rId3"/>
          <a:srcRect b="12990"/>
          <a:stretch/>
        </p:blipFill>
        <p:spPr>
          <a:xfrm>
            <a:off x="203626" y="1487325"/>
            <a:ext cx="2755655" cy="3034341"/>
          </a:xfrm>
          <a:prstGeom prst="rect">
            <a:avLst/>
          </a:prstGeom>
        </p:spPr>
      </p:pic>
      <p:sp>
        <p:nvSpPr>
          <p:cNvPr id="2" name="TextBox 1"/>
          <p:cNvSpPr txBox="1"/>
          <p:nvPr/>
        </p:nvSpPr>
        <p:spPr>
          <a:xfrm>
            <a:off x="3469235" y="1932495"/>
            <a:ext cx="2259623" cy="1015663"/>
          </a:xfrm>
          <a:prstGeom prst="rect">
            <a:avLst/>
          </a:prstGeom>
          <a:noFill/>
        </p:spPr>
        <p:txBody>
          <a:bodyPr wrap="square" rtlCol="0">
            <a:spAutoFit/>
          </a:bodyPr>
          <a:lstStyle/>
          <a:p>
            <a:r>
              <a:rPr lang="en-US" sz="1200" b="1" dirty="0">
                <a:solidFill>
                  <a:srgbClr val="192E50"/>
                </a:solidFill>
              </a:rPr>
              <a:t>If the applicant has selected the wrong program, term, or site and you need to make changes select “No” and enter changes in the text box.</a:t>
            </a:r>
          </a:p>
        </p:txBody>
      </p:sp>
      <p:cxnSp>
        <p:nvCxnSpPr>
          <p:cNvPr id="4" name="Straight Arrow Connector 3"/>
          <p:cNvCxnSpPr/>
          <p:nvPr/>
        </p:nvCxnSpPr>
        <p:spPr>
          <a:xfrm flipH="1" flipV="1">
            <a:off x="2941732" y="2646931"/>
            <a:ext cx="509954"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469235" y="3646742"/>
            <a:ext cx="2182561" cy="1200329"/>
          </a:xfrm>
          <a:prstGeom prst="rect">
            <a:avLst/>
          </a:prstGeom>
          <a:noFill/>
        </p:spPr>
        <p:txBody>
          <a:bodyPr wrap="square" rtlCol="0">
            <a:spAutoFit/>
          </a:bodyPr>
          <a:lstStyle/>
          <a:p>
            <a:r>
              <a:rPr lang="en-US" sz="1200" b="1" dirty="0">
                <a:solidFill>
                  <a:srgbClr val="192E50"/>
                </a:solidFill>
              </a:rPr>
              <a:t>If recommending admission with requirements, enter the requirements in the text box that appears. Requirements must be specific and are application post-admission.</a:t>
            </a:r>
          </a:p>
        </p:txBody>
      </p:sp>
      <p:pic>
        <p:nvPicPr>
          <p:cNvPr id="25" name="Picture 24"/>
          <p:cNvPicPr/>
          <p:nvPr/>
        </p:nvPicPr>
        <p:blipFill rotWithShape="1">
          <a:blip r:embed="rId4"/>
          <a:srcRect b="46629"/>
          <a:stretch/>
        </p:blipFill>
        <p:spPr>
          <a:xfrm>
            <a:off x="5763956" y="1696817"/>
            <a:ext cx="2719388" cy="2111785"/>
          </a:xfrm>
          <a:prstGeom prst="rect">
            <a:avLst/>
          </a:prstGeom>
        </p:spPr>
      </p:pic>
      <p:sp>
        <p:nvSpPr>
          <p:cNvPr id="24" name="TextBox 23"/>
          <p:cNvSpPr txBox="1"/>
          <p:nvPr/>
        </p:nvSpPr>
        <p:spPr>
          <a:xfrm>
            <a:off x="3034136" y="3136889"/>
            <a:ext cx="2377714" cy="461665"/>
          </a:xfrm>
          <a:prstGeom prst="rect">
            <a:avLst/>
          </a:prstGeom>
          <a:noFill/>
        </p:spPr>
        <p:txBody>
          <a:bodyPr wrap="square" rtlCol="0">
            <a:spAutoFit/>
          </a:bodyPr>
          <a:lstStyle/>
          <a:p>
            <a:pPr algn="r"/>
            <a:r>
              <a:rPr lang="en-US" sz="1200" b="1" dirty="0">
                <a:solidFill>
                  <a:srgbClr val="192E50"/>
                </a:solidFill>
              </a:rPr>
              <a:t>If you are recommending a denial, no other fields will appear.</a:t>
            </a:r>
          </a:p>
        </p:txBody>
      </p:sp>
      <p:cxnSp>
        <p:nvCxnSpPr>
          <p:cNvPr id="29" name="Straight Arrow Connector 28"/>
          <p:cNvCxnSpPr>
            <a:stCxn id="24" idx="3"/>
          </p:cNvCxnSpPr>
          <p:nvPr/>
        </p:nvCxnSpPr>
        <p:spPr>
          <a:xfrm>
            <a:off x="5411850" y="3367722"/>
            <a:ext cx="399433" cy="2169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811283" y="4234653"/>
            <a:ext cx="2624734" cy="1015663"/>
          </a:xfrm>
          <a:prstGeom prst="rect">
            <a:avLst/>
          </a:prstGeom>
          <a:noFill/>
          <a:ln w="25400">
            <a:solidFill>
              <a:srgbClr val="FFC000"/>
            </a:solidFill>
          </a:ln>
        </p:spPr>
        <p:txBody>
          <a:bodyPr wrap="square" rtlCol="0">
            <a:spAutoFit/>
          </a:bodyPr>
          <a:lstStyle/>
          <a:p>
            <a:r>
              <a:rPr lang="en-US" sz="1200" b="1" dirty="0">
                <a:solidFill>
                  <a:srgbClr val="192E50"/>
                </a:solidFill>
              </a:rPr>
              <a:t>NOTE: If an applicant’s GPA is below 2.95, a text box will appear where you will be required to provide justification as to why you believe the applicant will be successful.</a:t>
            </a:r>
          </a:p>
        </p:txBody>
      </p:sp>
      <p:pic>
        <p:nvPicPr>
          <p:cNvPr id="6" name="Picture 5"/>
          <p:cNvPicPr>
            <a:picLocks noChangeAspect="1"/>
          </p:cNvPicPr>
          <p:nvPr/>
        </p:nvPicPr>
        <p:blipFill>
          <a:blip r:embed="rId5"/>
          <a:stretch>
            <a:fillRect/>
          </a:stretch>
        </p:blipFill>
        <p:spPr>
          <a:xfrm>
            <a:off x="278481" y="2838519"/>
            <a:ext cx="2635671" cy="3807932"/>
          </a:xfrm>
          <a:prstGeom prst="rect">
            <a:avLst/>
          </a:prstGeom>
        </p:spPr>
      </p:pic>
      <p:cxnSp>
        <p:nvCxnSpPr>
          <p:cNvPr id="23" name="Straight Arrow Connector 22"/>
          <p:cNvCxnSpPr/>
          <p:nvPr/>
        </p:nvCxnSpPr>
        <p:spPr>
          <a:xfrm flipH="1">
            <a:off x="2692802" y="4244853"/>
            <a:ext cx="829304" cy="13770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469235" y="4985538"/>
            <a:ext cx="2210588" cy="1015663"/>
          </a:xfrm>
          <a:prstGeom prst="rect">
            <a:avLst/>
          </a:prstGeom>
          <a:noFill/>
        </p:spPr>
        <p:txBody>
          <a:bodyPr wrap="square" rtlCol="0">
            <a:spAutoFit/>
          </a:bodyPr>
          <a:lstStyle/>
          <a:p>
            <a:r>
              <a:rPr lang="en-US" sz="1200" b="1" dirty="0">
                <a:solidFill>
                  <a:srgbClr val="192E50"/>
                </a:solidFill>
              </a:rPr>
              <a:t>There is also a notes section where you can enter any other information you feel the Graduate School needs to know regarding the application.</a:t>
            </a:r>
          </a:p>
        </p:txBody>
      </p:sp>
      <p:cxnSp>
        <p:nvCxnSpPr>
          <p:cNvPr id="22" name="Straight Arrow Connector 21"/>
          <p:cNvCxnSpPr>
            <a:stCxn id="11" idx="1"/>
          </p:cNvCxnSpPr>
          <p:nvPr/>
        </p:nvCxnSpPr>
        <p:spPr>
          <a:xfrm flipH="1">
            <a:off x="2787162" y="5493370"/>
            <a:ext cx="682073" cy="7491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06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238724" y="898493"/>
            <a:ext cx="4025545" cy="560012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92E50"/>
                </a:solidFill>
                <a:effectLst/>
                <a:uLnTx/>
                <a:uFillTx/>
                <a:latin typeface="Helvetica"/>
                <a:ea typeface="ヒラギノ丸ゴ Pro W4"/>
                <a:cs typeface="Times New Roman"/>
              </a:rPr>
              <a:t>Double Major and/or License in Addition to the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rPr>
              <a:t>If an applicant applied for a double major or a license, one review form for each program needs to be submitted. The dashboard indicates which programs the applicant would like to pursue.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rPr>
              <a:t>License in addition to degree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rPr>
              <a:t>Double major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92E50"/>
              </a:solidFill>
              <a:effectLst/>
              <a:uLnTx/>
              <a:uFillTx/>
              <a:latin typeface="Georgia" panose="02040502050405020303" pitchFamily="18" charset="0"/>
              <a:ea typeface="ヒラギノ丸ゴ Pro W4"/>
              <a:cs typeface="Helvetica"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262626"/>
              </a:solidFill>
              <a:effectLst/>
              <a:uLnTx/>
              <a:uFillTx/>
              <a:latin typeface="Georgia" panose="02040502050405020303" pitchFamily="18" charset="0"/>
              <a:ea typeface="ヒラギノ丸ゴ Pro W4"/>
              <a:cs typeface="Helvetica" panose="020B0604020202020204" pitchFamily="34" charset="0"/>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62626"/>
              </a:solidFill>
              <a:effectLst/>
              <a:uLnTx/>
              <a:uFillTx/>
              <a:latin typeface="Calibri"/>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a:ea typeface="+mj-ea"/>
                <a:cs typeface="Helvetica"/>
              </a:rPr>
              <a:t>Slate 101</a:t>
            </a:r>
          </a:p>
        </p:txBody>
      </p:sp>
      <p:sp>
        <p:nvSpPr>
          <p:cNvPr id="2" name="TextBox 1"/>
          <p:cNvSpPr txBox="1"/>
          <p:nvPr/>
        </p:nvSpPr>
        <p:spPr>
          <a:xfrm>
            <a:off x="7748615" y="4879563"/>
            <a:ext cx="1239715"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92E50"/>
                </a:solidFill>
                <a:effectLst/>
                <a:uLnTx/>
                <a:uFillTx/>
                <a:latin typeface="Calibri"/>
                <a:ea typeface="+mn-ea"/>
                <a:cs typeface="+mn-cs"/>
              </a:rPr>
              <a:t>If you are reviewing the applicant for the license program, select NO for the double major question and YES for the license</a:t>
            </a:r>
          </a:p>
        </p:txBody>
      </p:sp>
      <p:sp>
        <p:nvSpPr>
          <p:cNvPr id="21" name="TextBox 20"/>
          <p:cNvSpPr txBox="1"/>
          <p:nvPr/>
        </p:nvSpPr>
        <p:spPr>
          <a:xfrm>
            <a:off x="7748615" y="2996264"/>
            <a:ext cx="1239715"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92E50"/>
                </a:solidFill>
                <a:effectLst/>
                <a:uLnTx/>
                <a:uFillTx/>
                <a:latin typeface="Calibri"/>
                <a:ea typeface="+mn-ea"/>
                <a:cs typeface="+mn-cs"/>
              </a:rPr>
              <a:t>If you are reviewing the applicant for the double major, select YES for the double major question and NO for the license question</a:t>
            </a:r>
          </a:p>
        </p:txBody>
      </p:sp>
      <p:pic>
        <p:nvPicPr>
          <p:cNvPr id="10" name="Picture 9"/>
          <p:cNvPicPr>
            <a:picLocks noChangeAspect="1"/>
          </p:cNvPicPr>
          <p:nvPr/>
        </p:nvPicPr>
        <p:blipFill>
          <a:blip r:embed="rId3"/>
          <a:stretch>
            <a:fillRect/>
          </a:stretch>
        </p:blipFill>
        <p:spPr>
          <a:xfrm>
            <a:off x="4323621" y="1669511"/>
            <a:ext cx="4259006" cy="1236699"/>
          </a:xfrm>
          <a:prstGeom prst="rect">
            <a:avLst/>
          </a:prstGeom>
        </p:spPr>
      </p:pic>
      <p:sp>
        <p:nvSpPr>
          <p:cNvPr id="11" name="Rounded Rectangle 10"/>
          <p:cNvSpPr/>
          <p:nvPr/>
        </p:nvSpPr>
        <p:spPr>
          <a:xfrm>
            <a:off x="4315554" y="2245048"/>
            <a:ext cx="2951280" cy="48483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4"/>
          <a:stretch>
            <a:fillRect/>
          </a:stretch>
        </p:blipFill>
        <p:spPr>
          <a:xfrm>
            <a:off x="4271264" y="3452672"/>
            <a:ext cx="2785829" cy="1060094"/>
          </a:xfrm>
          <a:prstGeom prst="rect">
            <a:avLst/>
          </a:prstGeom>
        </p:spPr>
      </p:pic>
      <p:cxnSp>
        <p:nvCxnSpPr>
          <p:cNvPr id="22" name="Straight Arrow Connector 21"/>
          <p:cNvCxnSpPr/>
          <p:nvPr/>
        </p:nvCxnSpPr>
        <p:spPr>
          <a:xfrm flipH="1">
            <a:off x="7057093" y="3873427"/>
            <a:ext cx="510744" cy="0"/>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pic>
        <p:nvPicPr>
          <p:cNvPr id="26" name="Picture 25"/>
          <p:cNvPicPr>
            <a:picLocks noChangeAspect="1"/>
          </p:cNvPicPr>
          <p:nvPr/>
        </p:nvPicPr>
        <p:blipFill>
          <a:blip r:embed="rId5"/>
          <a:stretch>
            <a:fillRect/>
          </a:stretch>
        </p:blipFill>
        <p:spPr>
          <a:xfrm>
            <a:off x="4264269" y="5013465"/>
            <a:ext cx="2681114" cy="1001475"/>
          </a:xfrm>
          <a:prstGeom prst="rect">
            <a:avLst/>
          </a:prstGeom>
        </p:spPr>
      </p:pic>
      <p:cxnSp>
        <p:nvCxnSpPr>
          <p:cNvPr id="28" name="Straight Arrow Connector 27"/>
          <p:cNvCxnSpPr/>
          <p:nvPr/>
        </p:nvCxnSpPr>
        <p:spPr>
          <a:xfrm flipH="1">
            <a:off x="7078735" y="5675687"/>
            <a:ext cx="471692" cy="0"/>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33" name="TextBox 32"/>
          <p:cNvSpPr txBox="1"/>
          <p:nvPr/>
        </p:nvSpPr>
        <p:spPr>
          <a:xfrm>
            <a:off x="4211912" y="2789024"/>
            <a:ext cx="418647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Double Major and License</a:t>
            </a:r>
          </a:p>
        </p:txBody>
      </p:sp>
      <p:pic>
        <p:nvPicPr>
          <p:cNvPr id="34" name="Picture 33"/>
          <p:cNvPicPr>
            <a:picLocks noChangeAspect="1"/>
          </p:cNvPicPr>
          <p:nvPr/>
        </p:nvPicPr>
        <p:blipFill>
          <a:blip r:embed="rId6"/>
          <a:stretch>
            <a:fillRect/>
          </a:stretch>
        </p:blipFill>
        <p:spPr>
          <a:xfrm>
            <a:off x="291049" y="2813557"/>
            <a:ext cx="2686050" cy="628650"/>
          </a:xfrm>
          <a:prstGeom prst="rect">
            <a:avLst/>
          </a:prstGeom>
        </p:spPr>
      </p:pic>
      <p:pic>
        <p:nvPicPr>
          <p:cNvPr id="35" name="Picture 34"/>
          <p:cNvPicPr>
            <a:picLocks noChangeAspect="1"/>
          </p:cNvPicPr>
          <p:nvPr/>
        </p:nvPicPr>
        <p:blipFill>
          <a:blip r:embed="rId7"/>
          <a:stretch>
            <a:fillRect/>
          </a:stretch>
        </p:blipFill>
        <p:spPr>
          <a:xfrm>
            <a:off x="182309" y="4825155"/>
            <a:ext cx="3219450" cy="609600"/>
          </a:xfrm>
          <a:prstGeom prst="rect">
            <a:avLst/>
          </a:prstGeom>
        </p:spPr>
      </p:pic>
      <p:sp>
        <p:nvSpPr>
          <p:cNvPr id="37" name="TextBox 36"/>
          <p:cNvSpPr txBox="1"/>
          <p:nvPr/>
        </p:nvSpPr>
        <p:spPr>
          <a:xfrm>
            <a:off x="209155" y="3509672"/>
            <a:ext cx="334101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92E50"/>
                </a:solidFill>
                <a:effectLst/>
                <a:uLnTx/>
                <a:uFillTx/>
                <a:latin typeface="Calibri"/>
                <a:ea typeface="+mn-ea"/>
                <a:cs typeface="+mn-cs"/>
              </a:rPr>
              <a:t>If you are reviewing the applicant for the license program, select YES for the license question. If you are reviewing the application for the main Program, select NO.</a:t>
            </a:r>
          </a:p>
        </p:txBody>
      </p:sp>
      <p:cxnSp>
        <p:nvCxnSpPr>
          <p:cNvPr id="39" name="Straight Arrow Connector 38"/>
          <p:cNvCxnSpPr>
            <a:endCxn id="11" idx="1"/>
          </p:cNvCxnSpPr>
          <p:nvPr/>
        </p:nvCxnSpPr>
        <p:spPr>
          <a:xfrm flipV="1">
            <a:off x="3095538" y="2487465"/>
            <a:ext cx="1220016" cy="1022207"/>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182309" y="5488244"/>
            <a:ext cx="334101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92E50"/>
                </a:solidFill>
                <a:effectLst/>
                <a:uLnTx/>
                <a:uFillTx/>
                <a:latin typeface="Calibri"/>
                <a:ea typeface="+mn-ea"/>
                <a:cs typeface="+mn-cs"/>
              </a:rPr>
              <a:t>If you are reviewing the applicant for the double major, select YES for the double major question. If you are reviewing the application for the main Program, select NO.</a:t>
            </a:r>
          </a:p>
        </p:txBody>
      </p:sp>
      <p:sp>
        <p:nvSpPr>
          <p:cNvPr id="4" name="TextBox 3"/>
          <p:cNvSpPr txBox="1"/>
          <p:nvPr/>
        </p:nvSpPr>
        <p:spPr>
          <a:xfrm rot="880689">
            <a:off x="5721073" y="1077653"/>
            <a:ext cx="2965370" cy="830997"/>
          </a:xfrm>
          <a:prstGeom prst="rect">
            <a:avLst/>
          </a:prstGeom>
          <a:solidFill>
            <a:schemeClr val="bg1"/>
          </a:solidFill>
          <a:ln w="25400">
            <a:solidFill>
              <a:srgbClr val="FAB134"/>
            </a:solidFill>
          </a:ln>
        </p:spPr>
        <p:txBody>
          <a:bodyPr wrap="square" rtlCol="0">
            <a:spAutoFit/>
          </a:bodyPr>
          <a:lstStyle/>
          <a:p>
            <a:pPr algn="ctr"/>
            <a:r>
              <a:rPr lang="en-US" sz="1200" b="1" dirty="0">
                <a:solidFill>
                  <a:srgbClr val="192E50"/>
                </a:solidFill>
              </a:rPr>
              <a:t>If nothing is listed in the Double Major or </a:t>
            </a:r>
            <a:r>
              <a:rPr lang="en-US" sz="1200" b="1" dirty="0" err="1">
                <a:solidFill>
                  <a:srgbClr val="192E50"/>
                </a:solidFill>
              </a:rPr>
              <a:t>Lic</a:t>
            </a:r>
            <a:r>
              <a:rPr lang="en-US" sz="1200" b="1" dirty="0">
                <a:solidFill>
                  <a:srgbClr val="192E50"/>
                </a:solidFill>
              </a:rPr>
              <a:t>/End field or if licensure is built into your program, and not listed under </a:t>
            </a:r>
            <a:r>
              <a:rPr lang="en-US" sz="1200" b="1" dirty="0" err="1">
                <a:solidFill>
                  <a:srgbClr val="192E50"/>
                </a:solidFill>
              </a:rPr>
              <a:t>Lic</a:t>
            </a:r>
            <a:r>
              <a:rPr lang="en-US" sz="1200" b="1" dirty="0">
                <a:solidFill>
                  <a:srgbClr val="192E50"/>
                </a:solidFill>
              </a:rPr>
              <a:t>/End, two forms do NOT need to be submitted.</a:t>
            </a:r>
          </a:p>
        </p:txBody>
      </p:sp>
    </p:spTree>
    <p:extLst>
      <p:ext uri="{BB962C8B-B14F-4D97-AF65-F5344CB8AC3E}">
        <p14:creationId xmlns:p14="http://schemas.microsoft.com/office/powerpoint/2010/main" val="414498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237104" y="616413"/>
            <a:ext cx="8717017" cy="1055966"/>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latin typeface="Helvetica"/>
                <a:ea typeface="ヒラギノ丸ゴ Pro W4"/>
                <a:cs typeface="Times New Roman"/>
              </a:rPr>
              <a:t>Completing the Faculty Review Form</a:t>
            </a:r>
          </a:p>
          <a:p>
            <a:pPr marL="0" marR="0">
              <a:lnSpc>
                <a:spcPct val="115000"/>
              </a:lnSpc>
              <a:spcBef>
                <a:spcPts val="0"/>
              </a:spcBef>
              <a:spcAft>
                <a:spcPts val="0"/>
              </a:spcAft>
            </a:pPr>
            <a:endParaRPr lang="en-US" sz="1600" b="1" dirty="0">
              <a:solidFill>
                <a:srgbClr val="192E50"/>
              </a:solidFill>
              <a:effectLst/>
              <a:latin typeface="Helvetica"/>
              <a:ea typeface="ヒラギノ丸ゴ Pro W4"/>
              <a:cs typeface="Times New Roman"/>
            </a:endParaRPr>
          </a:p>
          <a:p>
            <a:pPr marL="285750" marR="0" indent="-285750">
              <a:spcBef>
                <a:spcPts val="0"/>
              </a:spcBef>
              <a:spcAft>
                <a:spcPts val="0"/>
              </a:spcAft>
              <a:buFont typeface="Arial" panose="020B0604020202020204" pitchFamily="34" charset="0"/>
              <a:buChar char="•"/>
            </a:pPr>
            <a:r>
              <a:rPr lang="en-US" sz="1400" dirty="0">
                <a:solidFill>
                  <a:srgbClr val="192E50"/>
                </a:solidFill>
                <a:latin typeface="Georgia" panose="02040502050405020303" pitchFamily="18" charset="0"/>
                <a:ea typeface="ヒラギノ丸ゴ Pro W4"/>
                <a:cs typeface="Helvetica" panose="020B0604020202020204" pitchFamily="34" charset="0"/>
              </a:rPr>
              <a:t>Once you have completed all the fields in the Faculty Review Form, you will then send your recommendation back to the Graduate School.</a:t>
            </a:r>
          </a:p>
          <a:p>
            <a:pPr marL="285750" marR="0" indent="-285750">
              <a:spcBef>
                <a:spcPts val="0"/>
              </a:spcBef>
              <a:spcAft>
                <a:spcPts val="0"/>
              </a:spcAft>
              <a:buFont typeface="Arial" panose="020B0604020202020204" pitchFamily="34" charset="0"/>
              <a:buChar char="•"/>
            </a:pPr>
            <a:endParaRPr lang="en-US" sz="1400" dirty="0">
              <a:solidFill>
                <a:srgbClr val="192E50"/>
              </a:solidFill>
              <a:latin typeface="Georgia" panose="02040502050405020303" pitchFamily="18" charset="0"/>
              <a:ea typeface="ヒラギノ丸ゴ Pro W4"/>
              <a:cs typeface="Helvetica" panose="020B0604020202020204" pitchFamily="34" charset="0"/>
            </a:endParaRPr>
          </a:p>
          <a:p>
            <a:pPr marL="285750" marR="0" indent="-285750">
              <a:spcBef>
                <a:spcPts val="0"/>
              </a:spcBef>
              <a:spcAft>
                <a:spcPts val="0"/>
              </a:spcAft>
              <a:buFont typeface="Arial" panose="020B0604020202020204" pitchFamily="34" charset="0"/>
              <a:buChar char="•"/>
            </a:pPr>
            <a:endParaRPr lang="en-US" sz="1400" dirty="0">
              <a:solidFill>
                <a:srgbClr val="262626"/>
              </a:solidFill>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endParaRPr lang="en-US" sz="1600" dirty="0">
              <a:solidFill>
                <a:srgbClr val="262626"/>
              </a:solidFill>
              <a:effectLst/>
              <a:ea typeface="ヒラギノ丸ゴ Pro W4"/>
              <a:cs typeface="Times New Roman"/>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sp>
        <p:nvSpPr>
          <p:cNvPr id="6" name="TextBox 5"/>
          <p:cNvSpPr txBox="1"/>
          <p:nvPr/>
        </p:nvSpPr>
        <p:spPr>
          <a:xfrm>
            <a:off x="4201516" y="2045889"/>
            <a:ext cx="2889567" cy="830997"/>
          </a:xfrm>
          <a:prstGeom prst="rect">
            <a:avLst/>
          </a:prstGeom>
          <a:noFill/>
        </p:spPr>
        <p:txBody>
          <a:bodyPr wrap="square" rtlCol="0">
            <a:spAutoFit/>
          </a:bodyPr>
          <a:lstStyle/>
          <a:p>
            <a:r>
              <a:rPr lang="en-US" sz="1200" b="1" dirty="0">
                <a:solidFill>
                  <a:srgbClr val="192E50"/>
                </a:solidFill>
              </a:rPr>
              <a:t>At the bottom of the Faculty Review Form, you will select “Faculty Review (current)” from the “Next Bin” drop down menu. Leave the “Next Reader” box blank.</a:t>
            </a:r>
          </a:p>
        </p:txBody>
      </p:sp>
      <p:pic>
        <p:nvPicPr>
          <p:cNvPr id="7" name="Picture 6"/>
          <p:cNvPicPr>
            <a:picLocks noChangeAspect="1"/>
          </p:cNvPicPr>
          <p:nvPr/>
        </p:nvPicPr>
        <p:blipFill>
          <a:blip r:embed="rId2"/>
          <a:stretch>
            <a:fillRect/>
          </a:stretch>
        </p:blipFill>
        <p:spPr>
          <a:xfrm>
            <a:off x="670256" y="1835394"/>
            <a:ext cx="3248025" cy="2343150"/>
          </a:xfrm>
          <a:prstGeom prst="rect">
            <a:avLst/>
          </a:prstGeom>
        </p:spPr>
      </p:pic>
      <p:cxnSp>
        <p:nvCxnSpPr>
          <p:cNvPr id="10" name="Straight Arrow Connector 9"/>
          <p:cNvCxnSpPr/>
          <p:nvPr/>
        </p:nvCxnSpPr>
        <p:spPr>
          <a:xfrm flipH="1">
            <a:off x="3729318" y="2257313"/>
            <a:ext cx="472198" cy="4117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670256" y="3756212"/>
            <a:ext cx="853744" cy="27790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70256" y="4178544"/>
            <a:ext cx="3531260" cy="830997"/>
          </a:xfrm>
          <a:prstGeom prst="rect">
            <a:avLst/>
          </a:prstGeom>
          <a:noFill/>
        </p:spPr>
        <p:txBody>
          <a:bodyPr wrap="square" rtlCol="0">
            <a:spAutoFit/>
          </a:bodyPr>
          <a:lstStyle/>
          <a:p>
            <a:r>
              <a:rPr lang="en-US" sz="1200" b="1" dirty="0">
                <a:solidFill>
                  <a:srgbClr val="192E50"/>
                </a:solidFill>
              </a:rPr>
              <a:t>Then simply click “Send” at the bottom of the page! If you begin completing the form and do not click “Send” your information will be saved in the form so you will not have to recomplete it later!</a:t>
            </a:r>
          </a:p>
        </p:txBody>
      </p:sp>
      <p:cxnSp>
        <p:nvCxnSpPr>
          <p:cNvPr id="16" name="Straight Arrow Connector 15"/>
          <p:cNvCxnSpPr>
            <a:endCxn id="11" idx="4"/>
          </p:cNvCxnSpPr>
          <p:nvPr/>
        </p:nvCxnSpPr>
        <p:spPr>
          <a:xfrm flipV="1">
            <a:off x="1097128" y="4034118"/>
            <a:ext cx="0" cy="1444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rotWithShape="1">
          <a:blip r:embed="rId3"/>
          <a:srcRect b="30788"/>
          <a:stretch/>
        </p:blipFill>
        <p:spPr>
          <a:xfrm>
            <a:off x="4345153" y="3635527"/>
            <a:ext cx="4086167" cy="2303252"/>
          </a:xfrm>
          <a:prstGeom prst="rect">
            <a:avLst/>
          </a:prstGeom>
        </p:spPr>
      </p:pic>
      <p:sp>
        <p:nvSpPr>
          <p:cNvPr id="18" name="TextBox 17"/>
          <p:cNvSpPr txBox="1"/>
          <p:nvPr/>
        </p:nvSpPr>
        <p:spPr>
          <a:xfrm>
            <a:off x="1302052" y="5220036"/>
            <a:ext cx="2554941" cy="646331"/>
          </a:xfrm>
          <a:prstGeom prst="rect">
            <a:avLst/>
          </a:prstGeom>
          <a:noFill/>
        </p:spPr>
        <p:txBody>
          <a:bodyPr wrap="square" rtlCol="0">
            <a:spAutoFit/>
          </a:bodyPr>
          <a:lstStyle/>
          <a:p>
            <a:pPr algn="r"/>
            <a:r>
              <a:rPr lang="en-US" sz="1200" b="1" dirty="0">
                <a:solidFill>
                  <a:srgbClr val="192E50"/>
                </a:solidFill>
              </a:rPr>
              <a:t>The completed Faculty Review Form is then created and sent to the Graduate School for processing.</a:t>
            </a:r>
          </a:p>
        </p:txBody>
      </p:sp>
      <p:cxnSp>
        <p:nvCxnSpPr>
          <p:cNvPr id="22" name="Straight Arrow Connector 21"/>
          <p:cNvCxnSpPr>
            <a:stCxn id="18" idx="3"/>
          </p:cNvCxnSpPr>
          <p:nvPr/>
        </p:nvCxnSpPr>
        <p:spPr>
          <a:xfrm flipV="1">
            <a:off x="3856993" y="5127900"/>
            <a:ext cx="488160" cy="4153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55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9"/>
          <p:cNvSpPr txBox="1"/>
          <p:nvPr/>
        </p:nvSpPr>
        <p:spPr>
          <a:xfrm>
            <a:off x="1553473" y="1041623"/>
            <a:ext cx="6030175" cy="5552124"/>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92E50"/>
                </a:solidFill>
                <a:latin typeface="Helvetica"/>
                <a:ea typeface="ヒラギノ丸ゴ Pro W4"/>
                <a:cs typeface="Times New Roman"/>
              </a:rPr>
              <a:t>Reminders</a:t>
            </a:r>
            <a:endParaRPr lang="en-US" sz="1400" dirty="0">
              <a:solidFill>
                <a:srgbClr val="262626"/>
              </a:solidFill>
              <a:latin typeface="Georgia" panose="02040502050405020303" pitchFamily="18" charset="0"/>
              <a:ea typeface="ヒラギノ丸ゴ Pro W4"/>
              <a:cs typeface="Helvetica" panose="020B0604020202020204" pitchFamily="34" charset="0"/>
            </a:endParaRPr>
          </a:p>
          <a:p>
            <a:pPr marL="0" marR="0">
              <a:lnSpc>
                <a:spcPct val="115000"/>
              </a:lnSpc>
              <a:spcBef>
                <a:spcPts val="0"/>
              </a:spcBef>
              <a:spcAft>
                <a:spcPts val="0"/>
              </a:spcAft>
            </a:pPr>
            <a:r>
              <a:rPr lang="en-US" sz="1400" dirty="0">
                <a:solidFill>
                  <a:srgbClr val="262626"/>
                </a:solidFill>
                <a:latin typeface="Georgia" panose="02040502050405020303" pitchFamily="18" charset="0"/>
                <a:ea typeface="ヒラギノ丸ゴ Pro W4"/>
                <a:cs typeface="Helvetica" panose="020B0604020202020204" pitchFamily="34" charset="0"/>
              </a:rPr>
              <a:t>There are a few things you’ll need to keep in mind as you complete the Faculty Review Form:</a:t>
            </a:r>
          </a:p>
          <a:p>
            <a:pPr marL="285750" marR="0" indent="-285750">
              <a:lnSpc>
                <a:spcPct val="115000"/>
              </a:lnSpc>
              <a:spcBef>
                <a:spcPts val="0"/>
              </a:spcBef>
              <a:spcAft>
                <a:spcPts val="0"/>
              </a:spcAft>
              <a:buFont typeface="Arial" panose="020B0604020202020204" pitchFamily="34" charset="0"/>
              <a:buChar char="•"/>
            </a:pPr>
            <a:r>
              <a:rPr lang="en-US" sz="1400" dirty="0">
                <a:solidFill>
                  <a:srgbClr val="262626"/>
                </a:solidFill>
                <a:latin typeface="Georgia" panose="02040502050405020303" pitchFamily="18" charset="0"/>
                <a:ea typeface="ヒラギノ丸ゴ Pro W4"/>
                <a:cs typeface="Helvetica" panose="020B0604020202020204" pitchFamily="34" charset="0"/>
              </a:rPr>
              <a:t>Only </a:t>
            </a:r>
            <a:r>
              <a:rPr lang="en-US" sz="1400" b="1" dirty="0">
                <a:solidFill>
                  <a:srgbClr val="262626"/>
                </a:solidFill>
                <a:latin typeface="Georgia" panose="02040502050405020303" pitchFamily="18" charset="0"/>
                <a:ea typeface="ヒラギノ丸ゴ Pro W4"/>
                <a:cs typeface="Helvetica" panose="020B0604020202020204" pitchFamily="34" charset="0"/>
              </a:rPr>
              <a:t>one (1)</a:t>
            </a:r>
            <a:r>
              <a:rPr lang="en-US" sz="1400" dirty="0">
                <a:solidFill>
                  <a:srgbClr val="262626"/>
                </a:solidFill>
                <a:latin typeface="Georgia" panose="02040502050405020303" pitchFamily="18" charset="0"/>
                <a:ea typeface="ヒラギノ丸ゴ Pro W4"/>
                <a:cs typeface="Helvetica" panose="020B0604020202020204" pitchFamily="34" charset="0"/>
              </a:rPr>
              <a:t> faculty review form per program or licensure should be submitted. If you are the first of many faculty members to review an application, do not submit the form until all parties have reviewed the application.</a:t>
            </a:r>
          </a:p>
          <a:p>
            <a:pPr marL="285750" marR="0" indent="-285750">
              <a:lnSpc>
                <a:spcPct val="115000"/>
              </a:lnSpc>
              <a:spcBef>
                <a:spcPts val="0"/>
              </a:spcBef>
              <a:spcAft>
                <a:spcPts val="0"/>
              </a:spcAft>
              <a:buFont typeface="Arial" panose="020B0604020202020204" pitchFamily="34" charset="0"/>
              <a:buChar char="•"/>
            </a:pPr>
            <a:r>
              <a:rPr lang="en-US" sz="1400" dirty="0">
                <a:solidFill>
                  <a:srgbClr val="262626"/>
                </a:solidFill>
                <a:latin typeface="Georgia" panose="02040502050405020303" pitchFamily="18" charset="0"/>
                <a:ea typeface="ヒラギノ丸ゴ Pro W4"/>
                <a:cs typeface="Helvetica" panose="020B0604020202020204" pitchFamily="34" charset="0"/>
              </a:rPr>
              <a:t>If you are recommending an applicant for admission, you </a:t>
            </a:r>
            <a:r>
              <a:rPr lang="en-US" sz="1400" i="1" dirty="0">
                <a:solidFill>
                  <a:srgbClr val="262626"/>
                </a:solidFill>
                <a:latin typeface="Georgia" panose="02040502050405020303" pitchFamily="18" charset="0"/>
                <a:ea typeface="ヒラギノ丸ゴ Pro W4"/>
                <a:cs typeface="Helvetica" panose="020B0604020202020204" pitchFamily="34" charset="0"/>
              </a:rPr>
              <a:t>must</a:t>
            </a:r>
            <a:r>
              <a:rPr lang="en-US" sz="1400" dirty="0">
                <a:solidFill>
                  <a:srgbClr val="262626"/>
                </a:solidFill>
                <a:latin typeface="Georgia" panose="02040502050405020303" pitchFamily="18" charset="0"/>
                <a:ea typeface="ヒラギノ丸ゴ Pro W4"/>
                <a:cs typeface="Helvetica" panose="020B0604020202020204" pitchFamily="34" charset="0"/>
              </a:rPr>
              <a:t> include advisor information. You will not be able to submit the form without it.</a:t>
            </a:r>
          </a:p>
          <a:p>
            <a:pPr marL="285750" marR="0" indent="-285750">
              <a:lnSpc>
                <a:spcPct val="115000"/>
              </a:lnSpc>
              <a:spcBef>
                <a:spcPts val="0"/>
              </a:spcBef>
              <a:spcAft>
                <a:spcPts val="0"/>
              </a:spcAft>
              <a:buFont typeface="Arial" panose="020B0604020202020204" pitchFamily="34" charset="0"/>
              <a:buChar char="•"/>
            </a:pPr>
            <a:r>
              <a:rPr lang="en-US" sz="1400" dirty="0">
                <a:solidFill>
                  <a:srgbClr val="262626"/>
                </a:solidFill>
                <a:latin typeface="Georgia" panose="02040502050405020303" pitchFamily="18" charset="0"/>
                <a:ea typeface="ヒラギノ丸ゴ Pro W4"/>
                <a:cs typeface="Helvetica" panose="020B0604020202020204" pitchFamily="34" charset="0"/>
              </a:rPr>
              <a:t>If the applicants GPA is below a 2.95, you will not see the option for regular admission. Applicants with below a 2.95 GPA must be admitted with requirements.</a:t>
            </a:r>
          </a:p>
          <a:p>
            <a:pPr marL="285750" marR="0" indent="-285750">
              <a:lnSpc>
                <a:spcPct val="115000"/>
              </a:lnSpc>
              <a:spcBef>
                <a:spcPts val="0"/>
              </a:spcBef>
              <a:spcAft>
                <a:spcPts val="0"/>
              </a:spcAft>
              <a:buFont typeface="Arial" panose="020B0604020202020204" pitchFamily="34" charset="0"/>
              <a:buChar char="•"/>
            </a:pPr>
            <a:r>
              <a:rPr lang="en-US" sz="1400" dirty="0">
                <a:solidFill>
                  <a:srgbClr val="262626"/>
                </a:solidFill>
                <a:latin typeface="Georgia" panose="02040502050405020303" pitchFamily="18" charset="0"/>
                <a:ea typeface="ヒラギノ丸ゴ Pro W4"/>
                <a:cs typeface="Helvetica" panose="020B0604020202020204" pitchFamily="34" charset="0"/>
              </a:rPr>
              <a:t>You may see a yellow notice at the bottom of the form indicating that the application is in another persons queue. You can still submit the faculty review form if it is in another queue. </a:t>
            </a:r>
          </a:p>
          <a:p>
            <a:pPr marL="285750" marR="0" indent="-285750">
              <a:lnSpc>
                <a:spcPct val="115000"/>
              </a:lnSpc>
              <a:spcBef>
                <a:spcPts val="0"/>
              </a:spcBef>
              <a:spcAft>
                <a:spcPts val="0"/>
              </a:spcAft>
              <a:buFont typeface="Arial" panose="020B0604020202020204" pitchFamily="34" charset="0"/>
              <a:buChar char="•"/>
            </a:pPr>
            <a:r>
              <a:rPr lang="en-US" sz="1400" dirty="0">
                <a:solidFill>
                  <a:srgbClr val="262626"/>
                </a:solidFill>
                <a:latin typeface="Georgia" panose="02040502050405020303" pitchFamily="18" charset="0"/>
                <a:ea typeface="ヒラギノ丸ゴ Pro W4"/>
                <a:cs typeface="Helvetica" panose="020B0604020202020204" pitchFamily="34" charset="0"/>
              </a:rPr>
              <a:t>If you accidentally submit a form or think you’ve made a mistake, that’s okay! Things move quickly within Slate, but we can typically delete or un-submit forms if we’re notified in time. Just contact Jen Rehnberg (Jen.Rehnberg@unco.edu) as soon as possible.</a:t>
            </a:r>
            <a:endParaRPr lang="en-US" sz="1400" dirty="0">
              <a:solidFill>
                <a:srgbClr val="FAB134"/>
              </a:solidFill>
              <a:latin typeface="Georgia" panose="02040502050405020303" pitchFamily="18" charset="0"/>
              <a:ea typeface="ヒラギノ丸ゴ Pro W4"/>
              <a:cs typeface="Helvetica" panose="020B0604020202020204" pitchFamily="34" charset="0"/>
            </a:endParaRPr>
          </a:p>
        </p:txBody>
      </p:sp>
      <p:sp>
        <p:nvSpPr>
          <p:cNvPr id="15" name="Title 1"/>
          <p:cNvSpPr txBox="1">
            <a:spLocks/>
          </p:cNvSpPr>
          <p:nvPr/>
        </p:nvSpPr>
        <p:spPr>
          <a:xfrm>
            <a:off x="110566" y="-18664"/>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pic>
        <p:nvPicPr>
          <p:cNvPr id="2" name="Picture 1"/>
          <p:cNvPicPr>
            <a:picLocks noChangeAspect="1"/>
          </p:cNvPicPr>
          <p:nvPr/>
        </p:nvPicPr>
        <p:blipFill>
          <a:blip r:embed="rId2"/>
          <a:stretch>
            <a:fillRect/>
          </a:stretch>
        </p:blipFill>
        <p:spPr>
          <a:xfrm rot="559640">
            <a:off x="7072640" y="4628169"/>
            <a:ext cx="1611719" cy="443946"/>
          </a:xfrm>
          <a:prstGeom prst="rect">
            <a:avLst/>
          </a:prstGeom>
        </p:spPr>
      </p:pic>
    </p:spTree>
    <p:extLst>
      <p:ext uri="{BB962C8B-B14F-4D97-AF65-F5344CB8AC3E}">
        <p14:creationId xmlns:p14="http://schemas.microsoft.com/office/powerpoint/2010/main" val="379944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2786" y="913952"/>
            <a:ext cx="5178427" cy="4950697"/>
          </a:xfrm>
        </p:spPr>
        <p:txBody>
          <a:bodyPr/>
          <a:lstStyle/>
          <a:p>
            <a:r>
              <a:rPr lang="en-US" b="1" dirty="0">
                <a:solidFill>
                  <a:srgbClr val="192E50"/>
                </a:solidFill>
                <a:latin typeface="Helvetica"/>
                <a:cs typeface="Helvetica"/>
              </a:rPr>
              <a:t>And that’s it!</a:t>
            </a:r>
            <a:br>
              <a:rPr lang="en-US" b="1" dirty="0">
                <a:solidFill>
                  <a:srgbClr val="192E50"/>
                </a:solidFill>
                <a:latin typeface="Helvetica"/>
                <a:cs typeface="Helvetica"/>
              </a:rPr>
            </a:br>
            <a:br>
              <a:rPr lang="en-US" sz="1800" b="1" dirty="0">
                <a:solidFill>
                  <a:srgbClr val="192E50"/>
                </a:solidFill>
                <a:latin typeface="Helvetica"/>
                <a:cs typeface="Helvetica"/>
              </a:rPr>
            </a:br>
            <a:r>
              <a:rPr lang="en-US" sz="1600" dirty="0">
                <a:solidFill>
                  <a:srgbClr val="192E50"/>
                </a:solidFill>
                <a:latin typeface="Georgia" panose="02040502050405020303" pitchFamily="18" charset="0"/>
                <a:cs typeface="Helvetica"/>
              </a:rPr>
              <a:t>You’re now ready to submit admission recommendations through Slate.</a:t>
            </a:r>
            <a:br>
              <a:rPr lang="en-US" sz="1600" dirty="0">
                <a:solidFill>
                  <a:srgbClr val="192E50"/>
                </a:solidFill>
                <a:latin typeface="Georgia" panose="02040502050405020303" pitchFamily="18" charset="0"/>
                <a:cs typeface="Helvetica"/>
              </a:rPr>
            </a:br>
            <a:br>
              <a:rPr lang="en-US" sz="1600" dirty="0">
                <a:solidFill>
                  <a:srgbClr val="192E50"/>
                </a:solidFill>
                <a:latin typeface="Georgia" panose="02040502050405020303" pitchFamily="18" charset="0"/>
                <a:cs typeface="Helvetica"/>
              </a:rPr>
            </a:br>
            <a:r>
              <a:rPr lang="en-US" sz="1600" dirty="0">
                <a:solidFill>
                  <a:srgbClr val="192E50"/>
                </a:solidFill>
                <a:latin typeface="Georgia" panose="02040502050405020303" pitchFamily="18" charset="0"/>
                <a:cs typeface="Helvetica"/>
              </a:rPr>
              <a:t>Our goal is to make the process as easy and smooth as possible for applicants, staff, and faculty!</a:t>
            </a:r>
            <a:br>
              <a:rPr lang="en-US" sz="1600" dirty="0">
                <a:solidFill>
                  <a:srgbClr val="192E50"/>
                </a:solidFill>
                <a:latin typeface="Georgia" panose="02040502050405020303" pitchFamily="18" charset="0"/>
                <a:cs typeface="Helvetica"/>
              </a:rPr>
            </a:br>
            <a:br>
              <a:rPr lang="en-US" sz="1600" dirty="0">
                <a:solidFill>
                  <a:srgbClr val="192E50"/>
                </a:solidFill>
                <a:latin typeface="Georgia" panose="02040502050405020303" pitchFamily="18" charset="0"/>
                <a:cs typeface="Helvetica"/>
              </a:rPr>
            </a:br>
            <a:r>
              <a:rPr lang="en-US" sz="1600" dirty="0">
                <a:solidFill>
                  <a:srgbClr val="192E50"/>
                </a:solidFill>
                <a:latin typeface="Georgia" panose="02040502050405020303" pitchFamily="18" charset="0"/>
                <a:cs typeface="Helvetica"/>
              </a:rPr>
              <a:t>If you have any questions, suggestions, or feedback, please don’t hesitate to contact us.</a:t>
            </a:r>
            <a:br>
              <a:rPr lang="en-US" sz="1800" b="1" dirty="0">
                <a:solidFill>
                  <a:srgbClr val="192E50"/>
                </a:solidFill>
                <a:latin typeface="Georgia" panose="02040502050405020303" pitchFamily="18" charset="0"/>
                <a:cs typeface="Helvetica"/>
              </a:rPr>
            </a:br>
            <a:br>
              <a:rPr lang="en-US" sz="1400" b="1" dirty="0">
                <a:solidFill>
                  <a:srgbClr val="192E50"/>
                </a:solidFill>
                <a:latin typeface="Georgia" panose="02040502050405020303" pitchFamily="18" charset="0"/>
                <a:cs typeface="Helvetica"/>
              </a:rPr>
            </a:br>
            <a:br>
              <a:rPr lang="en-US" sz="1400" dirty="0">
                <a:solidFill>
                  <a:srgbClr val="192E50"/>
                </a:solidFill>
                <a:latin typeface="Helvetica"/>
                <a:cs typeface="Helvetica"/>
              </a:rPr>
            </a:br>
            <a:br>
              <a:rPr lang="en-US" sz="2000" b="1" dirty="0">
                <a:solidFill>
                  <a:srgbClr val="192E50"/>
                </a:solidFill>
                <a:latin typeface="Helvetica"/>
                <a:cs typeface="Helvetica"/>
              </a:rPr>
            </a:br>
            <a:r>
              <a:rPr lang="en-US" b="1" dirty="0">
                <a:solidFill>
                  <a:srgbClr val="192E50"/>
                </a:solidFill>
                <a:latin typeface="Helvetica"/>
                <a:cs typeface="Helvetica"/>
              </a:rPr>
              <a:t>Thank you!</a:t>
            </a:r>
            <a:br>
              <a:rPr lang="en-US" b="1" dirty="0">
                <a:solidFill>
                  <a:srgbClr val="192E50"/>
                </a:solidFill>
                <a:latin typeface="Helvetica"/>
                <a:cs typeface="Helvetica"/>
              </a:rPr>
            </a:br>
            <a:br>
              <a:rPr lang="en-US" b="1" dirty="0">
                <a:solidFill>
                  <a:srgbClr val="192E50"/>
                </a:solidFill>
                <a:latin typeface="Helvetica"/>
                <a:cs typeface="Helvetica"/>
              </a:rPr>
            </a:br>
            <a:endParaRPr lang="en-US" b="1" dirty="0">
              <a:solidFill>
                <a:srgbClr val="192E50"/>
              </a:solidFill>
              <a:latin typeface="Helvetica"/>
              <a:cs typeface="Helvetica"/>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10904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Graduate School &amp; International Admissions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Slate 101: Review Forms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8/20/2020</a:t>
            </a:r>
          </a:p>
          <a:p>
            <a:pPr marL="0" marR="0">
              <a:lnSpc>
                <a:spcPct val="120000"/>
              </a:lnSpc>
              <a:spcBef>
                <a:spcPts val="0"/>
              </a:spcBef>
              <a:spcAft>
                <a:spcPts val="0"/>
              </a:spcAft>
            </a:pPr>
            <a:endParaRPr lang="en-US" sz="1200" dirty="0">
              <a:solidFill>
                <a:schemeClr val="bg1">
                  <a:lumMod val="50000"/>
                </a:schemeClr>
              </a:solidFill>
              <a:latin typeface="Georgia"/>
              <a:ea typeface="ヒラギノ丸ゴ Pro W4"/>
              <a:cs typeface="Times New Roman"/>
            </a:endParaRP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pic>
        <p:nvPicPr>
          <p:cNvPr id="3" name="Picture 2"/>
          <p:cNvPicPr>
            <a:picLocks noChangeAspect="1"/>
          </p:cNvPicPr>
          <p:nvPr/>
        </p:nvPicPr>
        <p:blipFill>
          <a:blip r:embed="rId4"/>
          <a:stretch>
            <a:fillRect/>
          </a:stretch>
        </p:blipFill>
        <p:spPr>
          <a:xfrm>
            <a:off x="6662420" y="5864649"/>
            <a:ext cx="2159000" cy="673100"/>
          </a:xfrm>
          <a:prstGeom prst="rect">
            <a:avLst/>
          </a:prstGeom>
        </p:spPr>
      </p:pic>
    </p:spTree>
    <p:extLst>
      <p:ext uri="{BB962C8B-B14F-4D97-AF65-F5344CB8AC3E}">
        <p14:creationId xmlns:p14="http://schemas.microsoft.com/office/powerpoint/2010/main" val="3207529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795</TotalTime>
  <Words>1195</Words>
  <Application>Microsoft Office PowerPoint</Application>
  <PresentationFormat>On-screen Show (4:3)</PresentationFormat>
  <Paragraphs>81</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Helvetica</vt:lpstr>
      <vt:lpstr>Office Theme</vt:lpstr>
      <vt:lpstr>Slate: Submitting Review Forms </vt:lpstr>
      <vt:lpstr>PowerPoint Presentation</vt:lpstr>
      <vt:lpstr>PowerPoint Presentation</vt:lpstr>
      <vt:lpstr>PowerPoint Presentation</vt:lpstr>
      <vt:lpstr>PowerPoint Presentation</vt:lpstr>
      <vt:lpstr>PowerPoint Presentation</vt:lpstr>
      <vt:lpstr>PowerPoint Presentation</vt:lpstr>
      <vt:lpstr>And that’s it!  You’re now ready to submit admission recommendations through Slate.  Our goal is to make the process as easy and smooth as possible for applicants, staff, and faculty!  If you have any questions, suggestions, or feedback, please don’t hesitate to contact us.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TITLE</dc:title>
  <dc:creator>Jordan</dc:creator>
  <cp:lastModifiedBy>Rehnberg, Jen</cp:lastModifiedBy>
  <cp:revision>74</cp:revision>
  <dcterms:created xsi:type="dcterms:W3CDTF">2015-05-27T18:56:39Z</dcterms:created>
  <dcterms:modified xsi:type="dcterms:W3CDTF">2020-08-20T22:02:50Z</dcterms:modified>
</cp:coreProperties>
</file>