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6" r:id="rId4"/>
    <p:sldId id="267" r:id="rId5"/>
    <p:sldId id="260" r:id="rId6"/>
    <p:sldId id="261" r:id="rId7"/>
    <p:sldId id="262" r:id="rId8"/>
    <p:sldId id="263" r:id="rId9"/>
    <p:sldId id="264"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13E"/>
    <a:srgbClr val="192E50"/>
    <a:srgbClr val="FAB134"/>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51" autoAdjust="0"/>
  </p:normalViewPr>
  <p:slideViewPr>
    <p:cSldViewPr snapToGrid="0" snapToObjects="1">
      <p:cViewPr varScale="1">
        <p:scale>
          <a:sx n="62" d="100"/>
          <a:sy n="62" d="100"/>
        </p:scale>
        <p:origin x="13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59AB08-EB93-3549-BBDC-5D1C9C1B344A}" type="slidenum">
              <a:rPr lang="en-US" smtClean="0"/>
              <a:t>7</a:t>
            </a:fld>
            <a:endParaRPr lang="en-US"/>
          </a:p>
        </p:txBody>
      </p:sp>
    </p:spTree>
    <p:extLst>
      <p:ext uri="{BB962C8B-B14F-4D97-AF65-F5344CB8AC3E}">
        <p14:creationId xmlns:p14="http://schemas.microsoft.com/office/powerpoint/2010/main" val="93022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10</a:t>
            </a:fld>
            <a:endParaRPr lang="en-US"/>
          </a:p>
        </p:txBody>
      </p:sp>
    </p:spTree>
    <p:extLst>
      <p:ext uri="{BB962C8B-B14F-4D97-AF65-F5344CB8AC3E}">
        <p14:creationId xmlns:p14="http://schemas.microsoft.com/office/powerpoint/2010/main" val="29452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59474"/>
          </a:xfrm>
          <a:prstGeom prst="rect">
            <a:avLst/>
          </a:prstGeom>
          <a:noFill/>
          <a:ln>
            <a:noFill/>
          </a:ln>
        </p:spPr>
      </p:pic>
      <p:sp>
        <p:nvSpPr>
          <p:cNvPr id="4" name="Rectangle 3"/>
          <p:cNvSpPr/>
          <p:nvPr userDrawn="1"/>
        </p:nvSpPr>
        <p:spPr>
          <a:xfrm>
            <a:off x="0" y="505440"/>
            <a:ext cx="9144000" cy="54034"/>
          </a:xfrm>
          <a:prstGeom prst="rect">
            <a:avLst/>
          </a:prstGeom>
          <a:solidFill>
            <a:srgbClr val="F8B13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 name="Picture 1"/>
          <p:cNvPicPr>
            <a:picLocks noChangeAspect="1"/>
          </p:cNvPicPr>
          <p:nvPr userDrawn="1"/>
        </p:nvPicPr>
        <p:blipFill>
          <a:blip r:embed="rId14"/>
          <a:stretch>
            <a:fillRect/>
          </a:stretch>
        </p:blipFill>
        <p:spPr>
          <a:xfrm>
            <a:off x="4078932" y="161651"/>
            <a:ext cx="815312" cy="823076"/>
          </a:xfrm>
          <a:prstGeom prst="rect">
            <a:avLst/>
          </a:prstGeom>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Reports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08/20/2020</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13" name="Title 1"/>
          <p:cNvSpPr>
            <a:spLocks noGrp="1"/>
          </p:cNvSpPr>
          <p:nvPr>
            <p:ph type="ctrTitle"/>
          </p:nvPr>
        </p:nvSpPr>
        <p:spPr>
          <a:xfrm>
            <a:off x="0" y="1262848"/>
            <a:ext cx="9144000" cy="1946343"/>
          </a:xfrm>
        </p:spPr>
        <p:txBody>
          <a:bodyPr/>
          <a:lstStyle/>
          <a:p>
            <a:r>
              <a:rPr lang="en-US" sz="5400" b="1" dirty="0">
                <a:solidFill>
                  <a:srgbClr val="192E50"/>
                </a:solidFill>
                <a:latin typeface="Helvetica"/>
                <a:cs typeface="Helvetica"/>
              </a:rPr>
              <a:t>Slate:</a:t>
            </a:r>
            <a:br>
              <a:rPr lang="en-US" sz="5400" b="1" dirty="0">
                <a:solidFill>
                  <a:srgbClr val="192E50"/>
                </a:solidFill>
                <a:latin typeface="Helvetica"/>
                <a:cs typeface="Helvetica"/>
              </a:rPr>
            </a:br>
            <a:r>
              <a:rPr lang="en-US" sz="5400" b="1" dirty="0">
                <a:solidFill>
                  <a:srgbClr val="192E50"/>
                </a:solidFill>
                <a:latin typeface="Helvetica"/>
                <a:cs typeface="Helvetica"/>
              </a:rPr>
              <a:t>Reports</a:t>
            </a:r>
          </a:p>
        </p:txBody>
      </p:sp>
      <p:sp>
        <p:nvSpPr>
          <p:cNvPr id="16" name="Subtitle 2"/>
          <p:cNvSpPr>
            <a:spLocks noGrp="1"/>
          </p:cNvSpPr>
          <p:nvPr>
            <p:ph type="subTitle" idx="1"/>
          </p:nvPr>
        </p:nvSpPr>
        <p:spPr>
          <a:xfrm>
            <a:off x="0" y="3630600"/>
            <a:ext cx="9144000" cy="1222754"/>
          </a:xfrm>
        </p:spPr>
        <p:txBody>
          <a:bodyPr/>
          <a:lstStyle/>
          <a:p>
            <a:r>
              <a:rPr lang="en-US" sz="2800" dirty="0">
                <a:solidFill>
                  <a:srgbClr val="FAB134"/>
                </a:solidFill>
                <a:latin typeface="Helvetica"/>
                <a:cs typeface="Helvetica"/>
              </a:rPr>
              <a:t>Reviewing &amp; Understanding</a:t>
            </a:r>
          </a:p>
          <a:p>
            <a:r>
              <a:rPr lang="en-US" sz="2800" dirty="0">
                <a:solidFill>
                  <a:srgbClr val="FAB134"/>
                </a:solidFill>
                <a:latin typeface="Helvetica"/>
                <a:cs typeface="Helvetica"/>
              </a:rPr>
              <a:t>Automated Reports in Slate</a:t>
            </a:r>
          </a:p>
        </p:txBody>
      </p:sp>
      <p:pic>
        <p:nvPicPr>
          <p:cNvPr id="17" name="Picture 16"/>
          <p:cNvPicPr>
            <a:picLocks noChangeAspect="1"/>
          </p:cNvPicPr>
          <p:nvPr/>
        </p:nvPicPr>
        <p:blipFill>
          <a:blip r:embed="rId4"/>
          <a:stretch>
            <a:fillRect/>
          </a:stretch>
        </p:blipFill>
        <p:spPr>
          <a:xfrm>
            <a:off x="6662420" y="5864649"/>
            <a:ext cx="2159000" cy="673100"/>
          </a:xfrm>
          <a:prstGeom prst="rect">
            <a:avLst/>
          </a:prstGeom>
        </p:spPr>
      </p:pic>
    </p:spTree>
    <p:extLst>
      <p:ext uri="{BB962C8B-B14F-4D97-AF65-F5344CB8AC3E}">
        <p14:creationId xmlns:p14="http://schemas.microsoft.com/office/powerpoint/2010/main" val="68524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429000"/>
            <a:ext cx="9144000" cy="648758"/>
          </a:xfrm>
        </p:spPr>
        <p:txBody>
          <a:bodyPr/>
          <a:lstStyle/>
          <a:p>
            <a:r>
              <a:rPr lang="en-US" b="1" dirty="0">
                <a:solidFill>
                  <a:srgbClr val="192E50"/>
                </a:solidFill>
                <a:latin typeface="Helvetica"/>
                <a:cs typeface="Helvetica"/>
              </a:rPr>
              <a:t>Thank you!</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Slate 101: Reports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08/20/2020</a:t>
            </a: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pic>
        <p:nvPicPr>
          <p:cNvPr id="3" name="Picture 2"/>
          <p:cNvPicPr>
            <a:picLocks noChangeAspect="1"/>
          </p:cNvPicPr>
          <p:nvPr/>
        </p:nvPicPr>
        <p:blipFill>
          <a:blip r:embed="rId4"/>
          <a:stretch>
            <a:fillRect/>
          </a:stretch>
        </p:blipFill>
        <p:spPr>
          <a:xfrm>
            <a:off x="6662420" y="5864649"/>
            <a:ext cx="2159000" cy="673100"/>
          </a:xfrm>
          <a:prstGeom prst="rect">
            <a:avLst/>
          </a:prstGeom>
        </p:spPr>
      </p:pic>
      <p:sp>
        <p:nvSpPr>
          <p:cNvPr id="4" name="TextBox 3"/>
          <p:cNvSpPr txBox="1"/>
          <p:nvPr/>
        </p:nvSpPr>
        <p:spPr>
          <a:xfrm>
            <a:off x="1328737" y="1237990"/>
            <a:ext cx="6486525" cy="1815882"/>
          </a:xfrm>
          <a:prstGeom prst="rect">
            <a:avLst/>
          </a:prstGeom>
          <a:noFill/>
        </p:spPr>
        <p:txBody>
          <a:bodyPr wrap="square" rtlCol="0">
            <a:spAutoFit/>
          </a:bodyPr>
          <a:lstStyle/>
          <a:p>
            <a:pPr algn="ctr"/>
            <a:endParaRPr lang="en-US" sz="1600" dirty="0">
              <a:solidFill>
                <a:srgbClr val="192E50"/>
              </a:solidFill>
            </a:endParaRPr>
          </a:p>
          <a:p>
            <a:pPr algn="ctr"/>
            <a:r>
              <a:rPr lang="en-US" sz="1600" dirty="0">
                <a:solidFill>
                  <a:srgbClr val="192E50"/>
                </a:solidFill>
              </a:rPr>
              <a:t>Our goal is to provide you with information that is</a:t>
            </a:r>
          </a:p>
          <a:p>
            <a:pPr algn="ctr"/>
            <a:r>
              <a:rPr lang="en-US" sz="1600" dirty="0">
                <a:solidFill>
                  <a:srgbClr val="192E50"/>
                </a:solidFill>
              </a:rPr>
              <a:t>helpful and easy to understand.</a:t>
            </a:r>
          </a:p>
          <a:p>
            <a:pPr algn="ctr"/>
            <a:endParaRPr lang="en-US" sz="1600" dirty="0">
              <a:solidFill>
                <a:srgbClr val="192E50"/>
              </a:solidFill>
            </a:endParaRPr>
          </a:p>
          <a:p>
            <a:pPr algn="ctr"/>
            <a:r>
              <a:rPr lang="en-US" sz="1600" dirty="0">
                <a:solidFill>
                  <a:srgbClr val="192E50"/>
                </a:solidFill>
              </a:rPr>
              <a:t>If you have questions, concerns, or would like to </a:t>
            </a:r>
          </a:p>
          <a:p>
            <a:pPr algn="ctr"/>
            <a:r>
              <a:rPr lang="en-US" sz="1600" dirty="0">
                <a:solidFill>
                  <a:srgbClr val="192E50"/>
                </a:solidFill>
              </a:rPr>
              <a:t>discuss anything Slate, please let us know!</a:t>
            </a:r>
          </a:p>
          <a:p>
            <a:pPr algn="ctr"/>
            <a:endParaRPr lang="en-US" sz="1600" dirty="0">
              <a:solidFill>
                <a:srgbClr val="192E50"/>
              </a:solidFill>
            </a:endParaRPr>
          </a:p>
        </p:txBody>
      </p:sp>
    </p:spTree>
    <p:extLst>
      <p:ext uri="{BB962C8B-B14F-4D97-AF65-F5344CB8AC3E}">
        <p14:creationId xmlns:p14="http://schemas.microsoft.com/office/powerpoint/2010/main" val="3967629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1826" y="722560"/>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192E50"/>
                </a:solidFill>
                <a:cs typeface="Helvetica"/>
              </a:rPr>
              <a:t>Reporting in Slate</a:t>
            </a:r>
          </a:p>
        </p:txBody>
      </p:sp>
      <p:sp>
        <p:nvSpPr>
          <p:cNvPr id="9" name="Text Box 19"/>
          <p:cNvSpPr txBox="1"/>
          <p:nvPr/>
        </p:nvSpPr>
        <p:spPr>
          <a:xfrm>
            <a:off x="315795" y="1361044"/>
            <a:ext cx="8509705" cy="532328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endParaRPr lang="en-US" b="1" dirty="0">
              <a:solidFill>
                <a:srgbClr val="1A2E4F"/>
              </a:solidFill>
              <a:effectLst/>
              <a:latin typeface="Helvetica"/>
              <a:ea typeface="ヒラギノ丸ゴ Pro W4"/>
              <a:cs typeface="Times New Roman"/>
            </a:endParaRPr>
          </a:p>
          <a:p>
            <a:pPr marL="0" marR="0">
              <a:lnSpc>
                <a:spcPct val="115000"/>
              </a:lnSpc>
              <a:spcBef>
                <a:spcPts val="0"/>
              </a:spcBef>
              <a:spcAft>
                <a:spcPts val="0"/>
              </a:spcAft>
            </a:pPr>
            <a:r>
              <a:rPr lang="en-US" b="1" dirty="0">
                <a:solidFill>
                  <a:srgbClr val="1A2E4F"/>
                </a:solidFill>
                <a:effectLst/>
                <a:latin typeface="Georgia" panose="02040502050405020303" pitchFamily="18" charset="0"/>
                <a:ea typeface="ヒラギノ丸ゴ Pro W4"/>
                <a:cs typeface="Times New Roman"/>
              </a:rPr>
              <a:t>Current Reports</a:t>
            </a:r>
            <a:endParaRPr lang="en-US" dirty="0">
              <a:solidFill>
                <a:srgbClr val="262626"/>
              </a:solidFill>
              <a:effectLst/>
              <a:latin typeface="Georgia" panose="02040502050405020303" pitchFamily="18" charset="0"/>
              <a:ea typeface="ヒラギノ丸ゴ Pro W4"/>
              <a:cs typeface="Times New Roman"/>
            </a:endParaRPr>
          </a:p>
          <a:p>
            <a:r>
              <a:rPr lang="en-US" sz="1600" dirty="0">
                <a:solidFill>
                  <a:srgbClr val="192E50"/>
                </a:solidFill>
                <a:latin typeface="Georgia" panose="02040502050405020303" pitchFamily="18" charset="0"/>
                <a:ea typeface="ヒラギノ丸ゴ Pro W4"/>
                <a:cs typeface="Times New Roman"/>
              </a:rPr>
              <a:t>Reports are emailed to you. By default, you’ll receive this email each week on Monday morning. </a:t>
            </a:r>
            <a:r>
              <a:rPr lang="en-US" sz="1500" b="1" dirty="0">
                <a:solidFill>
                  <a:srgbClr val="F8B13E"/>
                </a:solidFill>
                <a:latin typeface="Georgia" panose="02040502050405020303" pitchFamily="18" charset="0"/>
                <a:ea typeface="ヒラギノ丸ゴ Pro W4"/>
                <a:cs typeface="Times New Roman"/>
              </a:rPr>
              <a:t>(</a:t>
            </a:r>
            <a:r>
              <a:rPr lang="en-US" sz="1500" b="1" i="1" dirty="0">
                <a:solidFill>
                  <a:srgbClr val="F8B13E"/>
                </a:solidFill>
                <a:latin typeface="Georgia" panose="02040502050405020303" pitchFamily="18" charset="0"/>
                <a:ea typeface="ヒラギノ丸ゴ Pro W4"/>
                <a:cs typeface="Times New Roman"/>
              </a:rPr>
              <a:t>If you would like to change the frequency of your reports, please let us know. We can email as often as daily or as little as once a month</a:t>
            </a:r>
            <a:r>
              <a:rPr lang="en-US" sz="1500" b="1" dirty="0">
                <a:solidFill>
                  <a:srgbClr val="F8B13E"/>
                </a:solidFill>
                <a:latin typeface="Georgia" panose="02040502050405020303" pitchFamily="18" charset="0"/>
                <a:ea typeface="ヒラギノ丸ゴ Pro W4"/>
                <a:cs typeface="Times New Roman"/>
              </a:rPr>
              <a:t>.)</a:t>
            </a:r>
            <a:r>
              <a:rPr lang="en-US" sz="1500" b="1" dirty="0">
                <a:solidFill>
                  <a:srgbClr val="192E50"/>
                </a:solidFill>
                <a:latin typeface="Georgia" panose="02040502050405020303" pitchFamily="18" charset="0"/>
                <a:ea typeface="ヒラギノ丸ゴ Pro W4"/>
                <a:cs typeface="Times New Roman"/>
              </a:rPr>
              <a:t> </a:t>
            </a:r>
          </a:p>
          <a:p>
            <a:r>
              <a:rPr lang="en-US" dirty="0">
                <a:solidFill>
                  <a:srgbClr val="262626"/>
                </a:solidFill>
                <a:effectLst/>
                <a:latin typeface="Georgia" panose="02040502050405020303" pitchFamily="18" charset="0"/>
                <a:ea typeface="ヒラギノ丸ゴ Pro W4"/>
                <a:cs typeface="Times New Roman"/>
              </a:rPr>
              <a:t> </a:t>
            </a:r>
          </a:p>
          <a:p>
            <a:r>
              <a:rPr lang="en-US" sz="1600" dirty="0">
                <a:solidFill>
                  <a:srgbClr val="192E50"/>
                </a:solidFill>
                <a:latin typeface="Georgia" panose="02040502050405020303" pitchFamily="18" charset="0"/>
                <a:ea typeface="ヒラギノ丸ゴ Pro W4"/>
                <a:cs typeface="Times New Roman"/>
              </a:rPr>
              <a:t>The Report Email will be coming from Slate, specifically from the </a:t>
            </a:r>
            <a:r>
              <a:rPr lang="en-US" sz="1600" dirty="0" err="1">
                <a:solidFill>
                  <a:srgbClr val="192E50"/>
                </a:solidFill>
                <a:latin typeface="Georgia" panose="02040502050405020303" pitchFamily="18" charset="0"/>
                <a:ea typeface="ヒラギノ丸ゴ Pro W4"/>
                <a:cs typeface="Times New Roman"/>
              </a:rPr>
              <a:t>Technolutions</a:t>
            </a:r>
            <a:r>
              <a:rPr lang="en-US" sz="1600" dirty="0">
                <a:solidFill>
                  <a:srgbClr val="192E50"/>
                </a:solidFill>
                <a:latin typeface="Georgia" panose="02040502050405020303" pitchFamily="18" charset="0"/>
                <a:ea typeface="ヒラギノ丸ゴ Pro W4"/>
                <a:cs typeface="Times New Roman"/>
              </a:rPr>
              <a:t> Service Desk. You’ll be able to view reports in their original Slate PDF format or you can view them in a form that you can export to an Excel Spreadsheet. </a:t>
            </a:r>
          </a:p>
          <a:p>
            <a:endParaRPr lang="en-US" sz="1600" dirty="0">
              <a:solidFill>
                <a:srgbClr val="192E50"/>
              </a:solidFill>
              <a:latin typeface="Georgia" panose="02040502050405020303" pitchFamily="18" charset="0"/>
              <a:ea typeface="ヒラギノ丸ゴ Pro W4"/>
              <a:cs typeface="Times New Roman"/>
            </a:endParaRPr>
          </a:p>
          <a:p>
            <a:r>
              <a:rPr lang="en-US" sz="1600" dirty="0">
                <a:solidFill>
                  <a:srgbClr val="192E50"/>
                </a:solidFill>
                <a:latin typeface="Georgia" panose="02040502050405020303" pitchFamily="18" charset="0"/>
                <a:ea typeface="ヒラギノ丸ゴ Pro W4"/>
                <a:cs typeface="Times New Roman"/>
              </a:rPr>
              <a:t>Overall, reports will include:</a:t>
            </a:r>
          </a:p>
          <a:p>
            <a:pPr marL="285750" indent="-285750">
              <a:buFont typeface="Arial" panose="020B0604020202020204" pitchFamily="34" charset="0"/>
              <a:buChar char="•"/>
            </a:pPr>
            <a:r>
              <a:rPr lang="en-US" sz="1600" dirty="0">
                <a:solidFill>
                  <a:srgbClr val="192E50"/>
                </a:solidFill>
                <a:latin typeface="Georgia" panose="02040502050405020303" pitchFamily="18" charset="0"/>
                <a:ea typeface="ヒラギノ丸ゴ Pro W4"/>
                <a:cs typeface="Times New Roman"/>
              </a:rPr>
              <a:t>Information on incomplete applications</a:t>
            </a:r>
          </a:p>
          <a:p>
            <a:pPr marL="285750" indent="-285750">
              <a:buFont typeface="Arial" panose="020B0604020202020204" pitchFamily="34" charset="0"/>
              <a:buChar char="•"/>
            </a:pPr>
            <a:r>
              <a:rPr lang="en-US" sz="1600" dirty="0">
                <a:solidFill>
                  <a:srgbClr val="192E50"/>
                </a:solidFill>
                <a:latin typeface="Georgia" panose="02040502050405020303" pitchFamily="18" charset="0"/>
                <a:ea typeface="ヒラギノ丸ゴ Pro W4"/>
                <a:cs typeface="Times New Roman"/>
              </a:rPr>
              <a:t>Details on types of admitted students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panose="02040502050405020303" pitchFamily="18" charset="0"/>
                <a:ea typeface="ヒラギノ丸ゴ Pro W4"/>
                <a:cs typeface="Times New Roman"/>
              </a:rPr>
              <a:t>Number of confirms/regrets</a:t>
            </a:r>
          </a:p>
          <a:p>
            <a:pPr marL="285750" marR="0" indent="-285750">
              <a:spcBef>
                <a:spcPts val="0"/>
              </a:spcBef>
              <a:spcAft>
                <a:spcPts val="0"/>
              </a:spcAft>
              <a:buFont typeface="Arial" panose="020B0604020202020204" pitchFamily="34" charset="0"/>
              <a:buChar char="•"/>
            </a:pPr>
            <a:r>
              <a:rPr lang="en-US" sz="1600" dirty="0">
                <a:solidFill>
                  <a:srgbClr val="192E50"/>
                </a:solidFill>
                <a:latin typeface="Georgia" panose="02040502050405020303" pitchFamily="18" charset="0"/>
                <a:ea typeface="ヒラギノ丸ゴ Pro W4"/>
                <a:cs typeface="Times New Roman"/>
              </a:rPr>
              <a:t>Demographic information</a:t>
            </a:r>
          </a:p>
          <a:p>
            <a:pPr marR="0">
              <a:spcBef>
                <a:spcPts val="0"/>
              </a:spcBef>
              <a:spcAft>
                <a:spcPts val="0"/>
              </a:spcAft>
            </a:pPr>
            <a:endParaRPr lang="en-US" sz="1600" dirty="0">
              <a:solidFill>
                <a:srgbClr val="262626"/>
              </a:solidFill>
              <a:latin typeface="Georgia"/>
              <a:ea typeface="ヒラギノ丸ゴ Pro W4"/>
              <a:cs typeface="Times New Roman"/>
            </a:endParaRPr>
          </a:p>
          <a:p>
            <a:pPr marL="285750" marR="0" indent="-285750">
              <a:spcBef>
                <a:spcPts val="0"/>
              </a:spcBef>
              <a:spcAft>
                <a:spcPts val="0"/>
              </a:spcAft>
              <a:buFont typeface="Arial" panose="020B0604020202020204" pitchFamily="34" charset="0"/>
              <a:buChar char="•"/>
            </a:pPr>
            <a:endParaRPr lang="en-US" sz="1600" dirty="0">
              <a:solidFill>
                <a:srgbClr val="262626"/>
              </a:solidFill>
              <a:latin typeface="Georgia"/>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 </a:t>
            </a:r>
            <a:endParaRPr lang="en-US" sz="1600" dirty="0">
              <a:solidFill>
                <a:srgbClr val="262626"/>
              </a:solidFill>
              <a:effectLst/>
              <a:ea typeface="ヒラギノ丸ゴ Pro W4"/>
              <a:cs typeface="Times New Roman"/>
            </a:endParaRPr>
          </a:p>
        </p:txBody>
      </p:sp>
      <p:sp>
        <p:nvSpPr>
          <p:cNvPr id="12" name="TextBox 11"/>
          <p:cNvSpPr txBox="1"/>
          <p:nvPr/>
        </p:nvSpPr>
        <p:spPr>
          <a:xfrm>
            <a:off x="1091323" y="5577172"/>
            <a:ext cx="6510031" cy="646331"/>
          </a:xfrm>
          <a:prstGeom prst="rect">
            <a:avLst/>
          </a:prstGeom>
          <a:noFill/>
        </p:spPr>
        <p:txBody>
          <a:bodyPr wrap="square" rtlCol="0">
            <a:spAutoFit/>
          </a:bodyPr>
          <a:lstStyle/>
          <a:p>
            <a:pPr algn="ctr"/>
            <a:r>
              <a:rPr lang="en-US" b="1" i="1" dirty="0">
                <a:solidFill>
                  <a:srgbClr val="FAB134"/>
                </a:solidFill>
                <a:latin typeface="Georgia" panose="02040502050405020303" pitchFamily="18" charset="0"/>
              </a:rPr>
              <a:t>Report data will only be pulled from applications within terms that are currently available. </a:t>
            </a:r>
          </a:p>
        </p:txBody>
      </p:sp>
    </p:spTree>
    <p:extLst>
      <p:ext uri="{BB962C8B-B14F-4D97-AF65-F5344CB8AC3E}">
        <p14:creationId xmlns:p14="http://schemas.microsoft.com/office/powerpoint/2010/main" val="316189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65E4F7-AF1B-474E-AB25-D6DB4FE1C3E3}"/>
              </a:ext>
            </a:extLst>
          </p:cNvPr>
          <p:cNvPicPr>
            <a:picLocks noChangeAspect="1"/>
          </p:cNvPicPr>
          <p:nvPr/>
        </p:nvPicPr>
        <p:blipFill>
          <a:blip r:embed="rId2"/>
          <a:stretch>
            <a:fillRect/>
          </a:stretch>
        </p:blipFill>
        <p:spPr>
          <a:xfrm>
            <a:off x="304710" y="4582679"/>
            <a:ext cx="8543551" cy="2000289"/>
          </a:xfrm>
          <a:prstGeom prst="rect">
            <a:avLst/>
          </a:prstGeom>
        </p:spPr>
      </p:pic>
      <p:sp>
        <p:nvSpPr>
          <p:cNvPr id="9" name="Text Box 19"/>
          <p:cNvSpPr txBox="1"/>
          <p:nvPr/>
        </p:nvSpPr>
        <p:spPr>
          <a:xfrm>
            <a:off x="367166" y="1198844"/>
            <a:ext cx="8509705" cy="3273634"/>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600" dirty="0">
              <a:solidFill>
                <a:srgbClr val="262626"/>
              </a:solidFill>
              <a:latin typeface="Georgia"/>
              <a:ea typeface="ヒラギノ丸ゴ Pro W4"/>
              <a:cs typeface="Times New Roman"/>
            </a:endParaRPr>
          </a:p>
          <a:p>
            <a:pPr marR="0">
              <a:spcBef>
                <a:spcPts val="0"/>
              </a:spcBef>
              <a:spcAft>
                <a:spcPts val="0"/>
              </a:spcAft>
            </a:pPr>
            <a:endParaRPr lang="en-US" sz="1600" dirty="0">
              <a:solidFill>
                <a:srgbClr val="262626"/>
              </a:solidFill>
              <a:latin typeface="Georgia"/>
              <a:ea typeface="ヒラギノ丸ゴ Pro W4"/>
              <a:cs typeface="Times New Roman"/>
            </a:endParaRPr>
          </a:p>
          <a:p>
            <a:pPr marL="285750" marR="0" indent="-285750">
              <a:spcBef>
                <a:spcPts val="0"/>
              </a:spcBef>
              <a:spcAft>
                <a:spcPts val="0"/>
              </a:spcAft>
              <a:buFont typeface="Arial" panose="020B0604020202020204" pitchFamily="34" charset="0"/>
              <a:buChar char="•"/>
            </a:pPr>
            <a:endParaRPr lang="en-US" sz="1600" dirty="0">
              <a:solidFill>
                <a:srgbClr val="262626"/>
              </a:solidFill>
              <a:latin typeface="Georgia"/>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 </a:t>
            </a:r>
            <a:endParaRPr lang="en-US" sz="1600" dirty="0">
              <a:solidFill>
                <a:srgbClr val="262626"/>
              </a:solidFill>
              <a:effectLst/>
              <a:ea typeface="ヒラギノ丸ゴ Pro W4"/>
              <a:cs typeface="Times New Roman"/>
            </a:endParaRPr>
          </a:p>
        </p:txBody>
      </p:sp>
      <p:sp>
        <p:nvSpPr>
          <p:cNvPr id="12" name="TextBox 11"/>
          <p:cNvSpPr txBox="1"/>
          <p:nvPr/>
        </p:nvSpPr>
        <p:spPr>
          <a:xfrm>
            <a:off x="367166" y="746576"/>
            <a:ext cx="4122641" cy="1852815"/>
          </a:xfrm>
          <a:prstGeom prst="rect">
            <a:avLst/>
          </a:prstGeom>
          <a:noFill/>
        </p:spPr>
        <p:txBody>
          <a:bodyPr wrap="square" rtlCol="0">
            <a:spAutoFit/>
          </a:bodyPr>
          <a:lstStyle/>
          <a:p>
            <a:pPr>
              <a:lnSpc>
                <a:spcPct val="115000"/>
              </a:lnSpc>
            </a:pPr>
            <a:r>
              <a:rPr lang="en-US" sz="1600" b="1" dirty="0">
                <a:solidFill>
                  <a:srgbClr val="1A2E4F"/>
                </a:solidFill>
                <a:latin typeface="Helvetica"/>
                <a:ea typeface="ヒラギノ丸ゴ Pro W4"/>
                <a:cs typeface="Times New Roman"/>
              </a:rPr>
              <a:t>Are the reports useful?</a:t>
            </a:r>
            <a:endParaRPr lang="en-US" sz="1600" dirty="0">
              <a:solidFill>
                <a:srgbClr val="262626"/>
              </a:solidFill>
              <a:ea typeface="ヒラギノ丸ゴ Pro W4"/>
              <a:cs typeface="Times New Roman"/>
            </a:endParaRPr>
          </a:p>
          <a:p>
            <a:r>
              <a:rPr lang="en-US" sz="1600" dirty="0">
                <a:solidFill>
                  <a:srgbClr val="262626"/>
                </a:solidFill>
                <a:latin typeface="Georgia"/>
                <a:ea typeface="ヒラギノ丸ゴ Pro W4"/>
                <a:cs typeface="Times New Roman"/>
              </a:rPr>
              <a:t>If there is information that you’d like to see on the reports, please let us know! We can also remove columns if there’s applicant information that you do not need on your report. Reports will include applicant information for current and future terms.</a:t>
            </a:r>
          </a:p>
        </p:txBody>
      </p:sp>
      <p:sp>
        <p:nvSpPr>
          <p:cNvPr id="6" name="TextBox 5">
            <a:extLst>
              <a:ext uri="{FF2B5EF4-FFF2-40B4-BE49-F238E27FC236}">
                <a16:creationId xmlns:a16="http://schemas.microsoft.com/office/drawing/2014/main" id="{D682B364-17C2-4983-B869-054CA1A1D81B}"/>
              </a:ext>
            </a:extLst>
          </p:cNvPr>
          <p:cNvSpPr txBox="1"/>
          <p:nvPr/>
        </p:nvSpPr>
        <p:spPr>
          <a:xfrm>
            <a:off x="315795" y="2787738"/>
            <a:ext cx="4122641" cy="1606594"/>
          </a:xfrm>
          <a:prstGeom prst="rect">
            <a:avLst/>
          </a:prstGeom>
          <a:noFill/>
        </p:spPr>
        <p:txBody>
          <a:bodyPr wrap="square" rtlCol="0">
            <a:spAutoFit/>
          </a:bodyPr>
          <a:lstStyle/>
          <a:p>
            <a:pPr>
              <a:lnSpc>
                <a:spcPct val="115000"/>
              </a:lnSpc>
            </a:pPr>
            <a:r>
              <a:rPr lang="en-US" sz="1600" b="1" dirty="0">
                <a:solidFill>
                  <a:srgbClr val="1A2E4F"/>
                </a:solidFill>
                <a:latin typeface="Georgia" panose="02040502050405020303" pitchFamily="18" charset="0"/>
                <a:ea typeface="ヒラギノ丸ゴ Pro W4"/>
                <a:cs typeface="Times New Roman"/>
              </a:rPr>
              <a:t>Change Recipients?</a:t>
            </a:r>
            <a:endParaRPr lang="en-US" sz="1600" dirty="0">
              <a:solidFill>
                <a:srgbClr val="262626"/>
              </a:solidFill>
              <a:latin typeface="Georgia" panose="02040502050405020303" pitchFamily="18" charset="0"/>
              <a:ea typeface="ヒラギノ丸ゴ Pro W4"/>
              <a:cs typeface="Times New Roman"/>
            </a:endParaRPr>
          </a:p>
          <a:p>
            <a:r>
              <a:rPr lang="en-US" sz="1600" dirty="0">
                <a:solidFill>
                  <a:srgbClr val="262626"/>
                </a:solidFill>
                <a:latin typeface="Georgia" panose="02040502050405020303" pitchFamily="18" charset="0"/>
                <a:ea typeface="ヒラギノ丸ゴ Pro W4"/>
                <a:cs typeface="Times New Roman"/>
              </a:rPr>
              <a:t>If there are faculty/staff that should receive reports that aren’t, please let us know so we can include them. </a:t>
            </a:r>
            <a:r>
              <a:rPr lang="en-US" sz="1600" i="1" dirty="0">
                <a:solidFill>
                  <a:srgbClr val="262626"/>
                </a:solidFill>
                <a:latin typeface="Georgia" panose="02040502050405020303" pitchFamily="18" charset="0"/>
                <a:ea typeface="ヒラギノ丸ゴ Pro W4"/>
                <a:cs typeface="Times New Roman"/>
              </a:rPr>
              <a:t>We also need to know when faculty/staff no longer need to be receiving reports.</a:t>
            </a:r>
          </a:p>
        </p:txBody>
      </p:sp>
      <p:sp>
        <p:nvSpPr>
          <p:cNvPr id="7" name="TextBox 6">
            <a:extLst>
              <a:ext uri="{FF2B5EF4-FFF2-40B4-BE49-F238E27FC236}">
                <a16:creationId xmlns:a16="http://schemas.microsoft.com/office/drawing/2014/main" id="{631A60C5-5318-4192-B3C1-D16DBED2F8E7}"/>
              </a:ext>
            </a:extLst>
          </p:cNvPr>
          <p:cNvSpPr txBox="1"/>
          <p:nvPr/>
        </p:nvSpPr>
        <p:spPr>
          <a:xfrm>
            <a:off x="4805600" y="705302"/>
            <a:ext cx="4122641" cy="1360372"/>
          </a:xfrm>
          <a:prstGeom prst="rect">
            <a:avLst/>
          </a:prstGeom>
          <a:noFill/>
        </p:spPr>
        <p:txBody>
          <a:bodyPr wrap="square" rtlCol="0">
            <a:spAutoFit/>
          </a:bodyPr>
          <a:lstStyle/>
          <a:p>
            <a:pPr>
              <a:lnSpc>
                <a:spcPct val="115000"/>
              </a:lnSpc>
            </a:pPr>
            <a:r>
              <a:rPr lang="en-US" sz="1600" b="1" dirty="0">
                <a:solidFill>
                  <a:srgbClr val="1A2E4F"/>
                </a:solidFill>
                <a:latin typeface="Helvetica"/>
                <a:ea typeface="ヒラギノ丸ゴ Pro W4"/>
                <a:cs typeface="Times New Roman"/>
              </a:rPr>
              <a:t>Anytime, Anywhere</a:t>
            </a:r>
            <a:endParaRPr lang="en-US" sz="1600" dirty="0">
              <a:solidFill>
                <a:srgbClr val="262626"/>
              </a:solidFill>
              <a:ea typeface="ヒラギノ丸ゴ Pro W4"/>
              <a:cs typeface="Times New Roman"/>
            </a:endParaRPr>
          </a:p>
          <a:p>
            <a:r>
              <a:rPr lang="en-US" sz="1600" dirty="0">
                <a:solidFill>
                  <a:srgbClr val="262626"/>
                </a:solidFill>
                <a:latin typeface="Georgia"/>
                <a:ea typeface="ヒラギノ丸ゴ Pro W4"/>
                <a:cs typeface="Times New Roman"/>
              </a:rPr>
              <a:t>You can bookmark the link you receive in the email. Visiting the page at any time will give you an up-to-date report any day of the week!</a:t>
            </a:r>
            <a:endParaRPr lang="en-US" sz="1600" i="1" dirty="0">
              <a:solidFill>
                <a:srgbClr val="262626"/>
              </a:solidFill>
              <a:latin typeface="Georgia"/>
              <a:ea typeface="ヒラギノ丸ゴ Pro W4"/>
              <a:cs typeface="Times New Roman"/>
            </a:endParaRPr>
          </a:p>
        </p:txBody>
      </p:sp>
      <p:sp>
        <p:nvSpPr>
          <p:cNvPr id="10" name="TextBox 9">
            <a:extLst>
              <a:ext uri="{FF2B5EF4-FFF2-40B4-BE49-F238E27FC236}">
                <a16:creationId xmlns:a16="http://schemas.microsoft.com/office/drawing/2014/main" id="{AB64832E-610A-4C8D-841E-1C064C52A6E1}"/>
              </a:ext>
            </a:extLst>
          </p:cNvPr>
          <p:cNvSpPr txBox="1"/>
          <p:nvPr/>
        </p:nvSpPr>
        <p:spPr>
          <a:xfrm>
            <a:off x="4805600" y="2107552"/>
            <a:ext cx="4122641" cy="2345257"/>
          </a:xfrm>
          <a:prstGeom prst="rect">
            <a:avLst/>
          </a:prstGeom>
          <a:noFill/>
        </p:spPr>
        <p:txBody>
          <a:bodyPr wrap="square" rtlCol="0">
            <a:spAutoFit/>
          </a:bodyPr>
          <a:lstStyle/>
          <a:p>
            <a:pPr>
              <a:lnSpc>
                <a:spcPct val="115000"/>
              </a:lnSpc>
            </a:pPr>
            <a:r>
              <a:rPr lang="en-US" sz="1600" b="1" dirty="0">
                <a:solidFill>
                  <a:srgbClr val="1A2E4F"/>
                </a:solidFill>
                <a:latin typeface="Helvetica"/>
                <a:ea typeface="ヒラギノ丸ゴ Pro W4"/>
                <a:cs typeface="Times New Roman"/>
              </a:rPr>
              <a:t>Accessing Reports</a:t>
            </a:r>
            <a:endParaRPr lang="en-US" sz="1600" dirty="0">
              <a:solidFill>
                <a:srgbClr val="262626"/>
              </a:solidFill>
              <a:ea typeface="ヒラギノ丸ゴ Pro W4"/>
              <a:cs typeface="Times New Roman"/>
            </a:endParaRPr>
          </a:p>
          <a:p>
            <a:r>
              <a:rPr lang="en-US" sz="1600" dirty="0">
                <a:solidFill>
                  <a:srgbClr val="262626"/>
                </a:solidFill>
                <a:latin typeface="Georgia"/>
                <a:ea typeface="ヒラギノ丸ゴ Pro W4"/>
                <a:cs typeface="Times New Roman"/>
              </a:rPr>
              <a:t>To view your reports in an exportable Excel format, simply click the hyperlinked program name in the email.</a:t>
            </a:r>
          </a:p>
          <a:p>
            <a:endParaRPr lang="en-US" sz="1600" dirty="0">
              <a:solidFill>
                <a:srgbClr val="262626"/>
              </a:solidFill>
              <a:latin typeface="Georgia"/>
              <a:ea typeface="ヒラギノ丸ゴ Pro W4"/>
              <a:cs typeface="Times New Roman"/>
            </a:endParaRPr>
          </a:p>
          <a:p>
            <a:r>
              <a:rPr lang="en-US" sz="1600" dirty="0">
                <a:solidFill>
                  <a:srgbClr val="262626"/>
                </a:solidFill>
                <a:latin typeface="Georgia"/>
                <a:ea typeface="ヒラギノ丸ゴ Pro W4"/>
                <a:cs typeface="Times New Roman"/>
              </a:rPr>
              <a:t>If you’d like to view the original report format, click the PDF link in parentheses  after the program name. </a:t>
            </a:r>
            <a:r>
              <a:rPr lang="en-US" sz="1600" b="1" dirty="0">
                <a:solidFill>
                  <a:srgbClr val="F8B13E"/>
                </a:solidFill>
                <a:latin typeface="Georgia"/>
                <a:ea typeface="ヒラギノ丸ゴ Pro W4"/>
                <a:cs typeface="Times New Roman"/>
              </a:rPr>
              <a:t>Below is a sample email:</a:t>
            </a:r>
          </a:p>
        </p:txBody>
      </p:sp>
      <p:sp>
        <p:nvSpPr>
          <p:cNvPr id="14" name="TextBox 13">
            <a:extLst>
              <a:ext uri="{FF2B5EF4-FFF2-40B4-BE49-F238E27FC236}">
                <a16:creationId xmlns:a16="http://schemas.microsoft.com/office/drawing/2014/main" id="{BAD91918-D0DC-4438-8122-D92DD0565304}"/>
              </a:ext>
            </a:extLst>
          </p:cNvPr>
          <p:cNvSpPr txBox="1"/>
          <p:nvPr/>
        </p:nvSpPr>
        <p:spPr>
          <a:xfrm>
            <a:off x="4047727" y="5278449"/>
            <a:ext cx="4123485" cy="369332"/>
          </a:xfrm>
          <a:prstGeom prst="rect">
            <a:avLst/>
          </a:prstGeom>
          <a:noFill/>
        </p:spPr>
        <p:txBody>
          <a:bodyPr wrap="square" rtlCol="0">
            <a:spAutoFit/>
          </a:bodyPr>
          <a:lstStyle/>
          <a:p>
            <a:r>
              <a:rPr lang="en-US" b="1" dirty="0">
                <a:solidFill>
                  <a:srgbClr val="FF0000"/>
                </a:solidFill>
              </a:rPr>
              <a:t>Click here to view the PDF report format!</a:t>
            </a:r>
          </a:p>
        </p:txBody>
      </p:sp>
      <p:cxnSp>
        <p:nvCxnSpPr>
          <p:cNvPr id="15" name="Straight Arrow Connector 14">
            <a:extLst>
              <a:ext uri="{FF2B5EF4-FFF2-40B4-BE49-F238E27FC236}">
                <a16:creationId xmlns:a16="http://schemas.microsoft.com/office/drawing/2014/main" id="{2A1F5DC3-E32F-44AB-8CCC-9E89BD746161}"/>
              </a:ext>
            </a:extLst>
          </p:cNvPr>
          <p:cNvCxnSpPr>
            <a:cxnSpLocks/>
            <a:stCxn id="14" idx="1"/>
          </p:cNvCxnSpPr>
          <p:nvPr/>
        </p:nvCxnSpPr>
        <p:spPr>
          <a:xfrm flipH="1">
            <a:off x="1839074" y="5463115"/>
            <a:ext cx="2208653" cy="1846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4F464E6-C8BA-4B88-A9D9-129308EF1D72}"/>
              </a:ext>
            </a:extLst>
          </p:cNvPr>
          <p:cNvSpPr txBox="1"/>
          <p:nvPr/>
        </p:nvSpPr>
        <p:spPr>
          <a:xfrm>
            <a:off x="2281402" y="6179660"/>
            <a:ext cx="4681231" cy="369332"/>
          </a:xfrm>
          <a:prstGeom prst="rect">
            <a:avLst/>
          </a:prstGeom>
          <a:noFill/>
        </p:spPr>
        <p:txBody>
          <a:bodyPr wrap="square" rtlCol="0">
            <a:spAutoFit/>
          </a:bodyPr>
          <a:lstStyle/>
          <a:p>
            <a:r>
              <a:rPr lang="en-US" b="1" dirty="0">
                <a:solidFill>
                  <a:srgbClr val="FF0000"/>
                </a:solidFill>
              </a:rPr>
              <a:t>Click here to view the Excel exportable format!</a:t>
            </a:r>
          </a:p>
        </p:txBody>
      </p:sp>
      <p:cxnSp>
        <p:nvCxnSpPr>
          <p:cNvPr id="17" name="Straight Arrow Connector 16">
            <a:extLst>
              <a:ext uri="{FF2B5EF4-FFF2-40B4-BE49-F238E27FC236}">
                <a16:creationId xmlns:a16="http://schemas.microsoft.com/office/drawing/2014/main" id="{9EAA969F-CFEE-491C-B338-6B83B21BFC98}"/>
              </a:ext>
            </a:extLst>
          </p:cNvPr>
          <p:cNvCxnSpPr>
            <a:cxnSpLocks/>
          </p:cNvCxnSpPr>
          <p:nvPr/>
        </p:nvCxnSpPr>
        <p:spPr>
          <a:xfrm flipH="1" flipV="1">
            <a:off x="883578" y="5757982"/>
            <a:ext cx="1408098" cy="6063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1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FC4949-DFD0-448C-989D-D0967D321F06}"/>
              </a:ext>
            </a:extLst>
          </p:cNvPr>
          <p:cNvSpPr/>
          <p:nvPr/>
        </p:nvSpPr>
        <p:spPr>
          <a:xfrm>
            <a:off x="220896" y="628898"/>
            <a:ext cx="2645594" cy="5546134"/>
          </a:xfrm>
          <a:prstGeom prst="rect">
            <a:avLst/>
          </a:prstGeom>
        </p:spPr>
        <p:txBody>
          <a:bodyPr wrap="square">
            <a:spAutoFit/>
          </a:bodyPr>
          <a:lstStyle/>
          <a:p>
            <a:pPr>
              <a:lnSpc>
                <a:spcPct val="115000"/>
              </a:lnSpc>
            </a:pPr>
            <a:r>
              <a:rPr lang="en-US" sz="1600" b="1" dirty="0">
                <a:solidFill>
                  <a:srgbClr val="1A2E4F"/>
                </a:solidFill>
                <a:latin typeface="Georgia" panose="02040502050405020303" pitchFamily="18" charset="0"/>
                <a:ea typeface="ヒラギノ丸ゴ Pro W4"/>
                <a:cs typeface="Times New Roman"/>
              </a:rPr>
              <a:t>Report Information</a:t>
            </a:r>
            <a:endParaRPr lang="en-US" sz="1600" dirty="0">
              <a:solidFill>
                <a:srgbClr val="262626"/>
              </a:solidFill>
              <a:latin typeface="Georgia" panose="02040502050405020303" pitchFamily="18" charset="0"/>
              <a:ea typeface="ヒラギノ丸ゴ Pro W4"/>
              <a:cs typeface="Times New Roman"/>
            </a:endParaRPr>
          </a:p>
          <a:p>
            <a:r>
              <a:rPr lang="en-US" sz="1600" dirty="0">
                <a:solidFill>
                  <a:srgbClr val="262626"/>
                </a:solidFill>
                <a:latin typeface="Georgia" panose="02040502050405020303" pitchFamily="18" charset="0"/>
                <a:ea typeface="ヒラギノ丸ゴ Pro W4"/>
                <a:cs typeface="Times New Roman"/>
              </a:rPr>
              <a:t>If you click the program name on the link (to export to excel), a page will open in Slate where you’ll see your report.</a:t>
            </a:r>
          </a:p>
          <a:p>
            <a:endParaRPr lang="en-US" sz="1600" dirty="0">
              <a:solidFill>
                <a:srgbClr val="262626"/>
              </a:solidFill>
              <a:latin typeface="Georgia" panose="02040502050405020303" pitchFamily="18" charset="0"/>
              <a:ea typeface="ヒラギノ丸ゴ Pro W4"/>
              <a:cs typeface="Times New Roman"/>
            </a:endParaRPr>
          </a:p>
          <a:p>
            <a:r>
              <a:rPr lang="en-US" sz="1600" dirty="0">
                <a:solidFill>
                  <a:srgbClr val="262626"/>
                </a:solidFill>
                <a:latin typeface="Georgia" panose="02040502050405020303" pitchFamily="18" charset="0"/>
                <a:ea typeface="ヒラギノ丸ゴ Pro W4"/>
                <a:cs typeface="Times New Roman"/>
              </a:rPr>
              <a:t>Standard reports include:</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Applicant name, residency &amp; citizenship</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Bear ID</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Program, site &amp; term</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Date of submission</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Application Status</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List of missing items</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Admission Decision</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Requirements &amp; denial reason</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Advisor</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Email &amp; </a:t>
            </a:r>
            <a:r>
              <a:rPr lang="en-US" sz="1600" dirty="0" err="1">
                <a:solidFill>
                  <a:srgbClr val="262626"/>
                </a:solidFill>
                <a:latin typeface="Georgia" panose="02040502050405020303" pitchFamily="18" charset="0"/>
                <a:ea typeface="ヒラギノ丸ゴ Pro W4"/>
                <a:cs typeface="Times New Roman"/>
              </a:rPr>
              <a:t>Bearmail</a:t>
            </a:r>
            <a:r>
              <a:rPr lang="en-US" sz="1600" dirty="0">
                <a:solidFill>
                  <a:srgbClr val="262626"/>
                </a:solidFill>
                <a:latin typeface="Georgia" panose="02040502050405020303" pitchFamily="18" charset="0"/>
                <a:ea typeface="ヒラギノ丸ゴ Pro W4"/>
                <a:cs typeface="Times New Roman"/>
              </a:rPr>
              <a:t> address</a:t>
            </a:r>
          </a:p>
          <a:p>
            <a:pPr marL="285750" marR="0" indent="-285750">
              <a:spcBef>
                <a:spcPts val="0"/>
              </a:spcBef>
              <a:spcAft>
                <a:spcPts val="0"/>
              </a:spcAft>
              <a:buFont typeface="Arial" panose="020B0604020202020204" pitchFamily="34" charset="0"/>
              <a:buChar char="•"/>
            </a:pPr>
            <a:r>
              <a:rPr lang="en-US" sz="1600" dirty="0">
                <a:solidFill>
                  <a:srgbClr val="262626"/>
                </a:solidFill>
                <a:latin typeface="Georgia" panose="02040502050405020303" pitchFamily="18" charset="0"/>
                <a:ea typeface="ヒラギノ丸ゴ Pro W4"/>
                <a:cs typeface="Times New Roman"/>
              </a:rPr>
              <a:t>Contact phone numbers</a:t>
            </a:r>
          </a:p>
        </p:txBody>
      </p:sp>
      <p:pic>
        <p:nvPicPr>
          <p:cNvPr id="13" name="Picture 12">
            <a:extLst>
              <a:ext uri="{FF2B5EF4-FFF2-40B4-BE49-F238E27FC236}">
                <a16:creationId xmlns:a16="http://schemas.microsoft.com/office/drawing/2014/main" id="{13CDE6FE-9FAB-4747-91DD-F11C447C5859}"/>
              </a:ext>
            </a:extLst>
          </p:cNvPr>
          <p:cNvPicPr>
            <a:picLocks noChangeAspect="1"/>
          </p:cNvPicPr>
          <p:nvPr/>
        </p:nvPicPr>
        <p:blipFill>
          <a:blip r:embed="rId2"/>
          <a:stretch>
            <a:fillRect/>
          </a:stretch>
        </p:blipFill>
        <p:spPr>
          <a:xfrm>
            <a:off x="3177930" y="978875"/>
            <a:ext cx="5775996" cy="3574384"/>
          </a:xfrm>
          <a:prstGeom prst="rect">
            <a:avLst/>
          </a:prstGeom>
        </p:spPr>
      </p:pic>
      <p:sp>
        <p:nvSpPr>
          <p:cNvPr id="19" name="Text Box 19">
            <a:extLst>
              <a:ext uri="{FF2B5EF4-FFF2-40B4-BE49-F238E27FC236}">
                <a16:creationId xmlns:a16="http://schemas.microsoft.com/office/drawing/2014/main" id="{5AAA636A-62C2-4A62-A2EB-7789BD1C18B4}"/>
              </a:ext>
            </a:extLst>
          </p:cNvPr>
          <p:cNvSpPr txBox="1"/>
          <p:nvPr/>
        </p:nvSpPr>
        <p:spPr>
          <a:xfrm>
            <a:off x="3508140" y="4632562"/>
            <a:ext cx="4691126" cy="1842536"/>
          </a:xfrm>
          <a:prstGeom prst="rect">
            <a:avLst/>
          </a:prstGeom>
          <a:noFill/>
          <a:ln>
            <a:noFill/>
          </a:ln>
          <a:effectLst/>
          <a:extLst>
            <a:ext uri="{C572A759-6A51-4108-AA02-DFA0A04FC94B}">
              <ma14:wrappingTextBoxFlag xmlns=""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To Export Report to Excel</a:t>
            </a:r>
            <a:endParaRPr lang="en-US" sz="1600" dirty="0">
              <a:solidFill>
                <a:srgbClr val="262626"/>
              </a:solidFill>
              <a:effectLst/>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To export your report to Excel spreadsheet, you simply need to click the gray “Export” button at the top of the report. </a:t>
            </a:r>
            <a:r>
              <a:rPr lang="en-US" sz="1600" dirty="0">
                <a:solidFill>
                  <a:srgbClr val="262626"/>
                </a:solidFill>
                <a:latin typeface="Georgia"/>
                <a:ea typeface="ヒラギノ丸ゴ Pro W4"/>
                <a:cs typeface="Times New Roman"/>
              </a:rPr>
              <a:t>The Excel spreadsheet will then download. If you’re using Chrome, you can then open it by clicking on the file at the bottom of the </a:t>
            </a:r>
            <a:r>
              <a:rPr lang="en-US" sz="1600">
                <a:solidFill>
                  <a:srgbClr val="262626"/>
                </a:solidFill>
                <a:latin typeface="Georgia"/>
                <a:ea typeface="ヒラギノ丸ゴ Pro W4"/>
                <a:cs typeface="Times New Roman"/>
              </a:rPr>
              <a:t>browser.</a:t>
            </a:r>
            <a:endParaRPr lang="en-US" sz="1600" dirty="0">
              <a:solidFill>
                <a:srgbClr val="262626"/>
              </a:solidFill>
              <a:effectLst/>
              <a:ea typeface="ヒラギノ丸ゴ Pro W4"/>
              <a:cs typeface="Times New Roman"/>
            </a:endParaRPr>
          </a:p>
        </p:txBody>
      </p:sp>
      <p:sp>
        <p:nvSpPr>
          <p:cNvPr id="20" name="Oval 19">
            <a:extLst>
              <a:ext uri="{FF2B5EF4-FFF2-40B4-BE49-F238E27FC236}">
                <a16:creationId xmlns:a16="http://schemas.microsoft.com/office/drawing/2014/main" id="{61593B7C-16CC-4A77-9762-5C42492D7F72}"/>
              </a:ext>
            </a:extLst>
          </p:cNvPr>
          <p:cNvSpPr/>
          <p:nvPr/>
        </p:nvSpPr>
        <p:spPr>
          <a:xfrm>
            <a:off x="3919682" y="1364002"/>
            <a:ext cx="652318" cy="2968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01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p:cNvPicPr>
            <a:picLocks noChangeAspect="1"/>
          </p:cNvPicPr>
          <p:nvPr/>
        </p:nvPicPr>
        <p:blipFill>
          <a:blip r:embed="rId2"/>
          <a:stretch>
            <a:fillRect/>
          </a:stretch>
        </p:blipFill>
        <p:spPr>
          <a:xfrm>
            <a:off x="1230667" y="2311485"/>
            <a:ext cx="6648450" cy="4057650"/>
          </a:xfrm>
          <a:prstGeom prst="rect">
            <a:avLst/>
          </a:prstGeom>
        </p:spPr>
      </p:pic>
      <p:sp>
        <p:nvSpPr>
          <p:cNvPr id="2" name="Title 1"/>
          <p:cNvSpPr>
            <a:spLocks noGrp="1"/>
          </p:cNvSpPr>
          <p:nvPr>
            <p:ph type="title"/>
          </p:nvPr>
        </p:nvSpPr>
        <p:spPr>
          <a:xfrm>
            <a:off x="457200" y="951021"/>
            <a:ext cx="8229600" cy="1143000"/>
          </a:xfrm>
        </p:spPr>
        <p:txBody>
          <a:bodyPr/>
          <a:lstStyle/>
          <a:p>
            <a:r>
              <a:rPr lang="en-US" sz="3600" dirty="0">
                <a:solidFill>
                  <a:srgbClr val="192E50"/>
                </a:solidFill>
              </a:rPr>
              <a:t>Understanding Report Data</a:t>
            </a:r>
            <a:br>
              <a:rPr lang="en-US" dirty="0">
                <a:solidFill>
                  <a:srgbClr val="192E50"/>
                </a:solidFill>
              </a:rPr>
            </a:br>
            <a:r>
              <a:rPr lang="en-US" sz="1600" dirty="0">
                <a:solidFill>
                  <a:srgbClr val="192E50"/>
                </a:solidFill>
              </a:rPr>
              <a:t>Reports are sent out for each individual program, emphasis area, and for Extended Campus.</a:t>
            </a:r>
            <a:endParaRPr lang="en-US" dirty="0">
              <a:solidFill>
                <a:srgbClr val="192E50"/>
              </a:solidFill>
            </a:endParaRPr>
          </a:p>
        </p:txBody>
      </p:sp>
      <p:sp>
        <p:nvSpPr>
          <p:cNvPr id="5" name="TextBox 4"/>
          <p:cNvSpPr txBox="1"/>
          <p:nvPr/>
        </p:nvSpPr>
        <p:spPr>
          <a:xfrm>
            <a:off x="8942" y="2272696"/>
            <a:ext cx="1135058" cy="769441"/>
          </a:xfrm>
          <a:prstGeom prst="rect">
            <a:avLst/>
          </a:prstGeom>
          <a:noFill/>
          <a:ln>
            <a:noFill/>
          </a:ln>
        </p:spPr>
        <p:txBody>
          <a:bodyPr wrap="square" rtlCol="0">
            <a:spAutoFit/>
          </a:bodyPr>
          <a:lstStyle/>
          <a:p>
            <a:pPr algn="r"/>
            <a:r>
              <a:rPr lang="en-US" sz="1100" b="1" i="1" dirty="0">
                <a:solidFill>
                  <a:srgbClr val="FAB134"/>
                </a:solidFill>
              </a:rPr>
              <a:t>Program name, emphasis, &amp; date report was generated.</a:t>
            </a:r>
          </a:p>
        </p:txBody>
      </p:sp>
      <p:sp>
        <p:nvSpPr>
          <p:cNvPr id="38" name="TextBox 37"/>
          <p:cNvSpPr txBox="1"/>
          <p:nvPr/>
        </p:nvSpPr>
        <p:spPr>
          <a:xfrm>
            <a:off x="95068" y="3440648"/>
            <a:ext cx="1033112" cy="769441"/>
          </a:xfrm>
          <a:prstGeom prst="rect">
            <a:avLst/>
          </a:prstGeom>
          <a:noFill/>
        </p:spPr>
        <p:txBody>
          <a:bodyPr wrap="square" rtlCol="0">
            <a:spAutoFit/>
          </a:bodyPr>
          <a:lstStyle/>
          <a:p>
            <a:pPr algn="r"/>
            <a:r>
              <a:rPr lang="en-US" sz="1100" b="1" i="1" dirty="0">
                <a:solidFill>
                  <a:srgbClr val="FAB134"/>
                </a:solidFill>
              </a:rPr>
              <a:t>List of applicants, both started &amp; submitted.</a:t>
            </a:r>
          </a:p>
        </p:txBody>
      </p:sp>
      <p:sp>
        <p:nvSpPr>
          <p:cNvPr id="40" name="TextBox 39"/>
          <p:cNvSpPr txBox="1"/>
          <p:nvPr/>
        </p:nvSpPr>
        <p:spPr>
          <a:xfrm>
            <a:off x="148259" y="4674729"/>
            <a:ext cx="966363" cy="769441"/>
          </a:xfrm>
          <a:prstGeom prst="rect">
            <a:avLst/>
          </a:prstGeom>
          <a:noFill/>
          <a:ln w="19050">
            <a:noFill/>
          </a:ln>
        </p:spPr>
        <p:txBody>
          <a:bodyPr wrap="square" rtlCol="0">
            <a:spAutoFit/>
          </a:bodyPr>
          <a:lstStyle/>
          <a:p>
            <a:pPr algn="r"/>
            <a:r>
              <a:rPr lang="en-US" sz="1100" b="1" i="1" dirty="0">
                <a:solidFill>
                  <a:srgbClr val="FAB134"/>
                </a:solidFill>
              </a:rPr>
              <a:t>List of applicants with contact information.</a:t>
            </a:r>
          </a:p>
        </p:txBody>
      </p:sp>
      <p:sp>
        <p:nvSpPr>
          <p:cNvPr id="42" name="TextBox 41"/>
          <p:cNvSpPr txBox="1"/>
          <p:nvPr/>
        </p:nvSpPr>
        <p:spPr>
          <a:xfrm>
            <a:off x="148564" y="5588768"/>
            <a:ext cx="974858" cy="600164"/>
          </a:xfrm>
          <a:prstGeom prst="rect">
            <a:avLst/>
          </a:prstGeom>
          <a:noFill/>
        </p:spPr>
        <p:txBody>
          <a:bodyPr wrap="square" rtlCol="0">
            <a:spAutoFit/>
          </a:bodyPr>
          <a:lstStyle/>
          <a:p>
            <a:pPr algn="r"/>
            <a:r>
              <a:rPr lang="en-US" sz="1100" b="1" i="1" dirty="0">
                <a:solidFill>
                  <a:srgbClr val="FAB134"/>
                </a:solidFill>
              </a:rPr>
              <a:t>List of incomplete applications.</a:t>
            </a:r>
          </a:p>
        </p:txBody>
      </p:sp>
      <p:sp>
        <p:nvSpPr>
          <p:cNvPr id="43" name="TextBox 42"/>
          <p:cNvSpPr txBox="1"/>
          <p:nvPr/>
        </p:nvSpPr>
        <p:spPr>
          <a:xfrm>
            <a:off x="7841892" y="5094247"/>
            <a:ext cx="1135454" cy="938719"/>
          </a:xfrm>
          <a:prstGeom prst="rect">
            <a:avLst/>
          </a:prstGeom>
          <a:noFill/>
        </p:spPr>
        <p:txBody>
          <a:bodyPr wrap="square" rtlCol="0">
            <a:spAutoFit/>
          </a:bodyPr>
          <a:lstStyle/>
          <a:p>
            <a:r>
              <a:rPr lang="en-US" sz="1100" b="1" i="1" dirty="0">
                <a:solidFill>
                  <a:srgbClr val="FAB134"/>
                </a:solidFill>
              </a:rPr>
              <a:t>You’ll see a detailed list of exactly what is missing from an application.</a:t>
            </a:r>
          </a:p>
        </p:txBody>
      </p:sp>
      <p:sp>
        <p:nvSpPr>
          <p:cNvPr id="47" name="TextBox 46"/>
          <p:cNvSpPr txBox="1"/>
          <p:nvPr/>
        </p:nvSpPr>
        <p:spPr>
          <a:xfrm>
            <a:off x="5707627" y="2334786"/>
            <a:ext cx="1010264" cy="938719"/>
          </a:xfrm>
          <a:prstGeom prst="rect">
            <a:avLst/>
          </a:prstGeom>
          <a:noFill/>
        </p:spPr>
        <p:txBody>
          <a:bodyPr wrap="square" rtlCol="0">
            <a:spAutoFit/>
          </a:bodyPr>
          <a:lstStyle/>
          <a:p>
            <a:r>
              <a:rPr lang="en-US" sz="1100" b="1" i="1" dirty="0">
                <a:solidFill>
                  <a:srgbClr val="FAB134"/>
                </a:solidFill>
              </a:rPr>
              <a:t>Easily identify where in the application process an applicant is.</a:t>
            </a:r>
          </a:p>
        </p:txBody>
      </p:sp>
      <p:sp>
        <p:nvSpPr>
          <p:cNvPr id="65" name="TextBox 64"/>
          <p:cNvSpPr txBox="1"/>
          <p:nvPr/>
        </p:nvSpPr>
        <p:spPr>
          <a:xfrm>
            <a:off x="7385422" y="3701227"/>
            <a:ext cx="1342103" cy="769441"/>
          </a:xfrm>
          <a:prstGeom prst="rect">
            <a:avLst/>
          </a:prstGeom>
          <a:noFill/>
        </p:spPr>
        <p:txBody>
          <a:bodyPr wrap="square" rtlCol="0">
            <a:spAutoFit/>
          </a:bodyPr>
          <a:lstStyle/>
          <a:p>
            <a:r>
              <a:rPr lang="en-US" sz="1100" b="1" i="1" dirty="0">
                <a:solidFill>
                  <a:srgbClr val="FAB134"/>
                </a:solidFill>
              </a:rPr>
              <a:t>A date here indicates the date the student paid the application fee.</a:t>
            </a:r>
          </a:p>
        </p:txBody>
      </p:sp>
      <p:sp>
        <p:nvSpPr>
          <p:cNvPr id="70" name="Left Brace 69"/>
          <p:cNvSpPr/>
          <p:nvPr/>
        </p:nvSpPr>
        <p:spPr>
          <a:xfrm>
            <a:off x="1139123" y="3195408"/>
            <a:ext cx="96692" cy="1259923"/>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cxnSp>
        <p:nvCxnSpPr>
          <p:cNvPr id="72" name="Straight Arrow Connector 71"/>
          <p:cNvCxnSpPr/>
          <p:nvPr/>
        </p:nvCxnSpPr>
        <p:spPr>
          <a:xfrm flipV="1">
            <a:off x="1080891" y="2519545"/>
            <a:ext cx="198280" cy="1240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5" name="Left Brace 74"/>
          <p:cNvSpPr/>
          <p:nvPr/>
        </p:nvSpPr>
        <p:spPr>
          <a:xfrm>
            <a:off x="1128180" y="4714076"/>
            <a:ext cx="102487" cy="690749"/>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6" name="Left Brace 75"/>
          <p:cNvSpPr/>
          <p:nvPr/>
        </p:nvSpPr>
        <p:spPr>
          <a:xfrm>
            <a:off x="1144000" y="5623903"/>
            <a:ext cx="96692" cy="529894"/>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79" name="Rectangle 78"/>
          <p:cNvSpPr/>
          <p:nvPr/>
        </p:nvSpPr>
        <p:spPr>
          <a:xfrm>
            <a:off x="1315067" y="3623420"/>
            <a:ext cx="557209" cy="11555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1" name="Rectangle 80"/>
          <p:cNvSpPr/>
          <p:nvPr/>
        </p:nvSpPr>
        <p:spPr>
          <a:xfrm>
            <a:off x="1323297" y="4173599"/>
            <a:ext cx="341170" cy="12425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2" name="Rectangle 81"/>
          <p:cNvSpPr/>
          <p:nvPr/>
        </p:nvSpPr>
        <p:spPr>
          <a:xfrm>
            <a:off x="1313395" y="3856251"/>
            <a:ext cx="376339" cy="21101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3" name="Rectangle 82"/>
          <p:cNvSpPr/>
          <p:nvPr/>
        </p:nvSpPr>
        <p:spPr>
          <a:xfrm>
            <a:off x="1307171" y="5067385"/>
            <a:ext cx="607451" cy="20599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4" name="Rectangle 83"/>
          <p:cNvSpPr/>
          <p:nvPr/>
        </p:nvSpPr>
        <p:spPr>
          <a:xfrm>
            <a:off x="2602523" y="5119948"/>
            <a:ext cx="683288" cy="11053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5" name="Rectangle 84"/>
          <p:cNvSpPr/>
          <p:nvPr/>
        </p:nvSpPr>
        <p:spPr>
          <a:xfrm>
            <a:off x="1308743" y="5313569"/>
            <a:ext cx="341170" cy="1216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6" name="Rectangle 85"/>
          <p:cNvSpPr/>
          <p:nvPr/>
        </p:nvSpPr>
        <p:spPr>
          <a:xfrm>
            <a:off x="2602523" y="5313569"/>
            <a:ext cx="602901" cy="1216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7" name="Rectangle 86"/>
          <p:cNvSpPr/>
          <p:nvPr/>
        </p:nvSpPr>
        <p:spPr>
          <a:xfrm>
            <a:off x="4232856" y="5109726"/>
            <a:ext cx="411982" cy="11053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8" name="Rectangle 87"/>
          <p:cNvSpPr/>
          <p:nvPr/>
        </p:nvSpPr>
        <p:spPr>
          <a:xfrm>
            <a:off x="4232856" y="5303347"/>
            <a:ext cx="411982" cy="12163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90" name="Straight Arrow Connector 89"/>
          <p:cNvCxnSpPr/>
          <p:nvPr/>
        </p:nvCxnSpPr>
        <p:spPr>
          <a:xfrm flipH="1" flipV="1">
            <a:off x="7108036" y="3871414"/>
            <a:ext cx="277386" cy="14302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1" name="Rectangle 90"/>
          <p:cNvSpPr/>
          <p:nvPr/>
        </p:nvSpPr>
        <p:spPr>
          <a:xfrm>
            <a:off x="5818178" y="3595852"/>
            <a:ext cx="618309" cy="924783"/>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p:nvPr/>
        </p:nvCxnSpPr>
        <p:spPr>
          <a:xfrm>
            <a:off x="6127332" y="3242816"/>
            <a:ext cx="1" cy="33867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5" name="Rectangle 94"/>
          <p:cNvSpPr/>
          <p:nvPr/>
        </p:nvSpPr>
        <p:spPr>
          <a:xfrm>
            <a:off x="4549543" y="5934898"/>
            <a:ext cx="3241106" cy="437797"/>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Arrow Connector 96"/>
          <p:cNvCxnSpPr>
            <a:stCxn id="43" idx="1"/>
          </p:cNvCxnSpPr>
          <p:nvPr/>
        </p:nvCxnSpPr>
        <p:spPr>
          <a:xfrm flipH="1">
            <a:off x="7019109" y="5563607"/>
            <a:ext cx="822783" cy="31639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0" name="Rectangle 99"/>
          <p:cNvSpPr/>
          <p:nvPr/>
        </p:nvSpPr>
        <p:spPr>
          <a:xfrm>
            <a:off x="2602523" y="3300361"/>
            <a:ext cx="503087" cy="338676"/>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2648078" y="2643627"/>
            <a:ext cx="1642137" cy="447400"/>
          </a:xfrm>
          <a:prstGeom prst="rect">
            <a:avLst/>
          </a:prstGeom>
          <a:noFill/>
        </p:spPr>
        <p:txBody>
          <a:bodyPr wrap="square" rtlCol="0">
            <a:spAutoFit/>
          </a:bodyPr>
          <a:lstStyle/>
          <a:p>
            <a:r>
              <a:rPr lang="en-US" sz="1100" b="1" i="1" dirty="0">
                <a:solidFill>
                  <a:srgbClr val="FAB134"/>
                </a:solidFill>
              </a:rPr>
              <a:t>See the residency status of your applicants.</a:t>
            </a:r>
          </a:p>
        </p:txBody>
      </p:sp>
      <p:cxnSp>
        <p:nvCxnSpPr>
          <p:cNvPr id="104" name="Straight Arrow Connector 103"/>
          <p:cNvCxnSpPr/>
          <p:nvPr/>
        </p:nvCxnSpPr>
        <p:spPr>
          <a:xfrm flipH="1">
            <a:off x="2875818" y="3047580"/>
            <a:ext cx="201637" cy="23789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5" name="Rectangle 104"/>
          <p:cNvSpPr/>
          <p:nvPr/>
        </p:nvSpPr>
        <p:spPr>
          <a:xfrm>
            <a:off x="1391697" y="6060905"/>
            <a:ext cx="497393" cy="11197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6" name="Rectangle 105"/>
          <p:cNvSpPr/>
          <p:nvPr/>
        </p:nvSpPr>
        <p:spPr>
          <a:xfrm>
            <a:off x="2303397" y="6059914"/>
            <a:ext cx="673240" cy="11197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9" name="Rectangle 108"/>
          <p:cNvSpPr/>
          <p:nvPr/>
        </p:nvSpPr>
        <p:spPr>
          <a:xfrm>
            <a:off x="5302250" y="5988050"/>
            <a:ext cx="565150" cy="7285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1" name="Rectangle 110"/>
          <p:cNvSpPr/>
          <p:nvPr/>
        </p:nvSpPr>
        <p:spPr>
          <a:xfrm>
            <a:off x="4559568" y="6079992"/>
            <a:ext cx="295507" cy="9289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2" name="Rectangle 111"/>
          <p:cNvSpPr/>
          <p:nvPr/>
        </p:nvSpPr>
        <p:spPr>
          <a:xfrm>
            <a:off x="6534150" y="6079992"/>
            <a:ext cx="273050" cy="9289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66" y="644068"/>
            <a:ext cx="3206148" cy="1206300"/>
          </a:xfrm>
        </p:spPr>
        <p:txBody>
          <a:bodyPr/>
          <a:lstStyle/>
          <a:p>
            <a:pPr algn="l"/>
            <a:r>
              <a:rPr lang="en-US" sz="2800" dirty="0">
                <a:solidFill>
                  <a:srgbClr val="192E50"/>
                </a:solidFill>
              </a:rPr>
              <a:t>Understanding Report Data</a:t>
            </a:r>
            <a:br>
              <a:rPr lang="en-US" sz="2800" dirty="0">
                <a:solidFill>
                  <a:srgbClr val="192E50"/>
                </a:solidFill>
              </a:rPr>
            </a:br>
            <a:endParaRPr lang="en-US" sz="2800" dirty="0">
              <a:solidFill>
                <a:srgbClr val="192E50"/>
              </a:solidFill>
            </a:endParaRPr>
          </a:p>
        </p:txBody>
      </p:sp>
      <p:pic>
        <p:nvPicPr>
          <p:cNvPr id="4" name="Picture 3"/>
          <p:cNvPicPr>
            <a:picLocks noChangeAspect="1"/>
          </p:cNvPicPr>
          <p:nvPr/>
        </p:nvPicPr>
        <p:blipFill rotWithShape="1">
          <a:blip r:embed="rId2"/>
          <a:srcRect b="25753"/>
          <a:stretch/>
        </p:blipFill>
        <p:spPr>
          <a:xfrm>
            <a:off x="242770" y="2038187"/>
            <a:ext cx="7248525" cy="2925762"/>
          </a:xfrm>
          <a:prstGeom prst="rect">
            <a:avLst/>
          </a:prstGeom>
        </p:spPr>
      </p:pic>
      <p:sp>
        <p:nvSpPr>
          <p:cNvPr id="5" name="TextBox 4"/>
          <p:cNvSpPr txBox="1"/>
          <p:nvPr/>
        </p:nvSpPr>
        <p:spPr>
          <a:xfrm>
            <a:off x="3290888" y="2415283"/>
            <a:ext cx="1971675" cy="600164"/>
          </a:xfrm>
          <a:prstGeom prst="rect">
            <a:avLst/>
          </a:prstGeom>
          <a:noFill/>
        </p:spPr>
        <p:txBody>
          <a:bodyPr wrap="square" rtlCol="0">
            <a:spAutoFit/>
          </a:bodyPr>
          <a:lstStyle/>
          <a:p>
            <a:r>
              <a:rPr lang="en-US" sz="1100" b="1" i="1" dirty="0">
                <a:solidFill>
                  <a:srgbClr val="FAB134"/>
                </a:solidFill>
              </a:rPr>
              <a:t>If the applicant has applied for a double major and/or licensure, it will be listed here.</a:t>
            </a:r>
          </a:p>
        </p:txBody>
      </p:sp>
      <p:sp>
        <p:nvSpPr>
          <p:cNvPr id="6" name="Rectangle 5"/>
          <p:cNvSpPr/>
          <p:nvPr/>
        </p:nvSpPr>
        <p:spPr>
          <a:xfrm>
            <a:off x="3866556" y="3323492"/>
            <a:ext cx="1371601" cy="151192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5" idx="2"/>
            <a:endCxn id="6" idx="0"/>
          </p:cNvCxnSpPr>
          <p:nvPr/>
        </p:nvCxnSpPr>
        <p:spPr>
          <a:xfrm>
            <a:off x="4276726" y="3015447"/>
            <a:ext cx="275631" cy="3080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2434847" y="3543300"/>
            <a:ext cx="1413364" cy="1294508"/>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58789" y="5059443"/>
            <a:ext cx="2409825" cy="769441"/>
          </a:xfrm>
          <a:prstGeom prst="rect">
            <a:avLst/>
          </a:prstGeom>
          <a:noFill/>
        </p:spPr>
        <p:txBody>
          <a:bodyPr wrap="square" rtlCol="0">
            <a:spAutoFit/>
          </a:bodyPr>
          <a:lstStyle/>
          <a:p>
            <a:r>
              <a:rPr lang="en-US" sz="1100" b="1" i="1" dirty="0">
                <a:solidFill>
                  <a:srgbClr val="FAB134"/>
                </a:solidFill>
              </a:rPr>
              <a:t>The term and site the applicant has selected is displayed. (Note: student’s can only apply for terms/sites in which the program is available!)</a:t>
            </a:r>
          </a:p>
        </p:txBody>
      </p:sp>
      <p:cxnSp>
        <p:nvCxnSpPr>
          <p:cNvPr id="13" name="Straight Arrow Connector 12"/>
          <p:cNvCxnSpPr>
            <a:stCxn id="11" idx="0"/>
            <a:endCxn id="10" idx="2"/>
          </p:cNvCxnSpPr>
          <p:nvPr/>
        </p:nvCxnSpPr>
        <p:spPr>
          <a:xfrm flipV="1">
            <a:off x="2663702" y="4837808"/>
            <a:ext cx="477827" cy="22163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088011" y="4975411"/>
            <a:ext cx="4770240" cy="1785104"/>
          </a:xfrm>
          <a:prstGeom prst="rect">
            <a:avLst/>
          </a:prstGeom>
          <a:noFill/>
        </p:spPr>
        <p:txBody>
          <a:bodyPr wrap="square" rtlCol="0">
            <a:spAutoFit/>
          </a:bodyPr>
          <a:lstStyle/>
          <a:p>
            <a:r>
              <a:rPr lang="en-US" sz="1100" b="1" i="1" dirty="0">
                <a:solidFill>
                  <a:schemeClr val="tx2">
                    <a:lumMod val="50000"/>
                  </a:schemeClr>
                </a:solidFill>
              </a:rPr>
              <a:t>Awaiting Submission</a:t>
            </a:r>
            <a:r>
              <a:rPr lang="en-US" sz="1100" b="1" i="1" dirty="0">
                <a:solidFill>
                  <a:srgbClr val="FAB134"/>
                </a:solidFill>
              </a:rPr>
              <a:t>: applicant has not yet paid application fee</a:t>
            </a:r>
          </a:p>
          <a:p>
            <a:r>
              <a:rPr lang="en-US" sz="1100" b="1" i="1" dirty="0">
                <a:solidFill>
                  <a:schemeClr val="tx2">
                    <a:lumMod val="50000"/>
                  </a:schemeClr>
                </a:solidFill>
              </a:rPr>
              <a:t>Admin Check</a:t>
            </a:r>
            <a:r>
              <a:rPr lang="en-US" sz="1100" b="1" i="1" dirty="0">
                <a:solidFill>
                  <a:srgbClr val="FAB134"/>
                </a:solidFill>
              </a:rPr>
              <a:t>: Grad School has received application and has begun processing</a:t>
            </a:r>
          </a:p>
          <a:p>
            <a:r>
              <a:rPr lang="en-US" sz="1100" b="1" i="1" dirty="0">
                <a:solidFill>
                  <a:schemeClr val="tx2">
                    <a:lumMod val="50000"/>
                  </a:schemeClr>
                </a:solidFill>
              </a:rPr>
              <a:t>Awaiting Materials</a:t>
            </a:r>
            <a:r>
              <a:rPr lang="en-US" sz="1100" b="1" i="1" dirty="0">
                <a:solidFill>
                  <a:srgbClr val="FAB134"/>
                </a:solidFill>
              </a:rPr>
              <a:t>: applicant is missing documentation (i.e. transcripts, statements, recommendations)</a:t>
            </a:r>
          </a:p>
          <a:p>
            <a:r>
              <a:rPr lang="en-US" sz="1100" b="1" i="1" dirty="0">
                <a:solidFill>
                  <a:schemeClr val="tx2">
                    <a:lumMod val="50000"/>
                  </a:schemeClr>
                </a:solidFill>
              </a:rPr>
              <a:t>Staff Review</a:t>
            </a:r>
            <a:r>
              <a:rPr lang="en-US" sz="1100" b="1" i="1" dirty="0">
                <a:solidFill>
                  <a:srgbClr val="FAB134"/>
                </a:solidFill>
              </a:rPr>
              <a:t>: Grad School is evaluating application and preparing it for departmental review</a:t>
            </a:r>
          </a:p>
          <a:p>
            <a:r>
              <a:rPr lang="en-US" sz="1100" b="1" i="1" dirty="0">
                <a:solidFill>
                  <a:schemeClr val="tx2">
                    <a:lumMod val="50000"/>
                  </a:schemeClr>
                </a:solidFill>
              </a:rPr>
              <a:t>Faculty Review</a:t>
            </a:r>
            <a:r>
              <a:rPr lang="en-US" sz="1100" b="1" i="1" dirty="0">
                <a:solidFill>
                  <a:srgbClr val="FAB134"/>
                </a:solidFill>
              </a:rPr>
              <a:t>: application is ready for departmental review</a:t>
            </a:r>
          </a:p>
          <a:p>
            <a:r>
              <a:rPr lang="en-US" sz="1100" b="1" i="1" dirty="0">
                <a:solidFill>
                  <a:srgbClr val="192E50"/>
                </a:solidFill>
              </a:rPr>
              <a:t>Final Review: </a:t>
            </a:r>
            <a:r>
              <a:rPr lang="en-US" sz="1100" b="1" i="1" dirty="0">
                <a:solidFill>
                  <a:srgbClr val="FAB134"/>
                </a:solidFill>
              </a:rPr>
              <a:t>the admission recommendation will be processed and the applicant admitted/denied</a:t>
            </a:r>
          </a:p>
          <a:p>
            <a:endParaRPr lang="en-US" sz="1100" b="1" i="1" dirty="0">
              <a:solidFill>
                <a:srgbClr val="FAB134"/>
              </a:solidFill>
            </a:endParaRPr>
          </a:p>
        </p:txBody>
      </p:sp>
      <p:sp>
        <p:nvSpPr>
          <p:cNvPr id="21" name="TextBox 20"/>
          <p:cNvSpPr txBox="1"/>
          <p:nvPr/>
        </p:nvSpPr>
        <p:spPr>
          <a:xfrm>
            <a:off x="6427382" y="4226866"/>
            <a:ext cx="1109662" cy="523220"/>
          </a:xfrm>
          <a:prstGeom prst="rect">
            <a:avLst/>
          </a:prstGeom>
          <a:noFill/>
        </p:spPr>
        <p:txBody>
          <a:bodyPr wrap="square" rtlCol="0">
            <a:spAutoFit/>
          </a:bodyPr>
          <a:lstStyle/>
          <a:p>
            <a:r>
              <a:rPr lang="en-US" sz="1400" b="1" i="1" dirty="0">
                <a:solidFill>
                  <a:srgbClr val="FAB134"/>
                </a:solidFill>
              </a:rPr>
              <a:t>What does this mean?</a:t>
            </a:r>
          </a:p>
        </p:txBody>
      </p:sp>
      <p:cxnSp>
        <p:nvCxnSpPr>
          <p:cNvPr id="23" name="Straight Arrow Connector 22"/>
          <p:cNvCxnSpPr/>
          <p:nvPr/>
        </p:nvCxnSpPr>
        <p:spPr>
          <a:xfrm flipH="1" flipV="1">
            <a:off x="5859990" y="4196580"/>
            <a:ext cx="616744" cy="26161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H="1">
            <a:off x="5977277" y="4469652"/>
            <a:ext cx="495854" cy="52749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7569793" y="2919307"/>
            <a:ext cx="1265341" cy="1277273"/>
          </a:xfrm>
          <a:prstGeom prst="rect">
            <a:avLst/>
          </a:prstGeom>
          <a:noFill/>
          <a:ln w="25400">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t="100000" r="100000"/>
              </a:path>
              <a:tileRect l="-100000" b="-100000"/>
            </a:gradFill>
          </a:ln>
        </p:spPr>
        <p:txBody>
          <a:bodyPr wrap="square" rtlCol="0">
            <a:spAutoFit/>
          </a:bodyPr>
          <a:lstStyle/>
          <a:p>
            <a:r>
              <a:rPr lang="en-US" sz="1100" b="1" i="1" dirty="0">
                <a:solidFill>
                  <a:srgbClr val="FAB134"/>
                </a:solidFill>
              </a:rPr>
              <a:t>If an applicant has contacted you to confirm, regret, or ask that their application be withdrawn, please let us know!</a:t>
            </a:r>
          </a:p>
        </p:txBody>
      </p:sp>
      <p:pic>
        <p:nvPicPr>
          <p:cNvPr id="28" name="Picture 27"/>
          <p:cNvPicPr>
            <a:picLocks noChangeAspect="1"/>
          </p:cNvPicPr>
          <p:nvPr/>
        </p:nvPicPr>
        <p:blipFill>
          <a:blip r:embed="rId3"/>
          <a:stretch>
            <a:fillRect/>
          </a:stretch>
        </p:blipFill>
        <p:spPr>
          <a:xfrm>
            <a:off x="6760542" y="3441602"/>
            <a:ext cx="675871" cy="536036"/>
          </a:xfrm>
          <a:prstGeom prst="rect">
            <a:avLst/>
          </a:prstGeom>
        </p:spPr>
      </p:pic>
      <p:sp>
        <p:nvSpPr>
          <p:cNvPr id="29" name="Oval 28"/>
          <p:cNvSpPr/>
          <p:nvPr/>
        </p:nvSpPr>
        <p:spPr>
          <a:xfrm>
            <a:off x="6638256" y="3709620"/>
            <a:ext cx="862012" cy="268018"/>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endCxn id="28" idx="0"/>
          </p:cNvCxnSpPr>
          <p:nvPr/>
        </p:nvCxnSpPr>
        <p:spPr>
          <a:xfrm>
            <a:off x="6760542" y="2466590"/>
            <a:ext cx="337936" cy="97501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302379" y="3926786"/>
            <a:ext cx="340242" cy="10170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 name="Rectangle 32"/>
          <p:cNvSpPr/>
          <p:nvPr/>
        </p:nvSpPr>
        <p:spPr>
          <a:xfrm>
            <a:off x="302379" y="4556051"/>
            <a:ext cx="398721" cy="11164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4" name="TextBox 13"/>
          <p:cNvSpPr txBox="1"/>
          <p:nvPr/>
        </p:nvSpPr>
        <p:spPr>
          <a:xfrm>
            <a:off x="4509266" y="928376"/>
            <a:ext cx="4413738" cy="1446550"/>
          </a:xfrm>
          <a:prstGeom prst="rect">
            <a:avLst/>
          </a:prstGeom>
          <a:noFill/>
        </p:spPr>
        <p:txBody>
          <a:bodyPr wrap="square" rtlCol="0">
            <a:spAutoFit/>
          </a:bodyPr>
          <a:lstStyle/>
          <a:p>
            <a:r>
              <a:rPr lang="en-US" sz="1100" b="1" i="1" dirty="0">
                <a:solidFill>
                  <a:srgbClr val="FAB134"/>
                </a:solidFill>
              </a:rPr>
              <a:t>Applicants now confirm or regret by submitting an electronic confirmation form. The following will show under “Admission Decision”:</a:t>
            </a:r>
          </a:p>
          <a:p>
            <a:r>
              <a:rPr lang="en-US" sz="1100" b="1" i="1" dirty="0">
                <a:solidFill>
                  <a:srgbClr val="192E50"/>
                </a:solidFill>
              </a:rPr>
              <a:t>Admit: </a:t>
            </a:r>
            <a:r>
              <a:rPr lang="en-US" sz="1100" b="1" i="1" dirty="0">
                <a:solidFill>
                  <a:srgbClr val="FAB134"/>
                </a:solidFill>
              </a:rPr>
              <a:t>applicant has been offered admission</a:t>
            </a:r>
          </a:p>
          <a:p>
            <a:r>
              <a:rPr lang="en-US" sz="1100" b="1" i="1" dirty="0">
                <a:solidFill>
                  <a:srgbClr val="192E50"/>
                </a:solidFill>
              </a:rPr>
              <a:t>Admit/Confirm: </a:t>
            </a:r>
            <a:r>
              <a:rPr lang="en-US" sz="1100" b="1" i="1" dirty="0">
                <a:solidFill>
                  <a:srgbClr val="FAB134"/>
                </a:solidFill>
              </a:rPr>
              <a:t>applicant has been offered and accepted admission</a:t>
            </a:r>
          </a:p>
          <a:p>
            <a:r>
              <a:rPr lang="en-US" sz="1100" b="1" i="1" dirty="0">
                <a:solidFill>
                  <a:srgbClr val="192E50"/>
                </a:solidFill>
              </a:rPr>
              <a:t>Admit/Decline: </a:t>
            </a:r>
            <a:r>
              <a:rPr lang="en-US" sz="1100" b="1" i="1" dirty="0">
                <a:solidFill>
                  <a:srgbClr val="FAB134"/>
                </a:solidFill>
              </a:rPr>
              <a:t>applicant has been offered and declined admission</a:t>
            </a:r>
          </a:p>
          <a:p>
            <a:r>
              <a:rPr lang="en-US" sz="1100" b="1" i="1" dirty="0">
                <a:solidFill>
                  <a:srgbClr val="192E50"/>
                </a:solidFill>
              </a:rPr>
              <a:t>Deny: </a:t>
            </a:r>
            <a:r>
              <a:rPr lang="en-US" sz="1100" b="1" i="1" dirty="0">
                <a:solidFill>
                  <a:srgbClr val="FAB134"/>
                </a:solidFill>
              </a:rPr>
              <a:t>applicant has been denied admission</a:t>
            </a:r>
          </a:p>
          <a:p>
            <a:r>
              <a:rPr lang="en-US" sz="1100" b="1" i="1" dirty="0">
                <a:solidFill>
                  <a:srgbClr val="192E50"/>
                </a:solidFill>
              </a:rPr>
              <a:t>Withdraw: </a:t>
            </a:r>
            <a:r>
              <a:rPr lang="en-US" sz="1100" b="1" i="1" dirty="0">
                <a:solidFill>
                  <a:srgbClr val="FAB134"/>
                </a:solidFill>
              </a:rPr>
              <a:t>application has been withdrawn per applicant request</a:t>
            </a:r>
          </a:p>
          <a:p>
            <a:r>
              <a:rPr lang="en-US" sz="1100" b="1" i="1" dirty="0">
                <a:solidFill>
                  <a:srgbClr val="192E50"/>
                </a:solidFill>
              </a:rPr>
              <a:t>Enroll: </a:t>
            </a:r>
            <a:r>
              <a:rPr lang="en-US" sz="1100" b="1" i="1" dirty="0">
                <a:solidFill>
                  <a:srgbClr val="FAB134"/>
                </a:solidFill>
              </a:rPr>
              <a:t>applicant has been admitted and is currently enrolled</a:t>
            </a:r>
          </a:p>
        </p:txBody>
      </p:sp>
      <p:sp>
        <p:nvSpPr>
          <p:cNvPr id="22" name="TextBox 21"/>
          <p:cNvSpPr txBox="1"/>
          <p:nvPr/>
        </p:nvSpPr>
        <p:spPr>
          <a:xfrm>
            <a:off x="110566" y="1556343"/>
            <a:ext cx="3375584" cy="307777"/>
          </a:xfrm>
          <a:prstGeom prst="rect">
            <a:avLst/>
          </a:prstGeom>
          <a:noFill/>
        </p:spPr>
        <p:txBody>
          <a:bodyPr wrap="square" rtlCol="0">
            <a:spAutoFit/>
          </a:bodyPr>
          <a:lstStyle/>
          <a:p>
            <a:r>
              <a:rPr lang="en-US" sz="1400" dirty="0">
                <a:solidFill>
                  <a:srgbClr val="192E50"/>
                </a:solidFill>
              </a:rPr>
              <a:t>Applicant Overview &amp; Application Status</a:t>
            </a:r>
          </a:p>
        </p:txBody>
      </p:sp>
    </p:spTree>
    <p:extLst>
      <p:ext uri="{BB962C8B-B14F-4D97-AF65-F5344CB8AC3E}">
        <p14:creationId xmlns:p14="http://schemas.microsoft.com/office/powerpoint/2010/main" val="251825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29" y="625896"/>
            <a:ext cx="3059723" cy="1203492"/>
          </a:xfrm>
        </p:spPr>
        <p:txBody>
          <a:bodyPr/>
          <a:lstStyle/>
          <a:p>
            <a:pPr algn="l"/>
            <a:r>
              <a:rPr lang="en-US" sz="2800" dirty="0">
                <a:solidFill>
                  <a:srgbClr val="192E50"/>
                </a:solidFill>
              </a:rPr>
              <a:t>Understanding </a:t>
            </a:r>
            <a:br>
              <a:rPr lang="en-US" sz="2800" dirty="0">
                <a:solidFill>
                  <a:srgbClr val="192E50"/>
                </a:solidFill>
              </a:rPr>
            </a:br>
            <a:r>
              <a:rPr lang="en-US" sz="2800" dirty="0">
                <a:solidFill>
                  <a:srgbClr val="192E50"/>
                </a:solidFill>
              </a:rPr>
              <a:t>Report Data</a:t>
            </a:r>
          </a:p>
        </p:txBody>
      </p:sp>
      <p:pic>
        <p:nvPicPr>
          <p:cNvPr id="4" name="Picture 3"/>
          <p:cNvPicPr>
            <a:picLocks noChangeAspect="1"/>
          </p:cNvPicPr>
          <p:nvPr/>
        </p:nvPicPr>
        <p:blipFill>
          <a:blip r:embed="rId3"/>
          <a:stretch>
            <a:fillRect/>
          </a:stretch>
        </p:blipFill>
        <p:spPr>
          <a:xfrm>
            <a:off x="1521069" y="2293003"/>
            <a:ext cx="6957252" cy="3040997"/>
          </a:xfrm>
          <a:prstGeom prst="rect">
            <a:avLst/>
          </a:prstGeom>
        </p:spPr>
      </p:pic>
      <p:sp>
        <p:nvSpPr>
          <p:cNvPr id="5" name="Left Brace 4"/>
          <p:cNvSpPr/>
          <p:nvPr/>
        </p:nvSpPr>
        <p:spPr>
          <a:xfrm>
            <a:off x="1318846" y="3982915"/>
            <a:ext cx="202223" cy="125730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6" name="TextBox 5"/>
          <p:cNvSpPr txBox="1"/>
          <p:nvPr/>
        </p:nvSpPr>
        <p:spPr>
          <a:xfrm>
            <a:off x="334108" y="4311483"/>
            <a:ext cx="984738" cy="600164"/>
          </a:xfrm>
          <a:prstGeom prst="rect">
            <a:avLst/>
          </a:prstGeom>
          <a:noFill/>
        </p:spPr>
        <p:txBody>
          <a:bodyPr wrap="square" rtlCol="0">
            <a:spAutoFit/>
          </a:bodyPr>
          <a:lstStyle/>
          <a:p>
            <a:pPr algn="r"/>
            <a:r>
              <a:rPr lang="en-US" sz="1100" b="1" i="1" dirty="0">
                <a:solidFill>
                  <a:srgbClr val="FAB134"/>
                </a:solidFill>
              </a:rPr>
              <a:t>List of admitted applicants.</a:t>
            </a:r>
          </a:p>
        </p:txBody>
      </p:sp>
      <p:sp>
        <p:nvSpPr>
          <p:cNvPr id="7" name="Left Brace 6"/>
          <p:cNvSpPr/>
          <p:nvPr/>
        </p:nvSpPr>
        <p:spPr>
          <a:xfrm>
            <a:off x="1318846" y="2293003"/>
            <a:ext cx="202223" cy="810682"/>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8" name="TextBox 7"/>
          <p:cNvSpPr txBox="1"/>
          <p:nvPr/>
        </p:nvSpPr>
        <p:spPr>
          <a:xfrm>
            <a:off x="439616" y="2398262"/>
            <a:ext cx="879230" cy="600164"/>
          </a:xfrm>
          <a:prstGeom prst="rect">
            <a:avLst/>
          </a:prstGeom>
          <a:noFill/>
        </p:spPr>
        <p:txBody>
          <a:bodyPr wrap="square" rtlCol="0">
            <a:spAutoFit/>
          </a:bodyPr>
          <a:lstStyle/>
          <a:p>
            <a:pPr algn="r"/>
            <a:r>
              <a:rPr lang="en-US" sz="1100" b="1" i="1" dirty="0">
                <a:solidFill>
                  <a:srgbClr val="FAB134"/>
                </a:solidFill>
              </a:rPr>
              <a:t>Description of types of admission.</a:t>
            </a:r>
            <a:endParaRPr lang="en-US" dirty="0"/>
          </a:p>
        </p:txBody>
      </p:sp>
      <p:sp>
        <p:nvSpPr>
          <p:cNvPr id="9" name="TextBox 8"/>
          <p:cNvSpPr txBox="1"/>
          <p:nvPr/>
        </p:nvSpPr>
        <p:spPr>
          <a:xfrm>
            <a:off x="6585438" y="5426850"/>
            <a:ext cx="2277208" cy="600164"/>
          </a:xfrm>
          <a:prstGeom prst="rect">
            <a:avLst/>
          </a:prstGeom>
          <a:noFill/>
        </p:spPr>
        <p:txBody>
          <a:bodyPr wrap="square" rtlCol="0">
            <a:spAutoFit/>
          </a:bodyPr>
          <a:lstStyle/>
          <a:p>
            <a:r>
              <a:rPr lang="en-US" sz="1100" b="1" i="1" dirty="0">
                <a:solidFill>
                  <a:srgbClr val="FAB134"/>
                </a:solidFill>
              </a:rPr>
              <a:t>You will see a detailed description of what the requirements are for a particular applicant.</a:t>
            </a:r>
          </a:p>
        </p:txBody>
      </p:sp>
      <p:cxnSp>
        <p:nvCxnSpPr>
          <p:cNvPr id="11" name="Straight Arrow Connector 10"/>
          <p:cNvCxnSpPr>
            <a:stCxn id="9" idx="0"/>
          </p:cNvCxnSpPr>
          <p:nvPr/>
        </p:nvCxnSpPr>
        <p:spPr>
          <a:xfrm flipV="1">
            <a:off x="7724042" y="5161085"/>
            <a:ext cx="0" cy="26576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Rectangle 12"/>
          <p:cNvSpPr/>
          <p:nvPr/>
        </p:nvSpPr>
        <p:spPr>
          <a:xfrm>
            <a:off x="7033846" y="4565317"/>
            <a:ext cx="1362808" cy="549520"/>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332284" y="5596127"/>
            <a:ext cx="2690447" cy="430887"/>
          </a:xfrm>
          <a:prstGeom prst="rect">
            <a:avLst/>
          </a:prstGeom>
          <a:noFill/>
        </p:spPr>
        <p:txBody>
          <a:bodyPr wrap="square" rtlCol="0">
            <a:spAutoFit/>
          </a:bodyPr>
          <a:lstStyle/>
          <a:p>
            <a:r>
              <a:rPr lang="en-US" sz="1100" b="1" i="1" dirty="0">
                <a:solidFill>
                  <a:srgbClr val="FAB134"/>
                </a:solidFill>
              </a:rPr>
              <a:t>This only lists admitted applicants and also includes applicant confirm/regret decision.</a:t>
            </a:r>
          </a:p>
        </p:txBody>
      </p:sp>
      <p:sp>
        <p:nvSpPr>
          <p:cNvPr id="15" name="Rectangle 14"/>
          <p:cNvSpPr/>
          <p:nvPr/>
        </p:nvSpPr>
        <p:spPr>
          <a:xfrm>
            <a:off x="4273062" y="4378569"/>
            <a:ext cx="808892" cy="955431"/>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4" idx="0"/>
            <a:endCxn id="15" idx="2"/>
          </p:cNvCxnSpPr>
          <p:nvPr/>
        </p:nvCxnSpPr>
        <p:spPr>
          <a:xfrm flipV="1">
            <a:off x="4677508" y="5334000"/>
            <a:ext cx="0" cy="26212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79131" y="3039203"/>
            <a:ext cx="1397977" cy="1107996"/>
          </a:xfrm>
          <a:prstGeom prst="rect">
            <a:avLst/>
          </a:prstGeom>
          <a:noFill/>
        </p:spPr>
        <p:txBody>
          <a:bodyPr wrap="square" rtlCol="0">
            <a:spAutoFit/>
          </a:bodyPr>
          <a:lstStyle/>
          <a:p>
            <a:pPr algn="r"/>
            <a:r>
              <a:rPr lang="en-US" sz="1100" b="1" i="1" dirty="0">
                <a:solidFill>
                  <a:srgbClr val="FAB134"/>
                </a:solidFill>
              </a:rPr>
              <a:t>Total number of admitted students and if they were regularly admitted or admitted with requirements.</a:t>
            </a:r>
          </a:p>
        </p:txBody>
      </p:sp>
      <p:sp>
        <p:nvSpPr>
          <p:cNvPr id="20" name="Left Brace 19"/>
          <p:cNvSpPr/>
          <p:nvPr/>
        </p:nvSpPr>
        <p:spPr>
          <a:xfrm>
            <a:off x="1318846" y="3314700"/>
            <a:ext cx="202223" cy="49880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1" name="TextBox 20"/>
          <p:cNvSpPr txBox="1"/>
          <p:nvPr/>
        </p:nvSpPr>
        <p:spPr>
          <a:xfrm>
            <a:off x="3855427" y="1053944"/>
            <a:ext cx="5007219" cy="1107996"/>
          </a:xfrm>
          <a:prstGeom prst="rect">
            <a:avLst/>
          </a:prstGeom>
          <a:noFill/>
        </p:spPr>
        <p:txBody>
          <a:bodyPr wrap="square" rtlCol="0">
            <a:spAutoFit/>
          </a:bodyPr>
          <a:lstStyle/>
          <a:p>
            <a:r>
              <a:rPr lang="en-US" sz="1100" b="1" i="1" dirty="0">
                <a:solidFill>
                  <a:srgbClr val="192E50"/>
                </a:solidFill>
              </a:rPr>
              <a:t>Term req.: </a:t>
            </a:r>
            <a:r>
              <a:rPr lang="en-US" sz="1100" b="1" i="1" dirty="0">
                <a:solidFill>
                  <a:srgbClr val="FAB134"/>
                </a:solidFill>
              </a:rPr>
              <a:t>previously conditions, these are requirements that must be met within the applicants’ first term of enrollment.</a:t>
            </a:r>
          </a:p>
          <a:p>
            <a:r>
              <a:rPr lang="en-US" sz="1100" b="1" i="1" dirty="0">
                <a:solidFill>
                  <a:srgbClr val="192E50"/>
                </a:solidFill>
              </a:rPr>
              <a:t>Year req.: </a:t>
            </a:r>
            <a:r>
              <a:rPr lang="en-US" sz="1100" b="1" i="1" dirty="0">
                <a:solidFill>
                  <a:srgbClr val="FAB134"/>
                </a:solidFill>
              </a:rPr>
              <a:t>previously provisions, these are requirements that must be met within the applicants’ first year.</a:t>
            </a:r>
          </a:p>
          <a:p>
            <a:r>
              <a:rPr lang="en-US" sz="1100" b="1" i="1" dirty="0">
                <a:solidFill>
                  <a:srgbClr val="192E50"/>
                </a:solidFill>
              </a:rPr>
              <a:t>Both.: </a:t>
            </a:r>
            <a:r>
              <a:rPr lang="en-US" sz="1100" b="1" i="1" dirty="0">
                <a:solidFill>
                  <a:srgbClr val="FAB134"/>
                </a:solidFill>
              </a:rPr>
              <a:t>applicants that have been admitted with both term and year requirements. These applicants are </a:t>
            </a:r>
            <a:r>
              <a:rPr lang="en-US" sz="1100" b="1" i="1" u="sng" dirty="0">
                <a:solidFill>
                  <a:srgbClr val="FAB134"/>
                </a:solidFill>
              </a:rPr>
              <a:t>not</a:t>
            </a:r>
            <a:r>
              <a:rPr lang="en-US" sz="1100" b="1" i="1" dirty="0">
                <a:solidFill>
                  <a:srgbClr val="FAB134"/>
                </a:solidFill>
              </a:rPr>
              <a:t> included in the numbers for term and year requirements.</a:t>
            </a:r>
          </a:p>
        </p:txBody>
      </p:sp>
      <p:sp>
        <p:nvSpPr>
          <p:cNvPr id="3" name="Rectangle 2"/>
          <p:cNvSpPr/>
          <p:nvPr/>
        </p:nvSpPr>
        <p:spPr>
          <a:xfrm>
            <a:off x="1521069" y="4378569"/>
            <a:ext cx="424689" cy="145584"/>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ectangle 9"/>
          <p:cNvSpPr/>
          <p:nvPr/>
        </p:nvSpPr>
        <p:spPr>
          <a:xfrm>
            <a:off x="1521069" y="4726172"/>
            <a:ext cx="206722" cy="1063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2" name="Rectangle 11"/>
          <p:cNvSpPr/>
          <p:nvPr/>
        </p:nvSpPr>
        <p:spPr>
          <a:xfrm>
            <a:off x="1526386" y="5143087"/>
            <a:ext cx="297098" cy="125378"/>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TextBox 15"/>
          <p:cNvSpPr txBox="1"/>
          <p:nvPr/>
        </p:nvSpPr>
        <p:spPr>
          <a:xfrm>
            <a:off x="5187462" y="3486603"/>
            <a:ext cx="2013438" cy="430887"/>
          </a:xfrm>
          <a:prstGeom prst="rect">
            <a:avLst/>
          </a:prstGeom>
          <a:noFill/>
        </p:spPr>
        <p:txBody>
          <a:bodyPr wrap="square" rtlCol="0">
            <a:spAutoFit/>
          </a:bodyPr>
          <a:lstStyle/>
          <a:p>
            <a:r>
              <a:rPr lang="en-US" sz="1100" b="1" i="1" dirty="0">
                <a:solidFill>
                  <a:srgbClr val="FAB134"/>
                </a:solidFill>
              </a:rPr>
              <a:t>The admit term is displayed for the list of admitted students.</a:t>
            </a:r>
          </a:p>
        </p:txBody>
      </p:sp>
      <p:sp>
        <p:nvSpPr>
          <p:cNvPr id="19" name="Rectangle 18"/>
          <p:cNvSpPr/>
          <p:nvPr/>
        </p:nvSpPr>
        <p:spPr>
          <a:xfrm>
            <a:off x="5644662" y="4147199"/>
            <a:ext cx="1099038" cy="1186801"/>
          </a:xfrm>
          <a:prstGeom prst="rect">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6" idx="2"/>
            <a:endCxn id="19" idx="0"/>
          </p:cNvCxnSpPr>
          <p:nvPr/>
        </p:nvCxnSpPr>
        <p:spPr>
          <a:xfrm>
            <a:off x="6194181" y="3917490"/>
            <a:ext cx="0" cy="22970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3" name="Rectangle 22"/>
          <p:cNvSpPr/>
          <p:nvPr/>
        </p:nvSpPr>
        <p:spPr>
          <a:xfrm>
            <a:off x="2072081" y="4726172"/>
            <a:ext cx="697496" cy="10632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229985" y="1562388"/>
            <a:ext cx="3027667" cy="307777"/>
          </a:xfrm>
          <a:prstGeom prst="rect">
            <a:avLst/>
          </a:prstGeom>
          <a:noFill/>
        </p:spPr>
        <p:txBody>
          <a:bodyPr wrap="square" rtlCol="0">
            <a:spAutoFit/>
          </a:bodyPr>
          <a:lstStyle/>
          <a:p>
            <a:r>
              <a:rPr lang="en-US" sz="1400" dirty="0">
                <a:solidFill>
                  <a:srgbClr val="192E50"/>
                </a:solidFill>
              </a:rPr>
              <a:t>Admission Decisions</a:t>
            </a:r>
          </a:p>
        </p:txBody>
      </p:sp>
    </p:spTree>
    <p:extLst>
      <p:ext uri="{BB962C8B-B14F-4D97-AF65-F5344CB8AC3E}">
        <p14:creationId xmlns:p14="http://schemas.microsoft.com/office/powerpoint/2010/main" val="264644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4048" y="625126"/>
            <a:ext cx="3059723" cy="1203492"/>
          </a:xfrm>
        </p:spPr>
        <p:txBody>
          <a:bodyPr/>
          <a:lstStyle/>
          <a:p>
            <a:pPr algn="l"/>
            <a:r>
              <a:rPr lang="en-US" sz="2800" dirty="0">
                <a:solidFill>
                  <a:srgbClr val="192E50"/>
                </a:solidFill>
              </a:rPr>
              <a:t>Understanding </a:t>
            </a:r>
            <a:br>
              <a:rPr lang="en-US" sz="2800" dirty="0">
                <a:solidFill>
                  <a:srgbClr val="192E50"/>
                </a:solidFill>
              </a:rPr>
            </a:br>
            <a:r>
              <a:rPr lang="en-US" sz="2800" dirty="0">
                <a:solidFill>
                  <a:srgbClr val="192E50"/>
                </a:solidFill>
              </a:rPr>
              <a:t>Report Data</a:t>
            </a:r>
          </a:p>
        </p:txBody>
      </p:sp>
      <p:pic>
        <p:nvPicPr>
          <p:cNvPr id="6" name="Picture 5"/>
          <p:cNvPicPr>
            <a:picLocks noChangeAspect="1"/>
          </p:cNvPicPr>
          <p:nvPr/>
        </p:nvPicPr>
        <p:blipFill>
          <a:blip r:embed="rId2"/>
          <a:stretch>
            <a:fillRect/>
          </a:stretch>
        </p:blipFill>
        <p:spPr>
          <a:xfrm>
            <a:off x="3347305" y="1833586"/>
            <a:ext cx="5216403" cy="4431300"/>
          </a:xfrm>
          <a:prstGeom prst="rect">
            <a:avLst/>
          </a:prstGeom>
        </p:spPr>
      </p:pic>
      <p:sp>
        <p:nvSpPr>
          <p:cNvPr id="7" name="TextBox 6"/>
          <p:cNvSpPr txBox="1"/>
          <p:nvPr/>
        </p:nvSpPr>
        <p:spPr>
          <a:xfrm>
            <a:off x="3347305" y="961952"/>
            <a:ext cx="5389685" cy="738664"/>
          </a:xfrm>
          <a:prstGeom prst="rect">
            <a:avLst/>
          </a:prstGeom>
          <a:noFill/>
        </p:spPr>
        <p:txBody>
          <a:bodyPr wrap="square" rtlCol="0">
            <a:spAutoFit/>
          </a:bodyPr>
          <a:lstStyle/>
          <a:p>
            <a:r>
              <a:rPr lang="en-US" sz="1400" b="1" i="1" dirty="0">
                <a:solidFill>
                  <a:srgbClr val="FAB134"/>
                </a:solidFill>
              </a:rPr>
              <a:t>Demographic data is displayed for the program as a whole so you can view your applicant pool demographics at a glance. Demographic information is only compiled from submitted applications.</a:t>
            </a:r>
          </a:p>
        </p:txBody>
      </p:sp>
      <p:sp>
        <p:nvSpPr>
          <p:cNvPr id="8" name="TextBox 7"/>
          <p:cNvSpPr txBox="1"/>
          <p:nvPr/>
        </p:nvSpPr>
        <p:spPr>
          <a:xfrm>
            <a:off x="240075" y="1525809"/>
            <a:ext cx="3027667" cy="307777"/>
          </a:xfrm>
          <a:prstGeom prst="rect">
            <a:avLst/>
          </a:prstGeom>
          <a:noFill/>
        </p:spPr>
        <p:txBody>
          <a:bodyPr wrap="square" rtlCol="0">
            <a:spAutoFit/>
          </a:bodyPr>
          <a:lstStyle/>
          <a:p>
            <a:r>
              <a:rPr lang="en-US" sz="1400" dirty="0">
                <a:solidFill>
                  <a:srgbClr val="192E50"/>
                </a:solidFill>
              </a:rPr>
              <a:t>Demographic Profile</a:t>
            </a:r>
          </a:p>
        </p:txBody>
      </p:sp>
      <mc:AlternateContent xmlns:mc="http://schemas.openxmlformats.org/markup-compatibility/2006" xmlns:a14="http://schemas.microsoft.com/office/drawing/2010/main">
        <mc:Choice Requires="a14">
          <p:sp>
            <p:nvSpPr>
              <p:cNvPr id="34" name="TextBox 33"/>
              <p:cNvSpPr txBox="1"/>
              <p:nvPr/>
            </p:nvSpPr>
            <p:spPr>
              <a:xfrm>
                <a:off x="4704828" y="5746218"/>
                <a:ext cx="2870430" cy="1037335"/>
              </a:xfrm>
              <a:prstGeom prst="rect">
                <a:avLst/>
              </a:prstGeom>
              <a:noFill/>
            </p:spPr>
            <p:txBody>
              <a:bodyPr wrap="square" rtlCol="0">
                <a:spAutoFit/>
              </a:bodyPr>
              <a:lstStyle/>
              <a:p>
                <a:r>
                  <a:rPr lang="en-US" sz="1100" b="1" i="1" dirty="0">
                    <a:solidFill>
                      <a:srgbClr val="FAB134"/>
                    </a:solidFill>
                  </a:rPr>
                  <a:t>The Admit Rate is calculated for each demographic profile area and is calculated as:</a:t>
                </a:r>
              </a:p>
              <a:p>
                <a:endParaRPr lang="en-US" sz="1100" b="1" i="1" dirty="0">
                  <a:solidFill>
                    <a:srgbClr val="FAB134"/>
                  </a:solidFill>
                </a:endParaRPr>
              </a:p>
              <a:p>
                <a14:m>
                  <m:oMath xmlns:m="http://schemas.openxmlformats.org/officeDocument/2006/math">
                    <m:f>
                      <m:fPr>
                        <m:ctrlPr>
                          <a:rPr lang="en-US" sz="1100" b="1" i="1" smtClean="0">
                            <a:solidFill>
                              <a:srgbClr val="FAB134"/>
                            </a:solidFill>
                            <a:latin typeface="Cambria Math" panose="02040503050406030204" pitchFamily="18" charset="0"/>
                          </a:rPr>
                        </m:ctrlPr>
                      </m:fPr>
                      <m:num>
                        <m:r>
                          <a:rPr lang="en-US" sz="1100" b="1" i="1" smtClean="0">
                            <a:solidFill>
                              <a:srgbClr val="FAB134"/>
                            </a:solidFill>
                            <a:latin typeface="Cambria Math" panose="02040503050406030204" pitchFamily="18" charset="0"/>
                          </a:rPr>
                          <m:t>𝒂𝒅𝒎𝒊𝒕𝒕𝒆𝒅</m:t>
                        </m:r>
                        <m:r>
                          <a:rPr lang="en-US" sz="1100" b="1" i="1" smtClean="0">
                            <a:solidFill>
                              <a:srgbClr val="FAB134"/>
                            </a:solidFill>
                            <a:latin typeface="Cambria Math" panose="02040503050406030204" pitchFamily="18" charset="0"/>
                          </a:rPr>
                          <m:t> </m:t>
                        </m:r>
                        <m:r>
                          <a:rPr lang="en-US" sz="1100" b="1" i="1" smtClean="0">
                            <a:solidFill>
                              <a:srgbClr val="FAB134"/>
                            </a:solidFill>
                            <a:latin typeface="Cambria Math" panose="02040503050406030204" pitchFamily="18" charset="0"/>
                          </a:rPr>
                          <m:t>𝒔𝒕𝒖𝒅𝒆𝒏𝒕𝒔</m:t>
                        </m:r>
                      </m:num>
                      <m:den>
                        <m:r>
                          <a:rPr lang="en-US" sz="1100" b="1" i="1" smtClean="0">
                            <a:solidFill>
                              <a:srgbClr val="FAB134"/>
                            </a:solidFill>
                            <a:latin typeface="Cambria Math" panose="02040503050406030204" pitchFamily="18" charset="0"/>
                          </a:rPr>
                          <m:t>𝒄𝒐𝒎𝒑𝒍𝒆𝒕𝒆𝒅</m:t>
                        </m:r>
                        <m:r>
                          <a:rPr lang="en-US" sz="1100" b="1" i="1" smtClean="0">
                            <a:solidFill>
                              <a:srgbClr val="FAB134"/>
                            </a:solidFill>
                            <a:latin typeface="Cambria Math" panose="02040503050406030204" pitchFamily="18" charset="0"/>
                          </a:rPr>
                          <m:t> </m:t>
                        </m:r>
                        <m:r>
                          <a:rPr lang="en-US" sz="1100" b="1" i="1" smtClean="0">
                            <a:solidFill>
                              <a:srgbClr val="FAB134"/>
                            </a:solidFill>
                            <a:latin typeface="Cambria Math" panose="02040503050406030204" pitchFamily="18" charset="0"/>
                          </a:rPr>
                          <m:t>𝒂𝒑𝒑𝒍𝒊𝒄𝒂𝒕𝒊𝒐𝒏𝒔</m:t>
                        </m:r>
                      </m:den>
                    </m:f>
                  </m:oMath>
                </a14:m>
                <a:r>
                  <a:rPr lang="en-US" sz="1100" b="1" i="1" dirty="0">
                    <a:solidFill>
                      <a:srgbClr val="FAB134"/>
                    </a:solidFill>
                  </a:rPr>
                  <a:t> = Admit Rate</a:t>
                </a:r>
              </a:p>
              <a:p>
                <a:endParaRPr lang="en-US" sz="1100" b="1" i="1" dirty="0">
                  <a:solidFill>
                    <a:srgbClr val="FAB134"/>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704828" y="5746218"/>
                <a:ext cx="2870430" cy="1037335"/>
              </a:xfrm>
              <a:prstGeom prst="rect">
                <a:avLst/>
              </a:prstGeom>
              <a:blipFill>
                <a:blip r:embed="rId3"/>
                <a:stretch>
                  <a:fillRect t="-588"/>
                </a:stretch>
              </a:blipFill>
            </p:spPr>
            <p:txBody>
              <a:bodyPr/>
              <a:lstStyle/>
              <a:p>
                <a:r>
                  <a:rPr lang="en-US">
                    <a:noFill/>
                  </a:rPr>
                  <a:t> </a:t>
                </a:r>
              </a:p>
            </p:txBody>
          </p:sp>
        </mc:Fallback>
      </mc:AlternateContent>
      <p:cxnSp>
        <p:nvCxnSpPr>
          <p:cNvPr id="36" name="Straight Arrow Connector 35"/>
          <p:cNvCxnSpPr/>
          <p:nvPr/>
        </p:nvCxnSpPr>
        <p:spPr>
          <a:xfrm flipV="1">
            <a:off x="6056153" y="5483180"/>
            <a:ext cx="0" cy="26303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7" name="Oval 36"/>
          <p:cNvSpPr/>
          <p:nvPr/>
        </p:nvSpPr>
        <p:spPr>
          <a:xfrm>
            <a:off x="3347305" y="2215662"/>
            <a:ext cx="257541" cy="12309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347305" y="2575120"/>
            <a:ext cx="257541" cy="145710"/>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3347305" y="3244362"/>
            <a:ext cx="450972" cy="158261"/>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347305" y="4176346"/>
            <a:ext cx="354257" cy="13188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3347305" y="4572000"/>
            <a:ext cx="354257" cy="140677"/>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347305" y="4879731"/>
            <a:ext cx="450972" cy="149469"/>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347305" y="5205046"/>
            <a:ext cx="257541" cy="140677"/>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24048" y="2105760"/>
            <a:ext cx="1099997" cy="1277273"/>
          </a:xfrm>
          <a:prstGeom prst="rect">
            <a:avLst/>
          </a:prstGeom>
          <a:noFill/>
        </p:spPr>
        <p:txBody>
          <a:bodyPr wrap="square" rtlCol="0">
            <a:spAutoFit/>
          </a:bodyPr>
          <a:lstStyle/>
          <a:p>
            <a:r>
              <a:rPr lang="en-US" sz="1100" b="1" i="1" dirty="0">
                <a:solidFill>
                  <a:srgbClr val="FAB134"/>
                </a:solidFill>
              </a:rPr>
              <a:t>Total number of submitted, completed, admit/deny, confirm/regret, and enrolled applicants.</a:t>
            </a:r>
          </a:p>
        </p:txBody>
      </p:sp>
      <p:cxnSp>
        <p:nvCxnSpPr>
          <p:cNvPr id="55" name="Straight Arrow Connector 54"/>
          <p:cNvCxnSpPr/>
          <p:nvPr/>
        </p:nvCxnSpPr>
        <p:spPr>
          <a:xfrm>
            <a:off x="1151792" y="2275482"/>
            <a:ext cx="2195513"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6" name="TextBox 55"/>
          <p:cNvSpPr txBox="1"/>
          <p:nvPr/>
        </p:nvSpPr>
        <p:spPr>
          <a:xfrm>
            <a:off x="1662344" y="2504135"/>
            <a:ext cx="1507945" cy="600164"/>
          </a:xfrm>
          <a:prstGeom prst="rect">
            <a:avLst/>
          </a:prstGeom>
          <a:noFill/>
        </p:spPr>
        <p:txBody>
          <a:bodyPr wrap="square" rtlCol="0">
            <a:spAutoFit/>
          </a:bodyPr>
          <a:lstStyle/>
          <a:p>
            <a:r>
              <a:rPr lang="en-US" sz="1100" b="1" i="1" dirty="0">
                <a:solidFill>
                  <a:srgbClr val="FAB134"/>
                </a:solidFill>
              </a:rPr>
              <a:t>Number of domestic and international applicants by term.</a:t>
            </a:r>
          </a:p>
        </p:txBody>
      </p:sp>
      <p:cxnSp>
        <p:nvCxnSpPr>
          <p:cNvPr id="58" name="Straight Arrow Connector 57"/>
          <p:cNvCxnSpPr>
            <a:endCxn id="39" idx="2"/>
          </p:cNvCxnSpPr>
          <p:nvPr/>
        </p:nvCxnSpPr>
        <p:spPr>
          <a:xfrm>
            <a:off x="2971800" y="2647975"/>
            <a:ext cx="37550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0" name="TextBox 59"/>
          <p:cNvSpPr txBox="1"/>
          <p:nvPr/>
        </p:nvSpPr>
        <p:spPr>
          <a:xfrm>
            <a:off x="1733965" y="3183929"/>
            <a:ext cx="1032293" cy="769441"/>
          </a:xfrm>
          <a:prstGeom prst="rect">
            <a:avLst/>
          </a:prstGeom>
          <a:noFill/>
        </p:spPr>
        <p:txBody>
          <a:bodyPr wrap="square" rtlCol="0">
            <a:spAutoFit/>
          </a:bodyPr>
          <a:lstStyle/>
          <a:p>
            <a:r>
              <a:rPr lang="en-US" sz="1100" b="1" i="1" dirty="0">
                <a:solidFill>
                  <a:srgbClr val="FAB134"/>
                </a:solidFill>
              </a:rPr>
              <a:t>Applicant breakdown by residency status.</a:t>
            </a:r>
          </a:p>
        </p:txBody>
      </p:sp>
      <p:cxnSp>
        <p:nvCxnSpPr>
          <p:cNvPr id="62" name="Straight Arrow Connector 61"/>
          <p:cNvCxnSpPr>
            <a:endCxn id="43" idx="2"/>
          </p:cNvCxnSpPr>
          <p:nvPr/>
        </p:nvCxnSpPr>
        <p:spPr>
          <a:xfrm>
            <a:off x="2416316" y="3323493"/>
            <a:ext cx="930989"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4" name="TextBox 63"/>
          <p:cNvSpPr txBox="1"/>
          <p:nvPr/>
        </p:nvSpPr>
        <p:spPr>
          <a:xfrm>
            <a:off x="224048" y="4006196"/>
            <a:ext cx="1416379" cy="769441"/>
          </a:xfrm>
          <a:prstGeom prst="rect">
            <a:avLst/>
          </a:prstGeom>
          <a:noFill/>
        </p:spPr>
        <p:txBody>
          <a:bodyPr wrap="square" rtlCol="0">
            <a:spAutoFit/>
          </a:bodyPr>
          <a:lstStyle/>
          <a:p>
            <a:r>
              <a:rPr lang="en-US" sz="1100" b="1" i="1" dirty="0">
                <a:solidFill>
                  <a:srgbClr val="FAB134"/>
                </a:solidFill>
              </a:rPr>
              <a:t>Number of applicants by campus (Main vs. Extended Campus).</a:t>
            </a:r>
          </a:p>
        </p:txBody>
      </p:sp>
      <p:cxnSp>
        <p:nvCxnSpPr>
          <p:cNvPr id="66" name="Straight Arrow Connector 65"/>
          <p:cNvCxnSpPr>
            <a:endCxn id="49" idx="2"/>
          </p:cNvCxnSpPr>
          <p:nvPr/>
        </p:nvCxnSpPr>
        <p:spPr>
          <a:xfrm>
            <a:off x="1151792" y="4242288"/>
            <a:ext cx="219551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68" name="TextBox 67"/>
          <p:cNvSpPr txBox="1"/>
          <p:nvPr/>
        </p:nvSpPr>
        <p:spPr>
          <a:xfrm>
            <a:off x="1941631" y="4497233"/>
            <a:ext cx="940179" cy="430887"/>
          </a:xfrm>
          <a:prstGeom prst="rect">
            <a:avLst/>
          </a:prstGeom>
          <a:noFill/>
        </p:spPr>
        <p:txBody>
          <a:bodyPr wrap="square" rtlCol="0">
            <a:spAutoFit/>
          </a:bodyPr>
          <a:lstStyle/>
          <a:p>
            <a:r>
              <a:rPr lang="en-US" sz="1100" b="1" i="1" dirty="0">
                <a:solidFill>
                  <a:srgbClr val="FAB134"/>
                </a:solidFill>
              </a:rPr>
              <a:t>Applicants by gender.</a:t>
            </a:r>
          </a:p>
        </p:txBody>
      </p:sp>
      <p:cxnSp>
        <p:nvCxnSpPr>
          <p:cNvPr id="70" name="Straight Arrow Connector 69"/>
          <p:cNvCxnSpPr>
            <a:endCxn id="50" idx="2"/>
          </p:cNvCxnSpPr>
          <p:nvPr/>
        </p:nvCxnSpPr>
        <p:spPr>
          <a:xfrm>
            <a:off x="2672862" y="4642338"/>
            <a:ext cx="674443" cy="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1" name="TextBox 70"/>
          <p:cNvSpPr txBox="1"/>
          <p:nvPr/>
        </p:nvSpPr>
        <p:spPr>
          <a:xfrm>
            <a:off x="224049" y="4826867"/>
            <a:ext cx="927744" cy="430887"/>
          </a:xfrm>
          <a:prstGeom prst="rect">
            <a:avLst/>
          </a:prstGeom>
          <a:noFill/>
        </p:spPr>
        <p:txBody>
          <a:bodyPr wrap="square" rtlCol="0">
            <a:spAutoFit/>
          </a:bodyPr>
          <a:lstStyle/>
          <a:p>
            <a:r>
              <a:rPr lang="en-US" sz="1100" b="1" i="1" dirty="0">
                <a:solidFill>
                  <a:srgbClr val="FAB134"/>
                </a:solidFill>
              </a:rPr>
              <a:t>Applicants by ethnicity.</a:t>
            </a:r>
          </a:p>
        </p:txBody>
      </p:sp>
      <p:cxnSp>
        <p:nvCxnSpPr>
          <p:cNvPr id="73" name="Straight Arrow Connector 72"/>
          <p:cNvCxnSpPr>
            <a:endCxn id="51" idx="2"/>
          </p:cNvCxnSpPr>
          <p:nvPr/>
        </p:nvCxnSpPr>
        <p:spPr>
          <a:xfrm>
            <a:off x="967154" y="4954466"/>
            <a:ext cx="2380151"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a:off x="1941631" y="5146453"/>
            <a:ext cx="975947" cy="430887"/>
          </a:xfrm>
          <a:prstGeom prst="rect">
            <a:avLst/>
          </a:prstGeom>
          <a:noFill/>
        </p:spPr>
        <p:txBody>
          <a:bodyPr wrap="square" rtlCol="0">
            <a:spAutoFit/>
          </a:bodyPr>
          <a:lstStyle/>
          <a:p>
            <a:r>
              <a:rPr lang="en-US" sz="1100" b="1" i="1" dirty="0">
                <a:solidFill>
                  <a:srgbClr val="FAB134"/>
                </a:solidFill>
              </a:rPr>
              <a:t>Applicants by age-range.</a:t>
            </a:r>
          </a:p>
        </p:txBody>
      </p:sp>
      <p:cxnSp>
        <p:nvCxnSpPr>
          <p:cNvPr id="77" name="Straight Arrow Connector 76"/>
          <p:cNvCxnSpPr>
            <a:endCxn id="52" idx="2"/>
          </p:cNvCxnSpPr>
          <p:nvPr/>
        </p:nvCxnSpPr>
        <p:spPr>
          <a:xfrm>
            <a:off x="2881810" y="5275385"/>
            <a:ext cx="46549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8091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4048" y="625126"/>
            <a:ext cx="3059723" cy="1203492"/>
          </a:xfrm>
        </p:spPr>
        <p:txBody>
          <a:bodyPr/>
          <a:lstStyle/>
          <a:p>
            <a:pPr algn="l"/>
            <a:r>
              <a:rPr lang="en-US" sz="2800" dirty="0">
                <a:solidFill>
                  <a:srgbClr val="192E50"/>
                </a:solidFill>
              </a:rPr>
              <a:t>Understanding </a:t>
            </a:r>
            <a:br>
              <a:rPr lang="en-US" sz="2800" dirty="0">
                <a:solidFill>
                  <a:srgbClr val="192E50"/>
                </a:solidFill>
              </a:rPr>
            </a:br>
            <a:r>
              <a:rPr lang="en-US" sz="2800" dirty="0">
                <a:solidFill>
                  <a:srgbClr val="192E50"/>
                </a:solidFill>
              </a:rPr>
              <a:t>Report Data</a:t>
            </a:r>
          </a:p>
        </p:txBody>
      </p:sp>
      <p:sp>
        <p:nvSpPr>
          <p:cNvPr id="5" name="Title 1"/>
          <p:cNvSpPr txBox="1">
            <a:spLocks/>
          </p:cNvSpPr>
          <p:nvPr/>
        </p:nvSpPr>
        <p:spPr>
          <a:xfrm>
            <a:off x="110566" y="-18664"/>
            <a:ext cx="1961515"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chemeClr val="bg1"/>
                </a:solidFill>
                <a:latin typeface="Helvetica"/>
                <a:cs typeface="Helvetica"/>
              </a:rPr>
              <a:t>Slate 101</a:t>
            </a:r>
          </a:p>
        </p:txBody>
      </p:sp>
      <p:sp>
        <p:nvSpPr>
          <p:cNvPr id="7" name="TextBox 6"/>
          <p:cNvSpPr txBox="1"/>
          <p:nvPr/>
        </p:nvSpPr>
        <p:spPr>
          <a:xfrm>
            <a:off x="4670235" y="1033482"/>
            <a:ext cx="4101245" cy="523220"/>
          </a:xfrm>
          <a:prstGeom prst="rect">
            <a:avLst/>
          </a:prstGeom>
          <a:noFill/>
        </p:spPr>
        <p:txBody>
          <a:bodyPr wrap="square" rtlCol="0">
            <a:spAutoFit/>
          </a:bodyPr>
          <a:lstStyle/>
          <a:p>
            <a:r>
              <a:rPr lang="en-US" sz="1400" b="1" i="1" dirty="0">
                <a:solidFill>
                  <a:srgbClr val="FAB134"/>
                </a:solidFill>
              </a:rPr>
              <a:t>State and institutional breakdown allows you to see exactly where your applicants are coming from. </a:t>
            </a:r>
          </a:p>
        </p:txBody>
      </p:sp>
      <p:sp>
        <p:nvSpPr>
          <p:cNvPr id="8" name="TextBox 7"/>
          <p:cNvSpPr txBox="1"/>
          <p:nvPr/>
        </p:nvSpPr>
        <p:spPr>
          <a:xfrm>
            <a:off x="240075" y="1525809"/>
            <a:ext cx="3027667" cy="307777"/>
          </a:xfrm>
          <a:prstGeom prst="rect">
            <a:avLst/>
          </a:prstGeom>
          <a:noFill/>
        </p:spPr>
        <p:txBody>
          <a:bodyPr wrap="square" rtlCol="0">
            <a:spAutoFit/>
          </a:bodyPr>
          <a:lstStyle/>
          <a:p>
            <a:r>
              <a:rPr lang="en-US" sz="1400" dirty="0">
                <a:solidFill>
                  <a:srgbClr val="192E50"/>
                </a:solidFill>
              </a:rPr>
              <a:t>State &amp; Institutional Breakdown</a:t>
            </a:r>
          </a:p>
        </p:txBody>
      </p:sp>
      <p:pic>
        <p:nvPicPr>
          <p:cNvPr id="2" name="Picture 1"/>
          <p:cNvPicPr>
            <a:picLocks noChangeAspect="1"/>
          </p:cNvPicPr>
          <p:nvPr/>
        </p:nvPicPr>
        <p:blipFill>
          <a:blip r:embed="rId2"/>
          <a:stretch>
            <a:fillRect/>
          </a:stretch>
        </p:blipFill>
        <p:spPr>
          <a:xfrm>
            <a:off x="1982674" y="1951338"/>
            <a:ext cx="4765377" cy="4011312"/>
          </a:xfrm>
          <a:prstGeom prst="rect">
            <a:avLst/>
          </a:prstGeom>
        </p:spPr>
      </p:pic>
      <p:pic>
        <p:nvPicPr>
          <p:cNvPr id="3" name="Picture 2"/>
          <p:cNvPicPr>
            <a:picLocks noChangeAspect="1"/>
          </p:cNvPicPr>
          <p:nvPr/>
        </p:nvPicPr>
        <p:blipFill>
          <a:blip r:embed="rId3"/>
          <a:stretch>
            <a:fillRect/>
          </a:stretch>
        </p:blipFill>
        <p:spPr>
          <a:xfrm>
            <a:off x="4956541" y="3624236"/>
            <a:ext cx="3606434" cy="2892015"/>
          </a:xfrm>
          <a:prstGeom prst="rect">
            <a:avLst/>
          </a:prstGeom>
        </p:spPr>
      </p:pic>
      <p:sp>
        <p:nvSpPr>
          <p:cNvPr id="9" name="Left Brace 8"/>
          <p:cNvSpPr/>
          <p:nvPr/>
        </p:nvSpPr>
        <p:spPr>
          <a:xfrm>
            <a:off x="1580899" y="2029271"/>
            <a:ext cx="298313" cy="1674968"/>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0" name="TextBox 9"/>
          <p:cNvSpPr txBox="1"/>
          <p:nvPr/>
        </p:nvSpPr>
        <p:spPr>
          <a:xfrm>
            <a:off x="401458" y="2155547"/>
            <a:ext cx="1234628" cy="1446550"/>
          </a:xfrm>
          <a:prstGeom prst="rect">
            <a:avLst/>
          </a:prstGeom>
          <a:noFill/>
        </p:spPr>
        <p:txBody>
          <a:bodyPr wrap="square" rtlCol="0">
            <a:spAutoFit/>
          </a:bodyPr>
          <a:lstStyle/>
          <a:p>
            <a:r>
              <a:rPr lang="en-US" sz="1100" b="1" i="1" dirty="0">
                <a:solidFill>
                  <a:srgbClr val="FAB134"/>
                </a:solidFill>
              </a:rPr>
              <a:t>See the top 10 states and top 5 institutions that your applicants are  coming from. This is compiled from submitted applications.</a:t>
            </a:r>
          </a:p>
        </p:txBody>
      </p:sp>
      <p:sp>
        <p:nvSpPr>
          <p:cNvPr id="35" name="TextBox 34"/>
          <p:cNvSpPr txBox="1"/>
          <p:nvPr/>
        </p:nvSpPr>
        <p:spPr>
          <a:xfrm>
            <a:off x="6919249" y="2482034"/>
            <a:ext cx="1728543" cy="769441"/>
          </a:xfrm>
          <a:prstGeom prst="rect">
            <a:avLst/>
          </a:prstGeom>
          <a:noFill/>
        </p:spPr>
        <p:txBody>
          <a:bodyPr wrap="square" rtlCol="0">
            <a:spAutoFit/>
          </a:bodyPr>
          <a:lstStyle/>
          <a:p>
            <a:r>
              <a:rPr lang="en-US" sz="1100" b="1" i="1" dirty="0">
                <a:solidFill>
                  <a:srgbClr val="FAB134"/>
                </a:solidFill>
              </a:rPr>
              <a:t>The top 10 states and top 5 institutions are further broken down by admitted and denied applicants.</a:t>
            </a:r>
          </a:p>
        </p:txBody>
      </p:sp>
      <p:sp>
        <p:nvSpPr>
          <p:cNvPr id="12" name="Oval 11"/>
          <p:cNvSpPr/>
          <p:nvPr/>
        </p:nvSpPr>
        <p:spPr>
          <a:xfrm>
            <a:off x="1982674" y="3903963"/>
            <a:ext cx="541451" cy="23567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56541" y="3581347"/>
            <a:ext cx="426271" cy="245783"/>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35" idx="1"/>
            <a:endCxn id="12" idx="6"/>
          </p:cNvCxnSpPr>
          <p:nvPr/>
        </p:nvCxnSpPr>
        <p:spPr>
          <a:xfrm flipH="1">
            <a:off x="2524125" y="2866755"/>
            <a:ext cx="4395124" cy="115504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a:stCxn id="35" idx="1"/>
            <a:endCxn id="38" idx="6"/>
          </p:cNvCxnSpPr>
          <p:nvPr/>
        </p:nvCxnSpPr>
        <p:spPr>
          <a:xfrm flipH="1">
            <a:off x="5382812" y="2866755"/>
            <a:ext cx="1536437" cy="8374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4" name="TextBox 53"/>
          <p:cNvSpPr txBox="1"/>
          <p:nvPr/>
        </p:nvSpPr>
        <p:spPr>
          <a:xfrm>
            <a:off x="3035324" y="5916087"/>
            <a:ext cx="1410018" cy="600164"/>
          </a:xfrm>
          <a:prstGeom prst="rect">
            <a:avLst/>
          </a:prstGeom>
          <a:noFill/>
        </p:spPr>
        <p:txBody>
          <a:bodyPr wrap="square" rtlCol="0">
            <a:spAutoFit/>
          </a:bodyPr>
          <a:lstStyle/>
          <a:p>
            <a:r>
              <a:rPr lang="en-US" sz="1100" b="1" i="1" dirty="0">
                <a:solidFill>
                  <a:srgbClr val="FAB134"/>
                </a:solidFill>
              </a:rPr>
              <a:t>This breakdown also includes a section for enrolled applicants.</a:t>
            </a:r>
          </a:p>
        </p:txBody>
      </p:sp>
      <p:cxnSp>
        <p:nvCxnSpPr>
          <p:cNvPr id="25" name="Straight Arrow Connector 24"/>
          <p:cNvCxnSpPr>
            <a:stCxn id="54" idx="0"/>
            <a:endCxn id="26" idx="2"/>
          </p:cNvCxnSpPr>
          <p:nvPr/>
        </p:nvCxnSpPr>
        <p:spPr>
          <a:xfrm flipV="1">
            <a:off x="3740333" y="5281613"/>
            <a:ext cx="1121794" cy="6344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6" name="Oval 25"/>
          <p:cNvSpPr/>
          <p:nvPr/>
        </p:nvSpPr>
        <p:spPr>
          <a:xfrm>
            <a:off x="4862127" y="5162550"/>
            <a:ext cx="1195773" cy="238125"/>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898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TotalTime>
  <Words>1215</Words>
  <Application>Microsoft Office PowerPoint</Application>
  <PresentationFormat>On-screen Show (4:3)</PresentationFormat>
  <Paragraphs>127</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 Math</vt:lpstr>
      <vt:lpstr>Georgia</vt:lpstr>
      <vt:lpstr>Helvetica</vt:lpstr>
      <vt:lpstr>Office Theme</vt:lpstr>
      <vt:lpstr>Slate: Reports</vt:lpstr>
      <vt:lpstr>PowerPoint Presentation</vt:lpstr>
      <vt:lpstr>PowerPoint Presentation</vt:lpstr>
      <vt:lpstr>PowerPoint Presentation</vt:lpstr>
      <vt:lpstr>Understanding Report Data Reports are sent out for each individual program, emphasis area, and for Extended Campus.</vt:lpstr>
      <vt:lpstr>Understanding Report Data </vt:lpstr>
      <vt:lpstr>Understanding  Report Data</vt:lpstr>
      <vt:lpstr>Understanding  Report Data</vt:lpstr>
      <vt:lpstr>Understanding  Report Data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Rehnberg, Jen</cp:lastModifiedBy>
  <cp:revision>69</cp:revision>
  <dcterms:created xsi:type="dcterms:W3CDTF">2015-05-27T18:56:39Z</dcterms:created>
  <dcterms:modified xsi:type="dcterms:W3CDTF">2020-08-20T23:41:03Z</dcterms:modified>
</cp:coreProperties>
</file>