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257" r:id="rId3"/>
    <p:sldId id="258" r:id="rId4"/>
    <p:sldId id="261" r:id="rId5"/>
    <p:sldId id="262" r:id="rId6"/>
    <p:sldId id="263" r:id="rId7"/>
    <p:sldId id="264" r:id="rId8"/>
    <p:sldId id="265" r:id="rId9"/>
    <p:sldId id="266" r:id="rId10"/>
    <p:sldId id="267" r:id="rId11"/>
    <p:sldId id="268" r:id="rId12"/>
    <p:sldId id="269" r:id="rId13"/>
    <p:sldId id="270" r:id="rId14"/>
    <p:sldId id="272" r:id="rId15"/>
    <p:sldId id="274"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zzolo, Sonja" initials="RS" lastIdx="4" clrIdx="0">
    <p:extLst>
      <p:ext uri="{19B8F6BF-5375-455C-9EA6-DF929625EA0E}">
        <p15:presenceInfo xmlns:p15="http://schemas.microsoft.com/office/powerpoint/2012/main" userId="S-1-5-21-1757981266-616249376-1644491937-268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E50"/>
    <a:srgbClr val="FAB1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438" autoAdjust="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9CDE7-B61E-BD40-9481-F1F4B64F3159}" type="datetimeFigureOut">
              <a:rPr lang="en-US" smtClean="0"/>
              <a:t>8/20/2020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9AB08-EB93-3549-BBDC-5D1C9C1B344A}" type="slidenum">
              <a:rPr lang="en-US" smtClean="0"/>
              <a:t>‹#›</a:t>
            </a:fld>
            <a:endParaRPr lang="en-US"/>
          </a:p>
        </p:txBody>
      </p:sp>
    </p:spTree>
    <p:extLst>
      <p:ext uri="{BB962C8B-B14F-4D97-AF65-F5344CB8AC3E}">
        <p14:creationId xmlns:p14="http://schemas.microsoft.com/office/powerpoint/2010/main" val="35998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a:t>
            </a:fld>
            <a:endParaRPr lang="en-US"/>
          </a:p>
        </p:txBody>
      </p:sp>
    </p:spTree>
    <p:extLst>
      <p:ext uri="{BB962C8B-B14F-4D97-AF65-F5344CB8AC3E}">
        <p14:creationId xmlns:p14="http://schemas.microsoft.com/office/powerpoint/2010/main" val="294527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16</a:t>
            </a:fld>
            <a:endParaRPr lang="en-US"/>
          </a:p>
        </p:txBody>
      </p:sp>
    </p:spTree>
    <p:extLst>
      <p:ext uri="{BB962C8B-B14F-4D97-AF65-F5344CB8AC3E}">
        <p14:creationId xmlns:p14="http://schemas.microsoft.com/office/powerpoint/2010/main" val="374113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61043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3652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4185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5894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22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86279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8108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152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14983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8641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810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Tree>
    <p:extLst>
      <p:ext uri="{BB962C8B-B14F-4D97-AF65-F5344CB8AC3E}">
        <p14:creationId xmlns:p14="http://schemas.microsoft.com/office/powerpoint/2010/main" val="416776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unco.edu/apply/" TargetMode="External"/><Relationship Id="rId7"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4315944"/>
            <a:ext cx="9144000" cy="2542057"/>
          </a:xfrm>
          <a:prstGeom prst="rect">
            <a:avLst/>
          </a:prstGeom>
          <a:noFill/>
          <a:ln>
            <a:noFill/>
          </a:ln>
        </p:spPr>
      </p:pic>
      <p:sp>
        <p:nvSpPr>
          <p:cNvPr id="16" name="Rectangle 15"/>
          <p:cNvSpPr/>
          <p:nvPr/>
        </p:nvSpPr>
        <p:spPr>
          <a:xfrm>
            <a:off x="0" y="4138333"/>
            <a:ext cx="9144000" cy="284177"/>
          </a:xfrm>
          <a:prstGeom prst="rect">
            <a:avLst/>
          </a:prstGeom>
          <a:solidFill>
            <a:srgbClr val="F8B13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ctrTitle"/>
          </p:nvPr>
        </p:nvSpPr>
        <p:spPr>
          <a:xfrm>
            <a:off x="0" y="734061"/>
            <a:ext cx="9144000" cy="1854461"/>
          </a:xfrm>
        </p:spPr>
        <p:txBody>
          <a:bodyPr/>
          <a:lstStyle/>
          <a:p>
            <a:r>
              <a:rPr lang="en-US" sz="9600" b="1" dirty="0">
                <a:solidFill>
                  <a:srgbClr val="192E50"/>
                </a:solidFill>
                <a:latin typeface="Helvetica"/>
                <a:cs typeface="Helvetica"/>
              </a:rPr>
              <a:t>SLATE</a:t>
            </a:r>
          </a:p>
        </p:txBody>
      </p:sp>
      <p:sp>
        <p:nvSpPr>
          <p:cNvPr id="3" name="Subtitle 2"/>
          <p:cNvSpPr>
            <a:spLocks noGrp="1"/>
          </p:cNvSpPr>
          <p:nvPr>
            <p:ph type="subTitle" idx="1"/>
          </p:nvPr>
        </p:nvSpPr>
        <p:spPr>
          <a:xfrm>
            <a:off x="0" y="2524987"/>
            <a:ext cx="9144000" cy="515056"/>
          </a:xfrm>
        </p:spPr>
        <p:txBody>
          <a:bodyPr/>
          <a:lstStyle/>
          <a:p>
            <a:r>
              <a:rPr lang="en-US" sz="2800" dirty="0">
                <a:solidFill>
                  <a:srgbClr val="FAB134"/>
                </a:solidFill>
                <a:latin typeface="Helvetica"/>
                <a:cs typeface="Helvetica"/>
              </a:rPr>
              <a:t>How to Fill Out the Slate Application</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71048" y="6035856"/>
            <a:ext cx="3362960" cy="822144"/>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solidFill>
                <a:latin typeface="Georgia"/>
                <a:ea typeface="ヒラギノ丸ゴ Pro W4"/>
                <a:cs typeface="Times New Roman"/>
              </a:rPr>
              <a:t>Graduate School &amp; International Admissions</a:t>
            </a:r>
          </a:p>
          <a:p>
            <a:pPr marL="0" marR="0">
              <a:lnSpc>
                <a:spcPct val="120000"/>
              </a:lnSpc>
              <a:spcBef>
                <a:spcPts val="0"/>
              </a:spcBef>
              <a:spcAft>
                <a:spcPts val="0"/>
              </a:spcAft>
            </a:pPr>
            <a:r>
              <a:rPr lang="en-US" sz="1200" dirty="0">
                <a:solidFill>
                  <a:schemeClr val="bg1"/>
                </a:solidFill>
                <a:latin typeface="Georgia"/>
                <a:ea typeface="ヒラギノ丸ゴ Pro W4"/>
                <a:cs typeface="Times New Roman"/>
              </a:rPr>
              <a:t>8/20/2020</a:t>
            </a:r>
          </a:p>
          <a:p>
            <a:pPr marL="0" marR="0">
              <a:lnSpc>
                <a:spcPct val="120000"/>
              </a:lnSpc>
              <a:spcBef>
                <a:spcPts val="0"/>
              </a:spcBef>
              <a:spcAft>
                <a:spcPts val="0"/>
              </a:spcAft>
            </a:pPr>
            <a:endParaRPr lang="en-US" sz="1200" dirty="0">
              <a:solidFill>
                <a:schemeClr val="bg1"/>
              </a:solidFill>
              <a:latin typeface="Georgia"/>
              <a:ea typeface="ヒラギノ丸ゴ Pro W4"/>
              <a:cs typeface="Times New Roman"/>
            </a:endParaRP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pic>
        <p:nvPicPr>
          <p:cNvPr id="11" name="Picture 10"/>
          <p:cNvPicPr>
            <a:picLocks noChangeAspect="1"/>
          </p:cNvPicPr>
          <p:nvPr/>
        </p:nvPicPr>
        <p:blipFill>
          <a:blip r:embed="rId4"/>
          <a:stretch>
            <a:fillRect/>
          </a:stretch>
        </p:blipFill>
        <p:spPr>
          <a:xfrm>
            <a:off x="3096105" y="3321322"/>
            <a:ext cx="2951790" cy="2847610"/>
          </a:xfrm>
          <a:prstGeom prst="rect">
            <a:avLst/>
          </a:prstGeom>
        </p:spPr>
      </p:pic>
    </p:spTree>
    <p:extLst>
      <p:ext uri="{BB962C8B-B14F-4D97-AF65-F5344CB8AC3E}">
        <p14:creationId xmlns:p14="http://schemas.microsoft.com/office/powerpoint/2010/main" val="20754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stretch>
            <a:fillRect/>
          </a:stretch>
        </p:blipFill>
        <p:spPr>
          <a:xfrm>
            <a:off x="4681673" y="4417368"/>
            <a:ext cx="3257026" cy="1596469"/>
          </a:xfrm>
          <a:prstGeom prst="rect">
            <a:avLst/>
          </a:prstGeom>
          <a:ln w="34925">
            <a:solidFill>
              <a:schemeClr val="tx2">
                <a:lumMod val="60000"/>
                <a:lumOff val="40000"/>
              </a:schemeClr>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282219" y="0"/>
            <a:ext cx="5067300" cy="939800"/>
          </a:xfrm>
          <a:prstGeom prst="rect">
            <a:avLst/>
          </a:prstGeom>
        </p:spPr>
      </p:pic>
      <p:sp>
        <p:nvSpPr>
          <p:cNvPr id="9" name="Text Box 19"/>
          <p:cNvSpPr txBox="1"/>
          <p:nvPr/>
        </p:nvSpPr>
        <p:spPr>
          <a:xfrm>
            <a:off x="118172" y="1007308"/>
            <a:ext cx="3712452" cy="525535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latin typeface="Helvetica"/>
                <a:ea typeface="ヒラギノ丸ゴ Pro W4"/>
                <a:cs typeface="Times New Roman"/>
              </a:rPr>
              <a:t>Residency</a:t>
            </a:r>
          </a:p>
          <a:p>
            <a:pPr marL="0" marR="0">
              <a:spcBef>
                <a:spcPts val="0"/>
              </a:spcBef>
              <a:spcAft>
                <a:spcPts val="0"/>
              </a:spcAft>
            </a:pPr>
            <a:r>
              <a:rPr lang="en-US" sz="1600" dirty="0">
                <a:solidFill>
                  <a:srgbClr val="192E50"/>
                </a:solidFill>
                <a:latin typeface="Georgia"/>
                <a:ea typeface="ヒラギノ丸ゴ Pro W4"/>
                <a:cs typeface="Times New Roman"/>
              </a:rPr>
              <a:t>Applicants who are U.S. Citizens or Permanent Residents will be asked to answer questions about their residency status. </a:t>
            </a:r>
          </a:p>
          <a:p>
            <a:pPr marL="0" marR="0">
              <a:spcBef>
                <a:spcPts val="0"/>
              </a:spcBef>
              <a:spcAft>
                <a:spcPts val="0"/>
              </a:spcAft>
            </a:pPr>
            <a:endParaRPr lang="en-US" sz="1600" dirty="0">
              <a:solidFill>
                <a:srgbClr val="192E50"/>
              </a:solidFill>
              <a:effectLst/>
              <a:latin typeface="Georgia"/>
              <a:ea typeface="ヒラギノ丸ゴ Pro W4"/>
              <a:cs typeface="Times New Roman"/>
            </a:endParaRPr>
          </a:p>
          <a:p>
            <a:pPr marL="0" marR="0">
              <a:spcBef>
                <a:spcPts val="0"/>
              </a:spcBef>
              <a:spcAft>
                <a:spcPts val="0"/>
              </a:spcAft>
            </a:pPr>
            <a:r>
              <a:rPr lang="en-US" sz="1600" dirty="0">
                <a:solidFill>
                  <a:srgbClr val="192E50"/>
                </a:solidFill>
                <a:effectLst/>
                <a:latin typeface="Georgia"/>
                <a:ea typeface="ヒラギノ丸ゴ Pro W4"/>
                <a:cs typeface="Times New Roman"/>
              </a:rPr>
              <a:t>If they indicate that they are a resident of Colorado, they will be required to answer and provide information to show that they have lived in Colorado for at least one (1) full calendar year prior to when they want to begin their program at UNC.</a:t>
            </a:r>
          </a:p>
          <a:p>
            <a:pPr marL="0" marR="0">
              <a:spcBef>
                <a:spcPts val="0"/>
              </a:spcBef>
              <a:spcAft>
                <a:spcPts val="0"/>
              </a:spcAft>
            </a:pPr>
            <a:endParaRPr lang="en-US" sz="1600" dirty="0">
              <a:solidFill>
                <a:srgbClr val="192E50"/>
              </a:solidFill>
              <a:latin typeface="Georgia"/>
              <a:ea typeface="ヒラギノ丸ゴ Pro W4"/>
              <a:cs typeface="Times New Roman"/>
            </a:endParaRPr>
          </a:p>
          <a:p>
            <a:pPr marL="0" marR="0">
              <a:spcBef>
                <a:spcPts val="0"/>
              </a:spcBef>
              <a:spcAft>
                <a:spcPts val="0"/>
              </a:spcAft>
            </a:pPr>
            <a:r>
              <a:rPr lang="en-US" sz="1600" dirty="0">
                <a:solidFill>
                  <a:srgbClr val="192E50"/>
                </a:solidFill>
                <a:effectLst/>
                <a:latin typeface="Georgia"/>
                <a:ea typeface="ヒラギノ丸ゴ Pro W4"/>
                <a:cs typeface="Times New Roman"/>
              </a:rPr>
              <a:t>If an applicant is not a resident of Colorado, they are asked to simply select their state</a:t>
            </a:r>
          </a:p>
          <a:p>
            <a:pPr marL="0" marR="0">
              <a:spcBef>
                <a:spcPts val="0"/>
              </a:spcBef>
              <a:spcAft>
                <a:spcPts val="0"/>
              </a:spcAft>
            </a:pPr>
            <a:r>
              <a:rPr lang="en-US" sz="1600" dirty="0">
                <a:solidFill>
                  <a:srgbClr val="192E50"/>
                </a:solidFill>
                <a:effectLst/>
                <a:latin typeface="Georgia"/>
                <a:ea typeface="ヒラギノ丸ゴ Pro W4"/>
                <a:cs typeface="Times New Roman"/>
              </a:rPr>
              <a:t>of residency.</a:t>
            </a: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6" name="Picture 5"/>
          <p:cNvPicPr/>
          <p:nvPr/>
        </p:nvPicPr>
        <p:blipFill>
          <a:blip r:embed="rId4"/>
          <a:stretch>
            <a:fillRect/>
          </a:stretch>
        </p:blipFill>
        <p:spPr>
          <a:xfrm>
            <a:off x="3990153" y="1119075"/>
            <a:ext cx="2946633" cy="3345733"/>
          </a:xfrm>
          <a:prstGeom prst="rect">
            <a:avLst/>
          </a:prstGeom>
          <a:ln w="34925">
            <a:solidFill>
              <a:srgbClr val="192E50"/>
            </a:solidFill>
          </a:ln>
          <a:effectLst>
            <a:outerShdw blurRad="292100" dist="139700" dir="2700000" algn="tl" rotWithShape="0">
              <a:srgbClr val="333333">
                <a:alpha val="65000"/>
              </a:srgbClr>
            </a:outerShdw>
          </a:effectLst>
        </p:spPr>
      </p:pic>
      <p:pic>
        <p:nvPicPr>
          <p:cNvPr id="10" name="Picture 9"/>
          <p:cNvPicPr/>
          <p:nvPr/>
        </p:nvPicPr>
        <p:blipFill>
          <a:blip r:embed="rId5"/>
          <a:stretch>
            <a:fillRect/>
          </a:stretch>
        </p:blipFill>
        <p:spPr>
          <a:xfrm>
            <a:off x="5942928" y="1252152"/>
            <a:ext cx="2986481" cy="3778047"/>
          </a:xfrm>
          <a:prstGeom prst="rect">
            <a:avLst/>
          </a:prstGeom>
          <a:ln w="34925">
            <a:solidFill>
              <a:srgbClr val="FAB134"/>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6"/>
          <a:stretch>
            <a:fillRect/>
          </a:stretch>
        </p:blipFill>
        <p:spPr>
          <a:xfrm>
            <a:off x="1828828" y="5404776"/>
            <a:ext cx="2179013" cy="8902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5489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9" name="Text Box 19"/>
          <p:cNvSpPr txBox="1"/>
          <p:nvPr/>
        </p:nvSpPr>
        <p:spPr>
          <a:xfrm>
            <a:off x="250057" y="1472711"/>
            <a:ext cx="3258074" cy="4874746"/>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latin typeface="Helvetica"/>
                <a:ea typeface="ヒラギノ丸ゴ Pro W4"/>
                <a:cs typeface="Times New Roman"/>
              </a:rPr>
              <a:t>Recommendations</a:t>
            </a:r>
          </a:p>
          <a:p>
            <a:pPr marL="0" marR="0">
              <a:spcBef>
                <a:spcPts val="0"/>
              </a:spcBef>
              <a:spcAft>
                <a:spcPts val="0"/>
              </a:spcAft>
            </a:pPr>
            <a:r>
              <a:rPr lang="en-US" sz="1600" dirty="0">
                <a:solidFill>
                  <a:srgbClr val="192E50"/>
                </a:solidFill>
                <a:latin typeface="Georgia"/>
                <a:ea typeface="ヒラギノ丸ゴ Pro W4"/>
                <a:cs typeface="Times New Roman"/>
              </a:rPr>
              <a:t>Applicants are then asked to submit recommendation information. They will be asked to provide the name, organization, title, phone number, and email address of individuals who they would like to provide a letter of recommendation letter. </a:t>
            </a:r>
          </a:p>
          <a:p>
            <a:pPr marL="0" marR="0">
              <a:spcBef>
                <a:spcPts val="0"/>
              </a:spcBef>
              <a:spcAft>
                <a:spcPts val="0"/>
              </a:spcAft>
            </a:pPr>
            <a:endParaRPr lang="en-US" sz="1600" dirty="0">
              <a:solidFill>
                <a:srgbClr val="192E50"/>
              </a:solidFill>
              <a:effectLst/>
              <a:latin typeface="Georgia"/>
              <a:ea typeface="ヒラギノ丸ゴ Pro W4"/>
              <a:cs typeface="Times New Roman"/>
            </a:endParaRPr>
          </a:p>
          <a:p>
            <a:pPr marL="0" marR="0">
              <a:spcBef>
                <a:spcPts val="0"/>
              </a:spcBef>
              <a:spcAft>
                <a:spcPts val="0"/>
              </a:spcAft>
            </a:pPr>
            <a:r>
              <a:rPr lang="en-US" sz="1600" dirty="0">
                <a:solidFill>
                  <a:srgbClr val="192E50"/>
                </a:solidFill>
                <a:latin typeface="Georgia"/>
                <a:ea typeface="ヒラギノ丸ゴ Pro W4"/>
                <a:cs typeface="Times New Roman"/>
              </a:rPr>
              <a:t>Applicants must select if they would like to waive their rights to access their recommendations or not. Recommender information can also be edited or excluded if an applicant decides to change their recommender. </a:t>
            </a:r>
            <a:endParaRPr lang="en-US" sz="1600" dirty="0">
              <a:solidFill>
                <a:srgbClr val="192E50"/>
              </a:solidFill>
              <a:effectLst/>
              <a:latin typeface="Georgia"/>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4" name="Picture 3"/>
          <p:cNvPicPr>
            <a:picLocks noChangeAspect="1"/>
          </p:cNvPicPr>
          <p:nvPr/>
        </p:nvPicPr>
        <p:blipFill>
          <a:blip r:embed="rId3"/>
          <a:stretch>
            <a:fillRect/>
          </a:stretch>
        </p:blipFill>
        <p:spPr>
          <a:xfrm>
            <a:off x="3709049" y="1119075"/>
            <a:ext cx="4213158" cy="1982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5004889" y="2110113"/>
            <a:ext cx="3764242" cy="3016128"/>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5"/>
          <a:stretch>
            <a:fillRect/>
          </a:stretch>
        </p:blipFill>
        <p:spPr>
          <a:xfrm>
            <a:off x="3746464" y="4092190"/>
            <a:ext cx="2516849" cy="2255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105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9" name="Text Box 19"/>
          <p:cNvSpPr txBox="1"/>
          <p:nvPr/>
        </p:nvSpPr>
        <p:spPr>
          <a:xfrm>
            <a:off x="250057" y="1226084"/>
            <a:ext cx="3258074" cy="5132256"/>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latin typeface="Helvetica"/>
                <a:ea typeface="ヒラギノ丸ゴ Pro W4"/>
                <a:cs typeface="Times New Roman"/>
              </a:rPr>
              <a:t>Student Conduct</a:t>
            </a:r>
          </a:p>
          <a:p>
            <a:pPr marL="0" marR="0">
              <a:spcBef>
                <a:spcPts val="0"/>
              </a:spcBef>
              <a:spcAft>
                <a:spcPts val="0"/>
              </a:spcAft>
            </a:pPr>
            <a:r>
              <a:rPr lang="en-US" sz="1600" dirty="0">
                <a:solidFill>
                  <a:srgbClr val="192E50"/>
                </a:solidFill>
                <a:latin typeface="Georgia"/>
                <a:ea typeface="ヒラギノ丸ゴ Pro W4"/>
                <a:cs typeface="Times New Roman"/>
              </a:rPr>
              <a:t>Next, applicants are asked to answer two questions regarding crimes and suspension. </a:t>
            </a:r>
          </a:p>
          <a:p>
            <a:pPr marL="0" marR="0">
              <a:spcBef>
                <a:spcPts val="0"/>
              </a:spcBef>
              <a:spcAft>
                <a:spcPts val="0"/>
              </a:spcAft>
            </a:pPr>
            <a:endParaRPr lang="en-US" sz="1600" dirty="0">
              <a:solidFill>
                <a:srgbClr val="192E50"/>
              </a:solidFill>
              <a:latin typeface="Georgia"/>
              <a:ea typeface="ヒラギノ丸ゴ Pro W4"/>
              <a:cs typeface="Times New Roman"/>
            </a:endParaRPr>
          </a:p>
          <a:p>
            <a:pPr marL="0" marR="0">
              <a:spcBef>
                <a:spcPts val="0"/>
              </a:spcBef>
              <a:spcAft>
                <a:spcPts val="0"/>
              </a:spcAft>
            </a:pPr>
            <a:r>
              <a:rPr lang="en-US" sz="1600" dirty="0">
                <a:solidFill>
                  <a:srgbClr val="192E50"/>
                </a:solidFill>
                <a:latin typeface="Georgia"/>
                <a:ea typeface="ヒラギノ丸ゴ Pro W4"/>
                <a:cs typeface="Times New Roman"/>
              </a:rPr>
              <a:t>If an applicant has been arrested for, charged with, convicted of, or pled guilty/nolo contendere to a criminal charge or if they have previously been suspended from an institution, they must disclose so. They are asked to provide a brief description of the dates and circumstances surrounding the situation. </a:t>
            </a:r>
          </a:p>
          <a:p>
            <a:pPr marL="0" marR="0">
              <a:spcBef>
                <a:spcPts val="0"/>
              </a:spcBef>
              <a:spcAft>
                <a:spcPts val="0"/>
              </a:spcAft>
            </a:pPr>
            <a:endParaRPr lang="en-US" sz="1600" dirty="0">
              <a:solidFill>
                <a:srgbClr val="192E50"/>
              </a:solidFill>
              <a:effectLst/>
              <a:latin typeface="Georgia"/>
              <a:ea typeface="ヒラギノ丸ゴ Pro W4"/>
              <a:cs typeface="Times New Roman"/>
            </a:endParaRPr>
          </a:p>
          <a:p>
            <a:pPr marL="0" marR="0">
              <a:spcBef>
                <a:spcPts val="0"/>
              </a:spcBef>
              <a:spcAft>
                <a:spcPts val="0"/>
              </a:spcAft>
            </a:pPr>
            <a:r>
              <a:rPr lang="en-US" sz="1600" dirty="0">
                <a:solidFill>
                  <a:srgbClr val="192E50"/>
                </a:solidFill>
                <a:latin typeface="Georgia"/>
                <a:ea typeface="ヒラギノ丸ゴ Pro W4"/>
                <a:cs typeface="Times New Roman"/>
              </a:rPr>
              <a:t>Answering “yes” to either of these questions does NOT mean an automatic denial to UNC.</a:t>
            </a:r>
            <a:endParaRPr lang="en-US" sz="1600" dirty="0">
              <a:solidFill>
                <a:srgbClr val="192E50"/>
              </a:solidFill>
              <a:effectLst/>
              <a:latin typeface="Georgia"/>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2" name="Picture 1"/>
          <p:cNvPicPr>
            <a:picLocks noChangeAspect="1"/>
          </p:cNvPicPr>
          <p:nvPr/>
        </p:nvPicPr>
        <p:blipFill>
          <a:blip r:embed="rId3"/>
          <a:stretch>
            <a:fillRect/>
          </a:stretch>
        </p:blipFill>
        <p:spPr>
          <a:xfrm>
            <a:off x="4024920" y="1119075"/>
            <a:ext cx="4693032" cy="5346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303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9" name="Text Box 19"/>
          <p:cNvSpPr txBox="1"/>
          <p:nvPr/>
        </p:nvSpPr>
        <p:spPr>
          <a:xfrm>
            <a:off x="250057" y="1119074"/>
            <a:ext cx="3258074" cy="5352063"/>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latin typeface="Helvetica"/>
                <a:ea typeface="ヒラギノ丸ゴ Pro W4"/>
                <a:cs typeface="Times New Roman"/>
              </a:rPr>
              <a:t>Signature Page</a:t>
            </a:r>
          </a:p>
          <a:p>
            <a:pPr marL="0" marR="0">
              <a:spcBef>
                <a:spcPts val="0"/>
              </a:spcBef>
              <a:spcAft>
                <a:spcPts val="0"/>
              </a:spcAft>
            </a:pPr>
            <a:r>
              <a:rPr lang="en-US" sz="1600" dirty="0">
                <a:solidFill>
                  <a:srgbClr val="192E50"/>
                </a:solidFill>
                <a:latin typeface="Georgia"/>
                <a:ea typeface="ヒラギノ丸ゴ Pro W4"/>
                <a:cs typeface="Times New Roman"/>
              </a:rPr>
              <a:t>One of the final steps an applicant must do is electronically sign their application. </a:t>
            </a:r>
          </a:p>
          <a:p>
            <a:pPr marL="0" marR="0">
              <a:spcBef>
                <a:spcPts val="0"/>
              </a:spcBef>
              <a:spcAft>
                <a:spcPts val="0"/>
              </a:spcAft>
            </a:pPr>
            <a:endParaRPr lang="en-US" sz="1600" dirty="0">
              <a:solidFill>
                <a:srgbClr val="192E50"/>
              </a:solidFill>
              <a:effectLst/>
              <a:latin typeface="Georgia"/>
              <a:ea typeface="ヒラギノ丸ゴ Pro W4"/>
              <a:cs typeface="Times New Roman"/>
            </a:endParaRPr>
          </a:p>
          <a:p>
            <a:pPr marL="0" marR="0">
              <a:spcBef>
                <a:spcPts val="0"/>
              </a:spcBef>
              <a:spcAft>
                <a:spcPts val="0"/>
              </a:spcAft>
            </a:pPr>
            <a:r>
              <a:rPr lang="en-US" sz="1600" dirty="0">
                <a:solidFill>
                  <a:srgbClr val="192E50"/>
                </a:solidFill>
                <a:latin typeface="Georgia"/>
                <a:ea typeface="ヒラギノ丸ゴ Pro W4"/>
                <a:cs typeface="Times New Roman"/>
              </a:rPr>
              <a:t>The applicant is given text they must read and affirm that they understand. This text asks the applicant to confirm that the application is complete and true to their best of their knowledge, as well as information regarding background investigations, releasing transcripts to UNC, and contact information for the Graduate School among other things.</a:t>
            </a:r>
          </a:p>
          <a:p>
            <a:pPr marL="0" marR="0">
              <a:spcBef>
                <a:spcPts val="0"/>
              </a:spcBef>
              <a:spcAft>
                <a:spcPts val="0"/>
              </a:spcAft>
            </a:pPr>
            <a:endParaRPr lang="en-US" sz="1600" dirty="0">
              <a:solidFill>
                <a:srgbClr val="192E50"/>
              </a:solidFill>
              <a:latin typeface="Georgia"/>
              <a:ea typeface="ヒラギノ丸ゴ Pro W4"/>
              <a:cs typeface="Times New Roman"/>
            </a:endParaRPr>
          </a:p>
          <a:p>
            <a:pPr marL="0" marR="0">
              <a:spcBef>
                <a:spcPts val="0"/>
              </a:spcBef>
              <a:spcAft>
                <a:spcPts val="0"/>
              </a:spcAft>
            </a:pPr>
            <a:r>
              <a:rPr lang="en-US" sz="1600" dirty="0">
                <a:solidFill>
                  <a:srgbClr val="192E50"/>
                </a:solidFill>
                <a:latin typeface="Georgia"/>
                <a:ea typeface="ヒラギノ丸ゴ Pro W4"/>
                <a:cs typeface="Times New Roman"/>
              </a:rPr>
              <a:t>The signature consists of the applicant typing in their full legal name. </a:t>
            </a:r>
            <a:endParaRPr lang="en-US" sz="1600" dirty="0">
              <a:solidFill>
                <a:srgbClr val="192E50"/>
              </a:solidFill>
              <a:effectLst/>
              <a:latin typeface="Georgia"/>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3" name="Picture 2"/>
          <p:cNvPicPr>
            <a:picLocks noChangeAspect="1"/>
          </p:cNvPicPr>
          <p:nvPr/>
        </p:nvPicPr>
        <p:blipFill>
          <a:blip r:embed="rId3"/>
          <a:stretch>
            <a:fillRect/>
          </a:stretch>
        </p:blipFill>
        <p:spPr>
          <a:xfrm>
            <a:off x="3877409" y="1479600"/>
            <a:ext cx="4551910" cy="4771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666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9" name="Text Box 19"/>
          <p:cNvSpPr txBox="1"/>
          <p:nvPr/>
        </p:nvSpPr>
        <p:spPr>
          <a:xfrm>
            <a:off x="250057" y="1009759"/>
            <a:ext cx="8682928" cy="218866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latin typeface="Helvetica"/>
                <a:ea typeface="ヒラギノ丸ゴ Pro W4"/>
                <a:cs typeface="Times New Roman"/>
              </a:rPr>
              <a:t>Review</a:t>
            </a:r>
          </a:p>
          <a:p>
            <a:pPr marL="0" marR="0">
              <a:lnSpc>
                <a:spcPct val="115000"/>
              </a:lnSpc>
              <a:spcBef>
                <a:spcPts val="0"/>
              </a:spcBef>
              <a:spcAft>
                <a:spcPts val="0"/>
              </a:spcAft>
            </a:pPr>
            <a:r>
              <a:rPr lang="en-US" sz="1600" dirty="0">
                <a:solidFill>
                  <a:srgbClr val="192E50"/>
                </a:solidFill>
                <a:latin typeface="Georgia" panose="02040502050405020303" pitchFamily="18" charset="0"/>
                <a:ea typeface="ヒラギノ丸ゴ Pro W4"/>
                <a:cs typeface="Times New Roman"/>
              </a:rPr>
              <a:t>Before submitting the application and paying the application fee, a review of the application provided. If the application is missing information, applicants will see a warning, asking them to complete/correct the information listed. The application cannot be submitted until these errors are correct. </a:t>
            </a:r>
          </a:p>
          <a:p>
            <a:pPr marL="0" marR="0">
              <a:lnSpc>
                <a:spcPct val="115000"/>
              </a:lnSpc>
              <a:spcBef>
                <a:spcPts val="0"/>
              </a:spcBef>
              <a:spcAft>
                <a:spcPts val="0"/>
              </a:spcAft>
            </a:pPr>
            <a:endParaRPr lang="en-US" sz="1200" dirty="0">
              <a:solidFill>
                <a:srgbClr val="192E50"/>
              </a:solidFill>
              <a:latin typeface="Georgia" panose="02040502050405020303" pitchFamily="18" charset="0"/>
              <a:ea typeface="ヒラギノ丸ゴ Pro W4"/>
              <a:cs typeface="Times New Roman"/>
            </a:endParaRPr>
          </a:p>
          <a:p>
            <a:pPr marL="0" marR="0">
              <a:lnSpc>
                <a:spcPct val="115000"/>
              </a:lnSpc>
              <a:spcBef>
                <a:spcPts val="0"/>
              </a:spcBef>
              <a:spcAft>
                <a:spcPts val="0"/>
              </a:spcAft>
            </a:pPr>
            <a:r>
              <a:rPr lang="en-US" sz="1600" dirty="0">
                <a:solidFill>
                  <a:srgbClr val="192E50"/>
                </a:solidFill>
                <a:latin typeface="Georgia" panose="02040502050405020303" pitchFamily="18" charset="0"/>
                <a:ea typeface="ヒラギノ丸ゴ Pro W4"/>
                <a:cs typeface="Times New Roman"/>
              </a:rPr>
              <a:t>The applicant may also see warnings, which are portions of the application that may be incomplete but will not prevent submission. </a:t>
            </a:r>
          </a:p>
          <a:p>
            <a:pPr marL="0" marR="0">
              <a:lnSpc>
                <a:spcPct val="115000"/>
              </a:lnSpc>
              <a:spcBef>
                <a:spcPts val="0"/>
              </a:spcBef>
              <a:spcAft>
                <a:spcPts val="0"/>
              </a:spcAft>
            </a:pPr>
            <a:endParaRPr lang="en-US" sz="1200" dirty="0">
              <a:solidFill>
                <a:srgbClr val="262626"/>
              </a:solidFill>
              <a:effectLst/>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2" name="Picture 1"/>
          <p:cNvPicPr>
            <a:picLocks noChangeAspect="1"/>
          </p:cNvPicPr>
          <p:nvPr/>
        </p:nvPicPr>
        <p:blipFill>
          <a:blip r:embed="rId3"/>
          <a:stretch>
            <a:fillRect/>
          </a:stretch>
        </p:blipFill>
        <p:spPr>
          <a:xfrm>
            <a:off x="432759" y="3307739"/>
            <a:ext cx="8317523" cy="3251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695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9" name="Text Box 19"/>
          <p:cNvSpPr txBox="1"/>
          <p:nvPr/>
        </p:nvSpPr>
        <p:spPr>
          <a:xfrm>
            <a:off x="250057" y="1506890"/>
            <a:ext cx="3258074" cy="4863503"/>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latin typeface="Helvetica"/>
                <a:ea typeface="ヒラギノ丸ゴ Pro W4"/>
                <a:cs typeface="Times New Roman"/>
              </a:rPr>
              <a:t>Application Fee Payment</a:t>
            </a:r>
          </a:p>
          <a:p>
            <a:pPr marL="0" marR="0">
              <a:lnSpc>
                <a:spcPct val="115000"/>
              </a:lnSpc>
              <a:spcBef>
                <a:spcPts val="0"/>
              </a:spcBef>
              <a:spcAft>
                <a:spcPts val="0"/>
              </a:spcAft>
            </a:pPr>
            <a:endParaRPr lang="en-US" sz="1200" dirty="0">
              <a:solidFill>
                <a:srgbClr val="192E50"/>
              </a:solidFill>
              <a:effectLst/>
              <a:ea typeface="ヒラギノ丸ゴ Pro W4"/>
              <a:cs typeface="Times New Roman"/>
            </a:endParaRPr>
          </a:p>
          <a:p>
            <a:pPr marL="0" marR="0">
              <a:lnSpc>
                <a:spcPct val="115000"/>
              </a:lnSpc>
              <a:spcBef>
                <a:spcPts val="0"/>
              </a:spcBef>
              <a:spcAft>
                <a:spcPts val="0"/>
              </a:spcAft>
            </a:pPr>
            <a:r>
              <a:rPr lang="en-US" sz="1600" dirty="0">
                <a:solidFill>
                  <a:srgbClr val="192E50"/>
                </a:solidFill>
                <a:effectLst/>
                <a:latin typeface="Georgia" panose="02040502050405020303" pitchFamily="18" charset="0"/>
                <a:ea typeface="ヒラギノ丸ゴ Pro W4"/>
                <a:cs typeface="Times New Roman"/>
              </a:rPr>
              <a:t>Once the applicant is ready to submit their application, they’ll be taken to the Application Fee page. </a:t>
            </a:r>
          </a:p>
          <a:p>
            <a:pPr marL="0" marR="0">
              <a:lnSpc>
                <a:spcPct val="115000"/>
              </a:lnSpc>
              <a:spcBef>
                <a:spcPts val="0"/>
              </a:spcBef>
              <a:spcAft>
                <a:spcPts val="0"/>
              </a:spcAft>
            </a:pPr>
            <a:endParaRPr lang="en-US" sz="1600" dirty="0">
              <a:solidFill>
                <a:srgbClr val="192E50"/>
              </a:solidFill>
              <a:latin typeface="Georgia" panose="02040502050405020303" pitchFamily="18" charset="0"/>
              <a:ea typeface="ヒラギノ丸ゴ Pro W4"/>
              <a:cs typeface="Times New Roman"/>
            </a:endParaRPr>
          </a:p>
          <a:p>
            <a:pPr marL="0" marR="0">
              <a:lnSpc>
                <a:spcPct val="115000"/>
              </a:lnSpc>
              <a:spcBef>
                <a:spcPts val="0"/>
              </a:spcBef>
              <a:spcAft>
                <a:spcPts val="0"/>
              </a:spcAft>
            </a:pPr>
            <a:r>
              <a:rPr lang="en-US" sz="1600" dirty="0">
                <a:solidFill>
                  <a:srgbClr val="192E50"/>
                </a:solidFill>
                <a:latin typeface="Georgia" panose="02040502050405020303" pitchFamily="18" charset="0"/>
                <a:ea typeface="ヒラギノ丸ゴ Pro W4"/>
                <a:cs typeface="Times New Roman"/>
              </a:rPr>
              <a:t>Applicants can use a credit/debit card or a personal checking account to pay the application fee.</a:t>
            </a:r>
          </a:p>
          <a:p>
            <a:pPr marL="0" marR="0">
              <a:lnSpc>
                <a:spcPct val="115000"/>
              </a:lnSpc>
              <a:spcBef>
                <a:spcPts val="0"/>
              </a:spcBef>
              <a:spcAft>
                <a:spcPts val="0"/>
              </a:spcAft>
            </a:pPr>
            <a:endParaRPr lang="en-US" sz="1600" dirty="0">
              <a:solidFill>
                <a:srgbClr val="192E50"/>
              </a:solidFill>
              <a:latin typeface="Georgia" panose="02040502050405020303" pitchFamily="18" charset="0"/>
              <a:ea typeface="ヒラギノ丸ゴ Pro W4"/>
              <a:cs typeface="Times New Roman"/>
            </a:endParaRPr>
          </a:p>
          <a:p>
            <a:pPr marL="0" marR="0">
              <a:lnSpc>
                <a:spcPct val="115000"/>
              </a:lnSpc>
              <a:spcBef>
                <a:spcPts val="0"/>
              </a:spcBef>
              <a:spcAft>
                <a:spcPts val="0"/>
              </a:spcAft>
            </a:pPr>
            <a:r>
              <a:rPr lang="en-US" sz="1600" dirty="0">
                <a:solidFill>
                  <a:srgbClr val="192E50"/>
                </a:solidFill>
                <a:latin typeface="Georgia" panose="02040502050405020303" pitchFamily="18" charset="0"/>
                <a:ea typeface="ヒラギノ丸ゴ Pro W4"/>
                <a:cs typeface="Times New Roman"/>
              </a:rPr>
              <a:t>International applicants may use credit or debit cards that can be used in the U.S. and that handle any currency conversions. </a:t>
            </a:r>
            <a:endParaRPr lang="en-US" sz="1600" dirty="0">
              <a:solidFill>
                <a:srgbClr val="192E50"/>
              </a:solidFill>
              <a:effectLst/>
              <a:latin typeface="Georgia" panose="02040502050405020303" pitchFamily="18" charset="0"/>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3" name="Picture 2"/>
          <p:cNvPicPr>
            <a:picLocks noChangeAspect="1"/>
          </p:cNvPicPr>
          <p:nvPr/>
        </p:nvPicPr>
        <p:blipFill>
          <a:blip r:embed="rId3"/>
          <a:stretch>
            <a:fillRect/>
          </a:stretch>
        </p:blipFill>
        <p:spPr>
          <a:xfrm>
            <a:off x="3707057" y="1267795"/>
            <a:ext cx="4908130" cy="4761400"/>
          </a:xfrm>
          <a:prstGeom prst="rect">
            <a:avLst/>
          </a:prstGeom>
          <a:ln>
            <a:noFill/>
          </a:ln>
          <a:effectLst>
            <a:outerShdw blurRad="190500" algn="tl" rotWithShape="0">
              <a:srgbClr val="000000">
                <a:alpha val="70000"/>
              </a:srgbClr>
            </a:outerShdw>
          </a:effectLst>
        </p:spPr>
      </p:pic>
      <p:sp>
        <p:nvSpPr>
          <p:cNvPr id="4" name="TextBox 3"/>
          <p:cNvSpPr txBox="1"/>
          <p:nvPr/>
        </p:nvSpPr>
        <p:spPr>
          <a:xfrm rot="1060648">
            <a:off x="6397496" y="804906"/>
            <a:ext cx="2127738" cy="923330"/>
          </a:xfrm>
          <a:prstGeom prst="rect">
            <a:avLst/>
          </a:prstGeom>
          <a:solidFill>
            <a:srgbClr val="192E50"/>
          </a:solidFill>
        </p:spPr>
        <p:txBody>
          <a:bodyPr wrap="square" rtlCol="0">
            <a:spAutoFit/>
          </a:bodyPr>
          <a:lstStyle/>
          <a:p>
            <a:r>
              <a:rPr lang="en-US" b="1" dirty="0">
                <a:solidFill>
                  <a:srgbClr val="FAB134"/>
                </a:solidFill>
              </a:rPr>
              <a:t>Application Fees:</a:t>
            </a:r>
          </a:p>
          <a:p>
            <a:r>
              <a:rPr lang="en-US" b="1" dirty="0">
                <a:solidFill>
                  <a:srgbClr val="FAB134"/>
                </a:solidFill>
              </a:rPr>
              <a:t>Domestic: $50</a:t>
            </a:r>
          </a:p>
          <a:p>
            <a:r>
              <a:rPr lang="en-US" b="1" dirty="0">
                <a:solidFill>
                  <a:srgbClr val="FAB134"/>
                </a:solidFill>
              </a:rPr>
              <a:t>International: $60</a:t>
            </a:r>
          </a:p>
        </p:txBody>
      </p:sp>
    </p:spTree>
    <p:extLst>
      <p:ext uri="{BB962C8B-B14F-4D97-AF65-F5344CB8AC3E}">
        <p14:creationId xmlns:p14="http://schemas.microsoft.com/office/powerpoint/2010/main" val="3310375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1568602"/>
          </a:xfrm>
          <a:prstGeom prst="rect">
            <a:avLst/>
          </a:prstGeom>
          <a:noFill/>
          <a:ln>
            <a:noFill/>
          </a:ln>
        </p:spPr>
      </p:pic>
      <p:sp>
        <p:nvSpPr>
          <p:cNvPr id="2" name="Title 1"/>
          <p:cNvSpPr>
            <a:spLocks noGrp="1"/>
          </p:cNvSpPr>
          <p:nvPr>
            <p:ph type="ctrTitle"/>
          </p:nvPr>
        </p:nvSpPr>
        <p:spPr>
          <a:xfrm>
            <a:off x="545523" y="1887862"/>
            <a:ext cx="8044719" cy="4057993"/>
          </a:xfrm>
        </p:spPr>
        <p:txBody>
          <a:bodyPr/>
          <a:lstStyle/>
          <a:p>
            <a:r>
              <a:rPr lang="en-US" b="1" dirty="0">
                <a:solidFill>
                  <a:srgbClr val="192E50"/>
                </a:solidFill>
                <a:latin typeface="Helvetica"/>
                <a:cs typeface="Helvetica"/>
              </a:rPr>
              <a:t>And that’s it!</a:t>
            </a:r>
            <a:br>
              <a:rPr lang="en-US" b="1" dirty="0">
                <a:solidFill>
                  <a:srgbClr val="192E50"/>
                </a:solidFill>
                <a:latin typeface="Helvetica"/>
                <a:cs typeface="Helvetica"/>
              </a:rPr>
            </a:br>
            <a:br>
              <a:rPr lang="en-US" sz="1800" dirty="0">
                <a:solidFill>
                  <a:srgbClr val="192E50"/>
                </a:solidFill>
                <a:latin typeface="Helvetica"/>
                <a:cs typeface="Helvetica"/>
              </a:rPr>
            </a:br>
            <a:r>
              <a:rPr lang="en-US" sz="1600" dirty="0">
                <a:solidFill>
                  <a:srgbClr val="192E50"/>
                </a:solidFill>
                <a:latin typeface="Georgia" panose="02040502050405020303" pitchFamily="18" charset="0"/>
                <a:cs typeface="Helvetica"/>
              </a:rPr>
              <a:t>Now you’re familiar with the application process.</a:t>
            </a:r>
            <a:br>
              <a:rPr lang="en-US" sz="1600" dirty="0">
                <a:solidFill>
                  <a:srgbClr val="192E50"/>
                </a:solidFill>
                <a:latin typeface="Georgia" panose="02040502050405020303" pitchFamily="18" charset="0"/>
                <a:cs typeface="Helvetica"/>
              </a:rPr>
            </a:br>
            <a:br>
              <a:rPr lang="en-US" sz="1600" dirty="0">
                <a:solidFill>
                  <a:srgbClr val="192E50"/>
                </a:solidFill>
                <a:latin typeface="Georgia" panose="02040502050405020303" pitchFamily="18" charset="0"/>
                <a:cs typeface="Helvetica"/>
              </a:rPr>
            </a:br>
            <a:r>
              <a:rPr lang="en-US" sz="1600" dirty="0">
                <a:solidFill>
                  <a:srgbClr val="192E50"/>
                </a:solidFill>
                <a:latin typeface="Georgia" panose="02040502050405020303" pitchFamily="18" charset="0"/>
                <a:cs typeface="Helvetica"/>
              </a:rPr>
              <a:t>Our goal is to make using Slate as user friendly as possible and always welcome feedback and suggestions.</a:t>
            </a:r>
            <a:br>
              <a:rPr lang="en-US" sz="1600" dirty="0">
                <a:solidFill>
                  <a:srgbClr val="192E50"/>
                </a:solidFill>
                <a:latin typeface="Georgia" panose="02040502050405020303" pitchFamily="18" charset="0"/>
                <a:cs typeface="Helvetica"/>
              </a:rPr>
            </a:br>
            <a:br>
              <a:rPr lang="en-US" sz="1600" dirty="0">
                <a:solidFill>
                  <a:srgbClr val="192E50"/>
                </a:solidFill>
                <a:latin typeface="Georgia" panose="02040502050405020303" pitchFamily="18" charset="0"/>
                <a:cs typeface="Helvetica"/>
              </a:rPr>
            </a:br>
            <a:br>
              <a:rPr lang="en-US" sz="2000" b="1" dirty="0">
                <a:solidFill>
                  <a:srgbClr val="192E50"/>
                </a:solidFill>
                <a:latin typeface="Helvetica"/>
                <a:cs typeface="Helvetica"/>
              </a:rPr>
            </a:br>
            <a:r>
              <a:rPr lang="en-US" b="1" dirty="0">
                <a:solidFill>
                  <a:srgbClr val="192E50"/>
                </a:solidFill>
                <a:latin typeface="Helvetica"/>
                <a:cs typeface="Helvetica"/>
              </a:rPr>
              <a:t>Thank you!</a:t>
            </a:r>
            <a:br>
              <a:rPr lang="en-US" b="1" dirty="0">
                <a:solidFill>
                  <a:srgbClr val="192E50"/>
                </a:solidFill>
                <a:latin typeface="Helvetica"/>
                <a:cs typeface="Helvetica"/>
              </a:rPr>
            </a:br>
            <a:br>
              <a:rPr lang="en-US" b="1" dirty="0">
                <a:solidFill>
                  <a:srgbClr val="192E50"/>
                </a:solidFill>
                <a:latin typeface="Helvetica"/>
                <a:cs typeface="Helvetica"/>
              </a:rPr>
            </a:br>
            <a:endParaRPr lang="en-US" b="1" dirty="0">
              <a:solidFill>
                <a:srgbClr val="192E50"/>
              </a:solidFill>
              <a:latin typeface="Helvetica"/>
              <a:cs typeface="Helvetica"/>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79490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Graduate School &amp; International Admissions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8/20/2020</a:t>
            </a:r>
          </a:p>
          <a:p>
            <a:pPr marL="0" marR="0">
              <a:lnSpc>
                <a:spcPct val="120000"/>
              </a:lnSpc>
              <a:spcBef>
                <a:spcPts val="0"/>
              </a:spcBef>
              <a:spcAft>
                <a:spcPts val="0"/>
              </a:spcAft>
            </a:pPr>
            <a:endParaRPr lang="en-US" sz="1200" dirty="0">
              <a:solidFill>
                <a:schemeClr val="bg1">
                  <a:lumMod val="50000"/>
                </a:schemeClr>
              </a:solidFill>
              <a:latin typeface="Georgia"/>
              <a:ea typeface="ヒラギノ丸ゴ Pro W4"/>
              <a:cs typeface="Times New Roman"/>
            </a:endParaRP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pic>
        <p:nvPicPr>
          <p:cNvPr id="6" name="Picture 5"/>
          <p:cNvPicPr>
            <a:picLocks noChangeAspect="1"/>
          </p:cNvPicPr>
          <p:nvPr/>
        </p:nvPicPr>
        <p:blipFill>
          <a:blip r:embed="rId4"/>
          <a:stretch>
            <a:fillRect/>
          </a:stretch>
        </p:blipFill>
        <p:spPr>
          <a:xfrm>
            <a:off x="3873450" y="49336"/>
            <a:ext cx="1388867" cy="1339849"/>
          </a:xfrm>
          <a:prstGeom prst="rect">
            <a:avLst/>
          </a:prstGeom>
        </p:spPr>
      </p:pic>
      <p:sp>
        <p:nvSpPr>
          <p:cNvPr id="8" name="Rectangle 7"/>
          <p:cNvSpPr/>
          <p:nvPr/>
        </p:nvSpPr>
        <p:spPr>
          <a:xfrm>
            <a:off x="-4117" y="1496435"/>
            <a:ext cx="9144000" cy="284177"/>
          </a:xfrm>
          <a:prstGeom prst="rect">
            <a:avLst/>
          </a:prstGeom>
          <a:solidFill>
            <a:srgbClr val="F8B13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29610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8"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sp>
        <p:nvSpPr>
          <p:cNvPr id="9" name="Text Box 19"/>
          <p:cNvSpPr txBox="1"/>
          <p:nvPr/>
        </p:nvSpPr>
        <p:spPr>
          <a:xfrm>
            <a:off x="460263" y="1090164"/>
            <a:ext cx="8205566" cy="1324261"/>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b="1" dirty="0">
                <a:solidFill>
                  <a:srgbClr val="1A2E4F"/>
                </a:solidFill>
                <a:effectLst/>
                <a:latin typeface="Helvetica"/>
                <a:ea typeface="ヒラギノ丸ゴ Pro W4"/>
                <a:cs typeface="Times New Roman"/>
              </a:rPr>
              <a:t>Welcome Slate!</a:t>
            </a:r>
            <a:endParaRPr lang="en-US" dirty="0">
              <a:solidFill>
                <a:srgbClr val="262626"/>
              </a:solidFill>
              <a:effectLst/>
              <a:ea typeface="ヒラギノ丸ゴ Pro W4"/>
              <a:cs typeface="Times New Roman"/>
            </a:endParaRPr>
          </a:p>
          <a:p>
            <a:pPr marL="0" marR="0">
              <a:spcBef>
                <a:spcPts val="0"/>
              </a:spcBef>
              <a:spcAft>
                <a:spcPts val="0"/>
              </a:spcAft>
            </a:pPr>
            <a:r>
              <a:rPr lang="en-US" sz="1600" dirty="0">
                <a:solidFill>
                  <a:srgbClr val="192E50"/>
                </a:solidFill>
                <a:effectLst/>
                <a:latin typeface="Georgia"/>
                <a:ea typeface="ヒラギノ丸ゴ Pro W4"/>
                <a:cs typeface="Times New Roman"/>
              </a:rPr>
              <a:t>In June 2018, the Graduate School &amp; International Admissions office implemented Slate, a new application system that will help to simplify the application process both for students and staff within the Graduate School and beyond. </a:t>
            </a:r>
            <a:endParaRPr lang="en-US" sz="1600" dirty="0">
              <a:solidFill>
                <a:srgbClr val="192E50"/>
              </a:solidFill>
              <a:effectLst/>
              <a:ea typeface="ヒラギノ丸ゴ Pro W4"/>
              <a:cs typeface="Times New Roman"/>
            </a:endParaRPr>
          </a:p>
          <a:p>
            <a:pPr marL="0" marR="0">
              <a:spcBef>
                <a:spcPts val="0"/>
              </a:spcBef>
              <a:spcAft>
                <a:spcPts val="0"/>
              </a:spcAft>
            </a:pPr>
            <a:r>
              <a:rPr lang="en-US" dirty="0">
                <a:solidFill>
                  <a:srgbClr val="262626"/>
                </a:solidFill>
                <a:effectLst/>
                <a:latin typeface="Georgia"/>
                <a:ea typeface="ヒラギノ丸ゴ Pro W4"/>
                <a:cs typeface="Times New Roman"/>
              </a:rPr>
              <a:t> </a:t>
            </a:r>
            <a:endParaRPr lang="en-US" dirty="0">
              <a:solidFill>
                <a:srgbClr val="262626"/>
              </a:solidFill>
              <a:effectLst/>
              <a:ea typeface="ヒラギノ丸ゴ Pro W4"/>
              <a:cs typeface="Times New Roman"/>
            </a:endParaRPr>
          </a:p>
        </p:txBody>
      </p:sp>
      <p:sp>
        <p:nvSpPr>
          <p:cNvPr id="15" name="Text Box 19"/>
          <p:cNvSpPr txBox="1"/>
          <p:nvPr/>
        </p:nvSpPr>
        <p:spPr>
          <a:xfrm>
            <a:off x="460263" y="2600588"/>
            <a:ext cx="8205566" cy="364195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b="1" dirty="0">
                <a:solidFill>
                  <a:srgbClr val="1A2E4F"/>
                </a:solidFill>
                <a:latin typeface="Helvetica"/>
                <a:ea typeface="ヒラギノ丸ゴ Pro W4"/>
                <a:cs typeface="Times New Roman"/>
              </a:rPr>
              <a:t>Benefits</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Slate only allows applicants to select start terms that correspond with when their program begins. Applicants no longer have to know exactly when their program starts when they apply!</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Slate also only allows students to select a “Double Major” if they apply for certain programs.</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The Slate application doesn’t make applicants scroll through portions of the application not relevant to them. For instance, items such as residency questions will only appear if a student selects “Yes” to claiming residency!</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Once the application has been submitted for processing in the Graduate School, processes can be marked as done at any time. For example, processing applications doesn’t have to be done before it moves to matching.</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There’s much more to Slate than just this, but let’s walk through the application as a new applicant sees it!</a:t>
            </a:r>
          </a:p>
          <a:p>
            <a:pPr marL="285750" marR="0" indent="-285750">
              <a:spcBef>
                <a:spcPts val="0"/>
              </a:spcBef>
              <a:spcAft>
                <a:spcPts val="0"/>
              </a:spcAft>
              <a:buFont typeface="Arial" panose="020B0604020202020204" pitchFamily="34" charset="0"/>
              <a:buChar char="•"/>
            </a:pPr>
            <a:endParaRPr lang="en-US" dirty="0">
              <a:solidFill>
                <a:srgbClr val="262626"/>
              </a:solidFill>
              <a:effectLst/>
              <a:ea typeface="ヒラギノ丸ゴ Pro W4"/>
              <a:cs typeface="Times New Roman"/>
            </a:endParaRPr>
          </a:p>
        </p:txBody>
      </p:sp>
    </p:spTree>
    <p:extLst>
      <p:ext uri="{BB962C8B-B14F-4D97-AF65-F5344CB8AC3E}">
        <p14:creationId xmlns:p14="http://schemas.microsoft.com/office/powerpoint/2010/main" val="3161892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9" name="Text Box 19"/>
          <p:cNvSpPr txBox="1"/>
          <p:nvPr/>
        </p:nvSpPr>
        <p:spPr>
          <a:xfrm>
            <a:off x="221917" y="1119075"/>
            <a:ext cx="3905155" cy="1691607"/>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Applying to UNC’s Graduate School</a:t>
            </a:r>
            <a:endParaRPr lang="en-US" sz="1600" dirty="0">
              <a:solidFill>
                <a:srgbClr val="192E50"/>
              </a:solidFill>
              <a:effectLst/>
              <a:ea typeface="ヒラギノ丸ゴ Pro W4"/>
              <a:cs typeface="Times New Roman"/>
            </a:endParaRPr>
          </a:p>
          <a:p>
            <a:pPr marL="0" marR="0">
              <a:spcBef>
                <a:spcPts val="0"/>
              </a:spcBef>
              <a:spcAft>
                <a:spcPts val="0"/>
              </a:spcAft>
            </a:pPr>
            <a:r>
              <a:rPr lang="en-US" sz="1600" dirty="0">
                <a:solidFill>
                  <a:srgbClr val="192E50"/>
                </a:solidFill>
                <a:effectLst/>
                <a:latin typeface="Georgia"/>
                <a:ea typeface="ヒラギノ丸ゴ Pro W4"/>
                <a:cs typeface="Times New Roman"/>
              </a:rPr>
              <a:t>A new applicant begins their journey at </a:t>
            </a:r>
            <a:r>
              <a:rPr lang="en-US" sz="1600" dirty="0">
                <a:solidFill>
                  <a:srgbClr val="192E50"/>
                </a:solidFill>
                <a:effectLst/>
                <a:latin typeface="Georgia"/>
                <a:ea typeface="ヒラギノ丸ゴ Pro W4"/>
                <a:cs typeface="Times New Roman"/>
                <a:hlinkClick r:id="rId3"/>
              </a:rPr>
              <a:t>www.unco.edu/apply/</a:t>
            </a:r>
            <a:r>
              <a:rPr lang="en-US" sz="1600" dirty="0">
                <a:solidFill>
                  <a:srgbClr val="192E50"/>
                </a:solidFill>
                <a:effectLst/>
                <a:latin typeface="Georgia"/>
                <a:ea typeface="ヒラギノ丸ゴ Pro W4"/>
                <a:cs typeface="Times New Roman"/>
              </a:rPr>
              <a:t>. Upon clicking the Bear App 2019 icon, they select whether they are a returning user or a first-time user. </a:t>
            </a:r>
            <a:endParaRPr lang="en-US" sz="1600" dirty="0">
              <a:solidFill>
                <a:srgbClr val="192E50"/>
              </a:solidFill>
              <a:effectLst/>
              <a:ea typeface="ヒラギノ丸ゴ Pro W4"/>
              <a:cs typeface="Times New Roman"/>
            </a:endParaRPr>
          </a:p>
        </p:txBody>
      </p:sp>
      <p:sp>
        <p:nvSpPr>
          <p:cNvPr id="17" name="Text Box 19"/>
          <p:cNvSpPr txBox="1"/>
          <p:nvPr/>
        </p:nvSpPr>
        <p:spPr>
          <a:xfrm>
            <a:off x="4342602" y="1119075"/>
            <a:ext cx="4273887" cy="1836359"/>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Setting up an Account</a:t>
            </a:r>
            <a:endParaRPr lang="en-US" sz="1600" dirty="0">
              <a:solidFill>
                <a:srgbClr val="262626"/>
              </a:solidFill>
              <a:effectLst/>
              <a:ea typeface="ヒラギノ丸ゴ Pro W4"/>
              <a:cs typeface="Times New Roman"/>
            </a:endParaRPr>
          </a:p>
          <a:p>
            <a:pPr marL="0" marR="0">
              <a:spcBef>
                <a:spcPts val="0"/>
              </a:spcBef>
              <a:spcAft>
                <a:spcPts val="0"/>
              </a:spcAft>
            </a:pPr>
            <a:r>
              <a:rPr lang="en-US" sz="1600" dirty="0">
                <a:solidFill>
                  <a:srgbClr val="192E50"/>
                </a:solidFill>
                <a:effectLst/>
                <a:latin typeface="Georgia"/>
                <a:ea typeface="ヒラギノ丸ゴ Pro W4"/>
                <a:cs typeface="Times New Roman"/>
              </a:rPr>
              <a:t>After providing an email address, name, and birthdate, applicants receive an email with a temporary PIN. </a:t>
            </a:r>
            <a:r>
              <a:rPr lang="en-US" sz="1600" dirty="0">
                <a:solidFill>
                  <a:srgbClr val="192E50"/>
                </a:solidFill>
                <a:latin typeface="Georgia"/>
                <a:ea typeface="ヒラギノ丸ゴ Pro W4"/>
                <a:cs typeface="Times New Roman"/>
              </a:rPr>
              <a:t>Applicants enter the PIN and birthdate, then click “Login.” They’ll then be prompted to create/change their password. </a:t>
            </a:r>
            <a:endParaRPr lang="en-US" sz="1600" dirty="0">
              <a:solidFill>
                <a:srgbClr val="192E50"/>
              </a:solidFill>
              <a:effectLst/>
              <a:latin typeface="Georgia"/>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13" name="Picture 12"/>
          <p:cNvPicPr/>
          <p:nvPr/>
        </p:nvPicPr>
        <p:blipFill>
          <a:blip r:embed="rId4"/>
          <a:stretch>
            <a:fillRect/>
          </a:stretch>
        </p:blipFill>
        <p:spPr>
          <a:xfrm>
            <a:off x="221917" y="3593198"/>
            <a:ext cx="3870929" cy="2933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5"/>
          <a:stretch>
            <a:fillRect/>
          </a:stretch>
        </p:blipFill>
        <p:spPr>
          <a:xfrm>
            <a:off x="1463999" y="2645410"/>
            <a:ext cx="1386764" cy="9477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Picture 15"/>
          <p:cNvPicPr/>
          <p:nvPr/>
        </p:nvPicPr>
        <p:blipFill>
          <a:blip r:embed="rId6"/>
          <a:stretch>
            <a:fillRect/>
          </a:stretch>
        </p:blipFill>
        <p:spPr>
          <a:xfrm>
            <a:off x="4308376" y="2731594"/>
            <a:ext cx="4273887" cy="1364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p:nvPr/>
        </p:nvPicPr>
        <p:blipFill>
          <a:blip r:embed="rId7"/>
          <a:stretch>
            <a:fillRect/>
          </a:stretch>
        </p:blipFill>
        <p:spPr>
          <a:xfrm>
            <a:off x="4460048" y="4111251"/>
            <a:ext cx="4370236" cy="1271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342600" y="5555696"/>
            <a:ext cx="4487683" cy="646331"/>
          </a:xfrm>
          <a:prstGeom prst="rect">
            <a:avLst/>
          </a:prstGeom>
          <a:noFill/>
        </p:spPr>
        <p:txBody>
          <a:bodyPr wrap="square" rtlCol="0">
            <a:spAutoFit/>
          </a:bodyPr>
          <a:lstStyle/>
          <a:p>
            <a:r>
              <a:rPr lang="en-US" sz="1200" b="1" dirty="0">
                <a:solidFill>
                  <a:srgbClr val="FAB134"/>
                </a:solidFill>
              </a:rPr>
              <a:t>If an applicant forgets their password, they just need to call the Graduate School at 970-351-2831 or email us at grad.school@unco.edu!</a:t>
            </a:r>
          </a:p>
        </p:txBody>
      </p:sp>
    </p:spTree>
    <p:extLst>
      <p:ext uri="{BB962C8B-B14F-4D97-AF65-F5344CB8AC3E}">
        <p14:creationId xmlns:p14="http://schemas.microsoft.com/office/powerpoint/2010/main" val="196156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9" name="Text Box 19"/>
          <p:cNvSpPr txBox="1"/>
          <p:nvPr/>
        </p:nvSpPr>
        <p:spPr>
          <a:xfrm>
            <a:off x="221917" y="1119076"/>
            <a:ext cx="8649521" cy="95591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Starting a New Application</a:t>
            </a:r>
            <a:endParaRPr lang="en-US" sz="1600" dirty="0">
              <a:solidFill>
                <a:srgbClr val="262626"/>
              </a:solidFill>
              <a:effectLst/>
              <a:ea typeface="ヒラギノ丸ゴ Pro W4"/>
              <a:cs typeface="Times New Roman"/>
            </a:endParaRPr>
          </a:p>
          <a:p>
            <a:pPr marL="0" marR="0">
              <a:spcBef>
                <a:spcPts val="0"/>
              </a:spcBef>
              <a:spcAft>
                <a:spcPts val="0"/>
              </a:spcAft>
            </a:pPr>
            <a:r>
              <a:rPr lang="en-US" sz="1600" dirty="0">
                <a:solidFill>
                  <a:srgbClr val="192E50"/>
                </a:solidFill>
                <a:effectLst/>
                <a:latin typeface="Georgia"/>
                <a:ea typeface="ヒラギノ丸ゴ Pro W4"/>
                <a:cs typeface="Times New Roman"/>
              </a:rPr>
              <a:t>Applicants start at the “Application Management” screen when logging into their application. Here, they select “Start New Application” to begin the process.</a:t>
            </a:r>
            <a:endParaRPr lang="en-US" sz="1600" dirty="0">
              <a:solidFill>
                <a:srgbClr val="192E50"/>
              </a:solidFill>
              <a:effectLst/>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3" name="Picture 2"/>
          <p:cNvPicPr>
            <a:picLocks noChangeAspect="1"/>
          </p:cNvPicPr>
          <p:nvPr/>
        </p:nvPicPr>
        <p:blipFill>
          <a:blip r:embed="rId3"/>
          <a:stretch>
            <a:fillRect/>
          </a:stretch>
        </p:blipFill>
        <p:spPr>
          <a:xfrm>
            <a:off x="1477108" y="1984265"/>
            <a:ext cx="5878941" cy="1501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p:cNvSpPr/>
          <p:nvPr/>
        </p:nvSpPr>
        <p:spPr>
          <a:xfrm>
            <a:off x="3787928" y="2984137"/>
            <a:ext cx="1257300" cy="36048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1649" y="4034708"/>
            <a:ext cx="1360098" cy="1569660"/>
          </a:xfrm>
          <a:prstGeom prst="rect">
            <a:avLst/>
          </a:prstGeom>
          <a:noFill/>
        </p:spPr>
        <p:txBody>
          <a:bodyPr wrap="square" rtlCol="0">
            <a:spAutoFit/>
          </a:bodyPr>
          <a:lstStyle/>
          <a:p>
            <a:r>
              <a:rPr lang="en-US" sz="1600" dirty="0">
                <a:solidFill>
                  <a:srgbClr val="192E50"/>
                </a:solidFill>
                <a:latin typeface="Georgia" panose="02040502050405020303" pitchFamily="18" charset="0"/>
                <a:cs typeface="Helvetica" panose="020B0604020202020204" pitchFamily="34" charset="0"/>
              </a:rPr>
              <a:t>Applicants then select what type of application they wish to complete.</a:t>
            </a:r>
          </a:p>
        </p:txBody>
      </p:sp>
      <p:pic>
        <p:nvPicPr>
          <p:cNvPr id="8" name="Picture 7"/>
          <p:cNvPicPr>
            <a:picLocks noChangeAspect="1"/>
          </p:cNvPicPr>
          <p:nvPr/>
        </p:nvPicPr>
        <p:blipFill>
          <a:blip r:embed="rId4"/>
          <a:stretch>
            <a:fillRect/>
          </a:stretch>
        </p:blipFill>
        <p:spPr>
          <a:xfrm>
            <a:off x="2030613" y="3655679"/>
            <a:ext cx="1879140" cy="1777907"/>
          </a:xfrm>
          <a:prstGeom prst="rect">
            <a:avLst/>
          </a:prstGeom>
          <a:ln>
            <a:noFill/>
          </a:ln>
          <a:effectLst>
            <a:outerShdw blurRad="190500" algn="tl" rotWithShape="0">
              <a:srgbClr val="000000">
                <a:alpha val="70000"/>
              </a:srgbClr>
            </a:outerShdw>
          </a:effectLst>
        </p:spPr>
      </p:pic>
      <p:cxnSp>
        <p:nvCxnSpPr>
          <p:cNvPr id="11" name="Straight Arrow Connector 10"/>
          <p:cNvCxnSpPr/>
          <p:nvPr/>
        </p:nvCxnSpPr>
        <p:spPr>
          <a:xfrm>
            <a:off x="1522270" y="4677477"/>
            <a:ext cx="58029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089154" y="4034708"/>
            <a:ext cx="1912148" cy="1815882"/>
          </a:xfrm>
          <a:prstGeom prst="rect">
            <a:avLst/>
          </a:prstGeom>
          <a:noFill/>
        </p:spPr>
        <p:txBody>
          <a:bodyPr wrap="square" rtlCol="0">
            <a:spAutoFit/>
          </a:bodyPr>
          <a:lstStyle/>
          <a:p>
            <a:r>
              <a:rPr lang="en-US" sz="1600" dirty="0">
                <a:solidFill>
                  <a:srgbClr val="192E50"/>
                </a:solidFill>
                <a:latin typeface="Georgia" panose="02040502050405020303" pitchFamily="18" charset="0"/>
                <a:cs typeface="Helvetica" panose="020B0604020202020204" pitchFamily="34" charset="0"/>
              </a:rPr>
              <a:t>An “Application Details” window pops up to confirm the application and allow an applicant to open it.</a:t>
            </a:r>
          </a:p>
        </p:txBody>
      </p:sp>
      <p:pic>
        <p:nvPicPr>
          <p:cNvPr id="14" name="Picture 13"/>
          <p:cNvPicPr>
            <a:picLocks noChangeAspect="1"/>
          </p:cNvPicPr>
          <p:nvPr/>
        </p:nvPicPr>
        <p:blipFill>
          <a:blip r:embed="rId5"/>
          <a:stretch>
            <a:fillRect/>
          </a:stretch>
        </p:blipFill>
        <p:spPr>
          <a:xfrm>
            <a:off x="6226690" y="3655679"/>
            <a:ext cx="2448432" cy="18786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 name="Oval 14"/>
          <p:cNvSpPr/>
          <p:nvPr/>
        </p:nvSpPr>
        <p:spPr>
          <a:xfrm>
            <a:off x="6226690" y="5222631"/>
            <a:ext cx="1224216" cy="31167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5609492" y="5125915"/>
            <a:ext cx="553916" cy="2035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Horizontal Scroll 1"/>
          <p:cNvSpPr/>
          <p:nvPr/>
        </p:nvSpPr>
        <p:spPr>
          <a:xfrm>
            <a:off x="5226341" y="260059"/>
            <a:ext cx="3263318" cy="1023457"/>
          </a:xfrm>
          <a:prstGeom prst="horizontalScroll">
            <a:avLst/>
          </a:prstGeom>
          <a:noFill/>
          <a:ln>
            <a:solidFill>
              <a:srgbClr val="192E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31203" y="403572"/>
            <a:ext cx="3053593" cy="738664"/>
          </a:xfrm>
          <a:prstGeom prst="rect">
            <a:avLst/>
          </a:prstGeom>
          <a:noFill/>
        </p:spPr>
        <p:txBody>
          <a:bodyPr wrap="square" rtlCol="0">
            <a:spAutoFit/>
          </a:bodyPr>
          <a:lstStyle/>
          <a:p>
            <a:pPr algn="ctr"/>
            <a:r>
              <a:rPr lang="en-US" sz="1400" b="1" dirty="0">
                <a:solidFill>
                  <a:srgbClr val="FAB134"/>
                </a:solidFill>
              </a:rPr>
              <a:t>The entire application is viewable within the Slate Reader just as the applicant completed it!</a:t>
            </a:r>
          </a:p>
        </p:txBody>
      </p:sp>
    </p:spTree>
    <p:extLst>
      <p:ext uri="{BB962C8B-B14F-4D97-AF65-F5344CB8AC3E}">
        <p14:creationId xmlns:p14="http://schemas.microsoft.com/office/powerpoint/2010/main" val="140136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4674" y="1250958"/>
            <a:ext cx="4108752" cy="2400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Oval Callout 19"/>
          <p:cNvSpPr/>
          <p:nvPr/>
        </p:nvSpPr>
        <p:spPr>
          <a:xfrm>
            <a:off x="3610376" y="2388788"/>
            <a:ext cx="1337291" cy="863414"/>
          </a:xfrm>
          <a:prstGeom prst="wedgeEllipseCallout">
            <a:avLst/>
          </a:prstGeom>
          <a:solidFill>
            <a:schemeClr val="bg1">
              <a:lumMod val="95000"/>
            </a:schemeClr>
          </a:solidFill>
          <a:ln w="28575">
            <a:solidFill>
              <a:srgbClr val="FAB134"/>
            </a:solidFill>
          </a:ln>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82219" y="0"/>
            <a:ext cx="5067300" cy="939800"/>
          </a:xfrm>
          <a:prstGeom prst="rect">
            <a:avLst/>
          </a:prstGeom>
        </p:spPr>
      </p:pic>
      <p:sp>
        <p:nvSpPr>
          <p:cNvPr id="9" name="Text Box 19"/>
          <p:cNvSpPr txBox="1"/>
          <p:nvPr/>
        </p:nvSpPr>
        <p:spPr>
          <a:xfrm>
            <a:off x="323573" y="1119075"/>
            <a:ext cx="3557806" cy="5399171"/>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Instructions: Please Read!</a:t>
            </a:r>
          </a:p>
          <a:p>
            <a:pPr marL="0" marR="0">
              <a:spcBef>
                <a:spcPts val="0"/>
              </a:spcBef>
              <a:spcAft>
                <a:spcPts val="0"/>
              </a:spcAft>
            </a:pPr>
            <a:r>
              <a:rPr lang="en-US" sz="1600" dirty="0">
                <a:solidFill>
                  <a:srgbClr val="192E50"/>
                </a:solidFill>
                <a:effectLst/>
                <a:latin typeface="Georgia"/>
                <a:ea typeface="ヒラギノ丸ゴ Pro W4"/>
                <a:cs typeface="Times New Roman"/>
              </a:rPr>
              <a:t>Once the application is open, applicants see the “Instructions” page. This page is super important! </a:t>
            </a:r>
            <a:r>
              <a:rPr lang="en-US" sz="1600" dirty="0">
                <a:solidFill>
                  <a:srgbClr val="192E50"/>
                </a:solidFill>
                <a:latin typeface="Georgia"/>
                <a:ea typeface="ヒラギノ丸ゴ Pro W4"/>
                <a:cs typeface="Times New Roman"/>
              </a:rPr>
              <a:t>Here, applicants will receive information about:</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requirements for the application</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contact information for enrollment coaches</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submitting application materials</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deadlines</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and the non-refundable application fee! </a:t>
            </a:r>
          </a:p>
          <a:p>
            <a:pPr marL="285750" marR="0" indent="-285750">
              <a:spcBef>
                <a:spcPts val="0"/>
              </a:spcBef>
              <a:spcAft>
                <a:spcPts val="0"/>
              </a:spcAft>
              <a:buFont typeface="Arial" panose="020B0604020202020204" pitchFamily="34" charset="0"/>
              <a:buChar char="•"/>
            </a:pPr>
            <a:endParaRPr lang="en-US" sz="1600" dirty="0">
              <a:solidFill>
                <a:srgbClr val="192E50"/>
              </a:solidFill>
              <a:latin typeface="Georgia"/>
              <a:ea typeface="ヒラギノ丸ゴ Pro W4"/>
              <a:cs typeface="Times New Roman"/>
            </a:endParaRPr>
          </a:p>
          <a:p>
            <a:pPr marR="0">
              <a:spcBef>
                <a:spcPts val="0"/>
              </a:spcBef>
              <a:spcAft>
                <a:spcPts val="0"/>
              </a:spcAft>
            </a:pPr>
            <a:r>
              <a:rPr lang="en-US" sz="1600" dirty="0">
                <a:solidFill>
                  <a:srgbClr val="192E50"/>
                </a:solidFill>
                <a:latin typeface="Georgia"/>
                <a:ea typeface="ヒラギノ丸ゴ Pro W4"/>
                <a:cs typeface="Times New Roman"/>
              </a:rPr>
              <a:t>Please direct students to read this page carefully! A lot of important information is included in the instructions. (A full text of the instructions will be included in a separate PDF.)</a:t>
            </a:r>
            <a:endParaRPr lang="en-US" sz="1600" dirty="0">
              <a:solidFill>
                <a:srgbClr val="192E50"/>
              </a:solidFill>
              <a:effectLst/>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sp>
        <p:nvSpPr>
          <p:cNvPr id="13" name="TextBox 12"/>
          <p:cNvSpPr txBox="1"/>
          <p:nvPr/>
        </p:nvSpPr>
        <p:spPr>
          <a:xfrm>
            <a:off x="3662762" y="2497329"/>
            <a:ext cx="1160584" cy="646331"/>
          </a:xfrm>
          <a:prstGeom prst="rect">
            <a:avLst/>
          </a:prstGeom>
          <a:noFill/>
        </p:spPr>
        <p:txBody>
          <a:bodyPr wrap="square" rtlCol="0">
            <a:spAutoFit/>
          </a:bodyPr>
          <a:lstStyle/>
          <a:p>
            <a:pPr algn="ctr"/>
            <a:r>
              <a:rPr lang="en-US" sz="900" b="1" dirty="0">
                <a:solidFill>
                  <a:srgbClr val="192E50"/>
                </a:solidFill>
                <a:latin typeface="MV Boli" panose="02000500030200090000" pitchFamily="2" charset="0"/>
                <a:cs typeface="MV Boli" panose="02000500030200090000" pitchFamily="2" charset="0"/>
              </a:rPr>
              <a:t>Just One!</a:t>
            </a:r>
          </a:p>
          <a:p>
            <a:pPr algn="ctr"/>
            <a:r>
              <a:rPr lang="en-US" sz="900" dirty="0">
                <a:solidFill>
                  <a:srgbClr val="192E50"/>
                </a:solidFill>
                <a:latin typeface="MV Boli" panose="02000500030200090000" pitchFamily="2" charset="0"/>
                <a:cs typeface="MV Boli" panose="02000500030200090000" pitchFamily="2" charset="0"/>
              </a:rPr>
              <a:t>Applicants can only have one active application! </a:t>
            </a:r>
          </a:p>
        </p:txBody>
      </p:sp>
      <p:sp>
        <p:nvSpPr>
          <p:cNvPr id="17" name="TextBox 16"/>
          <p:cNvSpPr txBox="1"/>
          <p:nvPr/>
        </p:nvSpPr>
        <p:spPr>
          <a:xfrm>
            <a:off x="5404018" y="3808945"/>
            <a:ext cx="3103685" cy="2246769"/>
          </a:xfrm>
          <a:prstGeom prst="rect">
            <a:avLst/>
          </a:prstGeom>
          <a:noFill/>
        </p:spPr>
        <p:txBody>
          <a:bodyPr wrap="square" rtlCol="0">
            <a:spAutoFit/>
          </a:bodyPr>
          <a:lstStyle/>
          <a:p>
            <a:r>
              <a:rPr lang="en-US" sz="1400" dirty="0">
                <a:solidFill>
                  <a:srgbClr val="192E50"/>
                </a:solidFill>
                <a:latin typeface="Georgia" panose="02040502050405020303" pitchFamily="18" charset="0"/>
                <a:cs typeface="Helvetica" panose="020B0604020202020204" pitchFamily="34" charset="0"/>
              </a:rPr>
              <a:t>Applicants must fill the application out in the order it is presented. New information may be requested depending on how they complete a previous part of the application. Skipping around may result in an incomplete or inaccurate application. The “Continue” button at the bottom of each page should be used to navigate the application. </a:t>
            </a:r>
          </a:p>
        </p:txBody>
      </p:sp>
      <p:pic>
        <p:nvPicPr>
          <p:cNvPr id="21" name="Picture 20"/>
          <p:cNvPicPr>
            <a:picLocks noChangeAspect="1"/>
          </p:cNvPicPr>
          <p:nvPr/>
        </p:nvPicPr>
        <p:blipFill>
          <a:blip r:embed="rId4"/>
          <a:stretch>
            <a:fillRect/>
          </a:stretch>
        </p:blipFill>
        <p:spPr>
          <a:xfrm>
            <a:off x="3988875" y="5355452"/>
            <a:ext cx="1200150" cy="419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23" name="Straight Arrow Connector 22"/>
          <p:cNvCxnSpPr/>
          <p:nvPr/>
        </p:nvCxnSpPr>
        <p:spPr>
          <a:xfrm flipH="1">
            <a:off x="5073162" y="5451231"/>
            <a:ext cx="418286" cy="11377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95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9" name="Text Box 19"/>
          <p:cNvSpPr txBox="1"/>
          <p:nvPr/>
        </p:nvSpPr>
        <p:spPr>
          <a:xfrm>
            <a:off x="173461" y="1066912"/>
            <a:ext cx="3641093" cy="5606449"/>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latin typeface="Helvetica"/>
                <a:ea typeface="ヒラギノ丸ゴ Pro W4"/>
                <a:cs typeface="Times New Roman"/>
              </a:rPr>
              <a:t>Personal Background &amp;</a:t>
            </a:r>
          </a:p>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Additional Information</a:t>
            </a:r>
          </a:p>
          <a:p>
            <a:pPr marL="0" marR="0">
              <a:spcBef>
                <a:spcPts val="0"/>
              </a:spcBef>
              <a:spcAft>
                <a:spcPts val="0"/>
              </a:spcAft>
            </a:pPr>
            <a:r>
              <a:rPr lang="en-US" sz="1600" dirty="0">
                <a:solidFill>
                  <a:srgbClr val="192E50"/>
                </a:solidFill>
                <a:effectLst/>
                <a:latin typeface="Georgia"/>
                <a:ea typeface="ヒラギノ丸ゴ Pro W4"/>
                <a:cs typeface="Times New Roman"/>
              </a:rPr>
              <a:t>Applicants are then asked to provide their personal information, including:</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Name, legal and preferred</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Permanent and mailing address</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Telephone number</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Gender, birthdate, and SSN</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Birth country and citizenship</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Race/Ethnicity</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Emergency contact information</a:t>
            </a:r>
          </a:p>
          <a:p>
            <a:pPr marL="285750" marR="0" indent="-285750">
              <a:spcBef>
                <a:spcPts val="0"/>
              </a:spcBef>
              <a:spcAft>
                <a:spcPts val="0"/>
              </a:spcAft>
              <a:buFont typeface="Arial" panose="020B0604020202020204" pitchFamily="34" charset="0"/>
              <a:buChar char="•"/>
            </a:pPr>
            <a:endParaRPr lang="en-US" sz="1600" dirty="0">
              <a:solidFill>
                <a:srgbClr val="192E50"/>
              </a:solidFill>
              <a:latin typeface="Georgia"/>
              <a:ea typeface="ヒラギノ丸ゴ Pro W4"/>
              <a:cs typeface="Times New Roman"/>
            </a:endParaRPr>
          </a:p>
          <a:p>
            <a:pPr marR="0">
              <a:spcBef>
                <a:spcPts val="0"/>
              </a:spcBef>
              <a:spcAft>
                <a:spcPts val="0"/>
              </a:spcAft>
            </a:pPr>
            <a:r>
              <a:rPr lang="en-US" sz="1600" dirty="0">
                <a:solidFill>
                  <a:srgbClr val="192E50"/>
                </a:solidFill>
                <a:latin typeface="Georgia"/>
                <a:ea typeface="ヒラギノ丸ゴ Pro W4"/>
                <a:cs typeface="Times New Roman"/>
              </a:rPr>
              <a:t>They must also select an option for how they heard about UNC and the program.</a:t>
            </a:r>
          </a:p>
          <a:p>
            <a:pPr marL="285750" marR="0" indent="-285750">
              <a:spcBef>
                <a:spcPts val="0"/>
              </a:spcBef>
              <a:spcAft>
                <a:spcPts val="0"/>
              </a:spcAft>
              <a:buFont typeface="Arial" panose="020B0604020202020204" pitchFamily="34" charset="0"/>
              <a:buChar char="•"/>
            </a:pPr>
            <a:endParaRPr lang="en-US" sz="1600" dirty="0">
              <a:solidFill>
                <a:srgbClr val="192E50"/>
              </a:solidFill>
              <a:latin typeface="Georgia"/>
              <a:ea typeface="ヒラギノ丸ゴ Pro W4"/>
              <a:cs typeface="Times New Roman"/>
            </a:endParaRPr>
          </a:p>
          <a:p>
            <a:pPr marR="0">
              <a:spcBef>
                <a:spcPts val="0"/>
              </a:spcBef>
              <a:spcAft>
                <a:spcPts val="0"/>
              </a:spcAft>
            </a:pPr>
            <a:r>
              <a:rPr lang="en-US" sz="1600" dirty="0">
                <a:solidFill>
                  <a:srgbClr val="192E50"/>
                </a:solidFill>
                <a:latin typeface="Georgia"/>
                <a:ea typeface="ヒラギノ丸ゴ Pro W4"/>
                <a:cs typeface="Times New Roman"/>
              </a:rPr>
              <a:t>Lastly, on the “Additional Information” page is where applicants will enter in an application fee waiver code if applicable. Currently, fee waivers are reserved for McNair/Trio Scholars.</a:t>
            </a:r>
            <a:endParaRPr lang="en-US" sz="1600" dirty="0">
              <a:solidFill>
                <a:srgbClr val="192E50"/>
              </a:solidFill>
              <a:effectLst/>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3" name="Picture 2"/>
          <p:cNvPicPr>
            <a:picLocks noChangeAspect="1"/>
          </p:cNvPicPr>
          <p:nvPr/>
        </p:nvPicPr>
        <p:blipFill>
          <a:blip r:embed="rId3"/>
          <a:stretch>
            <a:fillRect/>
          </a:stretch>
        </p:blipFill>
        <p:spPr>
          <a:xfrm>
            <a:off x="4912942" y="335757"/>
            <a:ext cx="3782650" cy="3743804"/>
          </a:xfrm>
          <a:prstGeom prst="rect">
            <a:avLst/>
          </a:prstGeom>
        </p:spPr>
      </p:pic>
      <p:pic>
        <p:nvPicPr>
          <p:cNvPr id="4" name="Picture 3"/>
          <p:cNvPicPr>
            <a:picLocks noChangeAspect="1"/>
          </p:cNvPicPr>
          <p:nvPr/>
        </p:nvPicPr>
        <p:blipFill>
          <a:blip r:embed="rId4"/>
          <a:stretch>
            <a:fillRect/>
          </a:stretch>
        </p:blipFill>
        <p:spPr>
          <a:xfrm>
            <a:off x="3878485" y="2273119"/>
            <a:ext cx="4236815" cy="4039757"/>
          </a:xfrm>
          <a:prstGeom prst="rect">
            <a:avLst/>
          </a:prstGeom>
        </p:spPr>
      </p:pic>
      <p:sp>
        <p:nvSpPr>
          <p:cNvPr id="6" name="Left Bracket 5"/>
          <p:cNvSpPr/>
          <p:nvPr/>
        </p:nvSpPr>
        <p:spPr>
          <a:xfrm>
            <a:off x="3841909" y="5187462"/>
            <a:ext cx="45719" cy="720969"/>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ket 7"/>
          <p:cNvSpPr/>
          <p:nvPr/>
        </p:nvSpPr>
        <p:spPr>
          <a:xfrm>
            <a:off x="7850124" y="5187462"/>
            <a:ext cx="73152" cy="720969"/>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4481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9" name="Text Box 19"/>
          <p:cNvSpPr txBox="1"/>
          <p:nvPr/>
        </p:nvSpPr>
        <p:spPr>
          <a:xfrm>
            <a:off x="404446" y="1112735"/>
            <a:ext cx="3474039" cy="525535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latin typeface="Helvetica"/>
                <a:ea typeface="ヒラギノ丸ゴ Pro W4"/>
                <a:cs typeface="Times New Roman"/>
              </a:rPr>
              <a:t>Academic Plans</a:t>
            </a:r>
          </a:p>
          <a:p>
            <a:pPr marL="0" marR="0">
              <a:spcBef>
                <a:spcPts val="0"/>
              </a:spcBef>
              <a:spcAft>
                <a:spcPts val="0"/>
              </a:spcAft>
            </a:pPr>
            <a:r>
              <a:rPr lang="en-US" sz="1600" dirty="0">
                <a:solidFill>
                  <a:srgbClr val="192E50"/>
                </a:solidFill>
                <a:latin typeface="Georgia"/>
                <a:ea typeface="ヒラギノ丸ゴ Pro W4"/>
                <a:cs typeface="Times New Roman"/>
              </a:rPr>
              <a:t>Slate are limited options when applicants are selecting the academic program they are applying to. Applicants will only be able to choose a Start Term for which their program is available. </a:t>
            </a:r>
          </a:p>
          <a:p>
            <a:pPr marL="0" marR="0">
              <a:spcBef>
                <a:spcPts val="0"/>
              </a:spcBef>
              <a:spcAft>
                <a:spcPts val="0"/>
              </a:spcAft>
            </a:pPr>
            <a:endParaRPr lang="en-US" sz="1600" dirty="0">
              <a:solidFill>
                <a:srgbClr val="192E50"/>
              </a:solidFill>
              <a:effectLst/>
              <a:latin typeface="Georgia"/>
              <a:ea typeface="ヒラギノ丸ゴ Pro W4"/>
              <a:cs typeface="Times New Roman"/>
            </a:endParaRPr>
          </a:p>
          <a:p>
            <a:pPr marL="0" marR="0">
              <a:spcBef>
                <a:spcPts val="0"/>
              </a:spcBef>
              <a:spcAft>
                <a:spcPts val="0"/>
              </a:spcAft>
            </a:pPr>
            <a:r>
              <a:rPr lang="en-US" sz="1600" dirty="0">
                <a:solidFill>
                  <a:srgbClr val="192E50"/>
                </a:solidFill>
                <a:latin typeface="Georgia"/>
                <a:ea typeface="ヒラギノ丸ゴ Pro W4"/>
                <a:cs typeface="Times New Roman"/>
              </a:rPr>
              <a:t>Applicants will no longer be able to select a double major unless they are applying to:</a:t>
            </a:r>
          </a:p>
          <a:p>
            <a:pPr marL="285750" marR="0" indent="-285750">
              <a:spcBef>
                <a:spcPts val="0"/>
              </a:spcBef>
              <a:spcAft>
                <a:spcPts val="0"/>
              </a:spcAft>
              <a:buFont typeface="Arial" panose="020B0604020202020204" pitchFamily="34" charset="0"/>
              <a:buChar char="•"/>
            </a:pPr>
            <a:r>
              <a:rPr lang="en-US" sz="1600" dirty="0">
                <a:solidFill>
                  <a:srgbClr val="192E50"/>
                </a:solidFill>
                <a:effectLst/>
                <a:latin typeface="Georgia"/>
                <a:ea typeface="ヒラギノ丸ゴ Pro W4"/>
                <a:cs typeface="Times New Roman"/>
              </a:rPr>
              <a:t>Clinical Mental Health M.A.</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a:ea typeface="ヒラギノ丸ゴ Pro W4"/>
                <a:cs typeface="Times New Roman"/>
              </a:rPr>
              <a:t>Marriage &amp; Family Counseling M.A.</a:t>
            </a:r>
          </a:p>
          <a:p>
            <a:pPr marL="285750" marR="0" indent="-285750">
              <a:spcBef>
                <a:spcPts val="0"/>
              </a:spcBef>
              <a:spcAft>
                <a:spcPts val="0"/>
              </a:spcAft>
              <a:buFont typeface="Arial" panose="020B0604020202020204" pitchFamily="34" charset="0"/>
              <a:buChar char="•"/>
            </a:pPr>
            <a:r>
              <a:rPr lang="en-US" sz="1600" dirty="0">
                <a:solidFill>
                  <a:srgbClr val="192E50"/>
                </a:solidFill>
                <a:effectLst/>
                <a:latin typeface="Georgia"/>
                <a:ea typeface="ヒラギノ丸ゴ Pro W4"/>
                <a:cs typeface="Times New Roman"/>
              </a:rPr>
              <a:t>School Counseling M.A.</a:t>
            </a:r>
          </a:p>
          <a:p>
            <a:pPr marL="285750" marR="0" indent="-285750">
              <a:spcBef>
                <a:spcPts val="0"/>
              </a:spcBef>
              <a:spcAft>
                <a:spcPts val="0"/>
              </a:spcAft>
              <a:buFont typeface="Arial" panose="020B0604020202020204" pitchFamily="34" charset="0"/>
              <a:buChar char="•"/>
            </a:pPr>
            <a:endParaRPr lang="en-US" sz="1600" dirty="0">
              <a:solidFill>
                <a:srgbClr val="192E50"/>
              </a:solidFill>
              <a:latin typeface="Georgia"/>
              <a:ea typeface="ヒラギノ丸ゴ Pro W4"/>
              <a:cs typeface="Times New Roman"/>
            </a:endParaRPr>
          </a:p>
          <a:p>
            <a:pPr marR="0">
              <a:spcBef>
                <a:spcPts val="0"/>
              </a:spcBef>
              <a:spcAft>
                <a:spcPts val="0"/>
              </a:spcAft>
            </a:pPr>
            <a:r>
              <a:rPr lang="en-US" sz="1600" dirty="0">
                <a:solidFill>
                  <a:srgbClr val="192E50"/>
                </a:solidFill>
                <a:latin typeface="Georgia"/>
                <a:ea typeface="ヒラギノ丸ゴ Pro W4"/>
                <a:cs typeface="Times New Roman"/>
              </a:rPr>
              <a:t>If an applicant wants to add a second major after they are admitted, they are more than welcome to! Certificates can also be added to a program after admission.</a:t>
            </a:r>
            <a:endParaRPr lang="en-US" sz="1600" dirty="0">
              <a:solidFill>
                <a:srgbClr val="192E50"/>
              </a:solidFill>
              <a:effectLst/>
              <a:latin typeface="Georgia"/>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5" name="Picture 4"/>
          <p:cNvPicPr>
            <a:picLocks noChangeAspect="1"/>
          </p:cNvPicPr>
          <p:nvPr/>
        </p:nvPicPr>
        <p:blipFill>
          <a:blip r:embed="rId3"/>
          <a:stretch>
            <a:fillRect/>
          </a:stretch>
        </p:blipFill>
        <p:spPr>
          <a:xfrm>
            <a:off x="4308231" y="1119075"/>
            <a:ext cx="4234033" cy="2260356"/>
          </a:xfrm>
          <a:prstGeom prst="rect">
            <a:avLst/>
          </a:prstGeom>
        </p:spPr>
      </p:pic>
      <p:pic>
        <p:nvPicPr>
          <p:cNvPr id="10" name="Picture 9"/>
          <p:cNvPicPr>
            <a:picLocks noChangeAspect="1"/>
          </p:cNvPicPr>
          <p:nvPr/>
        </p:nvPicPr>
        <p:blipFill>
          <a:blip r:embed="rId4"/>
          <a:stretch>
            <a:fillRect/>
          </a:stretch>
        </p:blipFill>
        <p:spPr>
          <a:xfrm>
            <a:off x="4308231" y="3746750"/>
            <a:ext cx="3894992" cy="2238009"/>
          </a:xfrm>
          <a:prstGeom prst="rect">
            <a:avLst/>
          </a:prstGeom>
        </p:spPr>
      </p:pic>
    </p:spTree>
    <p:extLst>
      <p:ext uri="{BB962C8B-B14F-4D97-AF65-F5344CB8AC3E}">
        <p14:creationId xmlns:p14="http://schemas.microsoft.com/office/powerpoint/2010/main" val="4083415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9" name="Text Box 19"/>
          <p:cNvSpPr txBox="1"/>
          <p:nvPr/>
        </p:nvSpPr>
        <p:spPr>
          <a:xfrm>
            <a:off x="404446" y="1455635"/>
            <a:ext cx="3474039" cy="525535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latin typeface="Helvetica"/>
                <a:ea typeface="ヒラギノ丸ゴ Pro W4"/>
                <a:cs typeface="Times New Roman"/>
              </a:rPr>
              <a:t>Academic Plans cont.</a:t>
            </a:r>
          </a:p>
          <a:p>
            <a:pPr marL="0" marR="0">
              <a:spcBef>
                <a:spcPts val="0"/>
              </a:spcBef>
              <a:spcAft>
                <a:spcPts val="0"/>
              </a:spcAft>
            </a:pPr>
            <a:r>
              <a:rPr lang="en-US" sz="1600" dirty="0">
                <a:solidFill>
                  <a:srgbClr val="192E50"/>
                </a:solidFill>
                <a:latin typeface="Georgia"/>
                <a:ea typeface="ヒラギノ丸ゴ Pro W4"/>
                <a:cs typeface="Times New Roman"/>
              </a:rPr>
              <a:t>Applicants can also select if they would like to pursue a licensure. </a:t>
            </a:r>
          </a:p>
          <a:p>
            <a:pPr marL="0" marR="0">
              <a:spcBef>
                <a:spcPts val="0"/>
              </a:spcBef>
              <a:spcAft>
                <a:spcPts val="0"/>
              </a:spcAft>
            </a:pPr>
            <a:endParaRPr lang="en-US" sz="1600" dirty="0">
              <a:solidFill>
                <a:srgbClr val="192E50"/>
              </a:solidFill>
              <a:effectLst/>
              <a:latin typeface="Georgia"/>
              <a:ea typeface="ヒラギノ丸ゴ Pro W4"/>
              <a:cs typeface="Times New Roman"/>
            </a:endParaRPr>
          </a:p>
          <a:p>
            <a:pPr marL="0" marR="0">
              <a:spcBef>
                <a:spcPts val="0"/>
              </a:spcBef>
              <a:spcAft>
                <a:spcPts val="0"/>
              </a:spcAft>
            </a:pPr>
            <a:r>
              <a:rPr lang="en-US" sz="1600" dirty="0">
                <a:solidFill>
                  <a:srgbClr val="192E50"/>
                </a:solidFill>
                <a:latin typeface="Georgia"/>
                <a:ea typeface="ヒラギノ丸ゴ Pro W4"/>
                <a:cs typeface="Times New Roman"/>
              </a:rPr>
              <a:t>If the applicant selects a program with licensure or indicates that they would like to pursue licensure, they are automatically asked if they have a current license. A copy of any current licenses must be uploaded to their application after completion. </a:t>
            </a:r>
          </a:p>
          <a:p>
            <a:pPr marL="0" marR="0">
              <a:spcBef>
                <a:spcPts val="0"/>
              </a:spcBef>
              <a:spcAft>
                <a:spcPts val="0"/>
              </a:spcAft>
            </a:pPr>
            <a:endParaRPr lang="en-US" sz="1600" dirty="0">
              <a:solidFill>
                <a:srgbClr val="192E50"/>
              </a:solidFill>
              <a:effectLst/>
              <a:latin typeface="Georgia"/>
              <a:ea typeface="ヒラギノ丸ゴ Pro W4"/>
              <a:cs typeface="Times New Roman"/>
            </a:endParaRPr>
          </a:p>
          <a:p>
            <a:pPr marL="0" marR="0">
              <a:spcBef>
                <a:spcPts val="0"/>
              </a:spcBef>
              <a:spcAft>
                <a:spcPts val="0"/>
              </a:spcAft>
            </a:pPr>
            <a:r>
              <a:rPr lang="en-US" sz="1600" dirty="0">
                <a:solidFill>
                  <a:srgbClr val="192E50"/>
                </a:solidFill>
                <a:latin typeface="Georgia"/>
                <a:ea typeface="ヒラギノ丸ゴ Pro W4"/>
                <a:cs typeface="Times New Roman"/>
              </a:rPr>
              <a:t>If a program includes licensure, the applicant will not be asked to select licensure in addition to the program.</a:t>
            </a:r>
            <a:endParaRPr lang="en-US" sz="1600" dirty="0">
              <a:solidFill>
                <a:srgbClr val="192E50"/>
              </a:solidFill>
              <a:effectLst/>
              <a:latin typeface="Georgia"/>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11" name="Picture 10"/>
          <p:cNvPicPr/>
          <p:nvPr/>
        </p:nvPicPr>
        <p:blipFill>
          <a:blip r:embed="rId3"/>
          <a:stretch>
            <a:fillRect/>
          </a:stretch>
        </p:blipFill>
        <p:spPr>
          <a:xfrm>
            <a:off x="4126214" y="1075207"/>
            <a:ext cx="4389539" cy="2665203"/>
          </a:xfrm>
          <a:prstGeom prst="rect">
            <a:avLst/>
          </a:prstGeom>
          <a:solidFill>
            <a:srgbClr val="192E50"/>
          </a:solidFill>
          <a:ln w="22225">
            <a:solidFill>
              <a:srgbClr val="192E50"/>
            </a:solidFill>
          </a:ln>
          <a:effectLst>
            <a:outerShdw blurRad="292100" dist="139700" dir="2700000" algn="tl" rotWithShape="0">
              <a:srgbClr val="333333">
                <a:alpha val="65000"/>
              </a:srgbClr>
            </a:outerShdw>
          </a:effectLst>
        </p:spPr>
      </p:pic>
      <p:pic>
        <p:nvPicPr>
          <p:cNvPr id="13" name="Picture 12"/>
          <p:cNvPicPr/>
          <p:nvPr/>
        </p:nvPicPr>
        <p:blipFill>
          <a:blip r:embed="rId4"/>
          <a:stretch>
            <a:fillRect/>
          </a:stretch>
        </p:blipFill>
        <p:spPr>
          <a:xfrm>
            <a:off x="4126214" y="3654593"/>
            <a:ext cx="4389539" cy="2713492"/>
          </a:xfrm>
          <a:prstGeom prst="rect">
            <a:avLst/>
          </a:prstGeom>
          <a:ln w="25400">
            <a:solidFill>
              <a:srgbClr val="192E5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9648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9" name="Text Box 19"/>
          <p:cNvSpPr txBox="1"/>
          <p:nvPr/>
        </p:nvSpPr>
        <p:spPr>
          <a:xfrm>
            <a:off x="295389" y="1112735"/>
            <a:ext cx="3474039" cy="525535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latin typeface="Helvetica"/>
                <a:ea typeface="ヒラギノ丸ゴ Pro W4"/>
                <a:cs typeface="Times New Roman"/>
              </a:rPr>
              <a:t>Academic History</a:t>
            </a:r>
          </a:p>
          <a:p>
            <a:pPr marL="0" marR="0">
              <a:spcBef>
                <a:spcPts val="0"/>
              </a:spcBef>
              <a:spcAft>
                <a:spcPts val="0"/>
              </a:spcAft>
            </a:pPr>
            <a:r>
              <a:rPr lang="en-US" sz="1600" dirty="0">
                <a:solidFill>
                  <a:srgbClr val="192E50"/>
                </a:solidFill>
                <a:latin typeface="Georgia"/>
                <a:ea typeface="ヒラギノ丸ゴ Pro W4"/>
                <a:cs typeface="Times New Roman"/>
              </a:rPr>
              <a:t>Applicants are then asked to enter information regarding their academic history. </a:t>
            </a:r>
          </a:p>
          <a:p>
            <a:pPr marL="0" marR="0">
              <a:spcBef>
                <a:spcPts val="0"/>
              </a:spcBef>
              <a:spcAft>
                <a:spcPts val="0"/>
              </a:spcAft>
            </a:pPr>
            <a:endParaRPr lang="en-US" sz="1600" dirty="0">
              <a:solidFill>
                <a:srgbClr val="192E50"/>
              </a:solidFill>
              <a:effectLst/>
              <a:latin typeface="Georgia"/>
              <a:ea typeface="ヒラギノ丸ゴ Pro W4"/>
              <a:cs typeface="Times New Roman"/>
            </a:endParaRPr>
          </a:p>
          <a:p>
            <a:pPr marL="0" marR="0">
              <a:spcBef>
                <a:spcPts val="0"/>
              </a:spcBef>
              <a:spcAft>
                <a:spcPts val="0"/>
              </a:spcAft>
            </a:pPr>
            <a:r>
              <a:rPr lang="en-US" sz="1600" dirty="0">
                <a:solidFill>
                  <a:srgbClr val="192E50"/>
                </a:solidFill>
                <a:latin typeface="Georgia"/>
                <a:ea typeface="ヒラギノ丸ゴ Pro W4"/>
                <a:cs typeface="Times New Roman"/>
              </a:rPr>
              <a:t>Anyone applying to the Biomedical Sciences M.B.S., SES: Biomechanics M.S. or Ph.D., or any applicant intending to use Veteran’s Education Benefits must list every school attended. Official transcripts must be requested for each institution listed.</a:t>
            </a:r>
          </a:p>
          <a:p>
            <a:pPr marL="0" marR="0">
              <a:spcBef>
                <a:spcPts val="0"/>
              </a:spcBef>
              <a:spcAft>
                <a:spcPts val="0"/>
              </a:spcAft>
            </a:pPr>
            <a:endParaRPr lang="en-US" sz="1600" dirty="0">
              <a:solidFill>
                <a:srgbClr val="192E50"/>
              </a:solidFill>
              <a:effectLst/>
              <a:latin typeface="Georgia"/>
              <a:ea typeface="ヒラギノ丸ゴ Pro W4"/>
              <a:cs typeface="Times New Roman"/>
            </a:endParaRPr>
          </a:p>
          <a:p>
            <a:pPr marL="0" marR="0">
              <a:spcBef>
                <a:spcPts val="0"/>
              </a:spcBef>
              <a:spcAft>
                <a:spcPts val="0"/>
              </a:spcAft>
            </a:pPr>
            <a:r>
              <a:rPr lang="en-US" sz="1600" dirty="0">
                <a:solidFill>
                  <a:srgbClr val="192E50"/>
                </a:solidFill>
                <a:latin typeface="Georgia"/>
                <a:ea typeface="ヒラギノ丸ゴ Pro W4"/>
                <a:cs typeface="Times New Roman"/>
              </a:rPr>
              <a:t>All other applicants only need to list institutions where a degree (bachelor’s or higher) was earned or is in progress. Official transcripts must be requested for each institution.</a:t>
            </a:r>
            <a:endParaRPr lang="en-US" sz="1600" dirty="0">
              <a:solidFill>
                <a:srgbClr val="192E50"/>
              </a:solidFill>
              <a:effectLst/>
              <a:latin typeface="Georgia"/>
              <a:ea typeface="ヒラギノ丸ゴ Pro W4"/>
              <a:cs typeface="Times New Roman"/>
            </a:endParaRPr>
          </a:p>
        </p:txBody>
      </p:sp>
      <p:sp>
        <p:nvSpPr>
          <p:cNvPr id="12" name="Title 1"/>
          <p:cNvSpPr txBox="1">
            <a:spLocks/>
          </p:cNvSpPr>
          <p:nvPr/>
        </p:nvSpPr>
        <p:spPr>
          <a:xfrm>
            <a:off x="0" y="179275"/>
            <a:ext cx="46307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FF"/>
                </a:solidFill>
                <a:latin typeface="Helvetica"/>
                <a:cs typeface="Helvetica"/>
              </a:rPr>
              <a:t>Guide to Slate Application</a:t>
            </a:r>
          </a:p>
          <a:p>
            <a:pPr algn="l"/>
            <a:endParaRPr lang="en-US" sz="3200" b="1" dirty="0">
              <a:solidFill>
                <a:srgbClr val="FFFFFF"/>
              </a:solidFill>
              <a:latin typeface="Helvetica"/>
              <a:cs typeface="Helvetica"/>
            </a:endParaRPr>
          </a:p>
        </p:txBody>
      </p:sp>
      <p:pic>
        <p:nvPicPr>
          <p:cNvPr id="8" name="Picture 7"/>
          <p:cNvPicPr/>
          <p:nvPr/>
        </p:nvPicPr>
        <p:blipFill>
          <a:blip r:embed="rId3"/>
          <a:stretch>
            <a:fillRect/>
          </a:stretch>
        </p:blipFill>
        <p:spPr>
          <a:xfrm>
            <a:off x="3848449" y="1112735"/>
            <a:ext cx="4523763" cy="4536187"/>
          </a:xfrm>
          <a:prstGeom prst="rect">
            <a:avLst/>
          </a:prstGeom>
          <a:solidFill>
            <a:srgbClr val="FFFFFF">
              <a:shade val="85000"/>
            </a:srgbClr>
          </a:solidFill>
          <a:ln w="38100" cap="sq">
            <a:solidFill>
              <a:srgbClr val="FAB13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9095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989</TotalTime>
  <Words>1551</Words>
  <Application>Microsoft Office PowerPoint</Application>
  <PresentationFormat>On-screen Show (4:3)</PresentationFormat>
  <Paragraphs>126</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Georgia</vt:lpstr>
      <vt:lpstr>Helvetica</vt:lpstr>
      <vt:lpstr>MV Boli</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that’s it!  Now you’re familiar with the application process.  Our goal is to make using Slate as user friendly as possible and always welcome feedback and suggestions.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TITLE</dc:title>
  <dc:creator>Jordan</dc:creator>
  <cp:lastModifiedBy>Rehnberg, Jen</cp:lastModifiedBy>
  <cp:revision>58</cp:revision>
  <dcterms:created xsi:type="dcterms:W3CDTF">2015-05-27T18:56:39Z</dcterms:created>
  <dcterms:modified xsi:type="dcterms:W3CDTF">2020-08-20T21:53:33Z</dcterms:modified>
</cp:coreProperties>
</file>