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58" r:id="rId4"/>
    <p:sldId id="260" r:id="rId5"/>
    <p:sldId id="261" r:id="rId6"/>
    <p:sldId id="259"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E50"/>
    <a:srgbClr val="FAB134"/>
    <a:srgbClr val="422844"/>
    <a:srgbClr val="34CEB6"/>
    <a:srgbClr val="EFED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2" autoAdjust="0"/>
    <p:restoredTop sz="94660"/>
  </p:normalViewPr>
  <p:slideViewPr>
    <p:cSldViewPr snapToGrid="0" snapToObjects="1">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39CDE7-B61E-BD40-9481-F1F4B64F3159}" type="datetimeFigureOut">
              <a:rPr lang="en-US" smtClean="0"/>
              <a:t>8/20/2020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59AB08-EB93-3549-BBDC-5D1C9C1B344A}" type="slidenum">
              <a:rPr lang="en-US" smtClean="0"/>
              <a:t>‹#›</a:t>
            </a:fld>
            <a:endParaRPr lang="en-US"/>
          </a:p>
        </p:txBody>
      </p:sp>
    </p:spTree>
    <p:extLst>
      <p:ext uri="{BB962C8B-B14F-4D97-AF65-F5344CB8AC3E}">
        <p14:creationId xmlns:p14="http://schemas.microsoft.com/office/powerpoint/2010/main" val="3599863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59AB08-EB93-3549-BBDC-5D1C9C1B344A}" type="slidenum">
              <a:rPr lang="en-US" smtClean="0"/>
              <a:t>1</a:t>
            </a:fld>
            <a:endParaRPr lang="en-US"/>
          </a:p>
        </p:txBody>
      </p:sp>
    </p:spTree>
    <p:extLst>
      <p:ext uri="{BB962C8B-B14F-4D97-AF65-F5344CB8AC3E}">
        <p14:creationId xmlns:p14="http://schemas.microsoft.com/office/powerpoint/2010/main" val="2945272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59AB08-EB93-3549-BBDC-5D1C9C1B344A}" type="slidenum">
              <a:rPr lang="en-US" smtClean="0"/>
              <a:t>6</a:t>
            </a:fld>
            <a:endParaRPr lang="en-US"/>
          </a:p>
        </p:txBody>
      </p:sp>
    </p:spTree>
    <p:extLst>
      <p:ext uri="{BB962C8B-B14F-4D97-AF65-F5344CB8AC3E}">
        <p14:creationId xmlns:p14="http://schemas.microsoft.com/office/powerpoint/2010/main" val="2945272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61043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3736526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204185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1058943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2082279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1862798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3810867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3715267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114983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108641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D8844C-E1F9-2B42-B163-628744EE7F71}" type="datetimeFigureOut">
              <a:rPr lang="en-US" smtClean="0"/>
              <a:t>8/20/2020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E638AD3-EC22-4041-8DEE-9F9E0BA91C0E}" type="slidenum">
              <a:rPr lang="en-US" smtClean="0"/>
              <a:t>‹#›</a:t>
            </a:fld>
            <a:endParaRPr lang="en-US"/>
          </a:p>
        </p:txBody>
      </p:sp>
    </p:spTree>
    <p:extLst>
      <p:ext uri="{BB962C8B-B14F-4D97-AF65-F5344CB8AC3E}">
        <p14:creationId xmlns:p14="http://schemas.microsoft.com/office/powerpoint/2010/main" val="2088101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758755"/>
            <a:ext cx="9144000" cy="99246"/>
          </a:xfrm>
          <a:prstGeom prst="rect">
            <a:avLst/>
          </a:prstGeom>
          <a:noFill/>
          <a:ln>
            <a:noFill/>
          </a:ln>
        </p:spPr>
      </p:pic>
    </p:spTree>
    <p:extLst>
      <p:ext uri="{BB962C8B-B14F-4D97-AF65-F5344CB8AC3E}">
        <p14:creationId xmlns:p14="http://schemas.microsoft.com/office/powerpoint/2010/main" val="4167765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hyperlink" Target="https://admissions.unco.edu/account/login" TargetMode="External"/><Relationship Id="rId7"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unco.edu/graduate-school/student-resources/current-students/graduate-school-forms.asp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0" y="1532599"/>
            <a:ext cx="9144000" cy="1255888"/>
          </a:xfrm>
          <a:prstGeom prst="rect">
            <a:avLst/>
          </a:prstGeom>
          <a:noFill/>
          <a:ln>
            <a:noFill/>
          </a:ln>
        </p:spPr>
      </p:pic>
      <p:sp>
        <p:nvSpPr>
          <p:cNvPr id="3" name="Subtitle 2"/>
          <p:cNvSpPr>
            <a:spLocks noGrp="1"/>
          </p:cNvSpPr>
          <p:nvPr>
            <p:ph type="subTitle" idx="1"/>
          </p:nvPr>
        </p:nvSpPr>
        <p:spPr>
          <a:xfrm>
            <a:off x="1531267" y="1903015"/>
            <a:ext cx="6400800" cy="515056"/>
          </a:xfrm>
        </p:spPr>
        <p:txBody>
          <a:bodyPr/>
          <a:lstStyle/>
          <a:p>
            <a:pPr algn="l"/>
            <a:r>
              <a:rPr lang="en-US" sz="2000" dirty="0">
                <a:solidFill>
                  <a:srgbClr val="FAB134"/>
                </a:solidFill>
                <a:latin typeface="Helvetica"/>
                <a:cs typeface="Helvetica"/>
              </a:rPr>
              <a:t>Reviewing Change of Term requests within Slate.</a:t>
            </a:r>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5734457" y="5658556"/>
            <a:ext cx="3188724" cy="936944"/>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0" y="6758755"/>
            <a:ext cx="9144000" cy="99246"/>
          </a:xfrm>
          <a:prstGeom prst="rect">
            <a:avLst/>
          </a:prstGeom>
          <a:noFill/>
          <a:ln>
            <a:noFill/>
          </a:ln>
        </p:spPr>
      </p:pic>
      <p:sp>
        <p:nvSpPr>
          <p:cNvPr id="14" name="Text Box 19"/>
          <p:cNvSpPr txBox="1"/>
          <p:nvPr/>
        </p:nvSpPr>
        <p:spPr>
          <a:xfrm>
            <a:off x="279960" y="5824009"/>
            <a:ext cx="3362960" cy="1090437"/>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20000"/>
              </a:lnSpc>
              <a:spcBef>
                <a:spcPts val="0"/>
              </a:spcBef>
              <a:spcAft>
                <a:spcPts val="0"/>
              </a:spcAft>
            </a:pPr>
            <a:r>
              <a:rPr lang="en-US" sz="1200" dirty="0">
                <a:solidFill>
                  <a:schemeClr val="bg1">
                    <a:lumMod val="50000"/>
                  </a:schemeClr>
                </a:solidFill>
                <a:latin typeface="Georgia"/>
                <a:ea typeface="ヒラギノ丸ゴ Pro W4"/>
                <a:cs typeface="Times New Roman"/>
              </a:rPr>
              <a:t>Graduate School &amp; International Admissions</a:t>
            </a:r>
          </a:p>
          <a:p>
            <a:pPr marL="0" marR="0">
              <a:lnSpc>
                <a:spcPct val="120000"/>
              </a:lnSpc>
              <a:spcBef>
                <a:spcPts val="0"/>
              </a:spcBef>
              <a:spcAft>
                <a:spcPts val="0"/>
              </a:spcAft>
            </a:pPr>
            <a:r>
              <a:rPr lang="en-US" sz="1200" dirty="0">
                <a:solidFill>
                  <a:schemeClr val="bg1">
                    <a:lumMod val="50000"/>
                  </a:schemeClr>
                </a:solidFill>
                <a:latin typeface="Georgia"/>
                <a:ea typeface="ヒラギノ丸ゴ Pro W4"/>
                <a:cs typeface="Times New Roman"/>
              </a:rPr>
              <a:t>Change of Term </a:t>
            </a:r>
          </a:p>
          <a:p>
            <a:pPr marL="0" marR="0">
              <a:lnSpc>
                <a:spcPct val="120000"/>
              </a:lnSpc>
              <a:spcBef>
                <a:spcPts val="0"/>
              </a:spcBef>
              <a:spcAft>
                <a:spcPts val="0"/>
              </a:spcAft>
            </a:pPr>
            <a:r>
              <a:rPr lang="en-US" sz="1200" dirty="0">
                <a:solidFill>
                  <a:schemeClr val="bg1">
                    <a:lumMod val="50000"/>
                  </a:schemeClr>
                </a:solidFill>
                <a:latin typeface="Georgia"/>
                <a:ea typeface="ヒラギノ丸ゴ Pro W4"/>
                <a:cs typeface="Times New Roman"/>
              </a:rPr>
              <a:t>8/20/2020</a:t>
            </a:r>
          </a:p>
          <a:p>
            <a:pPr marL="0" marR="0">
              <a:lnSpc>
                <a:spcPct val="120000"/>
              </a:lnSpc>
              <a:spcBef>
                <a:spcPts val="0"/>
              </a:spcBef>
              <a:spcAft>
                <a:spcPts val="0"/>
              </a:spcAft>
            </a:pPr>
            <a:endParaRPr lang="en-US" sz="1200" dirty="0">
              <a:solidFill>
                <a:schemeClr val="bg1">
                  <a:lumMod val="50000"/>
                </a:schemeClr>
              </a:solidFill>
              <a:latin typeface="Georgia"/>
              <a:ea typeface="ヒラギノ丸ゴ Pro W4"/>
              <a:cs typeface="Times New Roman"/>
            </a:endParaRPr>
          </a:p>
          <a:p>
            <a:pPr marL="0" marR="0">
              <a:spcBef>
                <a:spcPts val="0"/>
              </a:spcBef>
              <a:spcAft>
                <a:spcPts val="0"/>
              </a:spcAft>
            </a:pPr>
            <a:endParaRPr lang="en-US" sz="1200" dirty="0">
              <a:solidFill>
                <a:schemeClr val="bg1">
                  <a:lumMod val="50000"/>
                </a:schemeClr>
              </a:solidFill>
              <a:effectLst/>
              <a:ea typeface="ヒラギノ丸ゴ Pro W4"/>
              <a:cs typeface="Times New Roman"/>
            </a:endParaRPr>
          </a:p>
        </p:txBody>
      </p:sp>
      <p:sp>
        <p:nvSpPr>
          <p:cNvPr id="9" name="Rectangle 8"/>
          <p:cNvSpPr/>
          <p:nvPr/>
        </p:nvSpPr>
        <p:spPr>
          <a:xfrm>
            <a:off x="865799" y="425556"/>
            <a:ext cx="7412415" cy="923330"/>
          </a:xfrm>
          <a:prstGeom prst="rect">
            <a:avLst/>
          </a:prstGeom>
          <a:noFill/>
          <a:effectLst>
            <a:glow rad="139700">
              <a:schemeClr val="accent2">
                <a:satMod val="175000"/>
                <a:alpha val="40000"/>
              </a:schemeClr>
            </a:glow>
          </a:effectLst>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rgbClr val="192E50"/>
                </a:solidFill>
              </a:rPr>
              <a:t>Change of Term Requests</a:t>
            </a:r>
          </a:p>
        </p:txBody>
      </p:sp>
    </p:spTree>
    <p:extLst>
      <p:ext uri="{BB962C8B-B14F-4D97-AF65-F5344CB8AC3E}">
        <p14:creationId xmlns:p14="http://schemas.microsoft.com/office/powerpoint/2010/main" val="685247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82219" y="0"/>
            <a:ext cx="5067300" cy="939800"/>
          </a:xfrm>
          <a:prstGeom prst="rect">
            <a:avLst/>
          </a:prstGeom>
        </p:spPr>
      </p:pic>
      <p:sp>
        <p:nvSpPr>
          <p:cNvPr id="8" name="Title 1"/>
          <p:cNvSpPr txBox="1">
            <a:spLocks/>
          </p:cNvSpPr>
          <p:nvPr/>
        </p:nvSpPr>
        <p:spPr>
          <a:xfrm>
            <a:off x="190479" y="169333"/>
            <a:ext cx="4367407"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FFFFFF"/>
                </a:solidFill>
                <a:latin typeface="Helvetica"/>
                <a:cs typeface="Helvetica"/>
              </a:rPr>
              <a:t>Change of Term</a:t>
            </a:r>
          </a:p>
        </p:txBody>
      </p:sp>
      <p:sp>
        <p:nvSpPr>
          <p:cNvPr id="9" name="Text Box 19"/>
          <p:cNvSpPr txBox="1"/>
          <p:nvPr/>
        </p:nvSpPr>
        <p:spPr>
          <a:xfrm>
            <a:off x="217645" y="1183028"/>
            <a:ext cx="4095966" cy="4413100"/>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b="1" dirty="0">
                <a:solidFill>
                  <a:srgbClr val="1A2E4F"/>
                </a:solidFill>
                <a:effectLst/>
                <a:latin typeface="Helvetica"/>
                <a:ea typeface="ヒラギノ丸ゴ Pro W4"/>
                <a:cs typeface="Times New Roman"/>
              </a:rPr>
              <a:t>Requests through Slate</a:t>
            </a:r>
            <a:endParaRPr lang="en-US" dirty="0">
              <a:solidFill>
                <a:srgbClr val="262626"/>
              </a:solidFill>
              <a:effectLst/>
              <a:ea typeface="ヒラギノ丸ゴ Pro W4"/>
              <a:cs typeface="Times New Roman"/>
            </a:endParaRPr>
          </a:p>
          <a:p>
            <a:pPr marL="0" marR="0">
              <a:spcBef>
                <a:spcPts val="0"/>
              </a:spcBef>
              <a:spcAft>
                <a:spcPts val="0"/>
              </a:spcAft>
            </a:pPr>
            <a:r>
              <a:rPr lang="en-US" sz="1500" dirty="0">
                <a:solidFill>
                  <a:srgbClr val="262626"/>
                </a:solidFill>
                <a:latin typeface="Georgia"/>
                <a:ea typeface="ヒラギノ丸ゴ Pro W4"/>
                <a:cs typeface="Times New Roman"/>
              </a:rPr>
              <a:t>Applicants can now request a change of term through Slate. There are separate forms for pre- and post-admission. Applicants can access the forms through their </a:t>
            </a:r>
            <a:r>
              <a:rPr lang="en-US" sz="1500" dirty="0">
                <a:solidFill>
                  <a:srgbClr val="262626"/>
                </a:solidFill>
                <a:latin typeface="Georgia"/>
                <a:ea typeface="ヒラギノ丸ゴ Pro W4"/>
                <a:cs typeface="Times New Roman"/>
                <a:hlinkClick r:id="rId3"/>
              </a:rPr>
              <a:t>application portal </a:t>
            </a:r>
            <a:r>
              <a:rPr lang="en-US" sz="1500" dirty="0">
                <a:solidFill>
                  <a:srgbClr val="262626"/>
                </a:solidFill>
                <a:latin typeface="Georgia"/>
                <a:ea typeface="ヒラギノ丸ゴ Pro W4"/>
                <a:cs typeface="Times New Roman"/>
              </a:rPr>
              <a:t>or through the </a:t>
            </a:r>
            <a:r>
              <a:rPr lang="en-US" sz="1500" dirty="0">
                <a:solidFill>
                  <a:srgbClr val="262626"/>
                </a:solidFill>
                <a:latin typeface="Georgia"/>
                <a:ea typeface="ヒラギノ丸ゴ Pro W4"/>
                <a:cs typeface="Times New Roman"/>
                <a:hlinkClick r:id="rId4"/>
              </a:rPr>
              <a:t>Forms page </a:t>
            </a:r>
            <a:r>
              <a:rPr lang="en-US" sz="1500" dirty="0">
                <a:solidFill>
                  <a:srgbClr val="262626"/>
                </a:solidFill>
                <a:latin typeface="Georgia"/>
                <a:ea typeface="ヒラギノ丸ゴ Pro W4"/>
                <a:cs typeface="Times New Roman"/>
              </a:rPr>
              <a:t>on the Graduate School website.</a:t>
            </a:r>
          </a:p>
          <a:p>
            <a:pPr marL="0" marR="0">
              <a:spcBef>
                <a:spcPts val="0"/>
              </a:spcBef>
              <a:spcAft>
                <a:spcPts val="0"/>
              </a:spcAft>
            </a:pPr>
            <a:endParaRPr lang="en-US" sz="1500" dirty="0">
              <a:solidFill>
                <a:srgbClr val="262626"/>
              </a:solidFill>
              <a:latin typeface="Georgia"/>
              <a:ea typeface="ヒラギノ丸ゴ Pro W4"/>
              <a:cs typeface="Times New Roman"/>
            </a:endParaRPr>
          </a:p>
          <a:p>
            <a:pPr marL="0" marR="0">
              <a:spcBef>
                <a:spcPts val="0"/>
              </a:spcBef>
              <a:spcAft>
                <a:spcPts val="0"/>
              </a:spcAft>
            </a:pPr>
            <a:r>
              <a:rPr lang="en-US" sz="1500" dirty="0">
                <a:solidFill>
                  <a:srgbClr val="262626"/>
                </a:solidFill>
                <a:latin typeface="Georgia"/>
                <a:ea typeface="ヒラギノ丸ゴ Pro W4"/>
                <a:cs typeface="Times New Roman"/>
              </a:rPr>
              <a:t>Admitted applicants can only request one change of term and must reapply for a new term if the request is denied or they are unable to attend in their new term.</a:t>
            </a:r>
          </a:p>
          <a:p>
            <a:pPr marL="0" marR="0">
              <a:spcBef>
                <a:spcPts val="0"/>
              </a:spcBef>
              <a:spcAft>
                <a:spcPts val="0"/>
              </a:spcAft>
            </a:pPr>
            <a:endParaRPr lang="en-US" sz="1500" dirty="0">
              <a:solidFill>
                <a:srgbClr val="262626"/>
              </a:solidFill>
              <a:latin typeface="Georgia"/>
              <a:ea typeface="ヒラギノ丸ゴ Pro W4"/>
              <a:cs typeface="Times New Roman"/>
            </a:endParaRPr>
          </a:p>
          <a:p>
            <a:pPr marL="0" marR="0">
              <a:spcBef>
                <a:spcPts val="0"/>
              </a:spcBef>
              <a:spcAft>
                <a:spcPts val="0"/>
              </a:spcAft>
            </a:pPr>
            <a:r>
              <a:rPr lang="en-US" sz="1500" dirty="0">
                <a:solidFill>
                  <a:srgbClr val="262626"/>
                </a:solidFill>
                <a:latin typeface="Georgia"/>
                <a:ea typeface="ヒラギノ丸ゴ Pro W4"/>
                <a:cs typeface="Times New Roman"/>
              </a:rPr>
              <a:t>Both forms will pre-populate applicant data, including program, site, and their current start term. Applicants can then select a new term based on when their program is available to start. </a:t>
            </a:r>
          </a:p>
          <a:p>
            <a:pPr marL="0" marR="0">
              <a:spcBef>
                <a:spcPts val="0"/>
              </a:spcBef>
              <a:spcAft>
                <a:spcPts val="0"/>
              </a:spcAft>
            </a:pPr>
            <a:endParaRPr lang="en-US" sz="1500" dirty="0">
              <a:solidFill>
                <a:srgbClr val="262626"/>
              </a:solidFill>
              <a:latin typeface="Georgia"/>
              <a:ea typeface="ヒラギノ丸ゴ Pro W4"/>
              <a:cs typeface="Times New Roman"/>
            </a:endParaRPr>
          </a:p>
        </p:txBody>
      </p:sp>
      <p:pic>
        <p:nvPicPr>
          <p:cNvPr id="2" name="Picture 1"/>
          <p:cNvPicPr>
            <a:picLocks noChangeAspect="1"/>
          </p:cNvPicPr>
          <p:nvPr/>
        </p:nvPicPr>
        <p:blipFill>
          <a:blip r:embed="rId5"/>
          <a:stretch>
            <a:fillRect/>
          </a:stretch>
        </p:blipFill>
        <p:spPr>
          <a:xfrm rot="735780">
            <a:off x="4848617" y="950148"/>
            <a:ext cx="2985610" cy="2344736"/>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a:blip r:embed="rId6"/>
          <a:stretch>
            <a:fillRect/>
          </a:stretch>
        </p:blipFill>
        <p:spPr>
          <a:xfrm rot="20525687">
            <a:off x="4533682" y="3093914"/>
            <a:ext cx="3431883" cy="2985810"/>
          </a:xfrm>
          <a:prstGeom prst="rect">
            <a:avLst/>
          </a:prstGeom>
          <a:ln>
            <a:noFill/>
          </a:ln>
          <a:effectLst>
            <a:outerShdw blurRad="190500" algn="tl" rotWithShape="0">
              <a:srgbClr val="000000">
                <a:alpha val="70000"/>
              </a:srgbClr>
            </a:outerShdw>
          </a:effectLst>
        </p:spPr>
      </p:pic>
      <p:pic>
        <p:nvPicPr>
          <p:cNvPr id="5" name="Picture 4">
            <a:hlinkClick r:id="rId3"/>
          </p:cNvPr>
          <p:cNvPicPr>
            <a:picLocks noChangeAspect="1"/>
          </p:cNvPicPr>
          <p:nvPr/>
        </p:nvPicPr>
        <p:blipFill>
          <a:blip r:embed="rId7"/>
          <a:stretch>
            <a:fillRect/>
          </a:stretch>
        </p:blipFill>
        <p:spPr>
          <a:xfrm>
            <a:off x="6849116" y="499527"/>
            <a:ext cx="1947184" cy="683501"/>
          </a:xfrm>
          <a:prstGeom prst="rect">
            <a:avLst/>
          </a:prstGeom>
          <a:ln>
            <a:noFill/>
          </a:ln>
        </p:spPr>
      </p:pic>
    </p:spTree>
    <p:extLst>
      <p:ext uri="{BB962C8B-B14F-4D97-AF65-F5344CB8AC3E}">
        <p14:creationId xmlns:p14="http://schemas.microsoft.com/office/powerpoint/2010/main" val="3161892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82219" y="0"/>
            <a:ext cx="5067300" cy="939800"/>
          </a:xfrm>
          <a:prstGeom prst="rect">
            <a:avLst/>
          </a:prstGeom>
        </p:spPr>
      </p:pic>
      <p:sp>
        <p:nvSpPr>
          <p:cNvPr id="8" name="Title 1"/>
          <p:cNvSpPr txBox="1">
            <a:spLocks/>
          </p:cNvSpPr>
          <p:nvPr/>
        </p:nvSpPr>
        <p:spPr>
          <a:xfrm>
            <a:off x="190479" y="169333"/>
            <a:ext cx="4367407"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FFFFFF"/>
                </a:solidFill>
                <a:latin typeface="Helvetica"/>
                <a:cs typeface="Helvetica"/>
              </a:rPr>
              <a:t>Faculty Review</a:t>
            </a:r>
          </a:p>
        </p:txBody>
      </p:sp>
      <p:sp>
        <p:nvSpPr>
          <p:cNvPr id="9" name="Text Box 19"/>
          <p:cNvSpPr txBox="1"/>
          <p:nvPr/>
        </p:nvSpPr>
        <p:spPr>
          <a:xfrm>
            <a:off x="256579" y="1109132"/>
            <a:ext cx="3803358" cy="3161115"/>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solidFill>
                  <a:srgbClr val="1A2E4F"/>
                </a:solidFill>
                <a:effectLst/>
                <a:latin typeface="Helvetica"/>
                <a:ea typeface="ヒラギノ丸ゴ Pro W4"/>
                <a:cs typeface="Times New Roman"/>
              </a:rPr>
              <a:t>Pre-Admission Requests</a:t>
            </a:r>
            <a:endParaRPr lang="en-US" sz="1600" dirty="0">
              <a:solidFill>
                <a:srgbClr val="262626"/>
              </a:solidFill>
              <a:effectLst/>
              <a:ea typeface="ヒラギノ丸ゴ Pro W4"/>
              <a:cs typeface="Times New Roman"/>
            </a:endParaRPr>
          </a:p>
          <a:p>
            <a:pPr marL="0" marR="0">
              <a:spcBef>
                <a:spcPts val="0"/>
              </a:spcBef>
              <a:spcAft>
                <a:spcPts val="0"/>
              </a:spcAft>
            </a:pPr>
            <a:r>
              <a:rPr lang="en-US" sz="1600" dirty="0">
                <a:solidFill>
                  <a:srgbClr val="262626"/>
                </a:solidFill>
                <a:effectLst/>
                <a:latin typeface="Georgia"/>
                <a:ea typeface="ヒラギノ丸ゴ Pro W4"/>
                <a:cs typeface="Times New Roman"/>
              </a:rPr>
              <a:t>Applicants who request a change of term before they’ve been admitted do not require faculty approval. The Graduate School will process the request automatically. Applicants will not be able to request a term in which their program does not typically start. </a:t>
            </a:r>
          </a:p>
          <a:p>
            <a:pPr marL="0" marR="0">
              <a:spcBef>
                <a:spcPts val="0"/>
              </a:spcBef>
              <a:spcAft>
                <a:spcPts val="0"/>
              </a:spcAft>
            </a:pPr>
            <a:endParaRPr lang="en-US" sz="1600" dirty="0">
              <a:solidFill>
                <a:srgbClr val="262626"/>
              </a:solidFill>
              <a:latin typeface="Georgia"/>
              <a:ea typeface="ヒラギノ丸ゴ Pro W4"/>
              <a:cs typeface="Times New Roman"/>
            </a:endParaRPr>
          </a:p>
          <a:p>
            <a:pPr marL="0" marR="0">
              <a:spcBef>
                <a:spcPts val="0"/>
              </a:spcBef>
              <a:spcAft>
                <a:spcPts val="0"/>
              </a:spcAft>
            </a:pPr>
            <a:r>
              <a:rPr lang="en-US" sz="1600" dirty="0">
                <a:solidFill>
                  <a:srgbClr val="262626"/>
                </a:solidFill>
                <a:effectLst/>
                <a:latin typeface="Georgia"/>
                <a:ea typeface="ヒラギノ丸ゴ Pro W4"/>
                <a:cs typeface="Times New Roman"/>
              </a:rPr>
              <a:t>Applicants also receive confirmation emails when their request is received, approved/denied, and processed.</a:t>
            </a:r>
            <a:endParaRPr lang="en-US" sz="1600" dirty="0">
              <a:solidFill>
                <a:srgbClr val="262626"/>
              </a:solidFill>
              <a:effectLst/>
              <a:ea typeface="ヒラギノ丸ゴ Pro W4"/>
              <a:cs typeface="Times New Roman"/>
            </a:endParaRPr>
          </a:p>
        </p:txBody>
      </p:sp>
      <p:sp>
        <p:nvSpPr>
          <p:cNvPr id="17" name="Text Box 19"/>
          <p:cNvSpPr txBox="1"/>
          <p:nvPr/>
        </p:nvSpPr>
        <p:spPr>
          <a:xfrm>
            <a:off x="4729511" y="785785"/>
            <a:ext cx="3905155" cy="3768472"/>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solidFill>
                  <a:srgbClr val="1A2E4F"/>
                </a:solidFill>
                <a:effectLst/>
                <a:latin typeface="Helvetica"/>
                <a:ea typeface="ヒラギノ丸ゴ Pro W4"/>
                <a:cs typeface="Times New Roman"/>
              </a:rPr>
              <a:t>Post-Admission Requests</a:t>
            </a:r>
            <a:endParaRPr lang="en-US" sz="1600" dirty="0">
              <a:solidFill>
                <a:srgbClr val="262626"/>
              </a:solidFill>
              <a:effectLst/>
              <a:ea typeface="ヒラギノ丸ゴ Pro W4"/>
              <a:cs typeface="Times New Roman"/>
            </a:endParaRPr>
          </a:p>
          <a:p>
            <a:pPr marL="0" marR="0">
              <a:spcBef>
                <a:spcPts val="0"/>
              </a:spcBef>
              <a:spcAft>
                <a:spcPts val="0"/>
              </a:spcAft>
            </a:pPr>
            <a:r>
              <a:rPr lang="en-US" sz="1600" dirty="0">
                <a:solidFill>
                  <a:srgbClr val="262626"/>
                </a:solidFill>
                <a:effectLst/>
                <a:latin typeface="Georgia"/>
                <a:ea typeface="ヒラギノ丸ゴ Pro W4"/>
                <a:cs typeface="Times New Roman"/>
              </a:rPr>
              <a:t>If an applicant requests a change of term after admission, the application and form will be sent back to Faculty Review for approval/denial. </a:t>
            </a:r>
          </a:p>
          <a:p>
            <a:pPr marL="0" marR="0">
              <a:spcBef>
                <a:spcPts val="0"/>
              </a:spcBef>
              <a:spcAft>
                <a:spcPts val="0"/>
              </a:spcAft>
            </a:pPr>
            <a:endParaRPr lang="en-US" sz="1600" dirty="0">
              <a:solidFill>
                <a:srgbClr val="262626"/>
              </a:solidFill>
              <a:latin typeface="Georgia"/>
              <a:ea typeface="ヒラギノ丸ゴ Pro W4"/>
              <a:cs typeface="Times New Roman"/>
            </a:endParaRPr>
          </a:p>
          <a:p>
            <a:pPr marL="0" marR="0">
              <a:spcBef>
                <a:spcPts val="0"/>
              </a:spcBef>
              <a:spcAft>
                <a:spcPts val="0"/>
              </a:spcAft>
            </a:pPr>
            <a:r>
              <a:rPr lang="en-US" sz="1600" dirty="0">
                <a:solidFill>
                  <a:srgbClr val="262626"/>
                </a:solidFill>
                <a:effectLst/>
                <a:latin typeface="Georgia"/>
                <a:ea typeface="ヒラギノ丸ゴ Pro W4"/>
                <a:cs typeface="Times New Roman"/>
              </a:rPr>
              <a:t>When you receive a request for change of term, you’ll open the application in the Slate Reader as you would when you review an application for admission. </a:t>
            </a:r>
          </a:p>
          <a:p>
            <a:pPr marL="0" marR="0">
              <a:spcBef>
                <a:spcPts val="0"/>
              </a:spcBef>
              <a:spcAft>
                <a:spcPts val="0"/>
              </a:spcAft>
            </a:pPr>
            <a:endParaRPr lang="en-US" sz="1600" dirty="0">
              <a:solidFill>
                <a:srgbClr val="262626"/>
              </a:solidFill>
              <a:latin typeface="Georgia"/>
              <a:ea typeface="ヒラギノ丸ゴ Pro W4"/>
              <a:cs typeface="Times New Roman"/>
            </a:endParaRPr>
          </a:p>
          <a:p>
            <a:pPr marL="0" marR="0">
              <a:spcBef>
                <a:spcPts val="0"/>
              </a:spcBef>
              <a:spcAft>
                <a:spcPts val="0"/>
              </a:spcAft>
            </a:pPr>
            <a:r>
              <a:rPr lang="en-US" sz="1600" dirty="0">
                <a:solidFill>
                  <a:srgbClr val="262626"/>
                </a:solidFill>
                <a:effectLst/>
                <a:latin typeface="Georgia"/>
                <a:ea typeface="ヒラギノ丸ゴ Pro W4"/>
                <a:cs typeface="Times New Roman"/>
              </a:rPr>
              <a:t>Since it is a change of term request, you’ll see a red highlight by the tab reading “GR Deferral.” Click the tab to view the request.</a:t>
            </a:r>
          </a:p>
          <a:p>
            <a:pPr marL="0" marR="0">
              <a:spcBef>
                <a:spcPts val="0"/>
              </a:spcBef>
              <a:spcAft>
                <a:spcPts val="0"/>
              </a:spcAft>
            </a:pPr>
            <a:endParaRPr lang="en-US" sz="1600" dirty="0">
              <a:solidFill>
                <a:srgbClr val="262626"/>
              </a:solidFill>
              <a:latin typeface="Georgia"/>
              <a:ea typeface="ヒラギノ丸ゴ Pro W4"/>
              <a:cs typeface="Times New Roman"/>
            </a:endParaRPr>
          </a:p>
          <a:p>
            <a:pPr marL="0" marR="0">
              <a:spcBef>
                <a:spcPts val="0"/>
              </a:spcBef>
              <a:spcAft>
                <a:spcPts val="0"/>
              </a:spcAft>
            </a:pPr>
            <a:endParaRPr lang="en-US" sz="1600" dirty="0">
              <a:solidFill>
                <a:srgbClr val="262626"/>
              </a:solidFill>
              <a:effectLst/>
              <a:latin typeface="Georgia"/>
              <a:ea typeface="ヒラギノ丸ゴ Pro W4"/>
              <a:cs typeface="Times New Roman"/>
            </a:endParaRPr>
          </a:p>
        </p:txBody>
      </p:sp>
      <p:pic>
        <p:nvPicPr>
          <p:cNvPr id="2" name="Picture 1"/>
          <p:cNvPicPr>
            <a:picLocks noChangeAspect="1"/>
          </p:cNvPicPr>
          <p:nvPr/>
        </p:nvPicPr>
        <p:blipFill>
          <a:blip r:embed="rId3"/>
          <a:stretch>
            <a:fillRect/>
          </a:stretch>
        </p:blipFill>
        <p:spPr>
          <a:xfrm rot="648332">
            <a:off x="5077116" y="4767325"/>
            <a:ext cx="1168039" cy="1663571"/>
          </a:xfrm>
          <a:prstGeom prst="rect">
            <a:avLst/>
          </a:prstGeom>
        </p:spPr>
      </p:pic>
      <p:pic>
        <p:nvPicPr>
          <p:cNvPr id="4" name="Picture 3"/>
          <p:cNvPicPr>
            <a:picLocks noChangeAspect="1"/>
          </p:cNvPicPr>
          <p:nvPr/>
        </p:nvPicPr>
        <p:blipFill>
          <a:blip r:embed="rId4"/>
          <a:stretch>
            <a:fillRect/>
          </a:stretch>
        </p:blipFill>
        <p:spPr>
          <a:xfrm rot="20628846">
            <a:off x="289595" y="4505744"/>
            <a:ext cx="4299418" cy="8482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Explosion 2 4"/>
          <p:cNvSpPr/>
          <p:nvPr/>
        </p:nvSpPr>
        <p:spPr>
          <a:xfrm rot="2236284">
            <a:off x="5872346" y="4407085"/>
            <a:ext cx="2990088" cy="2194560"/>
          </a:xfrm>
          <a:prstGeom prst="irregularSeal2">
            <a:avLst/>
          </a:prstGeom>
          <a:gradFill>
            <a:gsLst>
              <a:gs pos="46000">
                <a:srgbClr val="192E50"/>
              </a:gs>
              <a:gs pos="0">
                <a:srgbClr val="FAB134"/>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rot="1569580">
            <a:off x="6347297" y="5088867"/>
            <a:ext cx="1832854" cy="830997"/>
          </a:xfrm>
          <a:prstGeom prst="rect">
            <a:avLst/>
          </a:prstGeom>
          <a:noFill/>
        </p:spPr>
        <p:txBody>
          <a:bodyPr wrap="square" rtlCol="0">
            <a:spAutoFit/>
          </a:bodyPr>
          <a:lstStyle/>
          <a:p>
            <a:pPr algn="ctr"/>
            <a:r>
              <a:rPr lang="en-US" sz="1600" b="1" dirty="0">
                <a:solidFill>
                  <a:schemeClr val="bg1"/>
                </a:solidFill>
              </a:rPr>
              <a:t>This means it’s a change of term request!</a:t>
            </a:r>
          </a:p>
        </p:txBody>
      </p:sp>
      <p:cxnSp>
        <p:nvCxnSpPr>
          <p:cNvPr id="16" name="Straight Arrow Connector 15"/>
          <p:cNvCxnSpPr/>
          <p:nvPr/>
        </p:nvCxnSpPr>
        <p:spPr>
          <a:xfrm flipH="1">
            <a:off x="5943600" y="5675848"/>
            <a:ext cx="738489" cy="43234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450084" y="4345114"/>
            <a:ext cx="3089620" cy="1600438"/>
          </a:xfrm>
          <a:prstGeom prst="rect">
            <a:avLst/>
          </a:prstGeom>
          <a:solidFill>
            <a:schemeClr val="bg1"/>
          </a:solidFill>
        </p:spPr>
        <p:txBody>
          <a:bodyPr wrap="square" rtlCol="0">
            <a:spAutoFit/>
          </a:bodyPr>
          <a:lstStyle/>
          <a:p>
            <a:r>
              <a:rPr lang="en-US" sz="1400" dirty="0">
                <a:latin typeface="Times New Roman" panose="02020603050405020304" pitchFamily="18" charset="0"/>
                <a:cs typeface="Times New Roman" panose="02020603050405020304" pitchFamily="18" charset="0"/>
              </a:rPr>
              <a:t>Spongebob,</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We have received your request to change your term for Special Education M.A. – Visual Impairment emphasis (Extended Campus) from 2019 summer (May) to 2019 fall (August).</a:t>
            </a:r>
          </a:p>
        </p:txBody>
      </p:sp>
      <p:cxnSp>
        <p:nvCxnSpPr>
          <p:cNvPr id="11" name="Straight Connector 10"/>
          <p:cNvCxnSpPr/>
          <p:nvPr/>
        </p:nvCxnSpPr>
        <p:spPr>
          <a:xfrm flipV="1">
            <a:off x="219456" y="4345117"/>
            <a:ext cx="1230628" cy="766379"/>
          </a:xfrm>
          <a:prstGeom prst="line">
            <a:avLst/>
          </a:prstGeom>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V="1">
            <a:off x="481263" y="5874748"/>
            <a:ext cx="968821" cy="92915"/>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61569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82219" y="0"/>
            <a:ext cx="5067300" cy="939800"/>
          </a:xfrm>
          <a:prstGeom prst="rect">
            <a:avLst/>
          </a:prstGeom>
        </p:spPr>
      </p:pic>
      <p:sp>
        <p:nvSpPr>
          <p:cNvPr id="8" name="Title 1"/>
          <p:cNvSpPr txBox="1">
            <a:spLocks/>
          </p:cNvSpPr>
          <p:nvPr/>
        </p:nvSpPr>
        <p:spPr>
          <a:xfrm>
            <a:off x="190479" y="169333"/>
            <a:ext cx="4367407"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FFFFFF"/>
                </a:solidFill>
                <a:latin typeface="Helvetica"/>
                <a:cs typeface="Helvetica"/>
              </a:rPr>
              <a:t>Faculty Review</a:t>
            </a:r>
          </a:p>
        </p:txBody>
      </p:sp>
      <p:sp>
        <p:nvSpPr>
          <p:cNvPr id="9" name="Text Box 19"/>
          <p:cNvSpPr txBox="1"/>
          <p:nvPr/>
        </p:nvSpPr>
        <p:spPr>
          <a:xfrm>
            <a:off x="349752" y="1463574"/>
            <a:ext cx="3803358" cy="1606636"/>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solidFill>
                  <a:srgbClr val="1A2E4F"/>
                </a:solidFill>
                <a:effectLst/>
                <a:latin typeface="Helvetica"/>
                <a:ea typeface="ヒラギノ丸ゴ Pro W4"/>
                <a:cs typeface="Times New Roman"/>
              </a:rPr>
              <a:t>Approving/Denying the Request</a:t>
            </a:r>
          </a:p>
          <a:p>
            <a:pPr marL="0" marR="0">
              <a:spcBef>
                <a:spcPts val="0"/>
              </a:spcBef>
              <a:spcAft>
                <a:spcPts val="0"/>
              </a:spcAft>
            </a:pPr>
            <a:r>
              <a:rPr lang="en-US" sz="1600" dirty="0">
                <a:solidFill>
                  <a:srgbClr val="262626"/>
                </a:solidFill>
                <a:latin typeface="Georgia"/>
                <a:ea typeface="ヒラギノ丸ゴ Pro W4"/>
                <a:cs typeface="Times New Roman"/>
              </a:rPr>
              <a:t>Once you click the “GR Deferral” tab, you will see the request form. The form includes the applicant’s current/original term of admission as well as the term they would like to change to.</a:t>
            </a:r>
            <a:endParaRPr lang="en-US" sz="1600" dirty="0">
              <a:solidFill>
                <a:srgbClr val="262626"/>
              </a:solidFill>
              <a:effectLst/>
              <a:ea typeface="ヒラギノ丸ゴ Pro W4"/>
              <a:cs typeface="Times New Roman"/>
            </a:endParaRPr>
          </a:p>
        </p:txBody>
      </p:sp>
      <p:pic>
        <p:nvPicPr>
          <p:cNvPr id="3" name="Picture 2"/>
          <p:cNvPicPr>
            <a:picLocks noChangeAspect="1"/>
          </p:cNvPicPr>
          <p:nvPr/>
        </p:nvPicPr>
        <p:blipFill>
          <a:blip r:embed="rId3"/>
          <a:stretch>
            <a:fillRect/>
          </a:stretch>
        </p:blipFill>
        <p:spPr>
          <a:xfrm>
            <a:off x="5494477" y="1770096"/>
            <a:ext cx="2782531" cy="4483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4"/>
          <a:stretch>
            <a:fillRect/>
          </a:stretch>
        </p:blipFill>
        <p:spPr>
          <a:xfrm>
            <a:off x="640730" y="3467045"/>
            <a:ext cx="3035056" cy="2098818"/>
          </a:xfrm>
          <a:prstGeom prst="rect">
            <a:avLst/>
          </a:prstGeom>
          <a:ln>
            <a:noFill/>
          </a:ln>
          <a:effectLst>
            <a:outerShdw blurRad="190500" algn="tl" rotWithShape="0">
              <a:srgbClr val="000000">
                <a:alpha val="70000"/>
              </a:srgbClr>
            </a:outerShdw>
          </a:effectLst>
        </p:spPr>
      </p:pic>
      <p:cxnSp>
        <p:nvCxnSpPr>
          <p:cNvPr id="6" name="Straight Arrow Connector 5"/>
          <p:cNvCxnSpPr/>
          <p:nvPr/>
        </p:nvCxnSpPr>
        <p:spPr>
          <a:xfrm flipH="1">
            <a:off x="2374182" y="4351862"/>
            <a:ext cx="737406" cy="45064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133255" y="4161933"/>
            <a:ext cx="1446298" cy="338554"/>
          </a:xfrm>
          <a:prstGeom prst="rect">
            <a:avLst/>
          </a:prstGeom>
          <a:solidFill>
            <a:schemeClr val="bg1"/>
          </a:solidFill>
        </p:spPr>
        <p:txBody>
          <a:bodyPr wrap="square" rtlCol="0">
            <a:spAutoFit/>
          </a:bodyPr>
          <a:lstStyle/>
          <a:p>
            <a:r>
              <a:rPr lang="en-US" sz="1600" b="1" dirty="0">
                <a:solidFill>
                  <a:srgbClr val="FF0000"/>
                </a:solidFill>
              </a:rPr>
              <a:t>Current term</a:t>
            </a:r>
          </a:p>
        </p:txBody>
      </p:sp>
      <p:cxnSp>
        <p:nvCxnSpPr>
          <p:cNvPr id="14" name="Straight Arrow Connector 13"/>
          <p:cNvCxnSpPr/>
          <p:nvPr/>
        </p:nvCxnSpPr>
        <p:spPr>
          <a:xfrm flipH="1">
            <a:off x="2459421" y="5053359"/>
            <a:ext cx="652167"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177837" y="4800833"/>
            <a:ext cx="1446298" cy="584775"/>
          </a:xfrm>
          <a:prstGeom prst="rect">
            <a:avLst/>
          </a:prstGeom>
          <a:solidFill>
            <a:schemeClr val="bg1"/>
          </a:solidFill>
        </p:spPr>
        <p:txBody>
          <a:bodyPr wrap="square" rtlCol="0">
            <a:spAutoFit/>
          </a:bodyPr>
          <a:lstStyle/>
          <a:p>
            <a:r>
              <a:rPr lang="en-US" sz="1600" b="1" dirty="0">
                <a:solidFill>
                  <a:srgbClr val="FF0000"/>
                </a:solidFill>
              </a:rPr>
              <a:t>Requested new term</a:t>
            </a:r>
          </a:p>
        </p:txBody>
      </p:sp>
      <p:cxnSp>
        <p:nvCxnSpPr>
          <p:cNvPr id="20" name="Straight Arrow Connector 19"/>
          <p:cNvCxnSpPr/>
          <p:nvPr/>
        </p:nvCxnSpPr>
        <p:spPr>
          <a:xfrm flipH="1">
            <a:off x="7093921" y="3220377"/>
            <a:ext cx="359406" cy="18423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7453327" y="2989114"/>
            <a:ext cx="1461377" cy="830997"/>
          </a:xfrm>
          <a:prstGeom prst="rect">
            <a:avLst/>
          </a:prstGeom>
          <a:noFill/>
        </p:spPr>
        <p:txBody>
          <a:bodyPr wrap="square" rtlCol="0">
            <a:spAutoFit/>
          </a:bodyPr>
          <a:lstStyle/>
          <a:p>
            <a:r>
              <a:rPr lang="en-US" sz="1200" b="1" dirty="0">
                <a:solidFill>
                  <a:srgbClr val="FF0000"/>
                </a:solidFill>
              </a:rPr>
              <a:t>Select whether you would like to approve or deny the request.</a:t>
            </a:r>
          </a:p>
        </p:txBody>
      </p:sp>
      <p:sp>
        <p:nvSpPr>
          <p:cNvPr id="26" name="Text Box 19"/>
          <p:cNvSpPr txBox="1"/>
          <p:nvPr/>
        </p:nvSpPr>
        <p:spPr>
          <a:xfrm>
            <a:off x="5462045" y="316326"/>
            <a:ext cx="3367377" cy="1372584"/>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solidFill>
                  <a:srgbClr val="1A2E4F"/>
                </a:solidFill>
                <a:effectLst/>
                <a:latin typeface="Helvetica"/>
                <a:ea typeface="ヒラギノ丸ゴ Pro W4"/>
                <a:cs typeface="Times New Roman"/>
              </a:rPr>
              <a:t>Change of Term Form</a:t>
            </a:r>
          </a:p>
          <a:p>
            <a:pPr marL="0" marR="0">
              <a:spcBef>
                <a:spcPts val="0"/>
              </a:spcBef>
              <a:spcAft>
                <a:spcPts val="0"/>
              </a:spcAft>
            </a:pPr>
            <a:r>
              <a:rPr lang="en-US" sz="1600" dirty="0">
                <a:solidFill>
                  <a:srgbClr val="262626"/>
                </a:solidFill>
                <a:latin typeface="Georgia"/>
                <a:ea typeface="ヒラギノ丸ゴ Pro W4"/>
                <a:cs typeface="Times New Roman"/>
              </a:rPr>
              <a:t>Click on “Review Form/Send to Bin” in the lower right corner to open the form. Here, you’ll select if you approve or deny the request.</a:t>
            </a:r>
            <a:endParaRPr lang="en-US" sz="1600" dirty="0">
              <a:solidFill>
                <a:srgbClr val="262626"/>
              </a:solidFill>
              <a:effectLst/>
              <a:ea typeface="ヒラギノ丸ゴ Pro W4"/>
              <a:cs typeface="Times New Roman"/>
            </a:endParaRPr>
          </a:p>
        </p:txBody>
      </p:sp>
    </p:spTree>
    <p:extLst>
      <p:ext uri="{BB962C8B-B14F-4D97-AF65-F5344CB8AC3E}">
        <p14:creationId xmlns:p14="http://schemas.microsoft.com/office/powerpoint/2010/main" val="2381143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82219" y="0"/>
            <a:ext cx="5067300" cy="939800"/>
          </a:xfrm>
          <a:prstGeom prst="rect">
            <a:avLst/>
          </a:prstGeom>
        </p:spPr>
      </p:pic>
      <p:sp>
        <p:nvSpPr>
          <p:cNvPr id="8" name="Title 1"/>
          <p:cNvSpPr txBox="1">
            <a:spLocks/>
          </p:cNvSpPr>
          <p:nvPr/>
        </p:nvSpPr>
        <p:spPr>
          <a:xfrm>
            <a:off x="190479" y="169333"/>
            <a:ext cx="4367407" cy="64875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a:solidFill>
                  <a:srgbClr val="FFFFFF"/>
                </a:solidFill>
                <a:latin typeface="Helvetica"/>
                <a:cs typeface="Helvetica"/>
              </a:rPr>
              <a:t>Faculty Review</a:t>
            </a:r>
          </a:p>
        </p:txBody>
      </p:sp>
      <p:sp>
        <p:nvSpPr>
          <p:cNvPr id="9" name="Text Box 19"/>
          <p:cNvSpPr txBox="1"/>
          <p:nvPr/>
        </p:nvSpPr>
        <p:spPr>
          <a:xfrm>
            <a:off x="256579" y="1109132"/>
            <a:ext cx="3803358" cy="2100793"/>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solidFill>
                  <a:srgbClr val="1A2E4F"/>
                </a:solidFill>
                <a:effectLst/>
                <a:latin typeface="Helvetica"/>
                <a:ea typeface="ヒラギノ丸ゴ Pro W4"/>
                <a:cs typeface="Times New Roman"/>
              </a:rPr>
              <a:t>Denied Requests</a:t>
            </a:r>
          </a:p>
          <a:p>
            <a:pPr marL="0" marR="0">
              <a:spcBef>
                <a:spcPts val="0"/>
              </a:spcBef>
              <a:spcAft>
                <a:spcPts val="0"/>
              </a:spcAft>
            </a:pPr>
            <a:r>
              <a:rPr lang="en-US" sz="1600" dirty="0">
                <a:solidFill>
                  <a:srgbClr val="262626"/>
                </a:solidFill>
                <a:latin typeface="Georgia"/>
                <a:ea typeface="ヒラギノ丸ゴ Pro W4"/>
                <a:cs typeface="Times New Roman"/>
              </a:rPr>
              <a:t>If a change of term request is denied, a text box will pop up on the change of term form asking for a Denial Reason. This is </a:t>
            </a:r>
            <a:r>
              <a:rPr lang="en-US" sz="1600" b="1" i="1" dirty="0">
                <a:solidFill>
                  <a:srgbClr val="FF0000"/>
                </a:solidFill>
                <a:latin typeface="Georgia"/>
                <a:ea typeface="ヒラギノ丸ゴ Pro W4"/>
                <a:cs typeface="Times New Roman"/>
              </a:rPr>
              <a:t>required</a:t>
            </a:r>
            <a:r>
              <a:rPr lang="en-US" sz="1600" i="1" dirty="0">
                <a:solidFill>
                  <a:srgbClr val="262626"/>
                </a:solidFill>
                <a:latin typeface="Georgia"/>
                <a:ea typeface="ヒラギノ丸ゴ Pro W4"/>
                <a:cs typeface="Times New Roman"/>
              </a:rPr>
              <a:t>.</a:t>
            </a:r>
            <a:r>
              <a:rPr lang="en-US" sz="1600" dirty="0">
                <a:solidFill>
                  <a:srgbClr val="262626"/>
                </a:solidFill>
                <a:latin typeface="Georgia"/>
                <a:ea typeface="ヒラギノ丸ゴ Pro W4"/>
                <a:cs typeface="Times New Roman"/>
              </a:rPr>
              <a:t> Please be mindful when completing this section as anything typed in the text box will be sent to the applicant via email.</a:t>
            </a:r>
            <a:endParaRPr lang="en-US" sz="1600" dirty="0">
              <a:solidFill>
                <a:srgbClr val="262626"/>
              </a:solidFill>
              <a:effectLst/>
              <a:ea typeface="ヒラギノ丸ゴ Pro W4"/>
              <a:cs typeface="Times New Roman"/>
            </a:endParaRPr>
          </a:p>
        </p:txBody>
      </p:sp>
      <p:pic>
        <p:nvPicPr>
          <p:cNvPr id="3" name="Picture 2"/>
          <p:cNvPicPr>
            <a:picLocks noChangeAspect="1"/>
          </p:cNvPicPr>
          <p:nvPr/>
        </p:nvPicPr>
        <p:blipFill>
          <a:blip r:embed="rId3"/>
          <a:stretch>
            <a:fillRect/>
          </a:stretch>
        </p:blipFill>
        <p:spPr>
          <a:xfrm>
            <a:off x="4059937" y="1858242"/>
            <a:ext cx="2782531" cy="44838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4" name="Picture 23"/>
          <p:cNvPicPr>
            <a:picLocks noChangeAspect="1"/>
          </p:cNvPicPr>
          <p:nvPr/>
        </p:nvPicPr>
        <p:blipFill>
          <a:blip r:embed="rId4"/>
          <a:stretch>
            <a:fillRect/>
          </a:stretch>
        </p:blipFill>
        <p:spPr>
          <a:xfrm>
            <a:off x="468824" y="3476508"/>
            <a:ext cx="3162741" cy="8287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6" name="Text Box 19"/>
          <p:cNvSpPr txBox="1"/>
          <p:nvPr/>
        </p:nvSpPr>
        <p:spPr>
          <a:xfrm>
            <a:off x="5462045" y="316326"/>
            <a:ext cx="3367377" cy="1372584"/>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solidFill>
                  <a:srgbClr val="1A2E4F"/>
                </a:solidFill>
                <a:effectLst/>
                <a:latin typeface="Helvetica"/>
                <a:ea typeface="ヒラギノ丸ゴ Pro W4"/>
                <a:cs typeface="Times New Roman"/>
              </a:rPr>
              <a:t>Approved Requests</a:t>
            </a:r>
          </a:p>
          <a:p>
            <a:pPr marL="0" marR="0">
              <a:spcBef>
                <a:spcPts val="0"/>
              </a:spcBef>
              <a:spcAft>
                <a:spcPts val="0"/>
              </a:spcAft>
            </a:pPr>
            <a:r>
              <a:rPr lang="en-US" sz="1600" dirty="0">
                <a:solidFill>
                  <a:srgbClr val="262626"/>
                </a:solidFill>
                <a:latin typeface="Georgia"/>
                <a:ea typeface="ヒラギノ丸ゴ Pro W4"/>
                <a:cs typeface="Times New Roman"/>
              </a:rPr>
              <a:t>If the request is approved, the form will be sent to staff in the Graduate School for processing. Once the changes have been made an email</a:t>
            </a:r>
            <a:endParaRPr lang="en-US" sz="1600" dirty="0">
              <a:solidFill>
                <a:srgbClr val="262626"/>
              </a:solidFill>
              <a:effectLst/>
              <a:ea typeface="ヒラギノ丸ゴ Pro W4"/>
              <a:cs typeface="Times New Roman"/>
            </a:endParaRPr>
          </a:p>
        </p:txBody>
      </p:sp>
      <p:cxnSp>
        <p:nvCxnSpPr>
          <p:cNvPr id="28" name="Straight Arrow Connector 27"/>
          <p:cNvCxnSpPr>
            <a:endCxn id="24" idx="0"/>
          </p:cNvCxnSpPr>
          <p:nvPr/>
        </p:nvCxnSpPr>
        <p:spPr>
          <a:xfrm flipH="1">
            <a:off x="3631565" y="3781806"/>
            <a:ext cx="500833" cy="10909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51269" y="4461682"/>
            <a:ext cx="1384739" cy="1600438"/>
          </a:xfrm>
          <a:prstGeom prst="rect">
            <a:avLst/>
          </a:prstGeom>
          <a:noFill/>
        </p:spPr>
        <p:txBody>
          <a:bodyPr wrap="square" rtlCol="0">
            <a:spAutoFit/>
          </a:bodyPr>
          <a:lstStyle/>
          <a:p>
            <a:r>
              <a:rPr lang="en-US" sz="1400" b="1" dirty="0">
                <a:solidFill>
                  <a:srgbClr val="FF0000"/>
                </a:solidFill>
              </a:rPr>
              <a:t>If you deny the request, you’ll be required to enter a reason. This </a:t>
            </a:r>
            <a:r>
              <a:rPr lang="en-US" sz="1400" b="1" i="1" dirty="0">
                <a:solidFill>
                  <a:srgbClr val="FF0000"/>
                </a:solidFill>
              </a:rPr>
              <a:t>will</a:t>
            </a:r>
            <a:r>
              <a:rPr lang="en-US" sz="1400" b="1" dirty="0">
                <a:solidFill>
                  <a:srgbClr val="FF0000"/>
                </a:solidFill>
              </a:rPr>
              <a:t> be sent to the applicant via email.</a:t>
            </a:r>
          </a:p>
        </p:txBody>
      </p:sp>
      <p:sp>
        <p:nvSpPr>
          <p:cNvPr id="25" name="Text Box 19"/>
          <p:cNvSpPr txBox="1"/>
          <p:nvPr/>
        </p:nvSpPr>
        <p:spPr>
          <a:xfrm>
            <a:off x="6942279" y="1555560"/>
            <a:ext cx="1887143" cy="3628158"/>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dirty="0">
                <a:solidFill>
                  <a:srgbClr val="262626"/>
                </a:solidFill>
                <a:latin typeface="Georgia"/>
                <a:ea typeface="ヒラギノ丸ゴ Pro W4"/>
                <a:cs typeface="Times New Roman"/>
              </a:rPr>
              <a:t>will be sent to the applicant to inform them that the change was approved and completed.</a:t>
            </a:r>
            <a:endParaRPr lang="en-US" sz="1600" dirty="0">
              <a:solidFill>
                <a:srgbClr val="262626"/>
              </a:solidFill>
              <a:effectLst/>
              <a:ea typeface="ヒラギノ丸ゴ Pro W4"/>
              <a:cs typeface="Times New Roman"/>
            </a:endParaRPr>
          </a:p>
        </p:txBody>
      </p:sp>
      <p:sp>
        <p:nvSpPr>
          <p:cNvPr id="27" name="Text Box 19"/>
          <p:cNvSpPr txBox="1"/>
          <p:nvPr/>
        </p:nvSpPr>
        <p:spPr>
          <a:xfrm>
            <a:off x="6970711" y="3181484"/>
            <a:ext cx="1858712" cy="3241468"/>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b="1" dirty="0">
                <a:solidFill>
                  <a:srgbClr val="1A2E4F"/>
                </a:solidFill>
                <a:effectLst/>
                <a:latin typeface="Helvetica"/>
                <a:ea typeface="ヒラギノ丸ゴ Pro W4"/>
                <a:cs typeface="Times New Roman"/>
              </a:rPr>
              <a:t>Remember</a:t>
            </a:r>
          </a:p>
          <a:p>
            <a:pPr marL="0" marR="0">
              <a:spcBef>
                <a:spcPts val="0"/>
              </a:spcBef>
              <a:spcAft>
                <a:spcPts val="0"/>
              </a:spcAft>
            </a:pPr>
            <a:r>
              <a:rPr lang="en-US" sz="1600" dirty="0">
                <a:solidFill>
                  <a:srgbClr val="262626"/>
                </a:solidFill>
                <a:latin typeface="Georgia"/>
                <a:ea typeface="ヒラギノ丸ゴ Pro W4"/>
                <a:cs typeface="Times New Roman"/>
              </a:rPr>
              <a:t>Applicants can only request one change of term after they’ve been admitted. If they cannot start in their deferred term, they will need to reapply to the program for another term. </a:t>
            </a:r>
            <a:endParaRPr lang="en-US" sz="1600" dirty="0">
              <a:solidFill>
                <a:srgbClr val="262626"/>
              </a:solidFill>
              <a:effectLst/>
              <a:ea typeface="ヒラギノ丸ゴ Pro W4"/>
              <a:cs typeface="Times New Roman"/>
            </a:endParaRPr>
          </a:p>
        </p:txBody>
      </p:sp>
    </p:spTree>
    <p:extLst>
      <p:ext uri="{BB962C8B-B14F-4D97-AF65-F5344CB8AC3E}">
        <p14:creationId xmlns:p14="http://schemas.microsoft.com/office/powerpoint/2010/main" val="2950140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0" y="1768909"/>
            <a:ext cx="9144000" cy="1255888"/>
          </a:xfrm>
          <a:prstGeom prst="rect">
            <a:avLst/>
          </a:prstGeom>
          <a:noFill/>
          <a:ln>
            <a:noFill/>
          </a:ln>
        </p:spPr>
      </p:pic>
      <p:sp>
        <p:nvSpPr>
          <p:cNvPr id="2" name="Title 1"/>
          <p:cNvSpPr>
            <a:spLocks noGrp="1"/>
          </p:cNvSpPr>
          <p:nvPr>
            <p:ph type="ctrTitle"/>
          </p:nvPr>
        </p:nvSpPr>
        <p:spPr>
          <a:xfrm>
            <a:off x="0" y="1812888"/>
            <a:ext cx="9144000" cy="648758"/>
          </a:xfrm>
        </p:spPr>
        <p:txBody>
          <a:bodyPr/>
          <a:lstStyle/>
          <a:p>
            <a:r>
              <a:rPr lang="en-US" b="1" dirty="0">
                <a:solidFill>
                  <a:srgbClr val="FFFFFF"/>
                </a:solidFill>
                <a:latin typeface="Helvetica"/>
                <a:cs typeface="Helvetica"/>
              </a:rPr>
              <a:t>THANK YOU!</a:t>
            </a:r>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5734457" y="5658556"/>
            <a:ext cx="3188724" cy="936944"/>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0" y="6758755"/>
            <a:ext cx="9144000" cy="99246"/>
          </a:xfrm>
          <a:prstGeom prst="rect">
            <a:avLst/>
          </a:prstGeom>
          <a:noFill/>
          <a:ln>
            <a:noFill/>
          </a:ln>
        </p:spPr>
      </p:pic>
      <p:sp>
        <p:nvSpPr>
          <p:cNvPr id="14" name="Text Box 19"/>
          <p:cNvSpPr txBox="1"/>
          <p:nvPr/>
        </p:nvSpPr>
        <p:spPr>
          <a:xfrm>
            <a:off x="279960" y="5824009"/>
            <a:ext cx="3362960" cy="1090437"/>
          </a:xfrm>
          <a:prstGeom prst="rect">
            <a:avLst/>
          </a:prstGeom>
          <a:noFill/>
          <a:ln>
            <a:noFill/>
          </a:ln>
          <a:effectLst/>
          <a:extLst>
            <a:ext uri="{C572A759-6A51-4108-AA02-DFA0A04FC94B}">
              <ma14:wrappingTextBoxFlag xmlns:ma14="http://schemas.microsoft.com/office/mac/drawingml/2011/main"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20000"/>
              </a:lnSpc>
              <a:spcBef>
                <a:spcPts val="0"/>
              </a:spcBef>
              <a:spcAft>
                <a:spcPts val="0"/>
              </a:spcAft>
            </a:pPr>
            <a:r>
              <a:rPr lang="en-US" sz="1200" dirty="0">
                <a:solidFill>
                  <a:schemeClr val="bg1">
                    <a:lumMod val="50000"/>
                  </a:schemeClr>
                </a:solidFill>
                <a:latin typeface="Georgia"/>
                <a:ea typeface="ヒラギノ丸ゴ Pro W4"/>
                <a:cs typeface="Times New Roman"/>
              </a:rPr>
              <a:t>Graduate School &amp; International Admissions</a:t>
            </a:r>
          </a:p>
          <a:p>
            <a:pPr marL="0" marR="0">
              <a:lnSpc>
                <a:spcPct val="120000"/>
              </a:lnSpc>
              <a:spcBef>
                <a:spcPts val="0"/>
              </a:spcBef>
              <a:spcAft>
                <a:spcPts val="0"/>
              </a:spcAft>
            </a:pPr>
            <a:r>
              <a:rPr lang="en-US" sz="1200" dirty="0">
                <a:solidFill>
                  <a:schemeClr val="bg1">
                    <a:lumMod val="50000"/>
                  </a:schemeClr>
                </a:solidFill>
                <a:latin typeface="Georgia"/>
                <a:ea typeface="ヒラギノ丸ゴ Pro W4"/>
                <a:cs typeface="Times New Roman"/>
              </a:rPr>
              <a:t>Change of Term - Faculty</a:t>
            </a:r>
          </a:p>
          <a:p>
            <a:pPr marL="0" marR="0">
              <a:lnSpc>
                <a:spcPct val="120000"/>
              </a:lnSpc>
              <a:spcBef>
                <a:spcPts val="0"/>
              </a:spcBef>
              <a:spcAft>
                <a:spcPts val="0"/>
              </a:spcAft>
            </a:pPr>
            <a:r>
              <a:rPr lang="en-US" sz="1200" dirty="0">
                <a:solidFill>
                  <a:schemeClr val="bg1">
                    <a:lumMod val="50000"/>
                  </a:schemeClr>
                </a:solidFill>
                <a:latin typeface="Georgia"/>
                <a:ea typeface="ヒラギノ丸ゴ Pro W4"/>
                <a:cs typeface="Times New Roman"/>
              </a:rPr>
              <a:t>8/20/2020</a:t>
            </a:r>
          </a:p>
          <a:p>
            <a:pPr marL="0" marR="0">
              <a:spcBef>
                <a:spcPts val="0"/>
              </a:spcBef>
              <a:spcAft>
                <a:spcPts val="0"/>
              </a:spcAft>
            </a:pPr>
            <a:endParaRPr lang="en-US" sz="1200" dirty="0">
              <a:solidFill>
                <a:schemeClr val="bg1">
                  <a:lumMod val="50000"/>
                </a:schemeClr>
              </a:solidFill>
              <a:effectLst/>
              <a:ea typeface="ヒラギノ丸ゴ Pro W4"/>
              <a:cs typeface="Times New Roman"/>
            </a:endParaRPr>
          </a:p>
        </p:txBody>
      </p:sp>
    </p:spTree>
    <p:extLst>
      <p:ext uri="{BB962C8B-B14F-4D97-AF65-F5344CB8AC3E}">
        <p14:creationId xmlns:p14="http://schemas.microsoft.com/office/powerpoint/2010/main" val="39676297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817</TotalTime>
  <Words>615</Words>
  <Application>Microsoft Office PowerPoint</Application>
  <PresentationFormat>On-screen Show (4:3)</PresentationFormat>
  <Paragraphs>50</Paragraphs>
  <Slides>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Georgia</vt:lpstr>
      <vt:lpstr>Helvetica</vt:lpstr>
      <vt:lpstr>Times New Roman</vt:lpstr>
      <vt:lpstr>Office Theme</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 TITLE</dc:title>
  <dc:creator>Jordan</dc:creator>
  <cp:lastModifiedBy>Rehnberg, Jen</cp:lastModifiedBy>
  <cp:revision>45</cp:revision>
  <dcterms:created xsi:type="dcterms:W3CDTF">2015-05-27T18:56:39Z</dcterms:created>
  <dcterms:modified xsi:type="dcterms:W3CDTF">2020-08-20T22:07:55Z</dcterms:modified>
</cp:coreProperties>
</file>