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60" r:id="rId5"/>
    <p:sldId id="266" r:id="rId6"/>
    <p:sldId id="262" r:id="rId7"/>
    <p:sldId id="263" r:id="rId8"/>
    <p:sldId id="264" r:id="rId9"/>
    <p:sldId id="259" r:id="rId10"/>
    <p:sldId id="267" r:id="rId11"/>
    <p:sldId id="268" r:id="rId12"/>
    <p:sldId id="269" r:id="rId13"/>
    <p:sldId id="270" r:id="rId14"/>
    <p:sldId id="271" r:id="rId15"/>
    <p:sldId id="272" r:id="rId16"/>
    <p:sldId id="274" r:id="rId17"/>
    <p:sldId id="275"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1" d="100"/>
          <a:sy n="91" d="100"/>
        </p:scale>
        <p:origin x="114" y="54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53D9E33D-B852-4F77-BB83-82DBFCAA49CE}" type="slidenum">
              <a:rPr lang="en-US" smtClean="0"/>
              <a:t>‹#›</a:t>
            </a:fld>
            <a:endParaRPr lang="en-US"/>
          </a:p>
        </p:txBody>
      </p:sp>
    </p:spTree>
    <p:extLst>
      <p:ext uri="{BB962C8B-B14F-4D97-AF65-F5344CB8AC3E}">
        <p14:creationId xmlns:p14="http://schemas.microsoft.com/office/powerpoint/2010/main" val="115960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E5037-F443-4B2F-A20A-57BF9B90ACE0}" type="datetimeFigureOut">
              <a:rPr lang="en-US" smtClean="0"/>
              <a:t>05/02/2016</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169277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91567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521426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755851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59E5037-F443-4B2F-A20A-57BF9B90ACE0}" type="datetimeFigureOut">
              <a:rPr lang="en-US" smtClean="0"/>
              <a:t>05/02/2016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3500311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59E5037-F443-4B2F-A20A-57BF9B90ACE0}" type="datetimeFigureOut">
              <a:rPr lang="en-US" smtClean="0"/>
              <a:t>05/02/2016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402456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2908400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91561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70528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E5037-F443-4B2F-A20A-57BF9B90ACE0}" type="datetimeFigureOut">
              <a:rPr lang="en-US" smtClean="0"/>
              <a:t>05/02/2016</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231414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E5037-F443-4B2F-A20A-57BF9B90ACE0}" type="datetimeFigureOut">
              <a:rPr lang="en-US" smtClean="0"/>
              <a:t>05/02/2016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339301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E5037-F443-4B2F-A20A-57BF9B90ACE0}" type="datetimeFigureOut">
              <a:rPr lang="en-US" smtClean="0"/>
              <a:t>05/02/2016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57294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E5037-F443-4B2F-A20A-57BF9B90ACE0}" type="datetimeFigureOut">
              <a:rPr lang="en-US" smtClean="0"/>
              <a:t>05/02/2016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239165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E5037-F443-4B2F-A20A-57BF9B90ACE0}" type="datetimeFigureOut">
              <a:rPr lang="en-US" smtClean="0"/>
              <a:t>05/02/2016</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23061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E5037-F443-4B2F-A20A-57BF9B90ACE0}" type="datetimeFigureOut">
              <a:rPr lang="en-US" smtClean="0"/>
              <a:t>05/02/2016</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138109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E5037-F443-4B2F-A20A-57BF9B90ACE0}" type="datetimeFigureOut">
              <a:rPr lang="en-US" smtClean="0"/>
              <a:t>05/02/2016</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3D9E33D-B852-4F77-BB83-82DBFCAA49CE}" type="slidenum">
              <a:rPr lang="en-US" smtClean="0"/>
              <a:t>‹#›</a:t>
            </a:fld>
            <a:endParaRPr lang="en-US"/>
          </a:p>
        </p:txBody>
      </p:sp>
    </p:spTree>
    <p:extLst>
      <p:ext uri="{BB962C8B-B14F-4D97-AF65-F5344CB8AC3E}">
        <p14:creationId xmlns:p14="http://schemas.microsoft.com/office/powerpoint/2010/main" val="13409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59E5037-F443-4B2F-A20A-57BF9B90ACE0}" type="datetimeFigureOut">
              <a:rPr lang="en-US" smtClean="0"/>
              <a:t>05/02/2016</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53D9E33D-B852-4F77-BB83-82DBFCAA49CE}" type="slidenum">
              <a:rPr lang="en-US" smtClean="0"/>
              <a:t>‹#›</a:t>
            </a:fld>
            <a:endParaRPr lang="en-US"/>
          </a:p>
        </p:txBody>
      </p:sp>
    </p:spTree>
    <p:extLst>
      <p:ext uri="{BB962C8B-B14F-4D97-AF65-F5344CB8AC3E}">
        <p14:creationId xmlns:p14="http://schemas.microsoft.com/office/powerpoint/2010/main" val="4231185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0405" y="2036267"/>
            <a:ext cx="8825658" cy="1260779"/>
          </a:xfrm>
        </p:spPr>
        <p:txBody>
          <a:bodyPr/>
          <a:lstStyle/>
          <a:p>
            <a:pPr algn="ctr"/>
            <a:r>
              <a:rPr lang="en-US" dirty="0" smtClean="0"/>
              <a:t>Utility Cart Training</a:t>
            </a:r>
            <a:endParaRPr lang="en-US" dirty="0"/>
          </a:p>
        </p:txBody>
      </p:sp>
      <p:pic>
        <p:nvPicPr>
          <p:cNvPr id="7" name="Picture 6" descr="L:\EHS\07_UNC_WM+bear_ver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0223" y="3297046"/>
            <a:ext cx="4126021" cy="1681354"/>
          </a:xfrm>
          <a:prstGeom prst="rect">
            <a:avLst/>
          </a:prstGeom>
          <a:noFill/>
          <a:ln>
            <a:noFill/>
          </a:ln>
        </p:spPr>
      </p:pic>
    </p:spTree>
    <p:extLst>
      <p:ext uri="{BB962C8B-B14F-4D97-AF65-F5344CB8AC3E}">
        <p14:creationId xmlns:p14="http://schemas.microsoft.com/office/powerpoint/2010/main" val="399167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7" y="4724400"/>
            <a:ext cx="9377576" cy="1100665"/>
          </a:xfrm>
        </p:spPr>
        <p:txBody>
          <a:bodyPr>
            <a:normAutofit/>
          </a:bodyPr>
          <a:lstStyle/>
          <a:p>
            <a:pPr algn="ctr"/>
            <a:r>
              <a:rPr lang="en-US" sz="4000" dirty="0" smtClean="0"/>
              <a:t>Pre-Trip Inspection</a:t>
            </a:r>
            <a:endParaRPr lang="en-US" sz="4000" dirty="0"/>
          </a:p>
        </p:txBody>
      </p:sp>
      <p:sp>
        <p:nvSpPr>
          <p:cNvPr id="5" name="TextBox 4"/>
          <p:cNvSpPr txBox="1"/>
          <p:nvPr/>
        </p:nvSpPr>
        <p:spPr>
          <a:xfrm>
            <a:off x="508001" y="742076"/>
            <a:ext cx="7823200" cy="369331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400" dirty="0" smtClean="0"/>
              <a:t>Proper tire inflation, cuts or punctures on the tires, proper steering</a:t>
            </a:r>
          </a:p>
          <a:p>
            <a:pPr marL="285750" indent="-285750">
              <a:buClr>
                <a:schemeClr val="accent1"/>
              </a:buClr>
              <a:buFont typeface="Arial" panose="020B0604020202020204" pitchFamily="34" charset="0"/>
              <a:buChar char="•"/>
            </a:pPr>
            <a:r>
              <a:rPr lang="en-US" sz="2400" dirty="0" smtClean="0"/>
              <a:t>ALWAYS </a:t>
            </a:r>
            <a:r>
              <a:rPr lang="en-US" sz="2400" dirty="0"/>
              <a:t>look behind cart BEFORE getting aboard!</a:t>
            </a:r>
          </a:p>
          <a:p>
            <a:pPr marL="285750" indent="-285750">
              <a:buClr>
                <a:schemeClr val="accent1"/>
              </a:buClr>
              <a:buFont typeface="Century Gothic" panose="020B0502020202020204" pitchFamily="34" charset="0"/>
              <a:buChar char="•"/>
            </a:pPr>
            <a:r>
              <a:rPr lang="en-US" sz="2400" dirty="0" smtClean="0"/>
              <a:t>After </a:t>
            </a:r>
            <a:r>
              <a:rPr lang="en-US" sz="2400" dirty="0"/>
              <a:t>loading, are all 4 wheels still touching the ground</a:t>
            </a:r>
            <a:r>
              <a:rPr lang="en-US" sz="2400" dirty="0" smtClean="0"/>
              <a:t>?</a:t>
            </a:r>
          </a:p>
          <a:p>
            <a:pPr marL="285750" indent="-285750">
              <a:buClr>
                <a:schemeClr val="accent1"/>
              </a:buClr>
              <a:buFont typeface="Arial" panose="020B0604020202020204" pitchFamily="34" charset="0"/>
              <a:buChar char="•"/>
            </a:pPr>
            <a:r>
              <a:rPr lang="en-US" sz="2400" dirty="0" smtClean="0"/>
              <a:t>Is the warning signal light working?</a:t>
            </a:r>
          </a:p>
          <a:p>
            <a:pPr marL="285750" indent="-285750">
              <a:buClr>
                <a:schemeClr val="accent1"/>
              </a:buClr>
              <a:buFont typeface="Arial" panose="020B0604020202020204" pitchFamily="34" charset="0"/>
              <a:buChar char="•"/>
            </a:pPr>
            <a:r>
              <a:rPr lang="en-US" sz="2400" dirty="0" smtClean="0"/>
              <a:t>Is the reverse warning signal audible (If applicable)?</a:t>
            </a:r>
          </a:p>
          <a:p>
            <a:endParaRPr lang="en-US" dirty="0"/>
          </a:p>
        </p:txBody>
      </p:sp>
      <p:pic>
        <p:nvPicPr>
          <p:cNvPr id="4" name="Picture 5" descr="C:\Program Files\Common Files\Microsoft Shared\Clipart\cagcat50\BD06670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4190" y="1609089"/>
            <a:ext cx="25542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707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Night Driving</a:t>
            </a:r>
            <a:endParaRPr lang="en-US" dirty="0"/>
          </a:p>
        </p:txBody>
      </p:sp>
      <p:sp>
        <p:nvSpPr>
          <p:cNvPr id="3" name="Content Placeholder 2"/>
          <p:cNvSpPr>
            <a:spLocks noGrp="1"/>
          </p:cNvSpPr>
          <p:nvPr>
            <p:ph idx="1"/>
          </p:nvPr>
        </p:nvSpPr>
        <p:spPr>
          <a:xfrm>
            <a:off x="474133" y="2603500"/>
            <a:ext cx="7467600" cy="3848100"/>
          </a:xfrm>
        </p:spPr>
        <p:txBody>
          <a:bodyPr>
            <a:normAutofit fontScale="92500"/>
          </a:bodyPr>
          <a:lstStyle/>
          <a:p>
            <a:pPr>
              <a:lnSpc>
                <a:spcPct val="90000"/>
              </a:lnSpc>
              <a:buFont typeface="Arial" panose="020B0604020202020204" pitchFamily="34" charset="0"/>
              <a:buChar char="•"/>
            </a:pPr>
            <a:r>
              <a:rPr lang="en-US" sz="2800" dirty="0"/>
              <a:t>If using the cart at night, does it have working headlights?</a:t>
            </a:r>
          </a:p>
          <a:p>
            <a:pPr>
              <a:lnSpc>
                <a:spcPct val="90000"/>
              </a:lnSpc>
              <a:buFont typeface="Arial" panose="020B0604020202020204" pitchFamily="34" charset="0"/>
              <a:buChar char="•"/>
            </a:pPr>
            <a:r>
              <a:rPr lang="en-US" sz="2800" dirty="0"/>
              <a:t>What about the </a:t>
            </a:r>
            <a:r>
              <a:rPr lang="en-US" sz="2800" dirty="0" smtClean="0"/>
              <a:t>back </a:t>
            </a:r>
            <a:r>
              <a:rPr lang="en-US" sz="2800" dirty="0"/>
              <a:t>lights?</a:t>
            </a:r>
          </a:p>
          <a:p>
            <a:pPr>
              <a:lnSpc>
                <a:spcPct val="90000"/>
              </a:lnSpc>
              <a:buFont typeface="Arial" panose="020B0604020202020204" pitchFamily="34" charset="0"/>
              <a:buChar char="•"/>
            </a:pPr>
            <a:r>
              <a:rPr lang="en-US" sz="2800" dirty="0"/>
              <a:t>Take extra care and be cautious, carts are not high profile vehicles – pedestrians may not see, or HEAR you coming.</a:t>
            </a:r>
          </a:p>
          <a:p>
            <a:pPr>
              <a:lnSpc>
                <a:spcPct val="90000"/>
              </a:lnSpc>
              <a:buFont typeface="Arial" panose="020B0604020202020204" pitchFamily="34" charset="0"/>
              <a:buChar char="•"/>
            </a:pPr>
            <a:r>
              <a:rPr lang="en-US" sz="2800" dirty="0"/>
              <a:t>If you notice something not </a:t>
            </a:r>
            <a:r>
              <a:rPr lang="en-US" sz="2800" dirty="0" smtClean="0"/>
              <a:t>working properly, report </a:t>
            </a:r>
            <a:r>
              <a:rPr lang="en-US" sz="2800" dirty="0"/>
              <a:t>malfunctions to </a:t>
            </a:r>
            <a:r>
              <a:rPr lang="en-US" sz="2800" dirty="0" smtClean="0"/>
              <a:t>your supervisor </a:t>
            </a:r>
            <a:r>
              <a:rPr lang="en-US" sz="2800" dirty="0"/>
              <a:t>IMMEDIATELY upon discovery.</a:t>
            </a:r>
          </a:p>
          <a:p>
            <a:endParaRPr lang="en-US" dirty="0"/>
          </a:p>
        </p:txBody>
      </p:sp>
      <p:pic>
        <p:nvPicPr>
          <p:cNvPr id="4" name="Picture 4" descr="C:\Program Files\Common Files\Microsoft Shared\Clipart\cagcat50\BD04924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9507" y="2603500"/>
            <a:ext cx="203371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14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356" y="1092200"/>
            <a:ext cx="4351023" cy="2199156"/>
          </a:xfrm>
        </p:spPr>
        <p:txBody>
          <a:bodyPr/>
          <a:lstStyle/>
          <a:p>
            <a:pPr algn="ctr"/>
            <a:r>
              <a:rPr lang="en-US" dirty="0" smtClean="0"/>
              <a:t>Safety Cart Guidelines</a:t>
            </a:r>
            <a:endParaRPr lang="en-US" dirty="0"/>
          </a:p>
        </p:txBody>
      </p:sp>
      <p:sp>
        <p:nvSpPr>
          <p:cNvPr id="3" name="Text Placeholder 2"/>
          <p:cNvSpPr>
            <a:spLocks noGrp="1"/>
          </p:cNvSpPr>
          <p:nvPr>
            <p:ph type="body" idx="1"/>
          </p:nvPr>
        </p:nvSpPr>
        <p:spPr>
          <a:xfrm>
            <a:off x="6553200" y="1092200"/>
            <a:ext cx="5029200" cy="5130800"/>
          </a:xfrm>
        </p:spPr>
        <p:txBody>
          <a:bodyPr/>
          <a:lstStyle/>
          <a:p>
            <a:pPr marL="342900" indent="-342900">
              <a:buFont typeface="Arial" panose="020B0604020202020204" pitchFamily="34" charset="0"/>
              <a:buChar char="•"/>
            </a:pPr>
            <a:r>
              <a:rPr lang="en-US" dirty="0">
                <a:solidFill>
                  <a:schemeClr val="tx1"/>
                </a:solidFill>
              </a:rPr>
              <a:t>Use cart routes ONLY</a:t>
            </a:r>
          </a:p>
          <a:p>
            <a:pPr marL="342900" indent="-342900">
              <a:buFont typeface="Arial" panose="020B0604020202020204" pitchFamily="34" charset="0"/>
              <a:buChar char="•"/>
            </a:pPr>
            <a:r>
              <a:rPr lang="en-US" dirty="0">
                <a:solidFill>
                  <a:schemeClr val="tx1"/>
                </a:solidFill>
              </a:rPr>
              <a:t>Don’t forget that you have to fit in with whatever you’re hauling</a:t>
            </a:r>
          </a:p>
          <a:p>
            <a:pPr marL="342900" indent="-342900">
              <a:buFont typeface="Arial" panose="020B0604020202020204" pitchFamily="34" charset="0"/>
              <a:buChar char="•"/>
            </a:pPr>
            <a:r>
              <a:rPr lang="en-US" dirty="0">
                <a:solidFill>
                  <a:schemeClr val="tx1"/>
                </a:solidFill>
              </a:rPr>
              <a:t>Sudden stops or changes in direction may result in loss of control</a:t>
            </a:r>
          </a:p>
          <a:p>
            <a:pPr marL="342900" indent="-342900">
              <a:buFont typeface="Arial" panose="020B0604020202020204" pitchFamily="34" charset="0"/>
              <a:buChar char="•"/>
            </a:pPr>
            <a:r>
              <a:rPr lang="en-US" dirty="0">
                <a:solidFill>
                  <a:schemeClr val="tx1"/>
                </a:solidFill>
              </a:rPr>
              <a:t>Keep hands and feet inside at all times when cart is moving</a:t>
            </a:r>
          </a:p>
          <a:p>
            <a:endParaRPr lang="en-US" dirty="0"/>
          </a:p>
        </p:txBody>
      </p:sp>
      <p:pic>
        <p:nvPicPr>
          <p:cNvPr id="4" name="Picture 6" descr="C:\Documents and Settings\hardwicb\Desktop\Pics\ramcota_blue_fro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717" y="3128312"/>
            <a:ext cx="36703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174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Safety Guidelines</a:t>
            </a:r>
            <a:endParaRPr lang="en-US" dirty="0"/>
          </a:p>
        </p:txBody>
      </p:sp>
      <p:sp>
        <p:nvSpPr>
          <p:cNvPr id="3" name="Text Placeholder 2"/>
          <p:cNvSpPr>
            <a:spLocks noGrp="1"/>
          </p:cNvSpPr>
          <p:nvPr>
            <p:ph type="body" sz="half" idx="2"/>
          </p:nvPr>
        </p:nvSpPr>
        <p:spPr>
          <a:xfrm>
            <a:off x="1154954" y="3276600"/>
            <a:ext cx="10021046" cy="3276600"/>
          </a:xfrm>
        </p:spPr>
        <p:txBody>
          <a:bodyPr>
            <a:normAutofit/>
          </a:bodyPr>
          <a:lstStyle/>
          <a:p>
            <a:pPr marL="285750" indent="-285750">
              <a:lnSpc>
                <a:spcPct val="90000"/>
              </a:lnSpc>
              <a:buFont typeface="Arial" panose="020B0604020202020204" pitchFamily="34" charset="0"/>
              <a:buChar char="•"/>
            </a:pPr>
            <a:r>
              <a:rPr lang="en-US" sz="3200" dirty="0"/>
              <a:t>Avoid tipping over – </a:t>
            </a:r>
            <a:r>
              <a:rPr lang="en-US" sz="3200" b="1" dirty="0"/>
              <a:t>drive straight up or down a slope</a:t>
            </a:r>
          </a:p>
          <a:p>
            <a:pPr marL="285750" indent="-285750">
              <a:lnSpc>
                <a:spcPct val="90000"/>
              </a:lnSpc>
              <a:buFont typeface="Arial" panose="020B0604020202020204" pitchFamily="34" charset="0"/>
              <a:buChar char="•"/>
            </a:pPr>
            <a:r>
              <a:rPr lang="en-US" sz="3200" dirty="0"/>
              <a:t>Always remain seated</a:t>
            </a:r>
          </a:p>
          <a:p>
            <a:pPr marL="285750" indent="-285750">
              <a:lnSpc>
                <a:spcPct val="90000"/>
              </a:lnSpc>
              <a:buFont typeface="Arial" panose="020B0604020202020204" pitchFamily="34" charset="0"/>
              <a:buChar char="•"/>
            </a:pPr>
            <a:r>
              <a:rPr lang="en-US" sz="3200" dirty="0"/>
              <a:t>Slow down before and during turns</a:t>
            </a:r>
          </a:p>
          <a:p>
            <a:pPr marL="285750" indent="-285750">
              <a:lnSpc>
                <a:spcPct val="90000"/>
              </a:lnSpc>
              <a:buFont typeface="Arial" panose="020B0604020202020204" pitchFamily="34" charset="0"/>
              <a:buChar char="•"/>
            </a:pPr>
            <a:r>
              <a:rPr lang="en-US" sz="3200" dirty="0"/>
              <a:t>Reduce speed, use extra care in inclement weather</a:t>
            </a:r>
          </a:p>
          <a:p>
            <a:endParaRPr lang="en-US" dirty="0"/>
          </a:p>
        </p:txBody>
      </p:sp>
    </p:spTree>
    <p:extLst>
      <p:ext uri="{BB962C8B-B14F-4D97-AF65-F5344CB8AC3E}">
        <p14:creationId xmlns:p14="http://schemas.microsoft.com/office/powerpoint/2010/main" val="2919310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Just plain common sense…</a:t>
            </a:r>
            <a:endParaRPr lang="en-US" dirty="0"/>
          </a:p>
        </p:txBody>
      </p:sp>
      <p:sp>
        <p:nvSpPr>
          <p:cNvPr id="3" name="Content Placeholder 2"/>
          <p:cNvSpPr>
            <a:spLocks noGrp="1"/>
          </p:cNvSpPr>
          <p:nvPr>
            <p:ph idx="1"/>
          </p:nvPr>
        </p:nvSpPr>
        <p:spPr>
          <a:xfrm>
            <a:off x="482601" y="3378200"/>
            <a:ext cx="6248399" cy="2228850"/>
          </a:xfrm>
        </p:spPr>
        <p:txBody>
          <a:bodyPr>
            <a:normAutofit/>
          </a:bodyPr>
          <a:lstStyle/>
          <a:p>
            <a:pPr>
              <a:buFont typeface="Arial" panose="020B0604020202020204" pitchFamily="34" charset="0"/>
              <a:buChar char="•"/>
            </a:pPr>
            <a:r>
              <a:rPr lang="en-US" sz="3200" dirty="0"/>
              <a:t>Always </a:t>
            </a:r>
            <a:r>
              <a:rPr lang="en-US" sz="3200" b="1" dirty="0"/>
              <a:t>tie-down</a:t>
            </a:r>
            <a:r>
              <a:rPr lang="en-US" sz="3200" dirty="0"/>
              <a:t> your load</a:t>
            </a:r>
          </a:p>
          <a:p>
            <a:pPr>
              <a:buFont typeface="Arial" panose="020B0604020202020204" pitchFamily="34" charset="0"/>
              <a:buChar char="•"/>
            </a:pPr>
            <a:r>
              <a:rPr lang="en-US" sz="3200" dirty="0"/>
              <a:t>Always set your brake once you get to your destination</a:t>
            </a:r>
          </a:p>
          <a:p>
            <a:endParaRPr lang="en-US" dirty="0"/>
          </a:p>
        </p:txBody>
      </p:sp>
      <p:pic>
        <p:nvPicPr>
          <p:cNvPr id="4" name="Picture 5" descr="C:\Documents and Settings\hardwicb\Desktop\Pics\lido_coupe_fro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92450"/>
            <a:ext cx="4102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627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56" y="975845"/>
            <a:ext cx="4351023" cy="2283824"/>
          </a:xfrm>
        </p:spPr>
        <p:txBody>
          <a:bodyPr/>
          <a:lstStyle/>
          <a:p>
            <a:r>
              <a:rPr lang="en-US" dirty="0" smtClean="0"/>
              <a:t>When in doubt, ask…</a:t>
            </a:r>
            <a:endParaRPr lang="en-US" dirty="0"/>
          </a:p>
        </p:txBody>
      </p:sp>
      <p:sp>
        <p:nvSpPr>
          <p:cNvPr id="3" name="Text Placeholder 2"/>
          <p:cNvSpPr>
            <a:spLocks noGrp="1"/>
          </p:cNvSpPr>
          <p:nvPr>
            <p:ph type="body" idx="1"/>
          </p:nvPr>
        </p:nvSpPr>
        <p:spPr>
          <a:xfrm>
            <a:off x="6895558" y="1295400"/>
            <a:ext cx="4636042" cy="4552950"/>
          </a:xfrm>
        </p:spPr>
        <p:txBody>
          <a:bodyPr/>
          <a:lstStyle/>
          <a:p>
            <a:pPr marL="342900" indent="-342900">
              <a:buFont typeface="Arial" panose="020B0604020202020204" pitchFamily="34" charset="0"/>
              <a:buChar char="•"/>
            </a:pPr>
            <a:r>
              <a:rPr lang="en-US" sz="3200" dirty="0">
                <a:solidFill>
                  <a:schemeClr val="tx1"/>
                </a:solidFill>
              </a:rPr>
              <a:t>About load capacity</a:t>
            </a:r>
          </a:p>
          <a:p>
            <a:pPr marL="342900" indent="-342900">
              <a:buFont typeface="Arial" panose="020B0604020202020204" pitchFamily="34" charset="0"/>
              <a:buChar char="•"/>
            </a:pPr>
            <a:r>
              <a:rPr lang="en-US" sz="3200" dirty="0">
                <a:solidFill>
                  <a:schemeClr val="tx1"/>
                </a:solidFill>
              </a:rPr>
              <a:t>About operating procedures</a:t>
            </a:r>
          </a:p>
          <a:p>
            <a:pPr marL="342900" indent="-342900">
              <a:buFont typeface="Arial" panose="020B0604020202020204" pitchFamily="34" charset="0"/>
              <a:buChar char="•"/>
            </a:pPr>
            <a:r>
              <a:rPr lang="en-US" sz="3200" dirty="0">
                <a:solidFill>
                  <a:schemeClr val="tx1"/>
                </a:solidFill>
              </a:rPr>
              <a:t>About maintenance records</a:t>
            </a:r>
          </a:p>
          <a:p>
            <a:endParaRPr lang="en-US" dirty="0"/>
          </a:p>
        </p:txBody>
      </p:sp>
      <p:pic>
        <p:nvPicPr>
          <p:cNvPr id="4" name="Picture 4" descr="C:\Documents and Settings\hardwicb\Desktop\Pics\roadster_side_w_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756" y="3048000"/>
            <a:ext cx="4648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720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OK, what about a car, truck, or van?</a:t>
            </a:r>
            <a:br>
              <a:rPr lang="en-US" dirty="0">
                <a:solidFill>
                  <a:schemeClr val="bg1"/>
                </a:solidFill>
              </a:rPr>
            </a:br>
            <a:endParaRPr lang="en-US" dirty="0"/>
          </a:p>
        </p:txBody>
      </p:sp>
      <p:sp>
        <p:nvSpPr>
          <p:cNvPr id="3" name="Content Placeholder 2"/>
          <p:cNvSpPr>
            <a:spLocks noGrp="1"/>
          </p:cNvSpPr>
          <p:nvPr>
            <p:ph idx="1"/>
          </p:nvPr>
        </p:nvSpPr>
        <p:spPr>
          <a:xfrm>
            <a:off x="1154954" y="2603500"/>
            <a:ext cx="9563845" cy="1663700"/>
          </a:xfrm>
        </p:spPr>
        <p:txBody>
          <a:bodyPr>
            <a:normAutofit/>
          </a:bodyPr>
          <a:lstStyle/>
          <a:p>
            <a:pPr marL="285750" indent="-285750">
              <a:lnSpc>
                <a:spcPct val="90000"/>
              </a:lnSpc>
              <a:buClr>
                <a:schemeClr val="accent1"/>
              </a:buClr>
              <a:buFont typeface="Arial" panose="020B0604020202020204" pitchFamily="34" charset="0"/>
              <a:buChar char="•"/>
            </a:pPr>
            <a:r>
              <a:rPr lang="en-US" sz="3200" dirty="0" smtClean="0"/>
              <a:t>You </a:t>
            </a:r>
            <a:r>
              <a:rPr lang="en-US" sz="3200" dirty="0"/>
              <a:t>must wear seat belts – it is a UNC safety rule, AND a state law.</a:t>
            </a:r>
          </a:p>
          <a:p>
            <a:pPr marL="285750" indent="-285750">
              <a:lnSpc>
                <a:spcPct val="90000"/>
              </a:lnSpc>
              <a:buClr>
                <a:schemeClr val="accent1"/>
              </a:buClr>
              <a:buFont typeface="Arial" panose="020B0604020202020204" pitchFamily="34" charset="0"/>
              <a:buChar char="•"/>
            </a:pPr>
            <a:r>
              <a:rPr lang="en-US" sz="3200" dirty="0"/>
              <a:t>NO SMOKING – period.  In ANY </a:t>
            </a:r>
            <a:r>
              <a:rPr lang="en-US" sz="3200" dirty="0" smtClean="0"/>
              <a:t>utility cart.</a:t>
            </a:r>
            <a:endParaRPr lang="en-US" sz="3200" dirty="0"/>
          </a:p>
          <a:p>
            <a:endParaRPr lang="en-US" dirty="0"/>
          </a:p>
        </p:txBody>
      </p:sp>
      <p:pic>
        <p:nvPicPr>
          <p:cNvPr id="2052" name="Picture 4" descr="http://inktoimage.com.au/shop/wp-content/uploads/2013/05/WS00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509" y="4267200"/>
            <a:ext cx="1791757" cy="23738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Smoking &gt; No Smoking &gt;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6" y="4117975"/>
            <a:ext cx="2740025" cy="274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2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Should you be driving?</a:t>
            </a:r>
          </a:p>
        </p:txBody>
      </p:sp>
      <p:sp>
        <p:nvSpPr>
          <p:cNvPr id="3" name="Text Placeholder 2"/>
          <p:cNvSpPr>
            <a:spLocks noGrp="1"/>
          </p:cNvSpPr>
          <p:nvPr>
            <p:ph type="body" sz="half" idx="2"/>
          </p:nvPr>
        </p:nvSpPr>
        <p:spPr>
          <a:xfrm>
            <a:off x="5334000" y="3543300"/>
            <a:ext cx="6197600" cy="2933700"/>
          </a:xfrm>
        </p:spPr>
        <p:txBody>
          <a:bodyPr>
            <a:normAutofit fontScale="92500"/>
          </a:bodyPr>
          <a:lstStyle/>
          <a:p>
            <a:pPr marL="285750" indent="-285750">
              <a:buFont typeface="Arial" panose="020B0604020202020204" pitchFamily="34" charset="0"/>
              <a:buChar char="•"/>
            </a:pPr>
            <a:r>
              <a:rPr lang="en-US" sz="3200" dirty="0"/>
              <a:t>Are you tired, upset, fatigued, ill?</a:t>
            </a:r>
          </a:p>
          <a:p>
            <a:pPr marL="285750" indent="-285750">
              <a:buFont typeface="Arial" panose="020B0604020202020204" pitchFamily="34" charset="0"/>
              <a:buChar char="•"/>
            </a:pPr>
            <a:r>
              <a:rPr lang="en-US" sz="3200" dirty="0"/>
              <a:t>Did you ‘celebrate’ at lunch?</a:t>
            </a:r>
          </a:p>
          <a:p>
            <a:pPr marL="285750" indent="-285750">
              <a:buFont typeface="Arial" panose="020B0604020202020204" pitchFamily="34" charset="0"/>
              <a:buChar char="•"/>
            </a:pPr>
            <a:r>
              <a:rPr lang="en-US" sz="3200" dirty="0"/>
              <a:t>Are you taking prescription or over-the-counter medication?</a:t>
            </a:r>
          </a:p>
          <a:p>
            <a:endParaRPr lang="en-US" dirty="0"/>
          </a:p>
        </p:txBody>
      </p:sp>
      <p:pic>
        <p:nvPicPr>
          <p:cNvPr id="1026" name="Picture 2" descr="http://www.imageafter.com/dbase/images/vehicles_land/b21sallie_richardson0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954" y="3393546"/>
            <a:ext cx="3806472" cy="285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7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4" y="1634066"/>
            <a:ext cx="3928534" cy="711200"/>
          </a:xfrm>
        </p:spPr>
        <p:txBody>
          <a:bodyPr/>
          <a:lstStyle/>
          <a:p>
            <a:r>
              <a:rPr lang="en-US" sz="4000" dirty="0" smtClean="0"/>
              <a:t>What about…</a:t>
            </a:r>
            <a:endParaRPr lang="en-US" sz="40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a:t>Driving a </a:t>
            </a:r>
            <a:r>
              <a:rPr lang="en-US" sz="2400" b="1" dirty="0"/>
              <a:t>mower, tractor or sweeper</a:t>
            </a:r>
            <a:r>
              <a:rPr lang="en-US" sz="2400" dirty="0"/>
              <a:t> – all traffic rules and laws still apply;  </a:t>
            </a:r>
          </a:p>
          <a:p>
            <a:pPr>
              <a:buFont typeface="Arial" panose="020B0604020202020204" pitchFamily="34" charset="0"/>
              <a:buChar char="•"/>
            </a:pPr>
            <a:r>
              <a:rPr lang="en-US" sz="2400" dirty="0"/>
              <a:t>You must obey traffic signs and signals</a:t>
            </a:r>
          </a:p>
          <a:p>
            <a:pPr>
              <a:buFont typeface="Arial" panose="020B0604020202020204" pitchFamily="34" charset="0"/>
              <a:buChar char="•"/>
            </a:pPr>
            <a:r>
              <a:rPr lang="en-US" sz="2400" dirty="0"/>
              <a:t>Pedestrians have the right-of-way</a:t>
            </a:r>
          </a:p>
          <a:p>
            <a:pPr>
              <a:buFont typeface="Arial" panose="020B0604020202020204" pitchFamily="34" charset="0"/>
              <a:buChar char="•"/>
            </a:pPr>
            <a:r>
              <a:rPr lang="en-US" sz="2400" dirty="0"/>
              <a:t>You must obey campus speed limits</a:t>
            </a:r>
          </a:p>
          <a:p>
            <a:endParaRPr lang="en-US" dirty="0"/>
          </a:p>
        </p:txBody>
      </p:sp>
      <p:pic>
        <p:nvPicPr>
          <p:cNvPr id="7" name="Picture 5" descr="C:\Program Files\Common Files\Microsoft Shared\Clipart\cagcat50\BD0495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34" y="2692400"/>
            <a:ext cx="38862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494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Whatever you drive…</a:t>
            </a:r>
            <a:endParaRPr lang="en-US" dirty="0"/>
          </a:p>
        </p:txBody>
      </p:sp>
      <p:sp>
        <p:nvSpPr>
          <p:cNvPr id="3" name="Content Placeholder 2"/>
          <p:cNvSpPr>
            <a:spLocks noGrp="1"/>
          </p:cNvSpPr>
          <p:nvPr>
            <p:ph idx="1"/>
          </p:nvPr>
        </p:nvSpPr>
        <p:spPr>
          <a:xfrm>
            <a:off x="728133" y="2603499"/>
            <a:ext cx="8026400" cy="3695702"/>
          </a:xfrm>
        </p:spPr>
        <p:txBody>
          <a:bodyPr>
            <a:normAutofit/>
          </a:bodyPr>
          <a:lstStyle/>
          <a:p>
            <a:pPr>
              <a:buFont typeface="Arial" panose="020B0604020202020204" pitchFamily="34" charset="0"/>
              <a:buChar char="•"/>
            </a:pPr>
            <a:r>
              <a:rPr lang="en-US" sz="2800" b="1" dirty="0"/>
              <a:t>Do a pre-trip check</a:t>
            </a:r>
          </a:p>
          <a:p>
            <a:pPr>
              <a:buFont typeface="Arial" panose="020B0604020202020204" pitchFamily="34" charset="0"/>
              <a:buChar char="•"/>
            </a:pPr>
            <a:r>
              <a:rPr lang="en-US" sz="2800" b="1" dirty="0"/>
              <a:t>Review</a:t>
            </a:r>
            <a:r>
              <a:rPr lang="en-US" sz="2800" dirty="0"/>
              <a:t> how the </a:t>
            </a:r>
            <a:r>
              <a:rPr lang="en-US" sz="2800" dirty="0" smtClean="0"/>
              <a:t>utility cart </a:t>
            </a:r>
            <a:r>
              <a:rPr lang="en-US" sz="2800" dirty="0"/>
              <a:t>operates </a:t>
            </a:r>
            <a:r>
              <a:rPr lang="en-US" sz="2800" b="1" dirty="0"/>
              <a:t>BEFORE</a:t>
            </a:r>
            <a:r>
              <a:rPr lang="en-US" sz="2800" dirty="0"/>
              <a:t> you turn it on</a:t>
            </a:r>
          </a:p>
          <a:p>
            <a:pPr>
              <a:buFont typeface="Arial" panose="020B0604020202020204" pitchFamily="34" charset="0"/>
              <a:buChar char="•"/>
            </a:pPr>
            <a:r>
              <a:rPr lang="en-US" sz="2800" dirty="0"/>
              <a:t>If it needs fixing, DON’T use it until it’s fixed!</a:t>
            </a:r>
          </a:p>
          <a:p>
            <a:pPr>
              <a:buFont typeface="Arial" panose="020B0604020202020204" pitchFamily="34" charset="0"/>
              <a:buChar char="•"/>
            </a:pPr>
            <a:r>
              <a:rPr lang="en-US" sz="2800" dirty="0"/>
              <a:t>If you are unfamiliar with where you are going… </a:t>
            </a:r>
            <a:r>
              <a:rPr lang="en-US" sz="2800" b="1" dirty="0"/>
              <a:t>CHECK THE ROUTE MAP</a:t>
            </a:r>
            <a:r>
              <a:rPr lang="en-US" sz="2800" dirty="0"/>
              <a:t>                                                                 </a:t>
            </a:r>
          </a:p>
          <a:p>
            <a:pPr marL="0" indent="0">
              <a:buNone/>
            </a:pPr>
            <a:endParaRPr lang="en-US" dirty="0"/>
          </a:p>
        </p:txBody>
      </p:sp>
      <p:pic>
        <p:nvPicPr>
          <p:cNvPr id="5" name="Picture 5" descr="C:\Program Files\Common Files\Microsoft Shared\Clipart\cagcat50\BD0663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4533" y="2861734"/>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34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Utility Cart Definition</a:t>
            </a:r>
            <a:endParaRPr lang="en-US" dirty="0"/>
          </a:p>
        </p:txBody>
      </p:sp>
      <p:sp>
        <p:nvSpPr>
          <p:cNvPr id="3" name="TextBox 2"/>
          <p:cNvSpPr txBox="1"/>
          <p:nvPr/>
        </p:nvSpPr>
        <p:spPr>
          <a:xfrm>
            <a:off x="1154953" y="3302597"/>
            <a:ext cx="9473601" cy="181588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2800" dirty="0"/>
              <a:t>Utility carts are defined as small size, unlicensed, utility or service carts. This includes, but is not limited to golf carts, "Gators", ATV's, 4-wheeler ATV's and “utility carts”.</a:t>
            </a:r>
          </a:p>
        </p:txBody>
      </p:sp>
    </p:spTree>
    <p:extLst>
      <p:ext uri="{BB962C8B-B14F-4D97-AF65-F5344CB8AC3E}">
        <p14:creationId xmlns:p14="http://schemas.microsoft.com/office/powerpoint/2010/main" val="501433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After all…</a:t>
            </a:r>
            <a:endParaRPr lang="en-US" dirty="0"/>
          </a:p>
        </p:txBody>
      </p:sp>
      <p:sp>
        <p:nvSpPr>
          <p:cNvPr id="3" name="Content Placeholder 2"/>
          <p:cNvSpPr>
            <a:spLocks noGrp="1"/>
          </p:cNvSpPr>
          <p:nvPr>
            <p:ph idx="1"/>
          </p:nvPr>
        </p:nvSpPr>
        <p:spPr>
          <a:xfrm>
            <a:off x="1154955" y="2603500"/>
            <a:ext cx="9733178" cy="3416300"/>
          </a:xfrm>
        </p:spPr>
        <p:txBody>
          <a:bodyPr/>
          <a:lstStyle/>
          <a:p>
            <a:pPr marL="0" indent="0" algn="ctr">
              <a:buNone/>
            </a:pPr>
            <a:r>
              <a:rPr lang="en-US" sz="4000" b="1" dirty="0"/>
              <a:t>The whole idea is to get your job done without endangering either yourself or others</a:t>
            </a:r>
            <a:r>
              <a:rPr lang="en-US" sz="4000" b="1" dirty="0" smtClean="0"/>
              <a:t>! Be safe!</a:t>
            </a:r>
            <a:endParaRPr lang="en-US" sz="4000" b="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953" y="4724398"/>
            <a:ext cx="1463040" cy="12954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1474" y="4823459"/>
            <a:ext cx="1463040"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995" y="4724398"/>
            <a:ext cx="1463040" cy="1292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313" t="199" r="22496" b="9807"/>
          <a:stretch/>
        </p:blipFill>
        <p:spPr>
          <a:xfrm>
            <a:off x="9514516" y="4724398"/>
            <a:ext cx="1491938" cy="13319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1201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19879"/>
            <a:ext cx="8761413" cy="706964"/>
          </a:xfrm>
        </p:spPr>
        <p:txBody>
          <a:bodyPr/>
          <a:lstStyle/>
          <a:p>
            <a:pPr algn="ctr"/>
            <a:r>
              <a:rPr lang="en-US" dirty="0" smtClean="0"/>
              <a:t>Types of Utility Carts </a:t>
            </a:r>
            <a:endParaRPr lang="en-US" dirty="0"/>
          </a:p>
        </p:txBody>
      </p:sp>
      <p:pic>
        <p:nvPicPr>
          <p:cNvPr id="1026" name="Picture 2" descr="http://i.ebayimg.com/00/s/NjAwWDgwMA==/z/1rcAAOSw6EhURoVt/$_35.JPG?set_i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55" y="231326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kingswood.foreuphosting.com/wp-content/uploads/2014/02/golf-car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793" y="3284747"/>
            <a:ext cx="2738232" cy="27964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muttonpower.com/data/uploads/HPX4x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8357" y="4456386"/>
            <a:ext cx="2878081" cy="20711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toro.com/golf/images/wkm_mdx_s_x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64" y="4342002"/>
            <a:ext cx="2332028" cy="23320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wedgewoodenclosures.com/images/Villager6_door_crack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7064" y="2550250"/>
            <a:ext cx="2857500"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5455" y="3015491"/>
            <a:ext cx="2041988" cy="369332"/>
          </a:xfrm>
          <a:prstGeom prst="rect">
            <a:avLst/>
          </a:prstGeom>
          <a:noFill/>
        </p:spPr>
        <p:txBody>
          <a:bodyPr wrap="square" rtlCol="0">
            <a:spAutoFit/>
          </a:bodyPr>
          <a:lstStyle/>
          <a:p>
            <a:r>
              <a:rPr lang="en-US" dirty="0" smtClean="0"/>
              <a:t>Golf Carts</a:t>
            </a:r>
            <a:endParaRPr lang="en-US" dirty="0"/>
          </a:p>
        </p:txBody>
      </p:sp>
      <p:sp>
        <p:nvSpPr>
          <p:cNvPr id="4" name="TextBox 3"/>
          <p:cNvSpPr txBox="1"/>
          <p:nvPr/>
        </p:nvSpPr>
        <p:spPr>
          <a:xfrm>
            <a:off x="9162849" y="2209911"/>
            <a:ext cx="2345167" cy="369332"/>
          </a:xfrm>
          <a:prstGeom prst="rect">
            <a:avLst/>
          </a:prstGeom>
          <a:noFill/>
        </p:spPr>
        <p:txBody>
          <a:bodyPr wrap="square" rtlCol="0">
            <a:spAutoFit/>
          </a:bodyPr>
          <a:lstStyle/>
          <a:p>
            <a:r>
              <a:rPr lang="en-US" dirty="0" smtClean="0"/>
              <a:t>Club Cars</a:t>
            </a:r>
            <a:endParaRPr lang="en-US" dirty="0"/>
          </a:p>
        </p:txBody>
      </p:sp>
      <p:sp>
        <p:nvSpPr>
          <p:cNvPr id="5" name="TextBox 4"/>
          <p:cNvSpPr txBox="1"/>
          <p:nvPr/>
        </p:nvSpPr>
        <p:spPr>
          <a:xfrm>
            <a:off x="9162849" y="4253396"/>
            <a:ext cx="2495774" cy="369332"/>
          </a:xfrm>
          <a:prstGeom prst="rect">
            <a:avLst/>
          </a:prstGeom>
          <a:noFill/>
        </p:spPr>
        <p:txBody>
          <a:bodyPr wrap="square" rtlCol="0">
            <a:spAutoFit/>
          </a:bodyPr>
          <a:lstStyle/>
          <a:p>
            <a:r>
              <a:rPr lang="en-US" dirty="0" smtClean="0"/>
              <a:t>Gators</a:t>
            </a:r>
            <a:endParaRPr lang="en-US" dirty="0"/>
          </a:p>
        </p:txBody>
      </p:sp>
      <p:sp>
        <p:nvSpPr>
          <p:cNvPr id="6" name="TextBox 5"/>
          <p:cNvSpPr txBox="1"/>
          <p:nvPr/>
        </p:nvSpPr>
        <p:spPr>
          <a:xfrm>
            <a:off x="1294073" y="2202094"/>
            <a:ext cx="2739392" cy="369332"/>
          </a:xfrm>
          <a:prstGeom prst="rect">
            <a:avLst/>
          </a:prstGeom>
          <a:noFill/>
        </p:spPr>
        <p:txBody>
          <a:bodyPr wrap="square" rtlCol="0">
            <a:spAutoFit/>
          </a:bodyPr>
          <a:lstStyle/>
          <a:p>
            <a:r>
              <a:rPr lang="en-US" dirty="0" smtClean="0"/>
              <a:t>4-Wheeler/ATV’s</a:t>
            </a:r>
            <a:endParaRPr lang="en-US" dirty="0"/>
          </a:p>
        </p:txBody>
      </p:sp>
      <p:sp>
        <p:nvSpPr>
          <p:cNvPr id="7" name="TextBox 6"/>
          <p:cNvSpPr txBox="1"/>
          <p:nvPr/>
        </p:nvSpPr>
        <p:spPr>
          <a:xfrm>
            <a:off x="1410014" y="4438062"/>
            <a:ext cx="2850776" cy="369332"/>
          </a:xfrm>
          <a:prstGeom prst="rect">
            <a:avLst/>
          </a:prstGeom>
          <a:noFill/>
        </p:spPr>
        <p:txBody>
          <a:bodyPr wrap="square" rtlCol="0">
            <a:spAutoFit/>
          </a:bodyPr>
          <a:lstStyle/>
          <a:p>
            <a:r>
              <a:rPr lang="en-US" dirty="0" smtClean="0"/>
              <a:t>Toro Workman</a:t>
            </a:r>
            <a:endParaRPr lang="en-US" dirty="0"/>
          </a:p>
        </p:txBody>
      </p:sp>
    </p:spTree>
    <p:extLst>
      <p:ext uri="{BB962C8B-B14F-4D97-AF65-F5344CB8AC3E}">
        <p14:creationId xmlns:p14="http://schemas.microsoft.com/office/powerpoint/2010/main" val="3033471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Utility Cart Requirements</a:t>
            </a:r>
          </a:p>
        </p:txBody>
      </p:sp>
      <p:sp>
        <p:nvSpPr>
          <p:cNvPr id="3" name="Text Placeholder 2"/>
          <p:cNvSpPr>
            <a:spLocks noGrp="1"/>
          </p:cNvSpPr>
          <p:nvPr>
            <p:ph type="body" sz="half" idx="2"/>
          </p:nvPr>
        </p:nvSpPr>
        <p:spPr>
          <a:xfrm>
            <a:off x="681616" y="3231776"/>
            <a:ext cx="5815581" cy="3626224"/>
          </a:xfrm>
        </p:spPr>
        <p:txBody>
          <a:bodyPr>
            <a:normAutofit lnSpcReduction="10000"/>
          </a:bodyPr>
          <a:lstStyle/>
          <a:p>
            <a:pPr marL="285750" indent="-285750">
              <a:buFont typeface="Arial" panose="020B0604020202020204" pitchFamily="34" charset="0"/>
              <a:buChar char="•"/>
            </a:pPr>
            <a:r>
              <a:rPr lang="en-US" dirty="0"/>
              <a:t>Under the Colorado Revised Statue section 42-4-204 all utility carts are required to be equipped with at least one lamp displaying a white light on the front of the vehicle, visible from a distance of no less than five hundred feet to the front of the vehicle. They are also required to be equipped with at least one orange beacon light that is visible on the top or back of the utility cart from a distance of no less than five hundred feet to the back of the vehicle</a:t>
            </a:r>
            <a:r>
              <a:rPr lang="en-US" dirty="0" smtClean="0"/>
              <a:t>. </a:t>
            </a:r>
            <a:r>
              <a:rPr lang="en-US" dirty="0"/>
              <a:t>These lights are required to be used at all times on all carts operating from dusk until dawn (nighttime operations).</a:t>
            </a:r>
          </a:p>
          <a:p>
            <a:endParaRPr lang="en-US" dirty="0"/>
          </a:p>
        </p:txBody>
      </p:sp>
      <p:pic>
        <p:nvPicPr>
          <p:cNvPr id="2050" name="Picture 2" descr="http://ecx.images-amazon.com/images/I/41V%2Bemyjr8L._SY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198" y="3684494"/>
            <a:ext cx="2435016" cy="2435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114hh0cykhyb0.cloudfront.net/images/uploads/amber-led-multi-mode-strobe-light-beacon-profile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9281" y="3684494"/>
            <a:ext cx="2208306" cy="220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87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87067" y="1557867"/>
            <a:ext cx="5198533" cy="4521199"/>
          </a:xfrm>
        </p:spPr>
        <p:txBody>
          <a:bodyPr>
            <a:normAutofit/>
          </a:bodyPr>
          <a:lstStyle/>
          <a:p>
            <a:pPr>
              <a:buFont typeface="Arial" panose="020B0604020202020204" pitchFamily="34" charset="0"/>
              <a:buChar char="•"/>
            </a:pPr>
            <a:r>
              <a:rPr lang="en-US" sz="2400" dirty="0">
                <a:solidFill>
                  <a:schemeClr val="tx1"/>
                </a:solidFill>
              </a:rPr>
              <a:t>Utility carts roll easier</a:t>
            </a:r>
          </a:p>
          <a:p>
            <a:pPr>
              <a:buFont typeface="Arial" panose="020B0604020202020204" pitchFamily="34" charset="0"/>
              <a:buChar char="•"/>
            </a:pPr>
            <a:r>
              <a:rPr lang="en-US" sz="2400" dirty="0">
                <a:solidFill>
                  <a:schemeClr val="tx1"/>
                </a:solidFill>
              </a:rPr>
              <a:t>Have a lower center of gravity</a:t>
            </a:r>
          </a:p>
          <a:p>
            <a:pPr>
              <a:buFont typeface="Arial" panose="020B0604020202020204" pitchFamily="34" charset="0"/>
              <a:buChar char="•"/>
            </a:pPr>
            <a:r>
              <a:rPr lang="en-US" sz="2400" dirty="0">
                <a:solidFill>
                  <a:schemeClr val="tx1"/>
                </a:solidFill>
              </a:rPr>
              <a:t>Some carts aren’t equipped with seat belts, horns, break lights, or turn signals</a:t>
            </a:r>
          </a:p>
          <a:p>
            <a:pPr>
              <a:buFont typeface="Arial" panose="020B0604020202020204" pitchFamily="34" charset="0"/>
              <a:buChar char="•"/>
            </a:pPr>
            <a:r>
              <a:rPr lang="en-US" sz="2400" dirty="0">
                <a:solidFill>
                  <a:schemeClr val="tx1"/>
                </a:solidFill>
              </a:rPr>
              <a:t>Cars </a:t>
            </a:r>
            <a:r>
              <a:rPr lang="en-US" sz="2400" b="1" dirty="0">
                <a:solidFill>
                  <a:schemeClr val="tx1"/>
                </a:solidFill>
              </a:rPr>
              <a:t>ALWAYS</a:t>
            </a:r>
            <a:r>
              <a:rPr lang="en-US" sz="2400" dirty="0">
                <a:solidFill>
                  <a:schemeClr val="tx1"/>
                </a:solidFill>
              </a:rPr>
              <a:t> have the right of way</a:t>
            </a:r>
          </a:p>
          <a:p>
            <a:pPr>
              <a:buFont typeface="Arial" panose="020B0604020202020204" pitchFamily="34" charset="0"/>
              <a:buChar char="•"/>
            </a:pPr>
            <a:r>
              <a:rPr lang="en-US" sz="2400" dirty="0">
                <a:solidFill>
                  <a:schemeClr val="tx1"/>
                </a:solidFill>
              </a:rPr>
              <a:t>In a collision carts</a:t>
            </a:r>
            <a:r>
              <a:rPr lang="en-US" sz="2400" b="1" dirty="0">
                <a:solidFill>
                  <a:schemeClr val="tx1"/>
                </a:solidFill>
              </a:rPr>
              <a:t> ALWAYS </a:t>
            </a:r>
            <a:r>
              <a:rPr lang="en-US" sz="2400" dirty="0">
                <a:solidFill>
                  <a:schemeClr val="tx1"/>
                </a:solidFill>
              </a:rPr>
              <a:t>lose!</a:t>
            </a:r>
          </a:p>
          <a:p>
            <a:endParaRPr lang="en-US" dirty="0"/>
          </a:p>
        </p:txBody>
      </p:sp>
      <p:sp>
        <p:nvSpPr>
          <p:cNvPr id="4" name="Title 1"/>
          <p:cNvSpPr txBox="1">
            <a:spLocks/>
          </p:cNvSpPr>
          <p:nvPr/>
        </p:nvSpPr>
        <p:spPr bwMode="gray">
          <a:xfrm>
            <a:off x="778933" y="626533"/>
            <a:ext cx="5147734" cy="1998134"/>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solidFill>
                  <a:schemeClr val="bg1"/>
                </a:solidFill>
              </a:rPr>
              <a:t>Why are carts different than cars?</a:t>
            </a:r>
            <a:endParaRPr lang="en-US" dirty="0">
              <a:solidFill>
                <a:schemeClr val="bg1"/>
              </a:solidFill>
            </a:endParaRPr>
          </a:p>
        </p:txBody>
      </p:sp>
      <p:pic>
        <p:nvPicPr>
          <p:cNvPr id="1026" name="Picture 2" descr="https://s.graphiq.com/sites/default/files/1372/media/images/_64917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17" y="2819401"/>
            <a:ext cx="4869750" cy="253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21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are you driving…</a:t>
            </a:r>
            <a:endParaRPr lang="en-US" dirty="0"/>
          </a:p>
        </p:txBody>
      </p:sp>
      <p:sp>
        <p:nvSpPr>
          <p:cNvPr id="3" name="Content Placeholder 2"/>
          <p:cNvSpPr>
            <a:spLocks noGrp="1"/>
          </p:cNvSpPr>
          <p:nvPr>
            <p:ph idx="1"/>
          </p:nvPr>
        </p:nvSpPr>
        <p:spPr>
          <a:xfrm>
            <a:off x="1154955" y="2603500"/>
            <a:ext cx="5787712" cy="2662767"/>
          </a:xfrm>
        </p:spPr>
        <p:txBody>
          <a:bodyPr>
            <a:normAutofit fontScale="92500" lnSpcReduction="20000"/>
          </a:bodyPr>
          <a:lstStyle/>
          <a:p>
            <a:pPr>
              <a:buFont typeface="Arial" panose="020B0604020202020204" pitchFamily="34" charset="0"/>
              <a:buChar char="•"/>
            </a:pPr>
            <a:r>
              <a:rPr lang="en-US" sz="2800" dirty="0" smtClean="0"/>
              <a:t>The streets on campus</a:t>
            </a:r>
          </a:p>
          <a:p>
            <a:pPr>
              <a:buFont typeface="Arial" panose="020B0604020202020204" pitchFamily="34" charset="0"/>
              <a:buChar char="•"/>
            </a:pPr>
            <a:r>
              <a:rPr lang="en-US" sz="2800" dirty="0" smtClean="0"/>
              <a:t>The sidewalks on campus</a:t>
            </a:r>
          </a:p>
          <a:p>
            <a:pPr>
              <a:buFont typeface="Arial" panose="020B0604020202020204" pitchFamily="34" charset="0"/>
              <a:buChar char="•"/>
            </a:pPr>
            <a:r>
              <a:rPr lang="en-US" sz="2800" dirty="0" smtClean="0"/>
              <a:t>The parking lots</a:t>
            </a:r>
          </a:p>
          <a:p>
            <a:pPr>
              <a:buFont typeface="Arial" panose="020B0604020202020204" pitchFamily="34" charset="0"/>
              <a:buChar char="•"/>
            </a:pPr>
            <a:r>
              <a:rPr lang="en-US" sz="2800" dirty="0" smtClean="0"/>
              <a:t>The streets surrounding the campus</a:t>
            </a:r>
          </a:p>
          <a:p>
            <a:pPr>
              <a:buFont typeface="Arial" panose="020B0604020202020204" pitchFamily="34" charset="0"/>
              <a:buChar char="•"/>
            </a:pPr>
            <a:r>
              <a:rPr lang="en-US" sz="2800" b="1" dirty="0" smtClean="0"/>
              <a:t>5 mph speed limit on campus</a:t>
            </a:r>
            <a:endParaRPr lang="en-US" sz="2800" b="1" dirty="0"/>
          </a:p>
        </p:txBody>
      </p:sp>
      <p:pic>
        <p:nvPicPr>
          <p:cNvPr id="4" name="Picture 4" descr="C:\Program Files\Common Files\Microsoft Shared\Clipart\cagcat50\BD0567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766" y="2841095"/>
            <a:ext cx="2260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445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53534"/>
            <a:ext cx="8761413" cy="1126065"/>
          </a:xfrm>
        </p:spPr>
        <p:txBody>
          <a:bodyPr/>
          <a:lstStyle/>
          <a:p>
            <a:pPr algn="ctr"/>
            <a:r>
              <a:rPr lang="en-US" dirty="0" smtClean="0"/>
              <a:t>UNC Procedure</a:t>
            </a:r>
            <a:br>
              <a:rPr lang="en-US" dirty="0" smtClean="0"/>
            </a:br>
            <a:r>
              <a:rPr lang="en-US" dirty="0" smtClean="0"/>
              <a:t>Use of Service Carts</a:t>
            </a:r>
            <a:endParaRPr lang="en-US" dirty="0"/>
          </a:p>
        </p:txBody>
      </p:sp>
      <p:sp>
        <p:nvSpPr>
          <p:cNvPr id="3" name="Content Placeholder 2"/>
          <p:cNvSpPr>
            <a:spLocks noGrp="1"/>
          </p:cNvSpPr>
          <p:nvPr>
            <p:ph idx="1"/>
          </p:nvPr>
        </p:nvSpPr>
        <p:spPr>
          <a:xfrm>
            <a:off x="1154955" y="2603500"/>
            <a:ext cx="9750112" cy="3416300"/>
          </a:xfrm>
        </p:spPr>
        <p:txBody>
          <a:bodyPr>
            <a:noAutofit/>
          </a:bodyPr>
          <a:lstStyle/>
          <a:p>
            <a:pPr>
              <a:buFont typeface="Arial" panose="020B0604020202020204" pitchFamily="34" charset="0"/>
              <a:buChar char="•"/>
            </a:pPr>
            <a:r>
              <a:rPr lang="en-US" sz="2800" dirty="0" smtClean="0"/>
              <a:t>Applies to </a:t>
            </a:r>
            <a:r>
              <a:rPr lang="en-US" sz="2800" b="1" dirty="0" smtClean="0"/>
              <a:t>ALL</a:t>
            </a:r>
            <a:r>
              <a:rPr lang="en-US" sz="2800" dirty="0" smtClean="0"/>
              <a:t> operators of service carts on UNC Campus- </a:t>
            </a:r>
            <a:r>
              <a:rPr lang="en-US" sz="2800" b="1" dirty="0" smtClean="0"/>
              <a:t>electric</a:t>
            </a:r>
            <a:r>
              <a:rPr lang="en-US" sz="2800" dirty="0" smtClean="0"/>
              <a:t> or </a:t>
            </a:r>
            <a:r>
              <a:rPr lang="en-US" sz="2800" b="1" dirty="0" smtClean="0"/>
              <a:t>gas</a:t>
            </a:r>
            <a:r>
              <a:rPr lang="en-US" sz="2800" dirty="0" smtClean="0"/>
              <a:t> powered</a:t>
            </a:r>
          </a:p>
          <a:p>
            <a:pPr>
              <a:buFont typeface="Arial" panose="020B0604020202020204" pitchFamily="34" charset="0"/>
              <a:buChar char="•"/>
            </a:pPr>
            <a:r>
              <a:rPr lang="en-US" sz="2800" b="1" dirty="0" smtClean="0"/>
              <a:t>ALL </a:t>
            </a:r>
            <a:r>
              <a:rPr lang="en-US" sz="2800" dirty="0" smtClean="0"/>
              <a:t>users must have a </a:t>
            </a:r>
            <a:r>
              <a:rPr lang="en-US" sz="2800" u="sng" dirty="0" smtClean="0"/>
              <a:t>current/valid</a:t>
            </a:r>
            <a:r>
              <a:rPr lang="en-US" sz="2800" dirty="0" smtClean="0"/>
              <a:t> driver’s license in possession</a:t>
            </a:r>
          </a:p>
          <a:p>
            <a:pPr>
              <a:buFont typeface="Arial" panose="020B0604020202020204" pitchFamily="34" charset="0"/>
              <a:buChar char="•"/>
            </a:pPr>
            <a:r>
              <a:rPr lang="en-US" sz="2800" b="1" dirty="0" smtClean="0"/>
              <a:t>ALL</a:t>
            </a:r>
            <a:r>
              <a:rPr lang="en-US" sz="2800" dirty="0" smtClean="0"/>
              <a:t> operators must sign a driver’s license certification form prior to </a:t>
            </a:r>
            <a:r>
              <a:rPr lang="en-US" sz="2800" b="1" dirty="0" smtClean="0"/>
              <a:t>ANY </a:t>
            </a:r>
            <a:r>
              <a:rPr lang="en-US" sz="2800" dirty="0" smtClean="0"/>
              <a:t>cart operation</a:t>
            </a:r>
            <a:endParaRPr lang="en-US" sz="2800" dirty="0"/>
          </a:p>
        </p:txBody>
      </p:sp>
    </p:spTree>
    <p:extLst>
      <p:ext uri="{BB962C8B-B14F-4D97-AF65-F5344CB8AC3E}">
        <p14:creationId xmlns:p14="http://schemas.microsoft.com/office/powerpoint/2010/main" val="3417151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UNC </a:t>
            </a:r>
            <a:r>
              <a:rPr lang="en-US" dirty="0" smtClean="0"/>
              <a:t>Procedure</a:t>
            </a:r>
            <a:r>
              <a:rPr lang="en-US" dirty="0"/>
              <a:t/>
            </a:r>
            <a:br>
              <a:rPr lang="en-US" dirty="0"/>
            </a:br>
            <a:r>
              <a:rPr lang="en-US" dirty="0"/>
              <a:t>Use of Service Carts, </a:t>
            </a:r>
            <a:r>
              <a:rPr lang="en-US" dirty="0" err="1"/>
              <a:t>con’t</a:t>
            </a:r>
            <a:r>
              <a:rPr lang="en-US" dirty="0"/>
              <a:t>.</a:t>
            </a:r>
          </a:p>
        </p:txBody>
      </p:sp>
      <p:sp>
        <p:nvSpPr>
          <p:cNvPr id="3" name="Content Placeholder 2"/>
          <p:cNvSpPr>
            <a:spLocks noGrp="1"/>
          </p:cNvSpPr>
          <p:nvPr>
            <p:ph idx="1"/>
          </p:nvPr>
        </p:nvSpPr>
        <p:spPr>
          <a:xfrm>
            <a:off x="1154954" y="2603500"/>
            <a:ext cx="9752532" cy="3416300"/>
          </a:xfrm>
        </p:spPr>
        <p:txBody>
          <a:bodyPr/>
          <a:lstStyle/>
          <a:p>
            <a:pPr>
              <a:buFont typeface="Arial" panose="020B0604020202020204" pitchFamily="34" charset="0"/>
              <a:buChar char="•"/>
            </a:pPr>
            <a:r>
              <a:rPr lang="en-US" sz="2800" b="1" dirty="0"/>
              <a:t>ALL</a:t>
            </a:r>
            <a:r>
              <a:rPr lang="en-US" sz="2800" dirty="0"/>
              <a:t> employees operating carts must adhere to all applicable vehicle and traffic laws</a:t>
            </a:r>
          </a:p>
          <a:p>
            <a:pPr>
              <a:buFont typeface="Arial" panose="020B0604020202020204" pitchFamily="34" charset="0"/>
              <a:buChar char="•"/>
            </a:pPr>
            <a:r>
              <a:rPr lang="en-US" sz="2800" dirty="0"/>
              <a:t>Employees are responsible for understanding and complying with the service cart policy, and the State Owned Vehicle policy</a:t>
            </a:r>
          </a:p>
          <a:p>
            <a:pPr algn="ctr"/>
            <a:endParaRPr lang="en-US" dirty="0"/>
          </a:p>
        </p:txBody>
      </p:sp>
    </p:spTree>
    <p:extLst>
      <p:ext uri="{BB962C8B-B14F-4D97-AF65-F5344CB8AC3E}">
        <p14:creationId xmlns:p14="http://schemas.microsoft.com/office/powerpoint/2010/main" val="186045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156" y="2188297"/>
            <a:ext cx="4880084" cy="2283824"/>
          </a:xfrm>
        </p:spPr>
        <p:txBody>
          <a:bodyPr/>
          <a:lstStyle/>
          <a:p>
            <a:r>
              <a:rPr lang="en-US" dirty="0"/>
              <a:t>Utility Cart </a:t>
            </a:r>
            <a:r>
              <a:rPr lang="en-US" dirty="0" smtClean="0"/>
              <a:t>Danger</a:t>
            </a:r>
            <a:endParaRPr lang="en-US" dirty="0"/>
          </a:p>
        </p:txBody>
      </p:sp>
      <p:sp>
        <p:nvSpPr>
          <p:cNvPr id="4" name="TextBox 3"/>
          <p:cNvSpPr txBox="1"/>
          <p:nvPr/>
        </p:nvSpPr>
        <p:spPr>
          <a:xfrm>
            <a:off x="7001833" y="1437383"/>
            <a:ext cx="4572000" cy="3785652"/>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400" dirty="0" smtClean="0"/>
              <a:t>According to the consumer products safety commission, there are approximately 15,000 utility cart related injuries in the US each year</a:t>
            </a:r>
          </a:p>
          <a:p>
            <a:endParaRPr lang="en-US" sz="2400" dirty="0" smtClean="0"/>
          </a:p>
          <a:p>
            <a:pPr marL="285750" indent="-285750">
              <a:buClr>
                <a:schemeClr val="accent1"/>
              </a:buClr>
              <a:buFont typeface="Arial" panose="020B0604020202020204" pitchFamily="34" charset="0"/>
              <a:buChar char="•"/>
            </a:pPr>
            <a:r>
              <a:rPr lang="en-US" sz="2400" dirty="0" smtClean="0"/>
              <a:t>Occupant ejections and roll overs are the most common accidents</a:t>
            </a:r>
            <a:endParaRPr lang="en-US" sz="2400" dirty="0"/>
          </a:p>
        </p:txBody>
      </p:sp>
      <p:pic>
        <p:nvPicPr>
          <p:cNvPr id="3074" name="Picture 2" descr="http://mylittlegolfers.com/wp-content/uploads/2011/04/golf-c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599" y="763721"/>
            <a:ext cx="3129492" cy="208424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20.photobucket.com/albums/b221/darkday/GatorRolledOver5-15-08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599" y="3737107"/>
            <a:ext cx="3129492" cy="234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93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752</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 Boardroom</vt:lpstr>
      <vt:lpstr>Utility Cart Training</vt:lpstr>
      <vt:lpstr>Utility Cart Definition</vt:lpstr>
      <vt:lpstr>Types of Utility Carts </vt:lpstr>
      <vt:lpstr>Utility Cart Requirements</vt:lpstr>
      <vt:lpstr>PowerPoint Presentation</vt:lpstr>
      <vt:lpstr>Where are you driving…</vt:lpstr>
      <vt:lpstr>UNC Procedure Use of Service Carts</vt:lpstr>
      <vt:lpstr>UNC Procedure Use of Service Carts, con’t.</vt:lpstr>
      <vt:lpstr>Utility Cart Danger</vt:lpstr>
      <vt:lpstr>Pre-Trip Inspection</vt:lpstr>
      <vt:lpstr>Night Driving</vt:lpstr>
      <vt:lpstr>Safety Cart Guidelines</vt:lpstr>
      <vt:lpstr>More Safety Guidelines</vt:lpstr>
      <vt:lpstr>Just plain common sense…</vt:lpstr>
      <vt:lpstr>When in doubt, ask…</vt:lpstr>
      <vt:lpstr>OK, what about a car, truck, or van? </vt:lpstr>
      <vt:lpstr>Should you be driving?</vt:lpstr>
      <vt:lpstr>What about…</vt:lpstr>
      <vt:lpstr>Whatever you drive…</vt:lpstr>
      <vt:lpstr>After 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Mills, Ronald</dc:creator>
  <cp:lastModifiedBy>Adams, Glenn</cp:lastModifiedBy>
  <cp:revision>38</cp:revision>
  <dcterms:created xsi:type="dcterms:W3CDTF">2016-03-16T13:02:52Z</dcterms:created>
  <dcterms:modified xsi:type="dcterms:W3CDTF">2016-05-02T15:24:59Z</dcterms:modified>
</cp:coreProperties>
</file>