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59" r:id="rId2"/>
    <p:sldId id="260" r:id="rId3"/>
    <p:sldId id="261" r:id="rId4"/>
    <p:sldId id="262" r:id="rId5"/>
    <p:sldId id="263"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0C04E-AB02-41BF-A6E9-C78DBB4058C2}"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E961-AA64-47A5-91AB-6BDCA4AA71A0}" type="slidenum">
              <a:rPr lang="en-US" smtClean="0"/>
              <a:t>‹#›</a:t>
            </a:fld>
            <a:endParaRPr lang="en-US"/>
          </a:p>
        </p:txBody>
      </p:sp>
    </p:spTree>
    <p:extLst>
      <p:ext uri="{BB962C8B-B14F-4D97-AF65-F5344CB8AC3E}">
        <p14:creationId xmlns:p14="http://schemas.microsoft.com/office/powerpoint/2010/main" val="291824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9F853-9FD2-4D66-967D-B33BD12E4D76}" type="slidenum">
              <a:rPr lang="en-US" smtClean="0"/>
              <a:t>2</a:t>
            </a:fld>
            <a:endParaRPr lang="en-US"/>
          </a:p>
        </p:txBody>
      </p:sp>
    </p:spTree>
    <p:extLst>
      <p:ext uri="{BB962C8B-B14F-4D97-AF65-F5344CB8AC3E}">
        <p14:creationId xmlns:p14="http://schemas.microsoft.com/office/powerpoint/2010/main" val="356450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9F853-9FD2-4D66-967D-B33BD12E4D76}" type="slidenum">
              <a:rPr lang="en-US" smtClean="0"/>
              <a:t>3</a:t>
            </a:fld>
            <a:endParaRPr lang="en-US"/>
          </a:p>
        </p:txBody>
      </p:sp>
    </p:spTree>
    <p:extLst>
      <p:ext uri="{BB962C8B-B14F-4D97-AF65-F5344CB8AC3E}">
        <p14:creationId xmlns:p14="http://schemas.microsoft.com/office/powerpoint/2010/main" val="72582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9F853-9FD2-4D66-967D-B33BD12E4D76}" type="slidenum">
              <a:rPr lang="en-US" smtClean="0"/>
              <a:t>4</a:t>
            </a:fld>
            <a:endParaRPr lang="en-US"/>
          </a:p>
        </p:txBody>
      </p:sp>
    </p:spTree>
    <p:extLst>
      <p:ext uri="{BB962C8B-B14F-4D97-AF65-F5344CB8AC3E}">
        <p14:creationId xmlns:p14="http://schemas.microsoft.com/office/powerpoint/2010/main" val="392260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9F853-9FD2-4D66-967D-B33BD12E4D76}" type="slidenum">
              <a:rPr lang="en-US" smtClean="0"/>
              <a:t>5</a:t>
            </a:fld>
            <a:endParaRPr lang="en-US"/>
          </a:p>
        </p:txBody>
      </p:sp>
    </p:spTree>
    <p:extLst>
      <p:ext uri="{BB962C8B-B14F-4D97-AF65-F5344CB8AC3E}">
        <p14:creationId xmlns:p14="http://schemas.microsoft.com/office/powerpoint/2010/main" val="217960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D9F853-9FD2-4D66-967D-B33BD12E4D76}" type="slidenum">
              <a:rPr lang="en-US" smtClean="0"/>
              <a:t>6</a:t>
            </a:fld>
            <a:endParaRPr lang="en-US"/>
          </a:p>
        </p:txBody>
      </p:sp>
    </p:spTree>
    <p:extLst>
      <p:ext uri="{BB962C8B-B14F-4D97-AF65-F5344CB8AC3E}">
        <p14:creationId xmlns:p14="http://schemas.microsoft.com/office/powerpoint/2010/main" val="3184650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057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176A51E3-B65D-404B-920B-6BBF529AAEFA}"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333863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301779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6744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3921008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47051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8924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3739975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253966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231662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6A51E3-B65D-404B-920B-6BBF529AAEFA}"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28507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6A51E3-B65D-404B-920B-6BBF529AAEF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129026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6A51E3-B65D-404B-920B-6BBF529AAEFA}"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185573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6A51E3-B65D-404B-920B-6BBF529AAEFA}"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3030589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51E3-B65D-404B-920B-6BBF529AAEFA}"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375051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6A51E3-B65D-404B-920B-6BBF529AAEF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382942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6A51E3-B65D-404B-920B-6BBF529AAEFA}"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F5211-EF45-40E7-8386-AD403190A5AC}" type="slidenum">
              <a:rPr lang="en-US" smtClean="0"/>
              <a:t>‹#›</a:t>
            </a:fld>
            <a:endParaRPr lang="en-US"/>
          </a:p>
        </p:txBody>
      </p:sp>
    </p:spTree>
    <p:extLst>
      <p:ext uri="{BB962C8B-B14F-4D97-AF65-F5344CB8AC3E}">
        <p14:creationId xmlns:p14="http://schemas.microsoft.com/office/powerpoint/2010/main" val="148582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76A51E3-B65D-404B-920B-6BBF529AAEFA}" type="datetimeFigureOut">
              <a:rPr lang="en-US" smtClean="0"/>
              <a:t>7/18/2019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3DF5211-EF45-40E7-8386-AD403190A5AC}" type="slidenum">
              <a:rPr lang="en-US" smtClean="0"/>
              <a:t>‹#›</a:t>
            </a:fld>
            <a:endParaRPr lang="en-US"/>
          </a:p>
        </p:txBody>
      </p:sp>
    </p:spTree>
    <p:extLst>
      <p:ext uri="{BB962C8B-B14F-4D97-AF65-F5344CB8AC3E}">
        <p14:creationId xmlns:p14="http://schemas.microsoft.com/office/powerpoint/2010/main" val="12631115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391" y="2582756"/>
            <a:ext cx="11175321" cy="959841"/>
          </a:xfrm>
        </p:spPr>
        <p:txBody>
          <a:bodyPr/>
          <a:lstStyle/>
          <a:p>
            <a:pPr algn="ctr"/>
            <a:r>
              <a:rPr lang="en-US" b="1" u="sng" dirty="0"/>
              <a:t>PPE – Eye, Hand, &amp; Head Safety</a:t>
            </a:r>
          </a:p>
        </p:txBody>
      </p:sp>
      <p:pic>
        <p:nvPicPr>
          <p:cNvPr id="1026" name="Picture 2" descr="Image result for funny p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391" y="3717758"/>
            <a:ext cx="2481587" cy="2805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unny 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669" y="3717758"/>
            <a:ext cx="3130646" cy="28054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unny p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006" y="3717758"/>
            <a:ext cx="4508690" cy="2796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243E04-7CC2-41B8-82E3-BA495F8812BB}"/>
              </a:ext>
            </a:extLst>
          </p:cNvPr>
          <p:cNvPicPr>
            <a:picLocks noChangeAspect="1"/>
          </p:cNvPicPr>
          <p:nvPr/>
        </p:nvPicPr>
        <p:blipFill>
          <a:blip r:embed="rId5"/>
          <a:stretch>
            <a:fillRect/>
          </a:stretch>
        </p:blipFill>
        <p:spPr>
          <a:xfrm>
            <a:off x="4093290" y="520948"/>
            <a:ext cx="4005419" cy="2072820"/>
          </a:xfrm>
          <a:prstGeom prst="rect">
            <a:avLst/>
          </a:prstGeom>
        </p:spPr>
      </p:pic>
    </p:spTree>
    <p:extLst>
      <p:ext uri="{BB962C8B-B14F-4D97-AF65-F5344CB8AC3E}">
        <p14:creationId xmlns:p14="http://schemas.microsoft.com/office/powerpoint/2010/main" val="128931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15580" y="906011"/>
            <a:ext cx="6526588" cy="5787270"/>
          </a:xfrm>
          <a:prstGeom prst="rect">
            <a:avLst/>
          </a:prstGeom>
        </p:spPr>
        <p:txBody>
          <a:bodyPr vert="horz" lIns="91440" tIns="45720" rIns="91440" bIns="45720" rtlCol="0" anchor="t">
            <a:noAutofit/>
          </a:bodyPr>
          <a:lstStyle>
            <a:lvl1pPr marL="0" indent="0" algn="r" defTabSz="914400" rtl="0" eaLnBrk="1" latinLnBrk="0" hangingPunct="1">
              <a:spcBef>
                <a:spcPct val="20000"/>
              </a:spcBef>
              <a:buClr>
                <a:schemeClr val="tx1">
                  <a:lumMod val="50000"/>
                  <a:lumOff val="50000"/>
                </a:schemeClr>
              </a:buClr>
              <a:buSzPct val="85000"/>
              <a:buFont typeface="Wingdings" pitchFamily="2" charset="2"/>
              <a:buNone/>
              <a:defRPr kumimoji="0"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SzPct val="85000"/>
              <a:buFont typeface="Wingdings" pitchFamily="2" charset="2"/>
              <a:buNone/>
              <a:defRPr kumimoji="0"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SzPct val="85000"/>
              <a:buFont typeface="Wingdings" pitchFamily="2" charset="2"/>
              <a:buNone/>
              <a:defRPr kumimoji="0"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SzPct val="80000"/>
              <a:buFont typeface="Wingdings" pitchFamily="2" charset="2"/>
              <a:buNone/>
              <a:defRPr kumimoji="0"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kumimoji="0"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kumimoji="0"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kumimoji="0"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kumimoji="0"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kumimoji="0" sz="1400" kern="1200" baseline="0">
                <a:solidFill>
                  <a:schemeClr val="tx1">
                    <a:tint val="75000"/>
                  </a:schemeClr>
                </a:solidFill>
                <a:latin typeface="+mn-lt"/>
                <a:ea typeface="+mn-ea"/>
                <a:cs typeface="+mn-cs"/>
              </a:defRPr>
            </a:lvl9pPr>
          </a:lstStyle>
          <a:p>
            <a:pPr algn="l"/>
            <a:r>
              <a:rPr lang="en-US" sz="1600" u="sng" dirty="0">
                <a:solidFill>
                  <a:schemeClr val="tx1"/>
                </a:solidFill>
              </a:rPr>
              <a:t>PPE </a:t>
            </a:r>
            <a:r>
              <a:rPr lang="en-US" sz="1600" dirty="0">
                <a:solidFill>
                  <a:schemeClr val="tx1"/>
                </a:solidFill>
              </a:rPr>
              <a:t>are devices designed to protect the body from contact with work related environmental hazards. This may include: </a:t>
            </a:r>
          </a:p>
          <a:p>
            <a:pPr marL="342900" indent="-342900" algn="l">
              <a:buClr>
                <a:schemeClr val="tx1"/>
              </a:buClr>
              <a:buFont typeface="Wingdings" panose="05000000000000000000" pitchFamily="2" charset="2"/>
              <a:buChar char="Ø"/>
            </a:pPr>
            <a:r>
              <a:rPr lang="en-US" sz="1600" dirty="0">
                <a:solidFill>
                  <a:schemeClr val="tx1"/>
                </a:solidFill>
              </a:rPr>
              <a:t>Proper clothing</a:t>
            </a:r>
          </a:p>
          <a:p>
            <a:pPr marL="800100" lvl="1" indent="-342900" algn="l">
              <a:buClr>
                <a:schemeClr val="tx1"/>
              </a:buClr>
              <a:buFont typeface="Wingdings" panose="05000000000000000000" pitchFamily="2" charset="2"/>
              <a:buChar char="Ø"/>
            </a:pPr>
            <a:r>
              <a:rPr lang="en-US" sz="1600" dirty="0">
                <a:solidFill>
                  <a:schemeClr val="tx1"/>
                </a:solidFill>
              </a:rPr>
              <a:t>Properly fitting clothing, minimal jewelry, or pulled back hair.  </a:t>
            </a:r>
          </a:p>
          <a:p>
            <a:pPr marL="800100" lvl="1" indent="-342900" algn="l">
              <a:buClr>
                <a:schemeClr val="tx1"/>
              </a:buClr>
              <a:buFont typeface="Wingdings" panose="05000000000000000000" pitchFamily="2" charset="2"/>
              <a:buChar char="Ø"/>
            </a:pPr>
            <a:r>
              <a:rPr lang="en-US" sz="1600" dirty="0">
                <a:solidFill>
                  <a:schemeClr val="tx1"/>
                </a:solidFill>
              </a:rPr>
              <a:t>No large rings</a:t>
            </a:r>
          </a:p>
          <a:p>
            <a:pPr marL="800100" lvl="1" indent="-342900" algn="l">
              <a:buClr>
                <a:schemeClr val="tx1"/>
              </a:buClr>
              <a:buFont typeface="Wingdings" panose="05000000000000000000" pitchFamily="2" charset="2"/>
              <a:buChar char="Ø"/>
            </a:pPr>
            <a:r>
              <a:rPr lang="en-US" sz="1600" dirty="0">
                <a:solidFill>
                  <a:schemeClr val="tx1"/>
                </a:solidFill>
              </a:rPr>
              <a:t>Steel-toed boots</a:t>
            </a:r>
          </a:p>
          <a:p>
            <a:pPr marL="342900" indent="-342900" algn="l">
              <a:buClr>
                <a:schemeClr val="tx1"/>
              </a:buClr>
              <a:buFont typeface="Wingdings" panose="05000000000000000000" pitchFamily="2" charset="2"/>
              <a:buChar char="Ø"/>
            </a:pPr>
            <a:r>
              <a:rPr lang="en-US" sz="1600" dirty="0">
                <a:solidFill>
                  <a:schemeClr val="tx1"/>
                </a:solidFill>
              </a:rPr>
              <a:t>Goggles, face shields, or safety glasses</a:t>
            </a:r>
          </a:p>
          <a:p>
            <a:pPr marL="342900" indent="-342900" algn="l">
              <a:buClr>
                <a:schemeClr val="tx1"/>
              </a:buClr>
              <a:buFont typeface="Wingdings" panose="05000000000000000000" pitchFamily="2" charset="2"/>
              <a:buChar char="Ø"/>
            </a:pPr>
            <a:r>
              <a:rPr lang="en-US" sz="1600" dirty="0">
                <a:solidFill>
                  <a:schemeClr val="tx1"/>
                </a:solidFill>
              </a:rPr>
              <a:t>The right gloves </a:t>
            </a:r>
          </a:p>
          <a:p>
            <a:pPr marL="800100" lvl="1" indent="-342900" algn="l">
              <a:buClr>
                <a:schemeClr val="tx1"/>
              </a:buClr>
              <a:buFont typeface="Wingdings" panose="05000000000000000000" pitchFamily="2" charset="2"/>
              <a:buChar char="Ø"/>
            </a:pPr>
            <a:r>
              <a:rPr lang="en-US" sz="1600" dirty="0">
                <a:solidFill>
                  <a:schemeClr val="tx1"/>
                </a:solidFill>
              </a:rPr>
              <a:t>Appropriate material</a:t>
            </a:r>
          </a:p>
          <a:p>
            <a:pPr marL="800100" lvl="1" indent="-342900" algn="l">
              <a:buClr>
                <a:schemeClr val="tx1"/>
              </a:buClr>
              <a:buFont typeface="Wingdings" panose="05000000000000000000" pitchFamily="2" charset="2"/>
              <a:buChar char="Ø"/>
            </a:pPr>
            <a:r>
              <a:rPr lang="en-US" sz="1600" dirty="0">
                <a:solidFill>
                  <a:schemeClr val="tx1"/>
                </a:solidFill>
              </a:rPr>
              <a:t>Right fit</a:t>
            </a:r>
          </a:p>
          <a:p>
            <a:pPr marL="342900" indent="-342900" algn="l">
              <a:buClr>
                <a:schemeClr val="tx1"/>
              </a:buClr>
              <a:buFont typeface="Wingdings" panose="05000000000000000000" pitchFamily="2" charset="2"/>
              <a:buChar char="Ø"/>
            </a:pPr>
            <a:r>
              <a:rPr lang="en-US" sz="1600" dirty="0">
                <a:solidFill>
                  <a:schemeClr val="tx1"/>
                </a:solidFill>
              </a:rPr>
              <a:t>Proper ear protection</a:t>
            </a:r>
          </a:p>
          <a:p>
            <a:pPr marL="800100" lvl="1" indent="-342900" algn="l">
              <a:buClr>
                <a:schemeClr val="tx1"/>
              </a:buClr>
              <a:buFont typeface="Wingdings" panose="05000000000000000000" pitchFamily="2" charset="2"/>
              <a:buChar char="Ø"/>
            </a:pPr>
            <a:r>
              <a:rPr lang="en-US" sz="1600" dirty="0">
                <a:solidFill>
                  <a:schemeClr val="tx1"/>
                </a:solidFill>
              </a:rPr>
              <a:t>Ear plugs, ear muffs</a:t>
            </a:r>
            <a:endParaRPr lang="en-US" sz="1600" dirty="0"/>
          </a:p>
          <a:p>
            <a:pPr marL="342900" indent="-342900" algn="l">
              <a:buClr>
                <a:schemeClr val="tx1"/>
              </a:buClr>
              <a:buFont typeface="Wingdings" panose="05000000000000000000" pitchFamily="2" charset="2"/>
              <a:buChar char="Ø"/>
            </a:pPr>
            <a:r>
              <a:rPr lang="en-US" sz="1600" dirty="0">
                <a:solidFill>
                  <a:schemeClr val="tx1"/>
                </a:solidFill>
              </a:rPr>
              <a:t>Head protection (Hard Hats)</a:t>
            </a:r>
          </a:p>
          <a:p>
            <a:pPr lvl="1" algn="l"/>
            <a:endParaRPr lang="en-US" sz="1600" dirty="0"/>
          </a:p>
          <a:p>
            <a:pPr lvl="1"/>
            <a:r>
              <a:rPr lang="en-US" sz="1800" b="1" u="sng" dirty="0">
                <a:solidFill>
                  <a:schemeClr val="tx1"/>
                </a:solidFill>
              </a:rPr>
              <a:t>Each Job Can Require A Different Type of PPE Than Others….</a:t>
            </a:r>
          </a:p>
          <a:p>
            <a:pPr lvl="1"/>
            <a:endParaRPr lang="en-US" sz="1800" b="1" u="sng" dirty="0">
              <a:solidFill>
                <a:schemeClr val="tx1"/>
              </a:solidFill>
            </a:endParaRPr>
          </a:p>
          <a:p>
            <a:pPr lvl="1"/>
            <a:r>
              <a:rPr lang="en-US" sz="1800" b="1" u="sng" dirty="0">
                <a:solidFill>
                  <a:schemeClr val="tx1"/>
                </a:solidFill>
              </a:rPr>
              <a:t>Choose the Right PPE For Each Job!</a:t>
            </a:r>
          </a:p>
          <a:p>
            <a:pPr algn="l"/>
            <a:endParaRPr lang="en-US" sz="1100" dirty="0"/>
          </a:p>
          <a:p>
            <a:pPr lvl="1" algn="l"/>
            <a:endParaRPr lang="en-US" sz="1600" dirty="0"/>
          </a:p>
          <a:p>
            <a:pPr marL="742950" lvl="1" indent="-285750" algn="l">
              <a:buFont typeface="Wingdings" pitchFamily="2" charset="2"/>
              <a:buChar char="q"/>
            </a:pPr>
            <a:endParaRPr lang="en-US" sz="1050" dirty="0"/>
          </a:p>
          <a:p>
            <a:pPr algn="l"/>
            <a:endParaRPr lang="en-US" sz="1050" dirty="0"/>
          </a:p>
        </p:txBody>
      </p:sp>
      <p:pic>
        <p:nvPicPr>
          <p:cNvPr id="1026" name="Picture 2" descr="Image result for basics of ppe">
            <a:extLst>
              <a:ext uri="{FF2B5EF4-FFF2-40B4-BE49-F238E27FC236}">
                <a16:creationId xmlns:a16="http://schemas.microsoft.com/office/drawing/2014/main" id="{EE93B32F-210D-4D9F-B484-DAD0CBA43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287" y="546683"/>
            <a:ext cx="4612197" cy="2838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sics of ppe">
            <a:extLst>
              <a:ext uri="{FF2B5EF4-FFF2-40B4-BE49-F238E27FC236}">
                <a16:creationId xmlns:a16="http://schemas.microsoft.com/office/drawing/2014/main" id="{99F47448-9679-4A69-8B1A-49726EACC2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168" y="3384958"/>
            <a:ext cx="4595437" cy="3455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2786A6-A11D-479E-B85E-37C1AD50915C}"/>
              </a:ext>
            </a:extLst>
          </p:cNvPr>
          <p:cNvPicPr>
            <a:picLocks noChangeAspect="1"/>
          </p:cNvPicPr>
          <p:nvPr/>
        </p:nvPicPr>
        <p:blipFill>
          <a:blip r:embed="rId5"/>
          <a:stretch>
            <a:fillRect/>
          </a:stretch>
        </p:blipFill>
        <p:spPr>
          <a:xfrm>
            <a:off x="129527" y="5633344"/>
            <a:ext cx="1373593" cy="1059937"/>
          </a:xfrm>
          <a:prstGeom prst="rect">
            <a:avLst/>
          </a:prstGeom>
        </p:spPr>
      </p:pic>
    </p:spTree>
    <p:extLst>
      <p:ext uri="{BB962C8B-B14F-4D97-AF65-F5344CB8AC3E}">
        <p14:creationId xmlns:p14="http://schemas.microsoft.com/office/powerpoint/2010/main" val="279589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0830" y="1450477"/>
            <a:ext cx="5318897" cy="1754326"/>
          </a:xfrm>
          <a:prstGeom prst="rect">
            <a:avLst/>
          </a:prstGeom>
        </p:spPr>
        <p:txBody>
          <a:bodyPr wrap="square">
            <a:spAutoFit/>
          </a:bodyPr>
          <a:lstStyle/>
          <a:p>
            <a:r>
              <a:rPr lang="en-US" dirty="0"/>
              <a:t>What causes eye injuries? </a:t>
            </a:r>
          </a:p>
          <a:p>
            <a:pPr marL="800100" lvl="1" indent="-342900">
              <a:buFont typeface="Wingdings" panose="05000000000000000000" pitchFamily="2" charset="2"/>
              <a:buChar char="Ø"/>
            </a:pPr>
            <a:r>
              <a:rPr lang="en-US" dirty="0"/>
              <a:t>Almost 70% of accidents result from flying or falling particles or sparks striking the eye.</a:t>
            </a:r>
          </a:p>
          <a:p>
            <a:pPr marL="800100" lvl="1" indent="-342900">
              <a:buFont typeface="Wingdings" panose="05000000000000000000" pitchFamily="2" charset="2"/>
              <a:buChar char="Ø"/>
            </a:pPr>
            <a:r>
              <a:rPr lang="en-US" dirty="0"/>
              <a:t>Chemicals cause only about one-fifth of eye injuries. </a:t>
            </a:r>
          </a:p>
        </p:txBody>
      </p:sp>
      <p:sp>
        <p:nvSpPr>
          <p:cNvPr id="4" name="Rectangle 3"/>
          <p:cNvSpPr/>
          <p:nvPr/>
        </p:nvSpPr>
        <p:spPr>
          <a:xfrm>
            <a:off x="550830" y="3344616"/>
            <a:ext cx="5227245" cy="1846659"/>
          </a:xfrm>
          <a:prstGeom prst="rect">
            <a:avLst/>
          </a:prstGeom>
        </p:spPr>
        <p:txBody>
          <a:bodyPr wrap="square">
            <a:spAutoFit/>
          </a:bodyPr>
          <a:lstStyle/>
          <a:p>
            <a:r>
              <a:rPr lang="en-US" dirty="0"/>
              <a:t>What contributes to eye injuries? </a:t>
            </a:r>
          </a:p>
          <a:p>
            <a:pPr marL="800100" lvl="1" indent="-342900">
              <a:buFont typeface="Wingdings" panose="05000000000000000000" pitchFamily="2" charset="2"/>
              <a:buChar char="Ø"/>
            </a:pPr>
            <a:r>
              <a:rPr lang="en-US" dirty="0"/>
              <a:t>Not wearing eye protection. </a:t>
            </a:r>
          </a:p>
          <a:p>
            <a:pPr marL="1200150" lvl="2" indent="-285750">
              <a:buFont typeface="Wingdings" panose="05000000000000000000" pitchFamily="2" charset="2"/>
              <a:buChar char="Ø"/>
            </a:pPr>
            <a:r>
              <a:rPr lang="en-US" sz="1400" dirty="0"/>
              <a:t>Nearly three out of every five workers injured were not wearing eye protection at the time of their accident. </a:t>
            </a:r>
          </a:p>
          <a:p>
            <a:pPr marL="800100" lvl="1" indent="-342900">
              <a:buFont typeface="Wingdings" panose="05000000000000000000" pitchFamily="2" charset="2"/>
              <a:buChar char="Ø"/>
            </a:pPr>
            <a:r>
              <a:rPr lang="en-US" dirty="0"/>
              <a:t>Wearing the wrong kind of eye protection for the job</a:t>
            </a:r>
          </a:p>
        </p:txBody>
      </p:sp>
      <p:sp>
        <p:nvSpPr>
          <p:cNvPr id="5" name="TextBox 4"/>
          <p:cNvSpPr txBox="1"/>
          <p:nvPr/>
        </p:nvSpPr>
        <p:spPr>
          <a:xfrm>
            <a:off x="550830" y="541223"/>
            <a:ext cx="3536092" cy="769441"/>
          </a:xfrm>
          <a:prstGeom prst="rect">
            <a:avLst/>
          </a:prstGeom>
          <a:noFill/>
        </p:spPr>
        <p:txBody>
          <a:bodyPr wrap="square" rtlCol="0">
            <a:spAutoFit/>
          </a:bodyPr>
          <a:lstStyle/>
          <a:p>
            <a:r>
              <a:rPr lang="en-US" sz="4400" b="1" u="sng" dirty="0"/>
              <a:t>Eyes</a:t>
            </a:r>
          </a:p>
        </p:txBody>
      </p:sp>
      <p:sp>
        <p:nvSpPr>
          <p:cNvPr id="2" name="TextBox 1"/>
          <p:cNvSpPr txBox="1"/>
          <p:nvPr/>
        </p:nvSpPr>
        <p:spPr>
          <a:xfrm>
            <a:off x="9277945" y="3852447"/>
            <a:ext cx="2535901" cy="2677656"/>
          </a:xfrm>
          <a:prstGeom prst="rect">
            <a:avLst/>
          </a:prstGeom>
          <a:noFill/>
        </p:spPr>
        <p:txBody>
          <a:bodyPr wrap="square" rtlCol="0">
            <a:spAutoFit/>
          </a:bodyPr>
          <a:lstStyle/>
          <a:p>
            <a:r>
              <a:rPr lang="en-US" sz="2800" b="1" u="sng" dirty="0"/>
              <a:t># 1 injury when PPE is used improperly or not used at all. </a:t>
            </a:r>
          </a:p>
        </p:txBody>
      </p:sp>
      <p:pic>
        <p:nvPicPr>
          <p:cNvPr id="2050" name="Picture 2" descr="Image result for ppe eye protection">
            <a:extLst>
              <a:ext uri="{FF2B5EF4-FFF2-40B4-BE49-F238E27FC236}">
                <a16:creationId xmlns:a16="http://schemas.microsoft.com/office/drawing/2014/main" id="{A290EC39-DA3A-4871-BCCD-791A8BBBA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44" y="723987"/>
            <a:ext cx="489585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pe eye protection">
            <a:extLst>
              <a:ext uri="{FF2B5EF4-FFF2-40B4-BE49-F238E27FC236}">
                <a16:creationId xmlns:a16="http://schemas.microsoft.com/office/drawing/2014/main" id="{FBD3F6D3-7A63-41ED-8BC8-39B2EB606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132" y="4042842"/>
            <a:ext cx="2296866" cy="22968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pe eye protection">
            <a:extLst>
              <a:ext uri="{FF2B5EF4-FFF2-40B4-BE49-F238E27FC236}">
                <a16:creationId xmlns:a16="http://schemas.microsoft.com/office/drawing/2014/main" id="{99E2F567-9228-484C-85FC-2D96D6695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114" y="5191275"/>
            <a:ext cx="3733931" cy="15871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420BD41-C625-4445-9B0B-8C3AC4652FE9}"/>
              </a:ext>
            </a:extLst>
          </p:cNvPr>
          <p:cNvPicPr>
            <a:picLocks noChangeAspect="1"/>
          </p:cNvPicPr>
          <p:nvPr/>
        </p:nvPicPr>
        <p:blipFill>
          <a:blip r:embed="rId6"/>
          <a:stretch>
            <a:fillRect/>
          </a:stretch>
        </p:blipFill>
        <p:spPr>
          <a:xfrm>
            <a:off x="108284" y="5693502"/>
            <a:ext cx="1334678" cy="1029908"/>
          </a:xfrm>
          <a:prstGeom prst="rect">
            <a:avLst/>
          </a:prstGeom>
        </p:spPr>
      </p:pic>
    </p:spTree>
    <p:extLst>
      <p:ext uri="{BB962C8B-B14F-4D97-AF65-F5344CB8AC3E}">
        <p14:creationId xmlns:p14="http://schemas.microsoft.com/office/powerpoint/2010/main" val="141643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463" y="716281"/>
            <a:ext cx="2588740" cy="923330"/>
          </a:xfrm>
          <a:prstGeom prst="rect">
            <a:avLst/>
          </a:prstGeom>
          <a:noFill/>
        </p:spPr>
        <p:txBody>
          <a:bodyPr wrap="square" rtlCol="0">
            <a:spAutoFit/>
          </a:bodyPr>
          <a:lstStyle/>
          <a:p>
            <a:pPr algn="r"/>
            <a:r>
              <a:rPr lang="en-US" sz="5400" b="1" u="sng" dirty="0"/>
              <a:t>Hands</a:t>
            </a:r>
          </a:p>
        </p:txBody>
      </p:sp>
      <p:sp>
        <p:nvSpPr>
          <p:cNvPr id="4" name="Content Placeholder 4"/>
          <p:cNvSpPr txBox="1">
            <a:spLocks/>
          </p:cNvSpPr>
          <p:nvPr/>
        </p:nvSpPr>
        <p:spPr>
          <a:xfrm>
            <a:off x="690693" y="1745108"/>
            <a:ext cx="5791200" cy="3657600"/>
          </a:xfrm>
          <a:prstGeom prst="rect">
            <a:avLst/>
          </a:prstGeom>
        </p:spPr>
        <p:txBody>
          <a:bodyPr>
            <a:normAutofit fontScale="850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chemeClr val="tx1"/>
              </a:buClr>
              <a:buFont typeface="Wingdings" panose="05000000000000000000" pitchFamily="2" charset="2"/>
              <a:buChar char="Ø"/>
            </a:pPr>
            <a:r>
              <a:rPr lang="en-US" sz="2400" dirty="0"/>
              <a:t>Select and use the right glove for the job</a:t>
            </a:r>
          </a:p>
          <a:p>
            <a:pPr>
              <a:buClr>
                <a:schemeClr val="tx1"/>
              </a:buClr>
              <a:buFont typeface="Wingdings" panose="05000000000000000000" pitchFamily="2" charset="2"/>
              <a:buChar char="Ø"/>
            </a:pPr>
            <a:r>
              <a:rPr lang="en-US" sz="2400" dirty="0"/>
              <a:t>Remove any rings, watches or bracelets that may tear the gloves</a:t>
            </a:r>
          </a:p>
          <a:p>
            <a:pPr>
              <a:buClr>
                <a:schemeClr val="tx1"/>
              </a:buClr>
              <a:buFont typeface="Wingdings" panose="05000000000000000000" pitchFamily="2" charset="2"/>
              <a:buChar char="Ø"/>
            </a:pPr>
            <a:r>
              <a:rPr lang="en-US" sz="2400" dirty="0"/>
              <a:t>Wash hands before and after wearing gloves</a:t>
            </a:r>
          </a:p>
          <a:p>
            <a:pPr>
              <a:buClr>
                <a:schemeClr val="tx1"/>
              </a:buClr>
              <a:buFont typeface="Wingdings" panose="05000000000000000000" pitchFamily="2" charset="2"/>
              <a:buChar char="Ø"/>
            </a:pPr>
            <a:r>
              <a:rPr lang="en-US" sz="2400" dirty="0"/>
              <a:t>Inspect your gloves before you use them</a:t>
            </a:r>
          </a:p>
          <a:p>
            <a:pPr>
              <a:buClr>
                <a:schemeClr val="tx1"/>
              </a:buClr>
              <a:buFont typeface="Wingdings" panose="05000000000000000000" pitchFamily="2" charset="2"/>
              <a:buChar char="Ø"/>
            </a:pPr>
            <a:r>
              <a:rPr lang="en-US" sz="2400" dirty="0"/>
              <a:t>Keep gloves in accessible areas</a:t>
            </a:r>
          </a:p>
          <a:p>
            <a:pPr>
              <a:buClr>
                <a:schemeClr val="tx1"/>
              </a:buClr>
              <a:buFont typeface="Wingdings" panose="05000000000000000000" pitchFamily="2" charset="2"/>
              <a:buChar char="Ø"/>
            </a:pPr>
            <a:r>
              <a:rPr lang="en-US" sz="2400" dirty="0"/>
              <a:t>Store gloves palm-side out in a cool, clean, dry, ventilated area</a:t>
            </a:r>
          </a:p>
          <a:p>
            <a:pPr>
              <a:buClr>
                <a:schemeClr val="tx1"/>
              </a:buClr>
              <a:buFont typeface="Wingdings" panose="05000000000000000000" pitchFamily="2" charset="2"/>
              <a:buChar char="Ø"/>
            </a:pPr>
            <a:r>
              <a:rPr lang="en-US" sz="2400" dirty="0"/>
              <a:t>Never wear gloves around power rotating equipment</a:t>
            </a:r>
          </a:p>
          <a:p>
            <a:pPr>
              <a:buFont typeface="Wingdings" pitchFamily="2" charset="2"/>
              <a:buChar char="v"/>
            </a:pPr>
            <a:endParaRPr lang="en-US" sz="2400" dirty="0"/>
          </a:p>
          <a:p>
            <a:pPr>
              <a:buFont typeface="Wingdings 2"/>
              <a:buNone/>
            </a:pPr>
            <a:endParaRPr lang="en-US" dirty="0"/>
          </a:p>
        </p:txBody>
      </p:sp>
      <p:pic>
        <p:nvPicPr>
          <p:cNvPr id="3074" name="Picture 2" descr="Image result for ppe hand protection">
            <a:extLst>
              <a:ext uri="{FF2B5EF4-FFF2-40B4-BE49-F238E27FC236}">
                <a16:creationId xmlns:a16="http://schemas.microsoft.com/office/drawing/2014/main" id="{B883B264-3831-48E0-8448-D4FE1C0C8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265" y="1520890"/>
            <a:ext cx="3517641" cy="35176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B3B6B79-E35A-403A-B7E4-56A9403D8FCF}"/>
              </a:ext>
            </a:extLst>
          </p:cNvPr>
          <p:cNvPicPr>
            <a:picLocks noChangeAspect="1"/>
          </p:cNvPicPr>
          <p:nvPr/>
        </p:nvPicPr>
        <p:blipFill>
          <a:blip r:embed="rId4"/>
          <a:stretch>
            <a:fillRect/>
          </a:stretch>
        </p:blipFill>
        <p:spPr>
          <a:xfrm>
            <a:off x="10650337" y="5632732"/>
            <a:ext cx="1433038" cy="1105808"/>
          </a:xfrm>
          <a:prstGeom prst="rect">
            <a:avLst/>
          </a:prstGeom>
        </p:spPr>
      </p:pic>
    </p:spTree>
    <p:extLst>
      <p:ext uri="{BB962C8B-B14F-4D97-AF65-F5344CB8AC3E}">
        <p14:creationId xmlns:p14="http://schemas.microsoft.com/office/powerpoint/2010/main" val="48824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305" y="226999"/>
            <a:ext cx="4488872" cy="769441"/>
          </a:xfrm>
          <a:prstGeom prst="rect">
            <a:avLst/>
          </a:prstGeom>
          <a:noFill/>
        </p:spPr>
        <p:txBody>
          <a:bodyPr wrap="square" rtlCol="0">
            <a:spAutoFit/>
          </a:bodyPr>
          <a:lstStyle/>
          <a:p>
            <a:r>
              <a:rPr lang="en-US" sz="4400" b="1" u="sng" dirty="0"/>
              <a:t>Types of Gloves</a:t>
            </a:r>
          </a:p>
        </p:txBody>
      </p:sp>
      <p:sp>
        <p:nvSpPr>
          <p:cNvPr id="2" name="Content Placeholder 2"/>
          <p:cNvSpPr txBox="1">
            <a:spLocks/>
          </p:cNvSpPr>
          <p:nvPr/>
        </p:nvSpPr>
        <p:spPr>
          <a:xfrm>
            <a:off x="216132" y="1103923"/>
            <a:ext cx="5791200" cy="5669856"/>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chemeClr val="tx1"/>
              </a:buClr>
              <a:buFont typeface="Wingdings" panose="05000000000000000000" pitchFamily="2" charset="2"/>
              <a:buChar char="Ø"/>
            </a:pPr>
            <a:r>
              <a:rPr lang="en-US" sz="2000" dirty="0"/>
              <a:t>Wool</a:t>
            </a:r>
          </a:p>
          <a:p>
            <a:pPr lvl="1">
              <a:buClr>
                <a:schemeClr val="tx1"/>
              </a:buClr>
              <a:buFont typeface="Wingdings" panose="05000000000000000000" pitchFamily="2" charset="2"/>
              <a:buChar char="Ø"/>
            </a:pPr>
            <a:r>
              <a:rPr lang="en-US" sz="1600" dirty="0"/>
              <a:t>Protects against cold weather and snow</a:t>
            </a:r>
          </a:p>
          <a:p>
            <a:pPr marL="0" lvl="1" indent="319088">
              <a:buClr>
                <a:schemeClr val="tx1"/>
              </a:buClr>
              <a:buFont typeface="Wingdings" panose="05000000000000000000" pitchFamily="2" charset="2"/>
              <a:buChar char="Ø"/>
            </a:pPr>
            <a:r>
              <a:rPr lang="en-US" sz="2000" dirty="0"/>
              <a:t>Coated Fabric </a:t>
            </a:r>
          </a:p>
          <a:p>
            <a:pPr marL="274320" lvl="2" indent="319088">
              <a:buClr>
                <a:schemeClr val="tx1"/>
              </a:buClr>
              <a:buFont typeface="Wingdings" panose="05000000000000000000" pitchFamily="2" charset="2"/>
              <a:buChar char="Ø"/>
            </a:pPr>
            <a:r>
              <a:rPr lang="en-US" sz="1600" dirty="0"/>
              <a:t>Protects against some moderate concentrated chemicals</a:t>
            </a:r>
          </a:p>
          <a:p>
            <a:pPr marL="0" lvl="2" indent="233363">
              <a:buClr>
                <a:schemeClr val="tx1"/>
              </a:buClr>
              <a:buFont typeface="Wingdings" panose="05000000000000000000" pitchFamily="2" charset="2"/>
              <a:buChar char="Ø"/>
            </a:pPr>
            <a:r>
              <a:rPr lang="en-US" dirty="0"/>
              <a:t>Rubber/Plastic/Synthetic</a:t>
            </a:r>
          </a:p>
          <a:p>
            <a:pPr marL="274320" lvl="2" indent="319088">
              <a:buClr>
                <a:schemeClr val="tx1"/>
              </a:buClr>
              <a:buFont typeface="Wingdings" panose="05000000000000000000" pitchFamily="2" charset="2"/>
              <a:buChar char="Ø"/>
            </a:pPr>
            <a:r>
              <a:rPr lang="en-US" sz="1600" dirty="0"/>
              <a:t>Great for cleaning or working with oils, solvents, and other chemicals</a:t>
            </a:r>
          </a:p>
          <a:p>
            <a:pPr>
              <a:buClr>
                <a:schemeClr val="tx1"/>
              </a:buClr>
              <a:buFont typeface="Wingdings" panose="05000000000000000000" pitchFamily="2" charset="2"/>
              <a:buChar char="Ø"/>
            </a:pPr>
            <a:r>
              <a:rPr lang="en-US" sz="2000" dirty="0"/>
              <a:t>Leather </a:t>
            </a:r>
          </a:p>
          <a:p>
            <a:pPr lvl="1">
              <a:buClr>
                <a:schemeClr val="tx1"/>
              </a:buClr>
              <a:buFont typeface="Wingdings" panose="05000000000000000000" pitchFamily="2" charset="2"/>
              <a:buChar char="Ø"/>
            </a:pPr>
            <a:r>
              <a:rPr lang="en-US" sz="1600" dirty="0"/>
              <a:t>Protects against rough objects, chips, sparks, and moderate heat</a:t>
            </a:r>
            <a:r>
              <a:rPr lang="en-US" sz="2000" dirty="0"/>
              <a:t>. </a:t>
            </a:r>
          </a:p>
          <a:p>
            <a:pPr>
              <a:buClr>
                <a:schemeClr val="tx1"/>
              </a:buClr>
              <a:buFont typeface="Wingdings" panose="05000000000000000000" pitchFamily="2" charset="2"/>
              <a:buChar char="Ø"/>
            </a:pPr>
            <a:r>
              <a:rPr lang="en-US" sz="2000" dirty="0"/>
              <a:t>Cotton/Fabric </a:t>
            </a:r>
          </a:p>
          <a:p>
            <a:pPr lvl="1">
              <a:buClr>
                <a:schemeClr val="tx1"/>
              </a:buClr>
              <a:buFont typeface="Wingdings" panose="05000000000000000000" pitchFamily="2" charset="2"/>
              <a:buChar char="Ø"/>
            </a:pPr>
            <a:r>
              <a:rPr lang="en-US" sz="1600" dirty="0"/>
              <a:t>Protects against dirt, splinters, and abrasions.</a:t>
            </a:r>
          </a:p>
          <a:p>
            <a:pPr lvl="1">
              <a:buClr>
                <a:schemeClr val="tx1"/>
              </a:buClr>
              <a:buFont typeface="Wingdings" panose="05000000000000000000" pitchFamily="2" charset="2"/>
              <a:buChar char="Ø"/>
            </a:pPr>
            <a:r>
              <a:rPr lang="en-US" sz="1600" dirty="0"/>
              <a:t>Helps grip slippery objects. </a:t>
            </a:r>
          </a:p>
          <a:p>
            <a:pPr lvl="2">
              <a:buClr>
                <a:schemeClr val="tx1"/>
              </a:buClr>
              <a:buFont typeface="Wingdings" panose="05000000000000000000" pitchFamily="2" charset="2"/>
              <a:buChar char="Ø"/>
            </a:pPr>
            <a:r>
              <a:rPr lang="en-US" sz="1600" dirty="0"/>
              <a:t>Do not use when working with rough, sharp, or heavy materials.</a:t>
            </a:r>
          </a:p>
          <a:p>
            <a:pPr marL="342900" lvl="2" indent="-342900">
              <a:buClr>
                <a:schemeClr val="tx1"/>
              </a:buClr>
              <a:buFont typeface="Wingdings" panose="05000000000000000000" pitchFamily="2" charset="2"/>
              <a:buChar char="Ø"/>
            </a:pPr>
            <a:r>
              <a:rPr lang="en-US" dirty="0"/>
              <a:t>Kevlar</a:t>
            </a:r>
          </a:p>
          <a:p>
            <a:pPr marL="617220" lvl="3" indent="-342900">
              <a:buClr>
                <a:schemeClr val="tx1"/>
              </a:buClr>
              <a:buFont typeface="Wingdings" panose="05000000000000000000" pitchFamily="2" charset="2"/>
              <a:buChar char="Ø"/>
            </a:pPr>
            <a:r>
              <a:rPr lang="en-US" sz="1600" dirty="0"/>
              <a:t>Cut and abrasion resistant and provide protection from both head and cold</a:t>
            </a:r>
          </a:p>
          <a:p>
            <a:endParaRPr lang="en-US" sz="2800" dirty="0"/>
          </a:p>
        </p:txBody>
      </p:sp>
      <p:pic>
        <p:nvPicPr>
          <p:cNvPr id="5122" name="Picture 2" descr="Image result for types of gloves 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968" y="2806397"/>
            <a:ext cx="5295900" cy="26574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types of gloves and their 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9168" y="419213"/>
            <a:ext cx="2857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145C3D1-4DE6-4AB0-B3F5-B82BB9CEB77D}"/>
              </a:ext>
            </a:extLst>
          </p:cNvPr>
          <p:cNvPicPr>
            <a:picLocks noChangeAspect="1"/>
          </p:cNvPicPr>
          <p:nvPr/>
        </p:nvPicPr>
        <p:blipFill>
          <a:blip r:embed="rId5"/>
          <a:stretch>
            <a:fillRect/>
          </a:stretch>
        </p:blipFill>
        <p:spPr>
          <a:xfrm>
            <a:off x="10756668" y="5751035"/>
            <a:ext cx="1325393" cy="1022744"/>
          </a:xfrm>
          <a:prstGeom prst="rect">
            <a:avLst/>
          </a:prstGeom>
        </p:spPr>
      </p:pic>
    </p:spTree>
    <p:extLst>
      <p:ext uri="{BB962C8B-B14F-4D97-AF65-F5344CB8AC3E}">
        <p14:creationId xmlns:p14="http://schemas.microsoft.com/office/powerpoint/2010/main" val="103752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525" y="550038"/>
            <a:ext cx="1860698" cy="830997"/>
          </a:xfrm>
          <a:prstGeom prst="rect">
            <a:avLst/>
          </a:prstGeom>
        </p:spPr>
        <p:txBody>
          <a:bodyPr wrap="square">
            <a:spAutoFit/>
          </a:bodyPr>
          <a:lstStyle/>
          <a:p>
            <a:pPr algn="r"/>
            <a:r>
              <a:rPr lang="en-US" sz="4800" b="1" u="sng" dirty="0"/>
              <a:t>Head</a:t>
            </a:r>
            <a:endParaRPr lang="en-US" sz="4800" dirty="0"/>
          </a:p>
        </p:txBody>
      </p:sp>
      <p:sp>
        <p:nvSpPr>
          <p:cNvPr id="4" name="Rectangle 3"/>
          <p:cNvSpPr/>
          <p:nvPr/>
        </p:nvSpPr>
        <p:spPr>
          <a:xfrm>
            <a:off x="728300" y="2736444"/>
            <a:ext cx="8458200" cy="3785652"/>
          </a:xfrm>
          <a:prstGeom prst="rect">
            <a:avLst/>
          </a:prstGeom>
        </p:spPr>
        <p:txBody>
          <a:bodyPr wrap="square">
            <a:spAutoFit/>
          </a:bodyPr>
          <a:lstStyle/>
          <a:p>
            <a:r>
              <a:rPr lang="en-US" sz="1600" b="1" dirty="0"/>
              <a:t>Types and Classes</a:t>
            </a:r>
          </a:p>
          <a:p>
            <a:r>
              <a:rPr lang="en-US" sz="1400" u="sng" dirty="0"/>
              <a:t>Type 1 </a:t>
            </a:r>
            <a:r>
              <a:rPr lang="en-US" sz="1400" dirty="0"/>
              <a:t>- Helmets intended to reduce the force of impact resulting in a blow only to the top of the head.</a:t>
            </a:r>
          </a:p>
          <a:p>
            <a:r>
              <a:rPr lang="en-US" sz="1400" u="sng" dirty="0"/>
              <a:t>Type 2 </a:t>
            </a:r>
            <a:r>
              <a:rPr lang="en-US" sz="1400" dirty="0"/>
              <a:t>- Helmets intended to reduce the force of impact resulting in a blow to the top and the side of the head</a:t>
            </a:r>
          </a:p>
          <a:p>
            <a:endParaRPr lang="en-US" sz="1400" dirty="0"/>
          </a:p>
          <a:p>
            <a:r>
              <a:rPr lang="en-US" sz="1400" u="sng" dirty="0"/>
              <a:t>Class E Helmets</a:t>
            </a:r>
            <a:r>
              <a:rPr lang="en-US" sz="1400" dirty="0"/>
              <a:t> are for where electrical hazards are present (in utility services) that are non-conducting and intended to protect against falling objects and reduce the danger of exposure to high voltage electrical shocks and burns. Offers the highest protection with high-voltage shock and burn protection up to 20,000 volts.</a:t>
            </a:r>
          </a:p>
          <a:p>
            <a:endParaRPr lang="en-US" sz="1400" dirty="0"/>
          </a:p>
          <a:p>
            <a:r>
              <a:rPr lang="en-US" sz="1400" u="sng" dirty="0"/>
              <a:t>Class G Hard Hats</a:t>
            </a:r>
            <a:r>
              <a:rPr lang="en-US" sz="1400" dirty="0"/>
              <a:t>  are for General Use intended to protect against falling objects and reduce the danger of exposure to low voltage electrical conductors. They provide impact and penetration resistance and protection from up to 2,200 volts.</a:t>
            </a:r>
          </a:p>
          <a:p>
            <a:endParaRPr lang="en-US" sz="1400" dirty="0"/>
          </a:p>
          <a:p>
            <a:r>
              <a:rPr lang="en-US" sz="1400" u="sng" dirty="0"/>
              <a:t>Class C Hard Hats</a:t>
            </a:r>
            <a:r>
              <a:rPr lang="en-US" sz="1400" dirty="0"/>
              <a:t> are not tested for electrical resistance.  They are designed for lightweight comfort and impact protection and are not intended to provide protection from electrical conductors.</a:t>
            </a:r>
          </a:p>
        </p:txBody>
      </p:sp>
      <p:sp>
        <p:nvSpPr>
          <p:cNvPr id="3" name="Rectangle 2"/>
          <p:cNvSpPr/>
          <p:nvPr/>
        </p:nvSpPr>
        <p:spPr>
          <a:xfrm>
            <a:off x="642552" y="1381035"/>
            <a:ext cx="7336882" cy="923330"/>
          </a:xfrm>
          <a:prstGeom prst="rect">
            <a:avLst/>
          </a:prstGeom>
        </p:spPr>
        <p:txBody>
          <a:bodyPr wrap="square">
            <a:spAutoFit/>
          </a:bodyPr>
          <a:lstStyle/>
          <a:p>
            <a:r>
              <a:rPr lang="en-US" dirty="0"/>
              <a:t>Hard hats are required when working in areas where there is a potential for injury to the head from falling objects. All hard hats must comply with ANSI Z89.1</a:t>
            </a:r>
          </a:p>
        </p:txBody>
      </p:sp>
      <p:pic>
        <p:nvPicPr>
          <p:cNvPr id="6148" name="Picture 4" descr="Image result for ppe types of head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370" y="91386"/>
            <a:ext cx="3743565" cy="281060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pe head protection">
            <a:extLst>
              <a:ext uri="{FF2B5EF4-FFF2-40B4-BE49-F238E27FC236}">
                <a16:creationId xmlns:a16="http://schemas.microsoft.com/office/drawing/2014/main" id="{8FF797CD-2B4E-47D5-BDA4-F58EB05FD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968" y="3077700"/>
            <a:ext cx="2857500" cy="23726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79C5536-AA13-4D84-ACBF-B269DD3B4160}"/>
              </a:ext>
            </a:extLst>
          </p:cNvPr>
          <p:cNvPicPr>
            <a:picLocks noChangeAspect="1"/>
          </p:cNvPicPr>
          <p:nvPr/>
        </p:nvPicPr>
        <p:blipFill>
          <a:blip r:embed="rId5"/>
          <a:stretch>
            <a:fillRect/>
          </a:stretch>
        </p:blipFill>
        <p:spPr>
          <a:xfrm>
            <a:off x="10797169" y="5737953"/>
            <a:ext cx="1333062" cy="1028661"/>
          </a:xfrm>
          <a:prstGeom prst="rect">
            <a:avLst/>
          </a:prstGeom>
        </p:spPr>
      </p:pic>
    </p:spTree>
    <p:extLst>
      <p:ext uri="{BB962C8B-B14F-4D97-AF65-F5344CB8AC3E}">
        <p14:creationId xmlns:p14="http://schemas.microsoft.com/office/powerpoint/2010/main" val="72867086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179</TotalTime>
  <Words>531</Words>
  <Application>Microsoft Office PowerPoint</Application>
  <PresentationFormat>Widescreen</PresentationFormat>
  <Paragraphs>67</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Century Gothic</vt:lpstr>
      <vt:lpstr>Wingdings</vt:lpstr>
      <vt:lpstr>Wingdings 2</vt:lpstr>
      <vt:lpstr>Wingdings 3</vt:lpstr>
      <vt:lpstr>Slice</vt:lpstr>
      <vt:lpstr>PPE – Eye, Hand, &amp; Head Safety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 – Eye, Hand, &amp; Head Safety</dc:title>
  <dc:creator>Mills, Ronald</dc:creator>
  <cp:lastModifiedBy>Abila, Dane</cp:lastModifiedBy>
  <cp:revision>6</cp:revision>
  <dcterms:created xsi:type="dcterms:W3CDTF">2019-06-27T17:27:07Z</dcterms:created>
  <dcterms:modified xsi:type="dcterms:W3CDTF">2019-07-18T19:21:38Z</dcterms:modified>
</cp:coreProperties>
</file>