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56" d="100"/>
          <a:sy n="56" d="100"/>
        </p:scale>
        <p:origin x="66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293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76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508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94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1232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429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36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47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9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4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22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488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8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7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39CD05D-153E-4808-B7AA-0A6BC8C48097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07F9F0E-FBA9-4DC7-A0D5-BD852D4FE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091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3623733"/>
            <a:ext cx="6400800" cy="216746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Electrical Safety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47" y="1037167"/>
            <a:ext cx="5437505" cy="280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38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521" y="685800"/>
            <a:ext cx="9656091" cy="1637852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Electrical Awareness Statistics</a:t>
            </a:r>
            <a:endParaRPr lang="en-US" sz="4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1893346"/>
            <a:ext cx="6652503" cy="410105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Electrical </a:t>
            </a:r>
            <a:r>
              <a:rPr lang="en-US" sz="2400" dirty="0">
                <a:solidFill>
                  <a:schemeClr val="tx1"/>
                </a:solidFill>
              </a:rPr>
              <a:t>injuries account for 20,000 Emergency visits / year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Resulting in 1,000 deaths / year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Low-Voltage injuries (110-440V) account for 60% of all injuries</a:t>
            </a:r>
          </a:p>
          <a:p>
            <a:endParaRPr lang="en-US" dirty="0"/>
          </a:p>
        </p:txBody>
      </p:sp>
      <p:pic>
        <p:nvPicPr>
          <p:cNvPr id="1026" name="Picture 2" descr="http://logicstaffing.net/wp-content/uploads/2015/03/Electrical-Safet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353" y="2323653"/>
            <a:ext cx="3217651" cy="3670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102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914399"/>
            <a:ext cx="6019800" cy="1441525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Understanding Electricity </a:t>
            </a:r>
            <a:endParaRPr lang="en-US" sz="4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709334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</a:rPr>
              <a:t>Electricity begins at a “source</a:t>
            </a:r>
            <a:r>
              <a:rPr lang="en-US" sz="2600" dirty="0" smtClean="0">
                <a:solidFill>
                  <a:schemeClr val="tx1"/>
                </a:solidFill>
              </a:rPr>
              <a:t>” (e.g. battery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 smtClean="0">
                <a:solidFill>
                  <a:schemeClr val="tx1"/>
                </a:solidFill>
              </a:rPr>
              <a:t>generator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 smtClean="0">
                <a:solidFill>
                  <a:schemeClr val="tx1"/>
                </a:solidFill>
              </a:rPr>
              <a:t>power plant</a:t>
            </a:r>
            <a:r>
              <a:rPr lang="en-US" sz="2600" dirty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</a:rPr>
              <a:t>Then the electricity must be “transported” </a:t>
            </a:r>
            <a:r>
              <a:rPr lang="en-US" sz="2600" dirty="0" smtClean="0">
                <a:solidFill>
                  <a:schemeClr val="tx1"/>
                </a:solidFill>
              </a:rPr>
              <a:t>by conductors (e.g. wires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 smtClean="0">
                <a:solidFill>
                  <a:schemeClr val="tx1"/>
                </a:solidFill>
              </a:rPr>
              <a:t>air, water)</a:t>
            </a:r>
            <a:endParaRPr lang="en-US" sz="2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</a:rPr>
              <a:t>A generator provides the “pressure” to </a:t>
            </a:r>
            <a:r>
              <a:rPr lang="en-US" sz="2600" dirty="0" smtClean="0">
                <a:solidFill>
                  <a:schemeClr val="tx1"/>
                </a:solidFill>
              </a:rPr>
              <a:t>transport the </a:t>
            </a:r>
            <a:r>
              <a:rPr lang="en-US" sz="2600" dirty="0">
                <a:solidFill>
                  <a:schemeClr val="tx1"/>
                </a:solidFill>
              </a:rPr>
              <a:t>electric current</a:t>
            </a:r>
          </a:p>
          <a:p>
            <a:endParaRPr lang="en-US" dirty="0"/>
          </a:p>
        </p:txBody>
      </p:sp>
      <p:pic>
        <p:nvPicPr>
          <p:cNvPr id="2052" name="Picture 4" descr="http://dukenuclear.files.wordpress.com/2013/08/power-to-your-ho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30" y="2530705"/>
            <a:ext cx="4125969" cy="2955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565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186" y="311973"/>
            <a:ext cx="6144895" cy="226807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Five </a:t>
            </a:r>
            <a:r>
              <a:rPr lang="en-US" sz="4800" b="1" dirty="0"/>
              <a:t>Hazards A</a:t>
            </a:r>
            <a:r>
              <a:rPr lang="en-US" sz="4800" b="1" dirty="0" smtClean="0"/>
              <a:t>ssociated </a:t>
            </a:r>
            <a:r>
              <a:rPr lang="en-US" sz="4800" b="1" dirty="0"/>
              <a:t>with Electricity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3186" y="2734035"/>
            <a:ext cx="5787614" cy="2827669"/>
          </a:xfrm>
        </p:spPr>
        <p:txBody>
          <a:bodyPr>
            <a:noAutofit/>
          </a:bodyPr>
          <a:lstStyle/>
          <a:p>
            <a:pPr marL="609600" indent="-609600" algn="ctr">
              <a:buFontTx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 Shock</a:t>
            </a:r>
          </a:p>
          <a:p>
            <a:pPr marL="609600" indent="-609600" algn="ctr">
              <a:buFontTx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 Burns</a:t>
            </a:r>
          </a:p>
          <a:p>
            <a:pPr marL="609600" indent="-609600" algn="ctr">
              <a:buFontTx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 Arc-Blast</a:t>
            </a:r>
          </a:p>
          <a:p>
            <a:pPr marL="609600" indent="-609600" algn="ctr">
              <a:buFontTx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 Explosions</a:t>
            </a:r>
          </a:p>
          <a:p>
            <a:pPr marL="609600" indent="-609600" algn="ctr">
              <a:buFontTx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 Fires</a:t>
            </a:r>
          </a:p>
          <a:p>
            <a:pPr algn="ctr"/>
            <a:endParaRPr lang="en-US" sz="900" dirty="0"/>
          </a:p>
        </p:txBody>
      </p:sp>
      <p:pic>
        <p:nvPicPr>
          <p:cNvPr id="3080" name="Picture 8" descr="http://www.safetysign.com/images/catlog/product/large/E333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1494" y="551329"/>
            <a:ext cx="3859351" cy="5323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56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828339"/>
            <a:ext cx="10557530" cy="1495313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Five </a:t>
            </a:r>
            <a:r>
              <a:rPr lang="en-US" sz="4800" b="1" dirty="0"/>
              <a:t>Ways to Minimize Electrical Hazards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2743200"/>
            <a:ext cx="10557530" cy="32512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Lockout / </a:t>
            </a:r>
            <a:r>
              <a:rPr lang="en-US" sz="2400" dirty="0" err="1">
                <a:solidFill>
                  <a:schemeClr val="tx1"/>
                </a:solidFill>
              </a:rPr>
              <a:t>Tagout</a:t>
            </a:r>
            <a:r>
              <a:rPr lang="en-US" sz="2400" dirty="0">
                <a:solidFill>
                  <a:schemeClr val="tx1"/>
                </a:solidFill>
              </a:rPr>
              <a:t> of Equipment</a:t>
            </a:r>
          </a:p>
          <a:p>
            <a:pPr marL="609600" indent="-609600">
              <a:buFontTx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Grounding</a:t>
            </a:r>
          </a:p>
          <a:p>
            <a:pPr marL="609600" indent="-609600">
              <a:buFontTx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Proper use of electrical cords</a:t>
            </a:r>
          </a:p>
          <a:p>
            <a:pPr marL="609600" indent="-609600">
              <a:buFontTx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Personal Protective Equipment</a:t>
            </a:r>
          </a:p>
          <a:p>
            <a:pPr marL="609600" indent="-609600">
              <a:buFontTx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Safe Work Practices</a:t>
            </a:r>
          </a:p>
          <a:p>
            <a:endParaRPr lang="en-US" dirty="0"/>
          </a:p>
        </p:txBody>
      </p:sp>
      <p:pic>
        <p:nvPicPr>
          <p:cNvPr id="4098" name="Picture 2" descr="http://www.romblontravelguide.com/wp-content/uploads/2016/03/electric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223" y="2441575"/>
            <a:ext cx="5238750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137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080" y="141243"/>
            <a:ext cx="10043750" cy="1666042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Six </a:t>
            </a:r>
            <a:r>
              <a:rPr lang="en-US" sz="4800" b="1" dirty="0"/>
              <a:t>SAFETY TIPS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79" y="1301675"/>
            <a:ext cx="10043751" cy="4883972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400" dirty="0" smtClean="0"/>
              <a:t>Always </a:t>
            </a:r>
            <a:r>
              <a:rPr lang="en-US" sz="2400" dirty="0"/>
              <a:t>make sure your HANDS are DRY before you touch a light switch or electrical </a:t>
            </a:r>
            <a:r>
              <a:rPr lang="en-US" sz="2400" dirty="0" smtClean="0"/>
              <a:t>cord</a:t>
            </a:r>
          </a:p>
          <a:p>
            <a:pPr marL="514350" indent="-514350">
              <a:buFont typeface="Wingdings 3" panose="05040102010807070707" pitchFamily="18" charset="2"/>
              <a:buAutoNum type="arabicPeriod"/>
            </a:pPr>
            <a:r>
              <a:rPr lang="en-US" sz="2400" dirty="0" smtClean="0"/>
              <a:t>Before </a:t>
            </a:r>
            <a:r>
              <a:rPr lang="en-US" sz="2400" dirty="0"/>
              <a:t>plugging in an appliance make sure there are NO exposed wires that could start a fire or electrocute </a:t>
            </a:r>
            <a:r>
              <a:rPr lang="en-US" sz="2400" dirty="0" smtClean="0"/>
              <a:t>someone</a:t>
            </a:r>
          </a:p>
          <a:p>
            <a:pPr marL="514350" indent="-514350">
              <a:buFont typeface="Wingdings 3" panose="05040102010807070707" pitchFamily="18" charset="2"/>
              <a:buAutoNum type="arabicPeriod"/>
            </a:pPr>
            <a:r>
              <a:rPr lang="en-US" sz="2400" dirty="0"/>
              <a:t>Keep all electric appliances away from sinks and tubs</a:t>
            </a:r>
            <a:r>
              <a:rPr lang="en-US" sz="2400" dirty="0" smtClean="0"/>
              <a:t>.</a:t>
            </a:r>
          </a:p>
          <a:p>
            <a:pPr marL="514350" indent="-514350">
              <a:buFont typeface="Wingdings 3" panose="05040102010807070707" pitchFamily="18" charset="2"/>
              <a:buAutoNum type="arabicPeriod"/>
            </a:pPr>
            <a:r>
              <a:rPr lang="en-US" sz="2400" dirty="0"/>
              <a:t>Don’t plug too many things into ONE outlet.  This will overload the circuit and cause a </a:t>
            </a:r>
            <a:r>
              <a:rPr lang="en-US" sz="2400" dirty="0" smtClean="0"/>
              <a:t>FIRE</a:t>
            </a:r>
            <a:endParaRPr lang="en-US" sz="2400" dirty="0"/>
          </a:p>
          <a:p>
            <a:pPr marL="514350" indent="-514350">
              <a:buFont typeface="Wingdings 3" panose="05040102010807070707" pitchFamily="18" charset="2"/>
              <a:buAutoNum type="arabicPeriod"/>
            </a:pPr>
            <a:r>
              <a:rPr lang="en-US" dirty="0" smtClean="0"/>
              <a:t>NEVER </a:t>
            </a:r>
            <a:r>
              <a:rPr lang="en-US" dirty="0"/>
              <a:t>run extension or electrical cords underneath </a:t>
            </a:r>
            <a:r>
              <a:rPr lang="en-US" dirty="0" smtClean="0"/>
              <a:t>rugs</a:t>
            </a:r>
          </a:p>
          <a:p>
            <a:pPr marL="514350" indent="-514350">
              <a:buFont typeface="Wingdings 3" panose="05040102010807070707" pitchFamily="18" charset="2"/>
              <a:buAutoNum type="arabicPeriod"/>
            </a:pPr>
            <a:r>
              <a:rPr lang="en-US" dirty="0"/>
              <a:t>Keep all electrical cords away from heat </a:t>
            </a:r>
            <a:r>
              <a:rPr lang="en-US" dirty="0" smtClean="0"/>
              <a:t>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2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914400"/>
            <a:ext cx="6019800" cy="1118795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Extension Cords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237591"/>
            <a:ext cx="6021388" cy="3324113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NEVER remove the third prong on a three-prong plug to make it fit.  The third prong is the ground wire.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Don’t put an extension cord where it’s likely to be stepped on, tripped over or damaged.</a:t>
            </a:r>
          </a:p>
          <a:p>
            <a:endParaRPr lang="en-US" sz="1200" dirty="0"/>
          </a:p>
        </p:txBody>
      </p:sp>
      <p:pic>
        <p:nvPicPr>
          <p:cNvPr id="5124" name="Picture 4" descr="http://safetyandhealthmagazine.com/ext/resources/images/oct2014/tip-extension.jpg?14177861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16" y="1565840"/>
            <a:ext cx="2923802" cy="3995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31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012" y="914400"/>
            <a:ext cx="60198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Electrical Fires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706" y="2269863"/>
            <a:ext cx="5665694" cy="385123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Call Fire Department (911)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Shut off Main Power Switch</a:t>
            </a:r>
          </a:p>
          <a:p>
            <a:r>
              <a:rPr lang="en-US" sz="2400" dirty="0">
                <a:solidFill>
                  <a:schemeClr val="tx1"/>
                </a:solidFill>
              </a:rPr>
              <a:t>	(if possible)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NEVER USE WATER ON AN ELECTRICAL FIRE!!  It can cause an electrical shock.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Use a CLASS C Fire Extinguisher.</a:t>
            </a:r>
          </a:p>
        </p:txBody>
      </p:sp>
      <p:pic>
        <p:nvPicPr>
          <p:cNvPr id="6146" name="Picture 2" descr="https://s-media-cache-ak0.pinimg.com/736x/05/9e/26/059e26344b04bb44142b1537e473912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670" y="1177391"/>
            <a:ext cx="3448237" cy="494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85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914" y="866289"/>
            <a:ext cx="8534401" cy="1382059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/>
              <a:t>ELECTRICITY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3914" y="2248350"/>
            <a:ext cx="8534400" cy="3453204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en-US" sz="14500" b="1" dirty="0">
                <a:solidFill>
                  <a:schemeClr val="tx1"/>
                </a:solidFill>
              </a:rPr>
              <a:t>LET IT BE YOUR FRIEND</a:t>
            </a:r>
          </a:p>
          <a:p>
            <a:pPr algn="ctr"/>
            <a:r>
              <a:rPr lang="en-US" sz="14500" b="1" dirty="0">
                <a:solidFill>
                  <a:schemeClr val="tx1"/>
                </a:solidFill>
              </a:rPr>
              <a:t>NOT YOUR ENEMY!!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17135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172</TotalTime>
  <Words>266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Slice</vt:lpstr>
      <vt:lpstr> Electrical Safety </vt:lpstr>
      <vt:lpstr>Electrical Awareness Statistics</vt:lpstr>
      <vt:lpstr>Understanding Electricity </vt:lpstr>
      <vt:lpstr>Five Hazards Associated with Electricity</vt:lpstr>
      <vt:lpstr>Five Ways to Minimize Electrical Hazards</vt:lpstr>
      <vt:lpstr>Six SAFETY TIPS</vt:lpstr>
      <vt:lpstr>Extension Cords</vt:lpstr>
      <vt:lpstr>Electrical Fires</vt:lpstr>
      <vt:lpstr>ELECTRICITY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Electrical Safety</dc:title>
  <dc:creator>Mills, Ronald</dc:creator>
  <cp:lastModifiedBy>Mills, Ronald</cp:lastModifiedBy>
  <cp:revision>11</cp:revision>
  <dcterms:created xsi:type="dcterms:W3CDTF">2016-03-01T20:23:52Z</dcterms:created>
  <dcterms:modified xsi:type="dcterms:W3CDTF">2016-05-10T14:01:50Z</dcterms:modified>
</cp:coreProperties>
</file>