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matic SC" pitchFamily="2" charset="-79"/>
      <p:regular r:id="rId21"/>
      <p:bold r:id="rId22"/>
    </p:embeddedFont>
    <p:embeddedFont>
      <p:font typeface="Mali" pitchFamily="2" charset="-34"/>
      <p:regular r:id="rId23"/>
      <p:bold r:id="rId24"/>
      <p:italic r:id="rId25"/>
      <p:boldItalic r:id="rId26"/>
    </p:embeddedFont>
    <p:embeddedFont>
      <p:font typeface="Quicksand" pitchFamily="2" charset="77"/>
      <p:regular r:id="rId27"/>
      <p:bold r:id="rId28"/>
    </p:embeddedFont>
    <p:embeddedFont>
      <p:font typeface="Short Stack" panose="02010500040000000007" pitchFamily="2" charset="77"/>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snapToGrid="0" snapToObjects="1">
      <p:cViewPr varScale="1">
        <p:scale>
          <a:sx n="144" d="100"/>
          <a:sy n="144" d="100"/>
        </p:scale>
        <p:origin x="7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a14e780a52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a14e780a5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a14e780a52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a14e780a5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ab09c3e38a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ab09c3e3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ab09c3e38a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ab09c3e38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ab09c3e38a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ab09c3e38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ab09c3e38a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ab09c3e38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a14e780a52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14e780a5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a14509e95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a14509e9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ab09c3e38a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ab09c3e38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a71fb751cd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a71fb751c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a71fb751cd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a71fb751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a71fb751cd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a71fb751c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a28315d6c8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a28315d6c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a14e780a52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a14e780a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a14e780a52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a14e780a5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a14e780a52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a14e780a5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pattern">
  <p:cSld name="BLANK_1">
    <p:spTree>
      <p:nvGrpSpPr>
        <p:cNvPr id="1"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028375"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3">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777725" y="1716150"/>
            <a:ext cx="5371200" cy="1711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Beyond Tutoring</a:t>
            </a:r>
            <a:endParaRPr/>
          </a:p>
          <a:p>
            <a:pPr marL="0" lvl="0" indent="0" algn="ctr" rtl="0">
              <a:spcBef>
                <a:spcPts val="0"/>
              </a:spcBef>
              <a:spcAft>
                <a:spcPts val="0"/>
              </a:spcAft>
              <a:buNone/>
            </a:pPr>
            <a:r>
              <a:rPr lang="en" sz="4200"/>
              <a:t>By: Lizeth Dorado</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22"/>
          <p:cNvSpPr txBox="1">
            <a:spLocks noGrp="1"/>
          </p:cNvSpPr>
          <p:nvPr>
            <p:ph type="title"/>
          </p:nvPr>
        </p:nvSpPr>
        <p:spPr>
          <a:xfrm>
            <a:off x="1028375" y="390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Julie</a:t>
            </a:r>
            <a:endParaRPr sz="4000">
              <a:solidFill>
                <a:srgbClr val="F29DCE"/>
              </a:solidFill>
            </a:endParaRPr>
          </a:p>
        </p:txBody>
      </p:sp>
      <p:sp>
        <p:nvSpPr>
          <p:cNvPr id="763" name="Google Shape;763;p22"/>
          <p:cNvSpPr txBox="1">
            <a:spLocks noGrp="1"/>
          </p:cNvSpPr>
          <p:nvPr>
            <p:ph type="body" idx="1"/>
          </p:nvPr>
        </p:nvSpPr>
        <p:spPr>
          <a:xfrm>
            <a:off x="593625" y="787025"/>
            <a:ext cx="6045900" cy="3123600"/>
          </a:xfrm>
          <a:prstGeom prst="rect">
            <a:avLst/>
          </a:prstGeom>
        </p:spPr>
        <p:txBody>
          <a:bodyPr spcFirstLastPara="1" wrap="square" lIns="0" tIns="0" rIns="0" bIns="0" anchor="t" anchorCtr="0">
            <a:noAutofit/>
          </a:bodyPr>
          <a:lstStyle/>
          <a:p>
            <a:pPr marL="457200" lvl="0" indent="-342900" algn="l" rtl="0">
              <a:spcBef>
                <a:spcPts val="600"/>
              </a:spcBef>
              <a:spcAft>
                <a:spcPts val="0"/>
              </a:spcAft>
              <a:buClr>
                <a:srgbClr val="000000"/>
              </a:buClr>
              <a:buSzPts val="1800"/>
              <a:buFont typeface="Mali"/>
              <a:buChar char="✘"/>
            </a:pPr>
            <a:r>
              <a:rPr lang="en">
                <a:solidFill>
                  <a:srgbClr val="000000"/>
                </a:solidFill>
                <a:latin typeface="Mali"/>
                <a:ea typeface="Mali"/>
                <a:cs typeface="Mali"/>
                <a:sym typeface="Mali"/>
              </a:rPr>
              <a:t>This was a 4th grade student.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She was super smart and she mostly came to me for enrichment.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She was super smart so I planned assignments that were harder for her.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We would read and plan trips to the library.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She began to open up so much and became such a great writer. </a:t>
            </a:r>
            <a:endParaRPr>
              <a:solidFill>
                <a:srgbClr val="000000"/>
              </a:solidFill>
              <a:latin typeface="Mali"/>
              <a:ea typeface="Mali"/>
              <a:cs typeface="Mali"/>
              <a:sym typeface="Mali"/>
            </a:endParaRPr>
          </a:p>
        </p:txBody>
      </p:sp>
      <p:sp>
        <p:nvSpPr>
          <p:cNvPr id="764" name="Google Shape;764;p2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765" name="Google Shape;765;p22"/>
          <p:cNvPicPr preferRelativeResize="0"/>
          <p:nvPr/>
        </p:nvPicPr>
        <p:blipFill>
          <a:blip r:embed="rId3">
            <a:alphaModFix/>
          </a:blip>
          <a:stretch>
            <a:fillRect/>
          </a:stretch>
        </p:blipFill>
        <p:spPr>
          <a:xfrm>
            <a:off x="6773275" y="2255350"/>
            <a:ext cx="2310525" cy="288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3"/>
          <p:cNvSpPr txBox="1">
            <a:spLocks noGrp="1"/>
          </p:cNvSpPr>
          <p:nvPr>
            <p:ph type="title"/>
          </p:nvPr>
        </p:nvSpPr>
        <p:spPr>
          <a:xfrm>
            <a:off x="807650" y="1059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Gabriel</a:t>
            </a:r>
            <a:endParaRPr sz="4000">
              <a:solidFill>
                <a:srgbClr val="F29DCE"/>
              </a:solidFill>
            </a:endParaRPr>
          </a:p>
        </p:txBody>
      </p:sp>
      <p:sp>
        <p:nvSpPr>
          <p:cNvPr id="771" name="Google Shape;771;p23"/>
          <p:cNvSpPr txBox="1">
            <a:spLocks noGrp="1"/>
          </p:cNvSpPr>
          <p:nvPr>
            <p:ph type="body" idx="1"/>
          </p:nvPr>
        </p:nvSpPr>
        <p:spPr>
          <a:xfrm>
            <a:off x="616700" y="920400"/>
            <a:ext cx="7469100" cy="3565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Clr>
                <a:srgbClr val="000000"/>
              </a:buClr>
              <a:buSzPts val="1800"/>
              <a:buFont typeface="Mali"/>
              <a:buChar char="✘"/>
            </a:pPr>
            <a:r>
              <a:rPr lang="en">
                <a:solidFill>
                  <a:srgbClr val="000000"/>
                </a:solidFill>
                <a:latin typeface="Mali"/>
                <a:ea typeface="Mali"/>
                <a:cs typeface="Mali"/>
                <a:sym typeface="Mali"/>
              </a:rPr>
              <a:t>Gabriel is a high schooler that needed help with Algebra.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He was always stuck, but I would find different ways to teach and explain.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He began to learn and could find a way to start his problems without any help.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He has become so much better at math. </a:t>
            </a:r>
            <a:endParaRPr>
              <a:solidFill>
                <a:srgbClr val="000000"/>
              </a:solidFill>
              <a:latin typeface="Mali"/>
              <a:ea typeface="Mali"/>
              <a:cs typeface="Mali"/>
              <a:sym typeface="Mali"/>
            </a:endParaRPr>
          </a:p>
        </p:txBody>
      </p:sp>
      <p:sp>
        <p:nvSpPr>
          <p:cNvPr id="772" name="Google Shape;772;p23"/>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773" name="Google Shape;773;p23"/>
          <p:cNvPicPr preferRelativeResize="0"/>
          <p:nvPr/>
        </p:nvPicPr>
        <p:blipFill>
          <a:blip r:embed="rId3">
            <a:alphaModFix/>
          </a:blip>
          <a:stretch>
            <a:fillRect/>
          </a:stretch>
        </p:blipFill>
        <p:spPr>
          <a:xfrm>
            <a:off x="7067550" y="3009900"/>
            <a:ext cx="2076450" cy="213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24"/>
          <p:cNvSpPr txBox="1">
            <a:spLocks noGrp="1"/>
          </p:cNvSpPr>
          <p:nvPr>
            <p:ph type="title"/>
          </p:nvPr>
        </p:nvSpPr>
        <p:spPr>
          <a:xfrm>
            <a:off x="821025" y="1538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Luisa </a:t>
            </a:r>
            <a:endParaRPr sz="4000">
              <a:solidFill>
                <a:srgbClr val="F29DCE"/>
              </a:solidFill>
            </a:endParaRPr>
          </a:p>
        </p:txBody>
      </p:sp>
      <p:sp>
        <p:nvSpPr>
          <p:cNvPr id="779" name="Google Shape;779;p24"/>
          <p:cNvSpPr txBox="1">
            <a:spLocks noGrp="1"/>
          </p:cNvSpPr>
          <p:nvPr>
            <p:ph type="body" idx="1"/>
          </p:nvPr>
        </p:nvSpPr>
        <p:spPr>
          <a:xfrm>
            <a:off x="994950" y="792877"/>
            <a:ext cx="7087200" cy="2683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Clr>
                <a:srgbClr val="000000"/>
              </a:buClr>
              <a:buSzPts val="1800"/>
              <a:buFont typeface="Mali"/>
              <a:buChar char="✘"/>
            </a:pPr>
            <a:r>
              <a:rPr lang="en">
                <a:solidFill>
                  <a:srgbClr val="000000"/>
                </a:solidFill>
                <a:latin typeface="Mali"/>
                <a:ea typeface="Mali"/>
                <a:cs typeface="Mali"/>
                <a:sym typeface="Mali"/>
              </a:rPr>
              <a:t>Luisa is a 4th grade student. I asked her what she thought she needed help with and I gave her some work to figure out where she was.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I found out she needed help understanding what she read, so we took library trips and read a lot together. </a:t>
            </a:r>
            <a:endParaRPr>
              <a:solidFill>
                <a:srgbClr val="000000"/>
              </a:solidFill>
              <a:latin typeface="Mali"/>
              <a:ea typeface="Mali"/>
              <a:cs typeface="Mali"/>
              <a:sym typeface="Mali"/>
            </a:endParaRPr>
          </a:p>
        </p:txBody>
      </p:sp>
      <p:sp>
        <p:nvSpPr>
          <p:cNvPr id="780" name="Google Shape;780;p2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781" name="Google Shape;781;p24"/>
          <p:cNvPicPr preferRelativeResize="0"/>
          <p:nvPr/>
        </p:nvPicPr>
        <p:blipFill>
          <a:blip r:embed="rId3">
            <a:alphaModFix/>
          </a:blip>
          <a:stretch>
            <a:fillRect/>
          </a:stretch>
        </p:blipFill>
        <p:spPr>
          <a:xfrm>
            <a:off x="5636225" y="3375500"/>
            <a:ext cx="3478025" cy="1731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25"/>
          <p:cNvSpPr txBox="1">
            <a:spLocks noGrp="1"/>
          </p:cNvSpPr>
          <p:nvPr>
            <p:ph type="title"/>
          </p:nvPr>
        </p:nvSpPr>
        <p:spPr>
          <a:xfrm>
            <a:off x="981550" y="390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Alan</a:t>
            </a:r>
            <a:r>
              <a:rPr lang="en"/>
              <a:t> </a:t>
            </a:r>
            <a:endParaRPr/>
          </a:p>
        </p:txBody>
      </p:sp>
      <p:sp>
        <p:nvSpPr>
          <p:cNvPr id="787" name="Google Shape;787;p25"/>
          <p:cNvSpPr txBox="1">
            <a:spLocks noGrp="1"/>
          </p:cNvSpPr>
          <p:nvPr>
            <p:ph type="body" idx="1"/>
          </p:nvPr>
        </p:nvSpPr>
        <p:spPr>
          <a:xfrm>
            <a:off x="586925" y="709650"/>
            <a:ext cx="7087200" cy="3055200"/>
          </a:xfrm>
          <a:prstGeom prst="rect">
            <a:avLst/>
          </a:prstGeom>
        </p:spPr>
        <p:txBody>
          <a:bodyPr spcFirstLastPara="1" wrap="square" lIns="0" tIns="0" rIns="0" bIns="0" anchor="t" anchorCtr="0">
            <a:noAutofit/>
          </a:bodyPr>
          <a:lstStyle/>
          <a:p>
            <a:pPr marL="457200" lvl="0" indent="-355600" algn="just" rtl="0">
              <a:spcBef>
                <a:spcPts val="600"/>
              </a:spcBef>
              <a:spcAft>
                <a:spcPts val="0"/>
              </a:spcAft>
              <a:buClr>
                <a:srgbClr val="000000"/>
              </a:buClr>
              <a:buSzPts val="2000"/>
              <a:buFont typeface="Mali"/>
              <a:buChar char="✘"/>
            </a:pPr>
            <a:r>
              <a:rPr lang="en" sz="2000">
                <a:solidFill>
                  <a:srgbClr val="000000"/>
                </a:solidFill>
                <a:latin typeface="Mali"/>
                <a:ea typeface="Mali"/>
                <a:cs typeface="Mali"/>
                <a:sym typeface="Mali"/>
              </a:rPr>
              <a:t>Alan came to me over the summer and is now in 4th grade.</a:t>
            </a:r>
            <a:endParaRPr sz="2000">
              <a:solidFill>
                <a:srgbClr val="000000"/>
              </a:solidFill>
              <a:latin typeface="Mali"/>
              <a:ea typeface="Mali"/>
              <a:cs typeface="Mali"/>
              <a:sym typeface="Mali"/>
            </a:endParaRPr>
          </a:p>
          <a:p>
            <a:pPr marL="457200" lvl="0" indent="-355600" algn="just" rtl="0">
              <a:spcBef>
                <a:spcPts val="0"/>
              </a:spcBef>
              <a:spcAft>
                <a:spcPts val="0"/>
              </a:spcAft>
              <a:buClr>
                <a:srgbClr val="000000"/>
              </a:buClr>
              <a:buSzPts val="2000"/>
              <a:buFont typeface="Mali"/>
              <a:buChar char="✘"/>
            </a:pPr>
            <a:r>
              <a:rPr lang="en" sz="2000">
                <a:solidFill>
                  <a:srgbClr val="000000"/>
                </a:solidFill>
                <a:latin typeface="Mali"/>
                <a:ea typeface="Mali"/>
                <a:cs typeface="Mali"/>
                <a:sym typeface="Mali"/>
              </a:rPr>
              <a:t>English is his second language and he struggles reading and writing. </a:t>
            </a:r>
            <a:endParaRPr sz="2000">
              <a:solidFill>
                <a:srgbClr val="000000"/>
              </a:solidFill>
              <a:latin typeface="Mali"/>
              <a:ea typeface="Mali"/>
              <a:cs typeface="Mali"/>
              <a:sym typeface="Mali"/>
            </a:endParaRPr>
          </a:p>
          <a:p>
            <a:pPr marL="457200" lvl="0" indent="-355600" algn="just" rtl="0">
              <a:spcBef>
                <a:spcPts val="0"/>
              </a:spcBef>
              <a:spcAft>
                <a:spcPts val="0"/>
              </a:spcAft>
              <a:buClr>
                <a:srgbClr val="000000"/>
              </a:buClr>
              <a:buSzPts val="2000"/>
              <a:buFont typeface="Mali"/>
              <a:buChar char="✘"/>
            </a:pPr>
            <a:r>
              <a:rPr lang="en" sz="2000">
                <a:solidFill>
                  <a:srgbClr val="000000"/>
                </a:solidFill>
                <a:latin typeface="Mali"/>
                <a:ea typeface="Mali"/>
                <a:cs typeface="Mali"/>
                <a:sym typeface="Mali"/>
              </a:rPr>
              <a:t>At first he needed the voice to text tool, but now we are practicing and he has become better at typing, reading, and writing in English. </a:t>
            </a:r>
            <a:endParaRPr sz="2000">
              <a:solidFill>
                <a:srgbClr val="000000"/>
              </a:solidFill>
              <a:latin typeface="Mali"/>
              <a:ea typeface="Mali"/>
              <a:cs typeface="Mali"/>
              <a:sym typeface="Mali"/>
            </a:endParaRPr>
          </a:p>
        </p:txBody>
      </p:sp>
      <p:sp>
        <p:nvSpPr>
          <p:cNvPr id="788" name="Google Shape;788;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789" name="Google Shape;789;p25"/>
          <p:cNvPicPr preferRelativeResize="0"/>
          <p:nvPr/>
        </p:nvPicPr>
        <p:blipFill>
          <a:blip r:embed="rId3">
            <a:alphaModFix/>
          </a:blip>
          <a:stretch>
            <a:fillRect/>
          </a:stretch>
        </p:blipFill>
        <p:spPr>
          <a:xfrm>
            <a:off x="6720550" y="2867150"/>
            <a:ext cx="2316450" cy="2276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26"/>
          <p:cNvSpPr txBox="1">
            <a:spLocks noGrp="1"/>
          </p:cNvSpPr>
          <p:nvPr>
            <p:ph type="title"/>
          </p:nvPr>
        </p:nvSpPr>
        <p:spPr>
          <a:xfrm>
            <a:off x="921350" y="390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Rogelio</a:t>
            </a:r>
            <a:endParaRPr sz="4000">
              <a:solidFill>
                <a:srgbClr val="F29DCE"/>
              </a:solidFill>
            </a:endParaRPr>
          </a:p>
        </p:txBody>
      </p:sp>
      <p:sp>
        <p:nvSpPr>
          <p:cNvPr id="795" name="Google Shape;795;p26"/>
          <p:cNvSpPr txBox="1">
            <a:spLocks noGrp="1"/>
          </p:cNvSpPr>
          <p:nvPr>
            <p:ph type="body" idx="1"/>
          </p:nvPr>
        </p:nvSpPr>
        <p:spPr>
          <a:xfrm>
            <a:off x="1028375" y="620477"/>
            <a:ext cx="7087200" cy="2683200"/>
          </a:xfrm>
          <a:prstGeom prst="rect">
            <a:avLst/>
          </a:prstGeom>
        </p:spPr>
        <p:txBody>
          <a:bodyPr spcFirstLastPara="1" wrap="square" lIns="0" tIns="0" rIns="0" bIns="0" anchor="t" anchorCtr="0">
            <a:noAutofit/>
          </a:bodyPr>
          <a:lstStyle/>
          <a:p>
            <a:pPr marL="457200" lvl="0" indent="-330200" algn="l" rtl="0">
              <a:spcBef>
                <a:spcPts val="600"/>
              </a:spcBef>
              <a:spcAft>
                <a:spcPts val="0"/>
              </a:spcAft>
              <a:buClr>
                <a:srgbClr val="000000"/>
              </a:buClr>
              <a:buSzPts val="1600"/>
              <a:buFont typeface="Mali"/>
              <a:buChar char="✘"/>
            </a:pPr>
            <a:r>
              <a:rPr lang="en" sz="2200">
                <a:solidFill>
                  <a:srgbClr val="000000"/>
                </a:solidFill>
                <a:latin typeface="Mali"/>
                <a:ea typeface="Mali"/>
                <a:cs typeface="Mali"/>
                <a:sym typeface="Mali"/>
              </a:rPr>
              <a:t>Rogelio is in middle school.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He is super smart, but decides not to do the work.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I had to figure out what he was motivated by in order for him to do any work.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He loved to draw and I told him I would let him draw after he did some assignments and it worked!</a:t>
            </a:r>
            <a:endParaRPr sz="2200">
              <a:solidFill>
                <a:srgbClr val="000000"/>
              </a:solidFill>
              <a:latin typeface="Mali"/>
              <a:ea typeface="Mali"/>
              <a:cs typeface="Mali"/>
              <a:sym typeface="Mali"/>
            </a:endParaRPr>
          </a:p>
        </p:txBody>
      </p:sp>
      <p:sp>
        <p:nvSpPr>
          <p:cNvPr id="796" name="Google Shape;796;p2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pic>
        <p:nvPicPr>
          <p:cNvPr id="797" name="Google Shape;797;p26"/>
          <p:cNvPicPr preferRelativeResize="0"/>
          <p:nvPr/>
        </p:nvPicPr>
        <p:blipFill>
          <a:blip r:embed="rId3">
            <a:alphaModFix/>
          </a:blip>
          <a:stretch>
            <a:fillRect/>
          </a:stretch>
        </p:blipFill>
        <p:spPr>
          <a:xfrm>
            <a:off x="5869235" y="3303675"/>
            <a:ext cx="3305190" cy="1839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27"/>
          <p:cNvSpPr txBox="1">
            <a:spLocks noGrp="1"/>
          </p:cNvSpPr>
          <p:nvPr>
            <p:ph type="title"/>
          </p:nvPr>
        </p:nvSpPr>
        <p:spPr>
          <a:xfrm>
            <a:off x="858575" y="390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Erica</a:t>
            </a:r>
            <a:endParaRPr sz="4000">
              <a:solidFill>
                <a:srgbClr val="F29DCE"/>
              </a:solidFill>
            </a:endParaRPr>
          </a:p>
        </p:txBody>
      </p:sp>
      <p:sp>
        <p:nvSpPr>
          <p:cNvPr id="803" name="Google Shape;803;p27"/>
          <p:cNvSpPr txBox="1">
            <a:spLocks noGrp="1"/>
          </p:cNvSpPr>
          <p:nvPr>
            <p:ph type="body" idx="1"/>
          </p:nvPr>
        </p:nvSpPr>
        <p:spPr>
          <a:xfrm>
            <a:off x="610950" y="638777"/>
            <a:ext cx="7087200" cy="2683200"/>
          </a:xfrm>
          <a:prstGeom prst="rect">
            <a:avLst/>
          </a:prstGeom>
        </p:spPr>
        <p:txBody>
          <a:bodyPr spcFirstLastPara="1" wrap="square" lIns="0" tIns="0" rIns="0" bIns="0" anchor="t" anchorCtr="0">
            <a:noAutofit/>
          </a:bodyPr>
          <a:lstStyle/>
          <a:p>
            <a:pPr marL="457200" lvl="0" indent="-317500" algn="just" rtl="0">
              <a:spcBef>
                <a:spcPts val="600"/>
              </a:spcBef>
              <a:spcAft>
                <a:spcPts val="0"/>
              </a:spcAft>
              <a:buClr>
                <a:srgbClr val="000000"/>
              </a:buClr>
              <a:buSzPts val="1400"/>
              <a:buFont typeface="Mali"/>
              <a:buChar char="✘"/>
            </a:pPr>
            <a:r>
              <a:rPr lang="en" sz="2000">
                <a:solidFill>
                  <a:srgbClr val="000000"/>
                </a:solidFill>
                <a:latin typeface="Mali"/>
                <a:ea typeface="Mali"/>
                <a:cs typeface="Mali"/>
                <a:sym typeface="Mali"/>
              </a:rPr>
              <a:t>Erica is one of my newest students.</a:t>
            </a:r>
            <a:endParaRPr sz="20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2000">
                <a:solidFill>
                  <a:srgbClr val="000000"/>
                </a:solidFill>
                <a:latin typeface="Mali"/>
                <a:ea typeface="Mali"/>
                <a:cs typeface="Mali"/>
                <a:sym typeface="Mali"/>
              </a:rPr>
              <a:t>She is also an English language learner. </a:t>
            </a:r>
            <a:endParaRPr sz="20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2000">
                <a:solidFill>
                  <a:srgbClr val="000000"/>
                </a:solidFill>
                <a:latin typeface="Mali"/>
                <a:ea typeface="Mali"/>
                <a:cs typeface="Mali"/>
                <a:sym typeface="Mali"/>
              </a:rPr>
              <a:t>She came from Mexico and is in high school so she is struggling to communicate. </a:t>
            </a:r>
            <a:endParaRPr sz="20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2000">
                <a:solidFill>
                  <a:srgbClr val="000000"/>
                </a:solidFill>
                <a:latin typeface="Mali"/>
                <a:ea typeface="Mali"/>
                <a:cs typeface="Mali"/>
                <a:sym typeface="Mali"/>
              </a:rPr>
              <a:t>I have been trying to teach her multiple phrases in English. </a:t>
            </a:r>
            <a:endParaRPr sz="20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2000">
                <a:solidFill>
                  <a:srgbClr val="000000"/>
                </a:solidFill>
                <a:latin typeface="Mali"/>
                <a:ea typeface="Mali"/>
                <a:cs typeface="Mali"/>
                <a:sym typeface="Mali"/>
              </a:rPr>
              <a:t>This has been a very different experiences, but I have learned a lot! </a:t>
            </a:r>
            <a:endParaRPr sz="2000">
              <a:solidFill>
                <a:srgbClr val="000000"/>
              </a:solidFill>
              <a:latin typeface="Mali"/>
              <a:ea typeface="Mali"/>
              <a:cs typeface="Mali"/>
              <a:sym typeface="Mali"/>
            </a:endParaRPr>
          </a:p>
        </p:txBody>
      </p:sp>
      <p:sp>
        <p:nvSpPr>
          <p:cNvPr id="804" name="Google Shape;804;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805" name="Google Shape;805;p27"/>
          <p:cNvPicPr preferRelativeResize="0"/>
          <p:nvPr/>
        </p:nvPicPr>
        <p:blipFill>
          <a:blip r:embed="rId3">
            <a:alphaModFix/>
          </a:blip>
          <a:stretch>
            <a:fillRect/>
          </a:stretch>
        </p:blipFill>
        <p:spPr>
          <a:xfrm>
            <a:off x="6400475" y="3134550"/>
            <a:ext cx="2632800" cy="195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8"/>
          <p:cNvSpPr txBox="1">
            <a:spLocks noGrp="1"/>
          </p:cNvSpPr>
          <p:nvPr>
            <p:ph type="title"/>
          </p:nvPr>
        </p:nvSpPr>
        <p:spPr>
          <a:xfrm>
            <a:off x="1028375" y="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Challenges </a:t>
            </a:r>
            <a:endParaRPr sz="4000">
              <a:solidFill>
                <a:srgbClr val="F29DCE"/>
              </a:solidFill>
            </a:endParaRPr>
          </a:p>
        </p:txBody>
      </p:sp>
      <p:sp>
        <p:nvSpPr>
          <p:cNvPr id="811" name="Google Shape;811;p28"/>
          <p:cNvSpPr txBox="1">
            <a:spLocks noGrp="1"/>
          </p:cNvSpPr>
          <p:nvPr>
            <p:ph type="body" idx="1"/>
          </p:nvPr>
        </p:nvSpPr>
        <p:spPr>
          <a:xfrm>
            <a:off x="1028375" y="550200"/>
            <a:ext cx="7087200" cy="3291600"/>
          </a:xfrm>
          <a:prstGeom prst="rect">
            <a:avLst/>
          </a:prstGeom>
        </p:spPr>
        <p:txBody>
          <a:bodyPr spcFirstLastPara="1" wrap="square" lIns="0" tIns="0" rIns="0" bIns="0" anchor="t" anchorCtr="0">
            <a:noAutofit/>
          </a:bodyPr>
          <a:lstStyle/>
          <a:p>
            <a:pPr marL="457200" lvl="0" indent="-298450" algn="just" rtl="0">
              <a:spcBef>
                <a:spcPts val="600"/>
              </a:spcBef>
              <a:spcAft>
                <a:spcPts val="0"/>
              </a:spcAft>
              <a:buClr>
                <a:srgbClr val="000000"/>
              </a:buClr>
              <a:buSzPts val="1100"/>
              <a:buFont typeface="Mali"/>
              <a:buChar char="✘"/>
            </a:pPr>
            <a:r>
              <a:rPr lang="en" sz="1700">
                <a:solidFill>
                  <a:srgbClr val="000000"/>
                </a:solidFill>
                <a:latin typeface="Mali"/>
                <a:ea typeface="Mali"/>
                <a:cs typeface="Mali"/>
                <a:sym typeface="Mali"/>
              </a:rPr>
              <a:t>Making time for all the students to come on different days, times, and multiple times a week. </a:t>
            </a:r>
            <a:endParaRPr sz="1700">
              <a:solidFill>
                <a:srgbClr val="000000"/>
              </a:solidFill>
              <a:latin typeface="Mali"/>
              <a:ea typeface="Mali"/>
              <a:cs typeface="Mali"/>
              <a:sym typeface="Mali"/>
            </a:endParaRPr>
          </a:p>
          <a:p>
            <a:pPr marL="457200" lvl="0" indent="-298450" algn="just" rtl="0">
              <a:spcBef>
                <a:spcPts val="0"/>
              </a:spcBef>
              <a:spcAft>
                <a:spcPts val="0"/>
              </a:spcAft>
              <a:buClr>
                <a:srgbClr val="000000"/>
              </a:buClr>
              <a:buSzPts val="1100"/>
              <a:buFont typeface="Mali"/>
              <a:buChar char="✘"/>
            </a:pPr>
            <a:r>
              <a:rPr lang="en" sz="1700">
                <a:solidFill>
                  <a:srgbClr val="000000"/>
                </a:solidFill>
                <a:latin typeface="Mali"/>
                <a:ea typeface="Mali"/>
                <a:cs typeface="Mali"/>
                <a:sym typeface="Mali"/>
              </a:rPr>
              <a:t>Every student is so different, and I have to plan and cater to each student differently. </a:t>
            </a:r>
            <a:endParaRPr sz="1700">
              <a:solidFill>
                <a:srgbClr val="000000"/>
              </a:solidFill>
              <a:latin typeface="Mali"/>
              <a:ea typeface="Mali"/>
              <a:cs typeface="Mali"/>
              <a:sym typeface="Mali"/>
            </a:endParaRPr>
          </a:p>
          <a:p>
            <a:pPr marL="457200" lvl="0" indent="-298450" algn="just" rtl="0">
              <a:spcBef>
                <a:spcPts val="0"/>
              </a:spcBef>
              <a:spcAft>
                <a:spcPts val="0"/>
              </a:spcAft>
              <a:buClr>
                <a:srgbClr val="000000"/>
              </a:buClr>
              <a:buSzPts val="1100"/>
              <a:buFont typeface="Mali"/>
              <a:buChar char="✘"/>
            </a:pPr>
            <a:r>
              <a:rPr lang="en" sz="1700">
                <a:solidFill>
                  <a:srgbClr val="000000"/>
                </a:solidFill>
                <a:latin typeface="Mali"/>
                <a:ea typeface="Mali"/>
                <a:cs typeface="Mali"/>
                <a:sym typeface="Mali"/>
              </a:rPr>
              <a:t>Because of Covid we had to be careful. Students would come to my house so I had to make sure I wasn’t too close, and if we went to the library they had to wear their mask. </a:t>
            </a:r>
            <a:endParaRPr sz="1700">
              <a:solidFill>
                <a:srgbClr val="000000"/>
              </a:solidFill>
              <a:latin typeface="Mali"/>
              <a:ea typeface="Mali"/>
              <a:cs typeface="Mali"/>
              <a:sym typeface="Mali"/>
            </a:endParaRPr>
          </a:p>
          <a:p>
            <a:pPr marL="457200" lvl="0" indent="-298450" algn="just" rtl="0">
              <a:spcBef>
                <a:spcPts val="0"/>
              </a:spcBef>
              <a:spcAft>
                <a:spcPts val="0"/>
              </a:spcAft>
              <a:buClr>
                <a:srgbClr val="000000"/>
              </a:buClr>
              <a:buSzPts val="1100"/>
              <a:buFont typeface="Mali"/>
              <a:buChar char="✘"/>
            </a:pPr>
            <a:r>
              <a:rPr lang="en" sz="1700">
                <a:solidFill>
                  <a:srgbClr val="000000"/>
                </a:solidFill>
                <a:latin typeface="Mali"/>
                <a:ea typeface="Mali"/>
                <a:cs typeface="Mali"/>
                <a:sym typeface="Mali"/>
              </a:rPr>
              <a:t>Also, sometimes students need rides so I have to manage my time before and after so I can give them a ride before another student comes. </a:t>
            </a:r>
            <a:endParaRPr sz="1700">
              <a:solidFill>
                <a:srgbClr val="000000"/>
              </a:solidFill>
              <a:latin typeface="Mali"/>
              <a:ea typeface="Mali"/>
              <a:cs typeface="Mali"/>
              <a:sym typeface="Mali"/>
            </a:endParaRPr>
          </a:p>
          <a:p>
            <a:pPr marL="0" lvl="0" indent="0" algn="l" rtl="0">
              <a:spcBef>
                <a:spcPts val="600"/>
              </a:spcBef>
              <a:spcAft>
                <a:spcPts val="0"/>
              </a:spcAft>
              <a:buNone/>
            </a:pPr>
            <a:endParaRPr/>
          </a:p>
        </p:txBody>
      </p:sp>
      <p:sp>
        <p:nvSpPr>
          <p:cNvPr id="812" name="Google Shape;812;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813" name="Google Shape;813;p28"/>
          <p:cNvPicPr preferRelativeResize="0"/>
          <p:nvPr/>
        </p:nvPicPr>
        <p:blipFill>
          <a:blip r:embed="rId3">
            <a:alphaModFix/>
          </a:blip>
          <a:stretch>
            <a:fillRect/>
          </a:stretch>
        </p:blipFill>
        <p:spPr>
          <a:xfrm>
            <a:off x="7362675" y="3326500"/>
            <a:ext cx="1781325" cy="1781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29"/>
          <p:cNvSpPr txBox="1">
            <a:spLocks noGrp="1"/>
          </p:cNvSpPr>
          <p:nvPr>
            <p:ph type="title"/>
          </p:nvPr>
        </p:nvSpPr>
        <p:spPr>
          <a:xfrm>
            <a:off x="1028400" y="390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I learned...</a:t>
            </a:r>
            <a:endParaRPr sz="4000">
              <a:solidFill>
                <a:srgbClr val="F29DCE"/>
              </a:solidFill>
            </a:endParaRPr>
          </a:p>
        </p:txBody>
      </p:sp>
      <p:sp>
        <p:nvSpPr>
          <p:cNvPr id="819" name="Google Shape;819;p29"/>
          <p:cNvSpPr txBox="1">
            <a:spLocks noGrp="1"/>
          </p:cNvSpPr>
          <p:nvPr>
            <p:ph type="body" idx="1"/>
          </p:nvPr>
        </p:nvSpPr>
        <p:spPr>
          <a:xfrm>
            <a:off x="1113275" y="589252"/>
            <a:ext cx="7087200" cy="2683200"/>
          </a:xfrm>
          <a:prstGeom prst="rect">
            <a:avLst/>
          </a:prstGeom>
        </p:spPr>
        <p:txBody>
          <a:bodyPr spcFirstLastPara="1" wrap="square" lIns="0" tIns="0" rIns="0" bIns="0" anchor="t" anchorCtr="0">
            <a:noAutofit/>
          </a:bodyPr>
          <a:lstStyle/>
          <a:p>
            <a:pPr marL="457200" lvl="0" indent="-336550" algn="just" rtl="0">
              <a:spcBef>
                <a:spcPts val="600"/>
              </a:spcBef>
              <a:spcAft>
                <a:spcPts val="0"/>
              </a:spcAft>
              <a:buClr>
                <a:srgbClr val="000000"/>
              </a:buClr>
              <a:buSzPts val="1700"/>
              <a:buFont typeface="Mali"/>
              <a:buChar char="✘"/>
            </a:pPr>
            <a:r>
              <a:rPr lang="en" sz="2300">
                <a:solidFill>
                  <a:srgbClr val="000000"/>
                </a:solidFill>
                <a:latin typeface="Mali"/>
                <a:ea typeface="Mali"/>
                <a:cs typeface="Mali"/>
                <a:sym typeface="Mali"/>
              </a:rPr>
              <a:t>I have learned a lot these past months and still continue to learn. </a:t>
            </a:r>
            <a:endParaRPr sz="2300">
              <a:solidFill>
                <a:srgbClr val="000000"/>
              </a:solidFill>
              <a:latin typeface="Mali"/>
              <a:ea typeface="Mali"/>
              <a:cs typeface="Mali"/>
              <a:sym typeface="Mali"/>
            </a:endParaRPr>
          </a:p>
          <a:p>
            <a:pPr marL="457200" lvl="0" indent="-336550" algn="just" rtl="0">
              <a:spcBef>
                <a:spcPts val="0"/>
              </a:spcBef>
              <a:spcAft>
                <a:spcPts val="0"/>
              </a:spcAft>
              <a:buClr>
                <a:srgbClr val="000000"/>
              </a:buClr>
              <a:buSzPts val="1700"/>
              <a:buFont typeface="Mali"/>
              <a:buChar char="✘"/>
            </a:pPr>
            <a:r>
              <a:rPr lang="en" sz="2300">
                <a:solidFill>
                  <a:srgbClr val="000000"/>
                </a:solidFill>
                <a:latin typeface="Mali"/>
                <a:ea typeface="Mali"/>
                <a:cs typeface="Mali"/>
                <a:sym typeface="Mali"/>
              </a:rPr>
              <a:t>every student has their own learning style. </a:t>
            </a:r>
            <a:endParaRPr sz="2300">
              <a:solidFill>
                <a:srgbClr val="000000"/>
              </a:solidFill>
              <a:latin typeface="Mali"/>
              <a:ea typeface="Mali"/>
              <a:cs typeface="Mali"/>
              <a:sym typeface="Mali"/>
            </a:endParaRPr>
          </a:p>
          <a:p>
            <a:pPr marL="457200" lvl="0" indent="-336550" algn="just" rtl="0">
              <a:spcBef>
                <a:spcPts val="0"/>
              </a:spcBef>
              <a:spcAft>
                <a:spcPts val="0"/>
              </a:spcAft>
              <a:buClr>
                <a:srgbClr val="000000"/>
              </a:buClr>
              <a:buSzPts val="1700"/>
              <a:buFont typeface="Mali"/>
              <a:buChar char="✘"/>
            </a:pPr>
            <a:r>
              <a:rPr lang="en" sz="2300">
                <a:solidFill>
                  <a:srgbClr val="000000"/>
                </a:solidFill>
                <a:latin typeface="Mali"/>
                <a:ea typeface="Mali"/>
                <a:cs typeface="Mali"/>
                <a:sym typeface="Mali"/>
              </a:rPr>
              <a:t>to be patient with all students no matter what they were struggling with. </a:t>
            </a:r>
            <a:endParaRPr sz="2300">
              <a:solidFill>
                <a:srgbClr val="000000"/>
              </a:solidFill>
              <a:latin typeface="Mali"/>
              <a:ea typeface="Mali"/>
              <a:cs typeface="Mali"/>
              <a:sym typeface="Mali"/>
            </a:endParaRPr>
          </a:p>
          <a:p>
            <a:pPr marL="457200" lvl="0" indent="-336550" algn="just" rtl="0">
              <a:spcBef>
                <a:spcPts val="0"/>
              </a:spcBef>
              <a:spcAft>
                <a:spcPts val="0"/>
              </a:spcAft>
              <a:buClr>
                <a:srgbClr val="000000"/>
              </a:buClr>
              <a:buSzPts val="1700"/>
              <a:buFont typeface="Mali"/>
              <a:buChar char="✘"/>
            </a:pPr>
            <a:r>
              <a:rPr lang="en" sz="2300">
                <a:solidFill>
                  <a:srgbClr val="000000"/>
                </a:solidFill>
                <a:latin typeface="Mali"/>
                <a:ea typeface="Mali"/>
                <a:cs typeface="Mali"/>
                <a:sym typeface="Mali"/>
              </a:rPr>
              <a:t>It is so important to build meaningful relationships. </a:t>
            </a:r>
            <a:endParaRPr sz="2300">
              <a:solidFill>
                <a:srgbClr val="000000"/>
              </a:solidFill>
              <a:latin typeface="Mali"/>
              <a:ea typeface="Mali"/>
              <a:cs typeface="Mali"/>
              <a:sym typeface="Mali"/>
            </a:endParaRPr>
          </a:p>
          <a:p>
            <a:pPr marL="457200" lvl="0" indent="-336550" algn="just" rtl="0">
              <a:spcBef>
                <a:spcPts val="0"/>
              </a:spcBef>
              <a:spcAft>
                <a:spcPts val="0"/>
              </a:spcAft>
              <a:buClr>
                <a:srgbClr val="000000"/>
              </a:buClr>
              <a:buSzPts val="1700"/>
              <a:buFont typeface="Mali"/>
              <a:buChar char="✘"/>
            </a:pPr>
            <a:r>
              <a:rPr lang="en" sz="2300">
                <a:solidFill>
                  <a:srgbClr val="000000"/>
                </a:solidFill>
                <a:latin typeface="Mali"/>
                <a:ea typeface="Mali"/>
                <a:cs typeface="Mali"/>
                <a:sym typeface="Mali"/>
              </a:rPr>
              <a:t>How to talk to parents.</a:t>
            </a:r>
            <a:endParaRPr sz="2300">
              <a:solidFill>
                <a:srgbClr val="000000"/>
              </a:solidFill>
              <a:latin typeface="Mali"/>
              <a:ea typeface="Mali"/>
              <a:cs typeface="Mali"/>
              <a:sym typeface="Mali"/>
            </a:endParaRPr>
          </a:p>
          <a:p>
            <a:pPr marL="457200" lvl="0" indent="-336550" algn="just" rtl="0">
              <a:spcBef>
                <a:spcPts val="0"/>
              </a:spcBef>
              <a:spcAft>
                <a:spcPts val="0"/>
              </a:spcAft>
              <a:buClr>
                <a:srgbClr val="000000"/>
              </a:buClr>
              <a:buSzPts val="1700"/>
              <a:buFont typeface="Mali"/>
              <a:buChar char="✘"/>
            </a:pPr>
            <a:r>
              <a:rPr lang="en" sz="2300">
                <a:solidFill>
                  <a:srgbClr val="000000"/>
                </a:solidFill>
                <a:latin typeface="Mali"/>
                <a:ea typeface="Mali"/>
                <a:cs typeface="Mali"/>
                <a:sym typeface="Mali"/>
              </a:rPr>
              <a:t>Manage my time</a:t>
            </a:r>
            <a:endParaRPr sz="2300">
              <a:solidFill>
                <a:srgbClr val="000000"/>
              </a:solidFill>
              <a:latin typeface="Mali"/>
              <a:ea typeface="Mali"/>
              <a:cs typeface="Mali"/>
              <a:sym typeface="Mali"/>
            </a:endParaRPr>
          </a:p>
          <a:p>
            <a:pPr marL="457200" lvl="0" indent="-336550" algn="just" rtl="0">
              <a:spcBef>
                <a:spcPts val="0"/>
              </a:spcBef>
              <a:spcAft>
                <a:spcPts val="0"/>
              </a:spcAft>
              <a:buClr>
                <a:srgbClr val="000000"/>
              </a:buClr>
              <a:buSzPts val="1700"/>
              <a:buFont typeface="Mali"/>
              <a:buChar char="✘"/>
            </a:pPr>
            <a:r>
              <a:rPr lang="en" sz="2300">
                <a:solidFill>
                  <a:srgbClr val="000000"/>
                </a:solidFill>
                <a:latin typeface="Mali"/>
                <a:ea typeface="Mali"/>
                <a:cs typeface="Mali"/>
                <a:sym typeface="Mali"/>
              </a:rPr>
              <a:t>Having empathy and providing equity for my students. </a:t>
            </a:r>
            <a:endParaRPr sz="2300">
              <a:solidFill>
                <a:srgbClr val="000000"/>
              </a:solidFill>
              <a:latin typeface="Mali"/>
              <a:ea typeface="Mali"/>
              <a:cs typeface="Mali"/>
              <a:sym typeface="Mali"/>
            </a:endParaRPr>
          </a:p>
        </p:txBody>
      </p:sp>
      <p:sp>
        <p:nvSpPr>
          <p:cNvPr id="820" name="Google Shape;820;p2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0"/>
          <p:cNvSpPr txBox="1">
            <a:spLocks noGrp="1"/>
          </p:cNvSpPr>
          <p:nvPr>
            <p:ph type="title"/>
          </p:nvPr>
        </p:nvSpPr>
        <p:spPr>
          <a:xfrm>
            <a:off x="1000075" y="390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F29DCE"/>
                </a:solidFill>
              </a:rPr>
              <a:t>Beyond Tutoring </a:t>
            </a:r>
            <a:endParaRPr>
              <a:solidFill>
                <a:srgbClr val="F29DCE"/>
              </a:solidFill>
            </a:endParaRPr>
          </a:p>
        </p:txBody>
      </p:sp>
      <p:sp>
        <p:nvSpPr>
          <p:cNvPr id="826" name="Google Shape;826;p30"/>
          <p:cNvSpPr txBox="1">
            <a:spLocks noGrp="1"/>
          </p:cNvSpPr>
          <p:nvPr>
            <p:ph type="body" idx="1"/>
          </p:nvPr>
        </p:nvSpPr>
        <p:spPr>
          <a:xfrm>
            <a:off x="1171525" y="589252"/>
            <a:ext cx="7087200" cy="2683200"/>
          </a:xfrm>
          <a:prstGeom prst="rect">
            <a:avLst/>
          </a:prstGeom>
        </p:spPr>
        <p:txBody>
          <a:bodyPr spcFirstLastPara="1" wrap="square" lIns="0" tIns="0" rIns="0" bIns="0" anchor="t" anchorCtr="0">
            <a:noAutofit/>
          </a:bodyPr>
          <a:lstStyle/>
          <a:p>
            <a:pPr marL="457200" lvl="0" indent="-311150" algn="l" rtl="0">
              <a:spcBef>
                <a:spcPts val="600"/>
              </a:spcBef>
              <a:spcAft>
                <a:spcPts val="0"/>
              </a:spcAft>
              <a:buClr>
                <a:srgbClr val="000000"/>
              </a:buClr>
              <a:buSzPts val="1300"/>
              <a:buFont typeface="Mali"/>
              <a:buChar char="✘"/>
            </a:pPr>
            <a:r>
              <a:rPr lang="en" sz="1900">
                <a:solidFill>
                  <a:srgbClr val="000000"/>
                </a:solidFill>
                <a:latin typeface="Mali"/>
                <a:ea typeface="Mali"/>
                <a:cs typeface="Mali"/>
                <a:sym typeface="Mali"/>
              </a:rPr>
              <a:t>Lastly, I learned so much more than just how to teach these students. </a:t>
            </a:r>
            <a:endParaRPr sz="1900">
              <a:solidFill>
                <a:srgbClr val="000000"/>
              </a:solidFill>
              <a:latin typeface="Mali"/>
              <a:ea typeface="Mali"/>
              <a:cs typeface="Mali"/>
              <a:sym typeface="Mali"/>
            </a:endParaRPr>
          </a:p>
          <a:p>
            <a:pPr marL="457200" lvl="0" indent="-311150" algn="l" rtl="0">
              <a:spcBef>
                <a:spcPts val="0"/>
              </a:spcBef>
              <a:spcAft>
                <a:spcPts val="0"/>
              </a:spcAft>
              <a:buClr>
                <a:srgbClr val="000000"/>
              </a:buClr>
              <a:buSzPts val="1300"/>
              <a:buFont typeface="Mali"/>
              <a:buChar char="✘"/>
            </a:pPr>
            <a:r>
              <a:rPr lang="en" sz="1900">
                <a:solidFill>
                  <a:srgbClr val="000000"/>
                </a:solidFill>
                <a:latin typeface="Mali"/>
                <a:ea typeface="Mali"/>
                <a:cs typeface="Mali"/>
                <a:sym typeface="Mali"/>
              </a:rPr>
              <a:t>I built so many meaningful relationships with all my students. </a:t>
            </a:r>
            <a:endParaRPr sz="1900">
              <a:solidFill>
                <a:srgbClr val="000000"/>
              </a:solidFill>
              <a:latin typeface="Mali"/>
              <a:ea typeface="Mali"/>
              <a:cs typeface="Mali"/>
              <a:sym typeface="Mali"/>
            </a:endParaRPr>
          </a:p>
          <a:p>
            <a:pPr marL="457200" lvl="0" indent="-311150" algn="l" rtl="0">
              <a:spcBef>
                <a:spcPts val="0"/>
              </a:spcBef>
              <a:spcAft>
                <a:spcPts val="0"/>
              </a:spcAft>
              <a:buClr>
                <a:srgbClr val="000000"/>
              </a:buClr>
              <a:buSzPts val="1300"/>
              <a:buFont typeface="Mali"/>
              <a:buChar char="✘"/>
            </a:pPr>
            <a:r>
              <a:rPr lang="en" sz="1900">
                <a:solidFill>
                  <a:srgbClr val="000000"/>
                </a:solidFill>
                <a:latin typeface="Mali"/>
                <a:ea typeface="Mali"/>
                <a:cs typeface="Mali"/>
                <a:sym typeface="Mali"/>
              </a:rPr>
              <a:t>I made friends of all ages. </a:t>
            </a:r>
            <a:endParaRPr sz="1900">
              <a:solidFill>
                <a:srgbClr val="000000"/>
              </a:solidFill>
              <a:latin typeface="Mali"/>
              <a:ea typeface="Mali"/>
              <a:cs typeface="Mali"/>
              <a:sym typeface="Mali"/>
            </a:endParaRPr>
          </a:p>
          <a:p>
            <a:pPr marL="457200" lvl="0" indent="-311150" algn="l" rtl="0">
              <a:spcBef>
                <a:spcPts val="0"/>
              </a:spcBef>
              <a:spcAft>
                <a:spcPts val="0"/>
              </a:spcAft>
              <a:buClr>
                <a:srgbClr val="000000"/>
              </a:buClr>
              <a:buSzPts val="1300"/>
              <a:buFont typeface="Mali"/>
              <a:buChar char="✘"/>
            </a:pPr>
            <a:r>
              <a:rPr lang="en" sz="1900">
                <a:solidFill>
                  <a:srgbClr val="000000"/>
                </a:solidFill>
                <a:latin typeface="Mali"/>
                <a:ea typeface="Mali"/>
                <a:cs typeface="Mali"/>
                <a:sym typeface="Mali"/>
              </a:rPr>
              <a:t>I got a real world experience that will help me with my future career.</a:t>
            </a:r>
            <a:endParaRPr sz="1900">
              <a:solidFill>
                <a:srgbClr val="000000"/>
              </a:solidFill>
              <a:latin typeface="Mali"/>
              <a:ea typeface="Mali"/>
              <a:cs typeface="Mali"/>
              <a:sym typeface="Mali"/>
            </a:endParaRPr>
          </a:p>
          <a:p>
            <a:pPr marL="457200" lvl="0" indent="-311150" algn="l" rtl="0">
              <a:spcBef>
                <a:spcPts val="0"/>
              </a:spcBef>
              <a:spcAft>
                <a:spcPts val="0"/>
              </a:spcAft>
              <a:buClr>
                <a:srgbClr val="000000"/>
              </a:buClr>
              <a:buSzPts val="1300"/>
              <a:buFont typeface="Mali"/>
              <a:buChar char="✘"/>
            </a:pPr>
            <a:r>
              <a:rPr lang="en" sz="1900">
                <a:solidFill>
                  <a:srgbClr val="000000"/>
                </a:solidFill>
                <a:latin typeface="Mali"/>
                <a:ea typeface="Mali"/>
                <a:cs typeface="Mali"/>
                <a:sym typeface="Mali"/>
              </a:rPr>
              <a:t>Gain confidence in teaching and lesson planning. </a:t>
            </a:r>
            <a:endParaRPr sz="1900">
              <a:solidFill>
                <a:srgbClr val="000000"/>
              </a:solidFill>
              <a:latin typeface="Mali"/>
              <a:ea typeface="Mali"/>
              <a:cs typeface="Mali"/>
              <a:sym typeface="Mali"/>
            </a:endParaRPr>
          </a:p>
          <a:p>
            <a:pPr marL="457200" lvl="0" indent="-311150" algn="l" rtl="0">
              <a:spcBef>
                <a:spcPts val="0"/>
              </a:spcBef>
              <a:spcAft>
                <a:spcPts val="0"/>
              </a:spcAft>
              <a:buClr>
                <a:srgbClr val="000000"/>
              </a:buClr>
              <a:buSzPts val="1300"/>
              <a:buFont typeface="Mali"/>
              <a:buChar char="✘"/>
            </a:pPr>
            <a:r>
              <a:rPr lang="en" sz="1900">
                <a:solidFill>
                  <a:srgbClr val="000000"/>
                </a:solidFill>
                <a:latin typeface="Mali"/>
                <a:ea typeface="Mali"/>
                <a:cs typeface="Mali"/>
                <a:sym typeface="Mali"/>
              </a:rPr>
              <a:t>I plan on continuing to help students in my community. </a:t>
            </a:r>
            <a:endParaRPr sz="1900">
              <a:solidFill>
                <a:srgbClr val="000000"/>
              </a:solidFill>
              <a:latin typeface="Mali"/>
              <a:ea typeface="Mali"/>
              <a:cs typeface="Mali"/>
              <a:sym typeface="Mali"/>
            </a:endParaRPr>
          </a:p>
        </p:txBody>
      </p:sp>
      <p:sp>
        <p:nvSpPr>
          <p:cNvPr id="827" name="Google Shape;827;p3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828" name="Google Shape;828;p30"/>
          <p:cNvPicPr preferRelativeResize="0"/>
          <p:nvPr/>
        </p:nvPicPr>
        <p:blipFill>
          <a:blip r:embed="rId3">
            <a:alphaModFix/>
          </a:blip>
          <a:stretch>
            <a:fillRect/>
          </a:stretch>
        </p:blipFill>
        <p:spPr>
          <a:xfrm>
            <a:off x="6405400" y="3662850"/>
            <a:ext cx="2536574" cy="148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700" name="Google Shape;700;p14"/>
          <p:cNvSpPr txBox="1"/>
          <p:nvPr/>
        </p:nvSpPr>
        <p:spPr>
          <a:xfrm>
            <a:off x="2378550" y="0"/>
            <a:ext cx="4527600" cy="7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4000" b="1">
                <a:solidFill>
                  <a:srgbClr val="F29DCE"/>
                </a:solidFill>
                <a:latin typeface="Amatic SC"/>
                <a:ea typeface="Amatic SC"/>
                <a:cs typeface="Amatic SC"/>
                <a:sym typeface="Amatic SC"/>
              </a:rPr>
              <a:t>About me !</a:t>
            </a:r>
            <a:endParaRPr sz="4000"/>
          </a:p>
        </p:txBody>
      </p:sp>
      <p:sp>
        <p:nvSpPr>
          <p:cNvPr id="701" name="Google Shape;701;p14"/>
          <p:cNvSpPr txBox="1"/>
          <p:nvPr/>
        </p:nvSpPr>
        <p:spPr>
          <a:xfrm>
            <a:off x="301525" y="1134950"/>
            <a:ext cx="5288700" cy="2656200"/>
          </a:xfrm>
          <a:prstGeom prst="rect">
            <a:avLst/>
          </a:prstGeom>
          <a:noFill/>
          <a:ln>
            <a:noFill/>
          </a:ln>
        </p:spPr>
        <p:txBody>
          <a:bodyPr spcFirstLastPara="1" wrap="square" lIns="91425" tIns="91425" rIns="91425" bIns="91425" anchor="t" anchorCtr="0">
            <a:noAutofit/>
          </a:bodyPr>
          <a:lstStyle/>
          <a:p>
            <a:pPr marL="457200" lvl="0" indent="-368300" algn="just" rtl="0">
              <a:spcBef>
                <a:spcPts val="0"/>
              </a:spcBef>
              <a:spcAft>
                <a:spcPts val="0"/>
              </a:spcAft>
              <a:buSzPts val="2200"/>
              <a:buFont typeface="Mali"/>
              <a:buChar char="●"/>
            </a:pPr>
            <a:r>
              <a:rPr lang="en" sz="2200">
                <a:latin typeface="Mali"/>
                <a:ea typeface="Mali"/>
                <a:cs typeface="Mali"/>
                <a:sym typeface="Mali"/>
              </a:rPr>
              <a:t>My name is Lizeth Dorado </a:t>
            </a:r>
            <a:endParaRPr sz="2200">
              <a:latin typeface="Mali"/>
              <a:ea typeface="Mali"/>
              <a:cs typeface="Mali"/>
              <a:sym typeface="Mali"/>
            </a:endParaRPr>
          </a:p>
          <a:p>
            <a:pPr marL="0" lvl="0" indent="0" algn="just" rtl="0">
              <a:spcBef>
                <a:spcPts val="0"/>
              </a:spcBef>
              <a:spcAft>
                <a:spcPts val="0"/>
              </a:spcAft>
              <a:buNone/>
            </a:pPr>
            <a:endParaRPr sz="2200">
              <a:latin typeface="Mali"/>
              <a:ea typeface="Mali"/>
              <a:cs typeface="Mali"/>
              <a:sym typeface="Mali"/>
            </a:endParaRPr>
          </a:p>
          <a:p>
            <a:pPr marL="457200" lvl="0" indent="-368300" algn="just" rtl="0">
              <a:spcBef>
                <a:spcPts val="0"/>
              </a:spcBef>
              <a:spcAft>
                <a:spcPts val="0"/>
              </a:spcAft>
              <a:buSzPts val="2200"/>
              <a:buFont typeface="Mali"/>
              <a:buChar char="●"/>
            </a:pPr>
            <a:r>
              <a:rPr lang="en" sz="2200">
                <a:latin typeface="Mali"/>
                <a:ea typeface="Mali"/>
                <a:cs typeface="Mali"/>
                <a:sym typeface="Mali"/>
              </a:rPr>
              <a:t>I am a senior and am pursuing a degree in Elementary Education with an endorsement in Teaching English as a second language.</a:t>
            </a:r>
            <a:endParaRPr sz="2200">
              <a:latin typeface="Mali"/>
              <a:ea typeface="Mali"/>
              <a:cs typeface="Mali"/>
              <a:sym typeface="Mali"/>
            </a:endParaRPr>
          </a:p>
          <a:p>
            <a:pPr marL="0" lvl="0" indent="0" algn="just" rtl="0">
              <a:spcBef>
                <a:spcPts val="0"/>
              </a:spcBef>
              <a:spcAft>
                <a:spcPts val="0"/>
              </a:spcAft>
              <a:buNone/>
            </a:pPr>
            <a:endParaRPr sz="2000">
              <a:latin typeface="Mali"/>
              <a:ea typeface="Mali"/>
              <a:cs typeface="Mali"/>
              <a:sym typeface="Mali"/>
            </a:endParaRPr>
          </a:p>
          <a:p>
            <a:pPr marL="0" lvl="0" indent="0" algn="just" rtl="0">
              <a:spcBef>
                <a:spcPts val="0"/>
              </a:spcBef>
              <a:spcAft>
                <a:spcPts val="0"/>
              </a:spcAft>
              <a:buNone/>
            </a:pPr>
            <a:endParaRPr sz="2000">
              <a:latin typeface="Mali"/>
              <a:ea typeface="Mali"/>
              <a:cs typeface="Mali"/>
              <a:sym typeface="Mali"/>
            </a:endParaRPr>
          </a:p>
          <a:p>
            <a:pPr marL="0" lvl="0" indent="0" algn="just" rtl="0">
              <a:spcBef>
                <a:spcPts val="0"/>
              </a:spcBef>
              <a:spcAft>
                <a:spcPts val="0"/>
              </a:spcAft>
              <a:buNone/>
            </a:pPr>
            <a:endParaRPr sz="2000">
              <a:latin typeface="Mali"/>
              <a:ea typeface="Mali"/>
              <a:cs typeface="Mali"/>
              <a:sym typeface="Mali"/>
            </a:endParaRPr>
          </a:p>
          <a:p>
            <a:pPr marL="0" lvl="0" indent="0" algn="l" rtl="0">
              <a:spcBef>
                <a:spcPts val="0"/>
              </a:spcBef>
              <a:spcAft>
                <a:spcPts val="0"/>
              </a:spcAft>
              <a:buNone/>
            </a:pPr>
            <a:endParaRPr>
              <a:latin typeface="Quicksand"/>
              <a:ea typeface="Quicksand"/>
              <a:cs typeface="Quicksand"/>
              <a:sym typeface="Quicksand"/>
            </a:endParaRPr>
          </a:p>
        </p:txBody>
      </p:sp>
      <p:pic>
        <p:nvPicPr>
          <p:cNvPr id="702" name="Google Shape;702;p14"/>
          <p:cNvPicPr preferRelativeResize="0"/>
          <p:nvPr/>
        </p:nvPicPr>
        <p:blipFill>
          <a:blip r:embed="rId3">
            <a:alphaModFix/>
          </a:blip>
          <a:stretch>
            <a:fillRect/>
          </a:stretch>
        </p:blipFill>
        <p:spPr>
          <a:xfrm>
            <a:off x="6123853" y="784806"/>
            <a:ext cx="2903973" cy="435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5"/>
          <p:cNvSpPr txBox="1">
            <a:spLocks noGrp="1"/>
          </p:cNvSpPr>
          <p:nvPr>
            <p:ph type="title"/>
          </p:nvPr>
        </p:nvSpPr>
        <p:spPr>
          <a:xfrm>
            <a:off x="1028375" y="3591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My Cumbres experience! </a:t>
            </a:r>
            <a:endParaRPr sz="4000">
              <a:solidFill>
                <a:srgbClr val="F29DCE"/>
              </a:solidFill>
            </a:endParaRPr>
          </a:p>
        </p:txBody>
      </p:sp>
      <p:sp>
        <p:nvSpPr>
          <p:cNvPr id="708" name="Google Shape;708;p15"/>
          <p:cNvSpPr txBox="1">
            <a:spLocks noGrp="1"/>
          </p:cNvSpPr>
          <p:nvPr>
            <p:ph type="body" idx="1"/>
          </p:nvPr>
        </p:nvSpPr>
        <p:spPr>
          <a:xfrm>
            <a:off x="242975" y="909350"/>
            <a:ext cx="8451300" cy="3468900"/>
          </a:xfrm>
          <a:prstGeom prst="rect">
            <a:avLst/>
          </a:prstGeom>
        </p:spPr>
        <p:txBody>
          <a:bodyPr spcFirstLastPara="1" wrap="square" lIns="0" tIns="0" rIns="0" bIns="0" anchor="t" anchorCtr="0">
            <a:noAutofit/>
          </a:bodyPr>
          <a:lstStyle/>
          <a:p>
            <a:pPr marL="457200" lvl="0" indent="-330200" algn="l" rtl="0">
              <a:spcBef>
                <a:spcPts val="600"/>
              </a:spcBef>
              <a:spcAft>
                <a:spcPts val="0"/>
              </a:spcAft>
              <a:buClr>
                <a:srgbClr val="000000"/>
              </a:buClr>
              <a:buSzPts val="1600"/>
              <a:buFont typeface="Mali"/>
              <a:buChar char="✘"/>
            </a:pPr>
            <a:r>
              <a:rPr lang="en" sz="2200">
                <a:solidFill>
                  <a:srgbClr val="000000"/>
                </a:solidFill>
                <a:latin typeface="Mali"/>
                <a:ea typeface="Mali"/>
                <a:cs typeface="Mali"/>
                <a:sym typeface="Mali"/>
              </a:rPr>
              <a:t>I have been in Cumbres all 4 years I have attended the University of Northern Colorado.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Cumbres helped me make great friends.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I was put into a classroom my first year and I learned that education was indeed what I wanted to pursue.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Cumbres has always been extra helpful.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Cumbres has made me into a better leader. </a:t>
            </a:r>
            <a:endParaRPr sz="2200">
              <a:solidFill>
                <a:srgbClr val="000000"/>
              </a:solidFill>
              <a:latin typeface="Mali"/>
              <a:ea typeface="Mali"/>
              <a:cs typeface="Mali"/>
              <a:sym typeface="Mali"/>
            </a:endParaRPr>
          </a:p>
        </p:txBody>
      </p:sp>
      <p:sp>
        <p:nvSpPr>
          <p:cNvPr id="709" name="Google Shape;709;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710" name="Google Shape;710;p15"/>
          <p:cNvPicPr preferRelativeResize="0"/>
          <p:nvPr/>
        </p:nvPicPr>
        <p:blipFill>
          <a:blip r:embed="rId3">
            <a:alphaModFix/>
          </a:blip>
          <a:stretch>
            <a:fillRect/>
          </a:stretch>
        </p:blipFill>
        <p:spPr>
          <a:xfrm>
            <a:off x="6781300" y="3483425"/>
            <a:ext cx="2323625" cy="162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6"/>
          <p:cNvSpPr txBox="1">
            <a:spLocks noGrp="1"/>
          </p:cNvSpPr>
          <p:nvPr>
            <p:ph type="title"/>
          </p:nvPr>
        </p:nvSpPr>
        <p:spPr>
          <a:xfrm>
            <a:off x="1028375" y="662025"/>
            <a:ext cx="70872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My leadership project</a:t>
            </a:r>
            <a:endParaRPr sz="4000">
              <a:solidFill>
                <a:srgbClr val="F29DCE"/>
              </a:solidFill>
            </a:endParaRPr>
          </a:p>
        </p:txBody>
      </p:sp>
      <p:sp>
        <p:nvSpPr>
          <p:cNvPr id="716" name="Google Shape;716;p16"/>
          <p:cNvSpPr txBox="1">
            <a:spLocks noGrp="1"/>
          </p:cNvSpPr>
          <p:nvPr>
            <p:ph type="body" idx="1"/>
          </p:nvPr>
        </p:nvSpPr>
        <p:spPr>
          <a:xfrm>
            <a:off x="542225" y="1063725"/>
            <a:ext cx="4972200" cy="832800"/>
          </a:xfrm>
          <a:prstGeom prst="rect">
            <a:avLst/>
          </a:prstGeom>
        </p:spPr>
        <p:txBody>
          <a:bodyPr spcFirstLastPara="1" wrap="square" lIns="0" tIns="0" rIns="0" bIns="0" anchor="t" anchorCtr="0">
            <a:noAutofit/>
          </a:bodyPr>
          <a:lstStyle/>
          <a:p>
            <a:pPr marL="457200" lvl="0" indent="-330200" algn="l" rtl="0">
              <a:spcBef>
                <a:spcPts val="600"/>
              </a:spcBef>
              <a:spcAft>
                <a:spcPts val="0"/>
              </a:spcAft>
              <a:buClr>
                <a:srgbClr val="000000"/>
              </a:buClr>
              <a:buSzPts val="1600"/>
              <a:buFont typeface="Mali"/>
              <a:buChar char="✘"/>
            </a:pPr>
            <a:r>
              <a:rPr lang="en" sz="2200">
                <a:solidFill>
                  <a:srgbClr val="000000"/>
                </a:solidFill>
                <a:latin typeface="Mali"/>
                <a:ea typeface="Mali"/>
                <a:cs typeface="Mali"/>
                <a:sym typeface="Mali"/>
              </a:rPr>
              <a:t>Before the world changed I had multiple ideas on my leadership project. </a:t>
            </a:r>
            <a:endParaRPr sz="2200">
              <a:solidFill>
                <a:srgbClr val="000000"/>
              </a:solidFill>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I knew I wanted to work with elementary age students. </a:t>
            </a:r>
            <a:r>
              <a:rPr lang="en" sz="2200">
                <a:latin typeface="Mali"/>
                <a:ea typeface="Mali"/>
                <a:cs typeface="Mali"/>
                <a:sym typeface="Mali"/>
              </a:rPr>
              <a:t> </a:t>
            </a:r>
            <a:endParaRPr sz="2200">
              <a:latin typeface="Mali"/>
              <a:ea typeface="Mali"/>
              <a:cs typeface="Mali"/>
              <a:sym typeface="Mali"/>
            </a:endParaRPr>
          </a:p>
          <a:p>
            <a:pPr marL="457200" lvl="0" indent="-330200" algn="l" rtl="0">
              <a:spcBef>
                <a:spcPts val="0"/>
              </a:spcBef>
              <a:spcAft>
                <a:spcPts val="0"/>
              </a:spcAft>
              <a:buClr>
                <a:srgbClr val="000000"/>
              </a:buClr>
              <a:buSzPts val="1600"/>
              <a:buFont typeface="Mali"/>
              <a:buChar char="✘"/>
            </a:pPr>
            <a:r>
              <a:rPr lang="en" sz="2200">
                <a:solidFill>
                  <a:srgbClr val="000000"/>
                </a:solidFill>
                <a:latin typeface="Mali"/>
                <a:ea typeface="Mali"/>
                <a:cs typeface="Mali"/>
                <a:sym typeface="Mali"/>
              </a:rPr>
              <a:t>I also wanted to</a:t>
            </a:r>
            <a:r>
              <a:rPr lang="en" sz="2200">
                <a:latin typeface="Mali"/>
                <a:ea typeface="Mali"/>
                <a:cs typeface="Mali"/>
                <a:sym typeface="Mali"/>
              </a:rPr>
              <a:t> </a:t>
            </a:r>
            <a:r>
              <a:rPr lang="en" sz="2200">
                <a:solidFill>
                  <a:srgbClr val="000000"/>
                </a:solidFill>
                <a:latin typeface="Mali"/>
                <a:ea typeface="Mali"/>
                <a:cs typeface="Mali"/>
                <a:sym typeface="Mali"/>
              </a:rPr>
              <a:t>help English language learners. </a:t>
            </a:r>
            <a:endParaRPr sz="2200">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sz="2200">
                <a:solidFill>
                  <a:srgbClr val="000000"/>
                </a:solidFill>
                <a:latin typeface="Mali"/>
                <a:ea typeface="Mali"/>
                <a:cs typeface="Mali"/>
                <a:sym typeface="Mali"/>
              </a:rPr>
              <a:t>I had many ideas, but the covid hit and I had to change plans I had.</a:t>
            </a:r>
            <a:r>
              <a:rPr lang="en" sz="2300">
                <a:solidFill>
                  <a:srgbClr val="000000"/>
                </a:solidFill>
                <a:latin typeface="Mali"/>
                <a:ea typeface="Mali"/>
                <a:cs typeface="Mali"/>
                <a:sym typeface="Mali"/>
              </a:rPr>
              <a:t> </a:t>
            </a:r>
            <a:endParaRPr sz="2300">
              <a:solidFill>
                <a:srgbClr val="000000"/>
              </a:solidFill>
              <a:latin typeface="Mali"/>
              <a:ea typeface="Mali"/>
              <a:cs typeface="Mali"/>
              <a:sym typeface="Mali"/>
            </a:endParaRPr>
          </a:p>
        </p:txBody>
      </p:sp>
      <p:sp>
        <p:nvSpPr>
          <p:cNvPr id="717" name="Google Shape;717;p1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718" name="Google Shape;718;p16"/>
          <p:cNvPicPr preferRelativeResize="0"/>
          <p:nvPr/>
        </p:nvPicPr>
        <p:blipFill>
          <a:blip r:embed="rId3">
            <a:alphaModFix/>
          </a:blip>
          <a:stretch>
            <a:fillRect/>
          </a:stretch>
        </p:blipFill>
        <p:spPr>
          <a:xfrm>
            <a:off x="5637201" y="1164838"/>
            <a:ext cx="3506801" cy="2813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7"/>
          <p:cNvSpPr txBox="1">
            <a:spLocks noGrp="1"/>
          </p:cNvSpPr>
          <p:nvPr>
            <p:ph type="title"/>
          </p:nvPr>
        </p:nvSpPr>
        <p:spPr>
          <a:xfrm>
            <a:off x="775200" y="15567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Tutoring</a:t>
            </a:r>
            <a:r>
              <a:rPr lang="en" sz="2200"/>
              <a:t> </a:t>
            </a:r>
            <a:endParaRPr sz="2200"/>
          </a:p>
        </p:txBody>
      </p:sp>
      <p:sp>
        <p:nvSpPr>
          <p:cNvPr id="724" name="Google Shape;724;p17"/>
          <p:cNvSpPr txBox="1">
            <a:spLocks noGrp="1"/>
          </p:cNvSpPr>
          <p:nvPr>
            <p:ph type="body" idx="1"/>
          </p:nvPr>
        </p:nvSpPr>
        <p:spPr>
          <a:xfrm>
            <a:off x="530775" y="661700"/>
            <a:ext cx="8055000" cy="2720700"/>
          </a:xfrm>
          <a:prstGeom prst="rect">
            <a:avLst/>
          </a:prstGeom>
        </p:spPr>
        <p:txBody>
          <a:bodyPr spcFirstLastPara="1" wrap="square" lIns="0" tIns="0" rIns="0" bIns="0" anchor="t" anchorCtr="0">
            <a:noAutofit/>
          </a:bodyPr>
          <a:lstStyle/>
          <a:p>
            <a:pPr marL="457200" lvl="0" indent="-317500" algn="just" rtl="0">
              <a:spcBef>
                <a:spcPts val="600"/>
              </a:spcBef>
              <a:spcAft>
                <a:spcPts val="0"/>
              </a:spcAft>
              <a:buClr>
                <a:srgbClr val="000000"/>
              </a:buClr>
              <a:buSzPts val="1400"/>
              <a:buFont typeface="Mali"/>
              <a:buChar char="✘"/>
            </a:pPr>
            <a:r>
              <a:rPr lang="en" sz="1400">
                <a:solidFill>
                  <a:srgbClr val="000000"/>
                </a:solidFill>
                <a:latin typeface="Mali"/>
                <a:ea typeface="Mali"/>
                <a:cs typeface="Mali"/>
                <a:sym typeface="Mali"/>
              </a:rPr>
              <a:t>At the beginning of Covid I realized that there were a lot of parents and students struggling with online school. </a:t>
            </a:r>
            <a:endParaRPr sz="14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1400">
                <a:solidFill>
                  <a:srgbClr val="000000"/>
                </a:solidFill>
                <a:latin typeface="Mali"/>
                <a:ea typeface="Mali"/>
                <a:cs typeface="Mali"/>
                <a:sym typeface="Mali"/>
              </a:rPr>
              <a:t>I decided to offer my help for students that were having trouble keeping up with online school. </a:t>
            </a:r>
            <a:endParaRPr sz="14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1400">
                <a:solidFill>
                  <a:srgbClr val="000000"/>
                </a:solidFill>
                <a:latin typeface="Mali"/>
                <a:ea typeface="Mali"/>
                <a:cs typeface="Mali"/>
                <a:sym typeface="Mali"/>
              </a:rPr>
              <a:t>I would be helping out English language learners along with children from my own community. </a:t>
            </a:r>
            <a:endParaRPr sz="14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1400">
                <a:solidFill>
                  <a:srgbClr val="000000"/>
                </a:solidFill>
                <a:latin typeface="Mali"/>
                <a:ea typeface="Mali"/>
                <a:cs typeface="Mali"/>
                <a:sym typeface="Mali"/>
              </a:rPr>
              <a:t>I posted on social media and my mom told her friends at work and it turns out many students were not attending class because they didn't have wifi, computers, or just didn't know how. Some parents didn't even know school was online due to the language barrier.</a:t>
            </a:r>
            <a:endParaRPr sz="1400">
              <a:solidFill>
                <a:srgbClr val="000000"/>
              </a:solidFill>
              <a:latin typeface="Mali"/>
              <a:ea typeface="Mali"/>
              <a:cs typeface="Mali"/>
              <a:sym typeface="Mali"/>
            </a:endParaRPr>
          </a:p>
          <a:p>
            <a:pPr marL="457200" lvl="0" indent="-317500" algn="just" rtl="0">
              <a:spcBef>
                <a:spcPts val="0"/>
              </a:spcBef>
              <a:spcAft>
                <a:spcPts val="0"/>
              </a:spcAft>
              <a:buClr>
                <a:srgbClr val="000000"/>
              </a:buClr>
              <a:buSzPts val="1400"/>
              <a:buFont typeface="Mali"/>
              <a:buChar char="✘"/>
            </a:pPr>
            <a:r>
              <a:rPr lang="en" sz="1400">
                <a:solidFill>
                  <a:srgbClr val="000000"/>
                </a:solidFill>
                <a:latin typeface="Mali"/>
                <a:ea typeface="Mali"/>
                <a:cs typeface="Mali"/>
                <a:sym typeface="Mali"/>
              </a:rPr>
              <a:t>I ended up having 7 students by the end of summer!</a:t>
            </a:r>
            <a:endParaRPr sz="1400">
              <a:solidFill>
                <a:srgbClr val="000000"/>
              </a:solidFill>
              <a:latin typeface="Mali"/>
              <a:ea typeface="Mali"/>
              <a:cs typeface="Mali"/>
              <a:sym typeface="Mali"/>
            </a:endParaRPr>
          </a:p>
        </p:txBody>
      </p:sp>
      <p:sp>
        <p:nvSpPr>
          <p:cNvPr id="725" name="Google Shape;725;p1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726" name="Google Shape;726;p17"/>
          <p:cNvPicPr preferRelativeResize="0"/>
          <p:nvPr/>
        </p:nvPicPr>
        <p:blipFill>
          <a:blip r:embed="rId3">
            <a:alphaModFix/>
          </a:blip>
          <a:stretch>
            <a:fillRect/>
          </a:stretch>
        </p:blipFill>
        <p:spPr>
          <a:xfrm>
            <a:off x="5812500" y="3067600"/>
            <a:ext cx="2172024" cy="2172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8"/>
          <p:cNvSpPr txBox="1">
            <a:spLocks noGrp="1"/>
          </p:cNvSpPr>
          <p:nvPr>
            <p:ph type="title"/>
          </p:nvPr>
        </p:nvSpPr>
        <p:spPr>
          <a:xfrm>
            <a:off x="808475" y="11245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Abel</a:t>
            </a:r>
            <a:endParaRPr sz="4000">
              <a:solidFill>
                <a:srgbClr val="F29DCE"/>
              </a:solidFill>
            </a:endParaRPr>
          </a:p>
        </p:txBody>
      </p:sp>
      <p:sp>
        <p:nvSpPr>
          <p:cNvPr id="732" name="Google Shape;732;p18"/>
          <p:cNvSpPr txBox="1">
            <a:spLocks noGrp="1"/>
          </p:cNvSpPr>
          <p:nvPr>
            <p:ph type="body" idx="1"/>
          </p:nvPr>
        </p:nvSpPr>
        <p:spPr>
          <a:xfrm>
            <a:off x="1028375" y="662652"/>
            <a:ext cx="7087200" cy="2683200"/>
          </a:xfrm>
          <a:prstGeom prst="rect">
            <a:avLst/>
          </a:prstGeom>
        </p:spPr>
        <p:txBody>
          <a:bodyPr spcFirstLastPara="1" wrap="square" lIns="0" tIns="0" rIns="0" bIns="0" anchor="t" anchorCtr="0">
            <a:noAutofit/>
          </a:bodyPr>
          <a:lstStyle/>
          <a:p>
            <a:pPr marL="457200" lvl="0" indent="-336550" algn="l" rtl="0">
              <a:spcBef>
                <a:spcPts val="600"/>
              </a:spcBef>
              <a:spcAft>
                <a:spcPts val="0"/>
              </a:spcAft>
              <a:buClr>
                <a:srgbClr val="000000"/>
              </a:buClr>
              <a:buSzPts val="1700"/>
              <a:buFont typeface="Mali"/>
              <a:buChar char="✘"/>
            </a:pPr>
            <a:r>
              <a:rPr lang="en" sz="2300">
                <a:solidFill>
                  <a:srgbClr val="000000"/>
                </a:solidFill>
                <a:latin typeface="Mali"/>
                <a:ea typeface="Mali"/>
                <a:cs typeface="Mali"/>
                <a:sym typeface="Mali"/>
              </a:rPr>
              <a:t>My first student was a family friend. He was in 1st grade and super behind on all his work. </a:t>
            </a:r>
            <a:endParaRPr sz="2300">
              <a:solidFill>
                <a:srgbClr val="000000"/>
              </a:solidFill>
              <a:latin typeface="Mali"/>
              <a:ea typeface="Mali"/>
              <a:cs typeface="Mali"/>
              <a:sym typeface="Mali"/>
            </a:endParaRPr>
          </a:p>
          <a:p>
            <a:pPr marL="457200" lvl="0" indent="-336550" algn="l" rtl="0">
              <a:spcBef>
                <a:spcPts val="0"/>
              </a:spcBef>
              <a:spcAft>
                <a:spcPts val="0"/>
              </a:spcAft>
              <a:buClr>
                <a:srgbClr val="000000"/>
              </a:buClr>
              <a:buSzPts val="1700"/>
              <a:buFont typeface="Mali"/>
              <a:buChar char="✘"/>
            </a:pPr>
            <a:r>
              <a:rPr lang="en" sz="2300">
                <a:solidFill>
                  <a:srgbClr val="000000"/>
                </a:solidFill>
                <a:latin typeface="Mali"/>
                <a:ea typeface="Mali"/>
                <a:cs typeface="Mali"/>
                <a:sym typeface="Mali"/>
              </a:rPr>
              <a:t>This student did not have a computer to do his work.</a:t>
            </a:r>
            <a:endParaRPr sz="2300">
              <a:solidFill>
                <a:srgbClr val="000000"/>
              </a:solidFill>
              <a:latin typeface="Mali"/>
              <a:ea typeface="Mali"/>
              <a:cs typeface="Mali"/>
              <a:sym typeface="Mali"/>
            </a:endParaRPr>
          </a:p>
          <a:p>
            <a:pPr marL="914400" lvl="0" indent="0" algn="l" rtl="0">
              <a:spcBef>
                <a:spcPts val="600"/>
              </a:spcBef>
              <a:spcAft>
                <a:spcPts val="0"/>
              </a:spcAft>
              <a:buNone/>
            </a:pPr>
            <a:r>
              <a:rPr lang="en" sz="2300">
                <a:solidFill>
                  <a:srgbClr val="000000"/>
                </a:solidFill>
                <a:latin typeface="Mali"/>
                <a:ea typeface="Mali"/>
                <a:cs typeface="Mali"/>
                <a:sym typeface="Mali"/>
              </a:rPr>
              <a:t>- I contacted his school and they were providing students with laptops, so I got information and signed him up so he was able to receive one. </a:t>
            </a:r>
            <a:endParaRPr sz="2300">
              <a:solidFill>
                <a:srgbClr val="000000"/>
              </a:solidFill>
              <a:latin typeface="Mali"/>
              <a:ea typeface="Mali"/>
              <a:cs typeface="Mali"/>
              <a:sym typeface="Mali"/>
            </a:endParaRPr>
          </a:p>
          <a:p>
            <a:pPr marL="457200" lvl="0" indent="-336550" algn="l" rtl="0">
              <a:spcBef>
                <a:spcPts val="600"/>
              </a:spcBef>
              <a:spcAft>
                <a:spcPts val="0"/>
              </a:spcAft>
              <a:buClr>
                <a:srgbClr val="000000"/>
              </a:buClr>
              <a:buSzPts val="1700"/>
              <a:buFont typeface="Mali"/>
              <a:buChar char="✘"/>
            </a:pPr>
            <a:r>
              <a:rPr lang="en" sz="2300">
                <a:solidFill>
                  <a:srgbClr val="000000"/>
                </a:solidFill>
                <a:latin typeface="Mali"/>
                <a:ea typeface="Mali"/>
                <a:cs typeface="Mali"/>
                <a:sym typeface="Mali"/>
              </a:rPr>
              <a:t>He had wifi at his house all he needed was a device to continue going to school. </a:t>
            </a:r>
            <a:endParaRPr sz="2300">
              <a:solidFill>
                <a:srgbClr val="000000"/>
              </a:solidFill>
              <a:latin typeface="Mali"/>
              <a:ea typeface="Mali"/>
              <a:cs typeface="Mali"/>
              <a:sym typeface="Mali"/>
            </a:endParaRPr>
          </a:p>
        </p:txBody>
      </p:sp>
      <p:sp>
        <p:nvSpPr>
          <p:cNvPr id="733" name="Google Shape;733;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9"/>
          <p:cNvSpPr txBox="1">
            <a:spLocks noGrp="1"/>
          </p:cNvSpPr>
          <p:nvPr>
            <p:ph type="title"/>
          </p:nvPr>
        </p:nvSpPr>
        <p:spPr>
          <a:xfrm>
            <a:off x="791075" y="688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Abel</a:t>
            </a:r>
            <a:endParaRPr sz="4000">
              <a:solidFill>
                <a:srgbClr val="F29DCE"/>
              </a:solidFill>
            </a:endParaRPr>
          </a:p>
        </p:txBody>
      </p:sp>
      <p:sp>
        <p:nvSpPr>
          <p:cNvPr id="739" name="Google Shape;739;p19"/>
          <p:cNvSpPr txBox="1">
            <a:spLocks noGrp="1"/>
          </p:cNvSpPr>
          <p:nvPr>
            <p:ph type="body" idx="1"/>
          </p:nvPr>
        </p:nvSpPr>
        <p:spPr>
          <a:xfrm>
            <a:off x="449100" y="560425"/>
            <a:ext cx="6569400" cy="4528800"/>
          </a:xfrm>
          <a:prstGeom prst="rect">
            <a:avLst/>
          </a:prstGeom>
        </p:spPr>
        <p:txBody>
          <a:bodyPr spcFirstLastPara="1" wrap="square" lIns="0" tIns="0" rIns="0" bIns="0" anchor="t" anchorCtr="0">
            <a:noAutofit/>
          </a:bodyPr>
          <a:lstStyle/>
          <a:p>
            <a:pPr marL="457200" lvl="0" indent="-342900" algn="just" rtl="0">
              <a:spcBef>
                <a:spcPts val="600"/>
              </a:spcBef>
              <a:spcAft>
                <a:spcPts val="0"/>
              </a:spcAft>
              <a:buClr>
                <a:srgbClr val="000000"/>
              </a:buClr>
              <a:buSzPts val="1800"/>
              <a:buFont typeface="Mali"/>
              <a:buChar char="✘"/>
            </a:pPr>
            <a:r>
              <a:rPr lang="en">
                <a:solidFill>
                  <a:srgbClr val="000000"/>
                </a:solidFill>
                <a:latin typeface="Mali"/>
                <a:ea typeface="Mali"/>
                <a:cs typeface="Mali"/>
                <a:sym typeface="Mali"/>
              </a:rPr>
              <a:t>This student was very behind because he had not been attending class. </a:t>
            </a:r>
            <a:endParaRPr>
              <a:solidFill>
                <a:srgbClr val="000000"/>
              </a:solidFill>
              <a:latin typeface="Mali"/>
              <a:ea typeface="Mali"/>
              <a:cs typeface="Mali"/>
              <a:sym typeface="Mali"/>
            </a:endParaRPr>
          </a:p>
          <a:p>
            <a:pPr marL="457200" lvl="0" indent="-342900" algn="just"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I was able to get in contact with his teacher and get him logged on to everything her needed. </a:t>
            </a:r>
            <a:endParaRPr>
              <a:solidFill>
                <a:srgbClr val="000000"/>
              </a:solidFill>
              <a:latin typeface="Mali"/>
              <a:ea typeface="Mali"/>
              <a:cs typeface="Mali"/>
              <a:sym typeface="Mali"/>
            </a:endParaRPr>
          </a:p>
          <a:p>
            <a:pPr marL="457200" lvl="0" indent="-342900" algn="just"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This student was a struggling reader. </a:t>
            </a:r>
            <a:endParaRPr>
              <a:solidFill>
                <a:srgbClr val="000000"/>
              </a:solidFill>
              <a:latin typeface="Mali"/>
              <a:ea typeface="Mali"/>
              <a:cs typeface="Mali"/>
              <a:sym typeface="Mali"/>
            </a:endParaRPr>
          </a:p>
          <a:p>
            <a:pPr marL="457200" lvl="0" indent="-342900" algn="just"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At first I would just help with his classwork. </a:t>
            </a:r>
            <a:endParaRPr>
              <a:solidFill>
                <a:srgbClr val="000000"/>
              </a:solidFill>
              <a:latin typeface="Mali"/>
              <a:ea typeface="Mali"/>
              <a:cs typeface="Mali"/>
              <a:sym typeface="Mali"/>
            </a:endParaRPr>
          </a:p>
          <a:p>
            <a:pPr marL="457200" lvl="0" indent="0" algn="just" rtl="0">
              <a:spcBef>
                <a:spcPts val="600"/>
              </a:spcBef>
              <a:spcAft>
                <a:spcPts val="0"/>
              </a:spcAft>
              <a:buNone/>
            </a:pPr>
            <a:r>
              <a:rPr lang="en">
                <a:solidFill>
                  <a:srgbClr val="000000"/>
                </a:solidFill>
                <a:latin typeface="Mali"/>
                <a:ea typeface="Mali"/>
                <a:cs typeface="Mali"/>
                <a:sym typeface="Mali"/>
              </a:rPr>
              <a:t>-Later I realized he needed help with other things in order to be able to complete his assignments. </a:t>
            </a:r>
            <a:endParaRPr>
              <a:solidFill>
                <a:srgbClr val="000000"/>
              </a:solidFill>
              <a:latin typeface="Mali"/>
              <a:ea typeface="Mali"/>
              <a:cs typeface="Mali"/>
              <a:sym typeface="Mali"/>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741" name="Google Shape;741;p19"/>
          <p:cNvPicPr preferRelativeResize="0"/>
          <p:nvPr/>
        </p:nvPicPr>
        <p:blipFill>
          <a:blip r:embed="rId3">
            <a:alphaModFix/>
          </a:blip>
          <a:stretch>
            <a:fillRect/>
          </a:stretch>
        </p:blipFill>
        <p:spPr>
          <a:xfrm>
            <a:off x="7074125" y="3625175"/>
            <a:ext cx="2328100" cy="151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20"/>
          <p:cNvSpPr txBox="1">
            <a:spLocks noGrp="1"/>
          </p:cNvSpPr>
          <p:nvPr>
            <p:ph type="title"/>
          </p:nvPr>
        </p:nvSpPr>
        <p:spPr>
          <a:xfrm>
            <a:off x="973450" y="1489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Abel</a:t>
            </a:r>
            <a:endParaRPr sz="4000">
              <a:solidFill>
                <a:srgbClr val="F29DCE"/>
              </a:solidFill>
            </a:endParaRPr>
          </a:p>
        </p:txBody>
      </p:sp>
      <p:sp>
        <p:nvSpPr>
          <p:cNvPr id="747" name="Google Shape;747;p20"/>
          <p:cNvSpPr txBox="1">
            <a:spLocks noGrp="1"/>
          </p:cNvSpPr>
          <p:nvPr>
            <p:ph type="body" idx="1"/>
          </p:nvPr>
        </p:nvSpPr>
        <p:spPr>
          <a:xfrm>
            <a:off x="616350" y="884850"/>
            <a:ext cx="6777300" cy="3373800"/>
          </a:xfrm>
          <a:prstGeom prst="rect">
            <a:avLst/>
          </a:prstGeom>
        </p:spPr>
        <p:txBody>
          <a:bodyPr spcFirstLastPara="1" wrap="square" lIns="0" tIns="0" rIns="0" bIns="0" anchor="t" anchorCtr="0">
            <a:noAutofit/>
          </a:bodyPr>
          <a:lstStyle/>
          <a:p>
            <a:pPr marL="457200" lvl="0" indent="-342900" algn="l" rtl="0">
              <a:spcBef>
                <a:spcPts val="600"/>
              </a:spcBef>
              <a:spcAft>
                <a:spcPts val="0"/>
              </a:spcAft>
              <a:buClr>
                <a:srgbClr val="000000"/>
              </a:buClr>
              <a:buSzPts val="1800"/>
              <a:buFont typeface="Mali"/>
              <a:buChar char="✘"/>
            </a:pPr>
            <a:r>
              <a:rPr lang="en">
                <a:solidFill>
                  <a:srgbClr val="000000"/>
                </a:solidFill>
                <a:latin typeface="Mali"/>
                <a:ea typeface="Mali"/>
                <a:cs typeface="Mali"/>
                <a:sym typeface="Mali"/>
              </a:rPr>
              <a:t>Aside from his classwork he needed a lot of help with reading.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I decided to read him more books, and have him practice sounds of letters.</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I provided more visuals for him to learn his alphabet.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I did a lot of research, and even bought some books in order to help him. </a:t>
            </a:r>
            <a:endParaRPr>
              <a:solidFill>
                <a:srgbClr val="000000"/>
              </a:solidFill>
              <a:latin typeface="Mali"/>
              <a:ea typeface="Mali"/>
              <a:cs typeface="Mali"/>
              <a:sym typeface="Mali"/>
            </a:endParaRPr>
          </a:p>
        </p:txBody>
      </p:sp>
      <p:sp>
        <p:nvSpPr>
          <p:cNvPr id="748" name="Google Shape;748;p2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749" name="Google Shape;749;p20"/>
          <p:cNvPicPr preferRelativeResize="0"/>
          <p:nvPr/>
        </p:nvPicPr>
        <p:blipFill>
          <a:blip r:embed="rId3">
            <a:alphaModFix/>
          </a:blip>
          <a:stretch>
            <a:fillRect/>
          </a:stretch>
        </p:blipFill>
        <p:spPr>
          <a:xfrm>
            <a:off x="6722075" y="2651169"/>
            <a:ext cx="2345150" cy="249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21"/>
          <p:cNvSpPr txBox="1">
            <a:spLocks noGrp="1"/>
          </p:cNvSpPr>
          <p:nvPr>
            <p:ph type="title"/>
          </p:nvPr>
        </p:nvSpPr>
        <p:spPr>
          <a:xfrm>
            <a:off x="961500" y="139401"/>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solidFill>
                  <a:srgbClr val="F29DCE"/>
                </a:solidFill>
              </a:rPr>
              <a:t>Abel</a:t>
            </a:r>
            <a:endParaRPr sz="4000">
              <a:solidFill>
                <a:srgbClr val="F29DCE"/>
              </a:solidFill>
            </a:endParaRPr>
          </a:p>
        </p:txBody>
      </p:sp>
      <p:sp>
        <p:nvSpPr>
          <p:cNvPr id="755" name="Google Shape;755;p21"/>
          <p:cNvSpPr txBox="1">
            <a:spLocks noGrp="1"/>
          </p:cNvSpPr>
          <p:nvPr>
            <p:ph type="body" idx="1"/>
          </p:nvPr>
        </p:nvSpPr>
        <p:spPr>
          <a:xfrm>
            <a:off x="800950" y="833875"/>
            <a:ext cx="7087200" cy="2909700"/>
          </a:xfrm>
          <a:prstGeom prst="rect">
            <a:avLst/>
          </a:prstGeom>
        </p:spPr>
        <p:txBody>
          <a:bodyPr spcFirstLastPara="1" wrap="square" lIns="0" tIns="0" rIns="0" bIns="0" anchor="t" anchorCtr="0">
            <a:noAutofit/>
          </a:bodyPr>
          <a:lstStyle/>
          <a:p>
            <a:pPr marL="457200" lvl="0" indent="-342900" algn="l" rtl="0">
              <a:spcBef>
                <a:spcPts val="600"/>
              </a:spcBef>
              <a:spcAft>
                <a:spcPts val="0"/>
              </a:spcAft>
              <a:buClr>
                <a:srgbClr val="000000"/>
              </a:buClr>
              <a:buSzPts val="1800"/>
              <a:buFont typeface="Mali"/>
              <a:buChar char="✘"/>
            </a:pPr>
            <a:r>
              <a:rPr lang="en">
                <a:solidFill>
                  <a:srgbClr val="000000"/>
                </a:solidFill>
                <a:latin typeface="Mali"/>
                <a:ea typeface="Mali"/>
                <a:cs typeface="Mali"/>
                <a:sym typeface="Mali"/>
              </a:rPr>
              <a:t>After the year was over, the students mom decided to let me keep tutoring over the summer. </a:t>
            </a:r>
            <a:endParaRPr>
              <a:solidFill>
                <a:srgbClr val="000000"/>
              </a:solidFill>
              <a:latin typeface="Mali"/>
              <a:ea typeface="Mali"/>
              <a:cs typeface="Mali"/>
              <a:sym typeface="Mali"/>
            </a:endParaRPr>
          </a:p>
          <a:p>
            <a:pPr marL="457200" lvl="0" indent="-342900" algn="l" rtl="0">
              <a:spcBef>
                <a:spcPts val="0"/>
              </a:spcBef>
              <a:spcAft>
                <a:spcPts val="0"/>
              </a:spcAft>
              <a:buClr>
                <a:srgbClr val="000000"/>
              </a:buClr>
              <a:buSzPts val="1800"/>
              <a:buFont typeface="Mali"/>
              <a:buChar char="✘"/>
            </a:pPr>
            <a:r>
              <a:rPr lang="en">
                <a:solidFill>
                  <a:srgbClr val="000000"/>
                </a:solidFill>
                <a:latin typeface="Mali"/>
                <a:ea typeface="Mali"/>
                <a:cs typeface="Mali"/>
                <a:sym typeface="Mali"/>
              </a:rPr>
              <a:t>It went great and by the end of the summer the student knew his alphabet, the sounds and was even reading some words. </a:t>
            </a:r>
            <a:endParaRPr>
              <a:solidFill>
                <a:srgbClr val="000000"/>
              </a:solidFill>
              <a:latin typeface="Mali"/>
              <a:ea typeface="Mali"/>
              <a:cs typeface="Mali"/>
              <a:sym typeface="Mali"/>
            </a:endParaRPr>
          </a:p>
        </p:txBody>
      </p:sp>
      <p:sp>
        <p:nvSpPr>
          <p:cNvPr id="756" name="Google Shape;756;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757" name="Google Shape;757;p21"/>
          <p:cNvPicPr preferRelativeResize="0"/>
          <p:nvPr/>
        </p:nvPicPr>
        <p:blipFill>
          <a:blip r:embed="rId3">
            <a:alphaModFix/>
          </a:blip>
          <a:stretch>
            <a:fillRect/>
          </a:stretch>
        </p:blipFill>
        <p:spPr>
          <a:xfrm>
            <a:off x="6753575" y="2954100"/>
            <a:ext cx="2229525" cy="2229525"/>
          </a:xfrm>
          <a:prstGeom prst="rect">
            <a:avLst/>
          </a:prstGeom>
          <a:noFill/>
          <a:ln>
            <a:noFill/>
          </a:ln>
        </p:spPr>
      </p:pic>
    </p:spTree>
  </p:cSld>
  <p:clrMapOvr>
    <a:masterClrMapping/>
  </p:clrMapOvr>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1135</Words>
  <Application>Microsoft Macintosh PowerPoint</Application>
  <PresentationFormat>On-screen Show (16:9)</PresentationFormat>
  <Paragraphs>110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Amatic SC</vt:lpstr>
      <vt:lpstr>Mali</vt:lpstr>
      <vt:lpstr>Quicksand</vt:lpstr>
      <vt:lpstr>Short Stack</vt:lpstr>
      <vt:lpstr>Arial</vt:lpstr>
      <vt:lpstr>Knight template</vt:lpstr>
      <vt:lpstr>Beyond Tutoring By: Lizeth Dorado </vt:lpstr>
      <vt:lpstr>PowerPoint Presentation</vt:lpstr>
      <vt:lpstr>My Cumbres experience! </vt:lpstr>
      <vt:lpstr>My leadership project</vt:lpstr>
      <vt:lpstr>Tutoring </vt:lpstr>
      <vt:lpstr>Abel</vt:lpstr>
      <vt:lpstr>Abel</vt:lpstr>
      <vt:lpstr>Abel</vt:lpstr>
      <vt:lpstr>Abel</vt:lpstr>
      <vt:lpstr>Julie</vt:lpstr>
      <vt:lpstr>Gabriel</vt:lpstr>
      <vt:lpstr>Luisa </vt:lpstr>
      <vt:lpstr>Alan </vt:lpstr>
      <vt:lpstr>Rogelio</vt:lpstr>
      <vt:lpstr>Erica</vt:lpstr>
      <vt:lpstr>Challenges </vt:lpstr>
      <vt:lpstr>I learned...</vt:lpstr>
      <vt:lpstr>Beyond Tutoring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Tutoring By: Lizeth Dorado </dc:title>
  <cp:lastModifiedBy>Dorado, Lizeth</cp:lastModifiedBy>
  <cp:revision>1</cp:revision>
  <dcterms:modified xsi:type="dcterms:W3CDTF">2020-11-14T01:29:33Z</dcterms:modified>
</cp:coreProperties>
</file>