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
      <p:font typeface="Raleway Thin"/>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RalewayThin-bold.fntdata"/><Relationship Id="rId23" Type="http://schemas.openxmlformats.org/officeDocument/2006/relationships/font" Target="fonts/RalewayTh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Thin-boldItalic.fntdata"/><Relationship Id="rId25" Type="http://schemas.openxmlformats.org/officeDocument/2006/relationships/font" Target="fonts/RalewayThin-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La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9b9e501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9b9e501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20c17e21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20c17e21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20c17e2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20c17e2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20c17e21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20c17e21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practice, we read the text together, unpack the meaning or story from the text (which can sometimes be confusing). We also play games to help the students remember the text. We had 20 practices this year, we would have met for 28 total practices had COVID not happened.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20c17e21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20c17e21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home, students should be reading the text, memorizing the verses, and completing the homework pages. The picture in the slide is a page of homework the students would normally use. Sometimes, we add in optional pages of crossword puzzles, word searches, or fill in the blanks.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20c17e215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20c17e215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Would meet at one of the three host churches: </a:t>
            </a:r>
            <a:r>
              <a:rPr lang="en">
                <a:solidFill>
                  <a:schemeClr val="dk1"/>
                </a:solidFill>
                <a:latin typeface="Calibri"/>
                <a:ea typeface="Calibri"/>
                <a:cs typeface="Calibri"/>
                <a:sym typeface="Calibri"/>
              </a:rPr>
              <a:t>Northglenn Christian Church in Northglenn, CO; Dayspring Christain Church in Windsor, CO; and First Friends Christian Church in Colorado Springs, CO.</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Beginner Bowl teams meet once every other month on the first Saturday of the month excluding January (October, December, March, and May)</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We meet for around 8 hours, which includes down time, snacks, and lunch. It is not constant competition for students</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Competitions for very friendly and allow students to create connections with people all over Colorado.</a:t>
            </a: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20c17e21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20c17e21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20c17e215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20c17e215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185900" y="1322450"/>
            <a:ext cx="82317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Bible Bowl: Focus on Reading</a:t>
            </a:r>
            <a:endParaRPr b="0" sz="2000">
              <a:solidFill>
                <a:srgbClr val="000000"/>
              </a:solidFill>
            </a:endParaRPr>
          </a:p>
          <a:p>
            <a:pPr indent="0" lvl="0" marL="0" rtl="0" algn="l">
              <a:lnSpc>
                <a:spcPct val="115000"/>
              </a:lnSpc>
              <a:spcBef>
                <a:spcPts val="0"/>
              </a:spcBef>
              <a:spcAft>
                <a:spcPts val="0"/>
              </a:spcAft>
              <a:buNone/>
            </a:pPr>
            <a:r>
              <a:rPr b="0" lang="en" sz="2000">
                <a:solidFill>
                  <a:srgbClr val="000000"/>
                </a:solidFill>
              </a:rPr>
              <a:t>Cumbres Leadership Project Presentation Fall 2020</a:t>
            </a:r>
            <a:endParaRPr b="0" sz="2000">
              <a:solidFill>
                <a:srgbClr val="000000"/>
              </a:solidFill>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aleway"/>
                <a:ea typeface="Raleway"/>
                <a:cs typeface="Raleway"/>
                <a:sym typeface="Raleway"/>
              </a:rPr>
              <a:t>By Jenna &amp; Kenna Carroll</a:t>
            </a:r>
            <a:endParaRPr>
              <a:solidFill>
                <a:srgbClr val="000000"/>
              </a:solidFill>
              <a:latin typeface="Raleway"/>
              <a:ea typeface="Raleway"/>
              <a:cs typeface="Raleway"/>
              <a:sym typeface="Raleway"/>
            </a:endParaRPr>
          </a:p>
        </p:txBody>
      </p:sp>
      <p:pic>
        <p:nvPicPr>
          <p:cNvPr id="88" name="Google Shape;88;p13"/>
          <p:cNvPicPr preferRelativeResize="0"/>
          <p:nvPr/>
        </p:nvPicPr>
        <p:blipFill>
          <a:blip r:embed="rId3">
            <a:alphaModFix/>
          </a:blip>
          <a:stretch>
            <a:fillRect/>
          </a:stretch>
        </p:blipFill>
        <p:spPr>
          <a:xfrm>
            <a:off x="3924525" y="3259175"/>
            <a:ext cx="4228425" cy="161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Our Vision</a:t>
            </a:r>
            <a:endParaRPr sz="2800"/>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We want students to improve their reading skills</a:t>
            </a:r>
            <a:endParaRPr sz="2000">
              <a:solidFill>
                <a:srgbClr val="000000"/>
              </a:solidFill>
              <a:latin typeface="Raleway Thin"/>
              <a:ea typeface="Raleway Thin"/>
              <a:cs typeface="Raleway Thin"/>
              <a:sym typeface="Raleway Thin"/>
            </a:endParaRPr>
          </a:p>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Develop a love/enjoyment of reading</a:t>
            </a:r>
            <a:endParaRPr sz="2000">
              <a:solidFill>
                <a:srgbClr val="000000"/>
              </a:solidFill>
              <a:latin typeface="Raleway Thin"/>
              <a:ea typeface="Raleway Thin"/>
              <a:cs typeface="Raleway Thin"/>
              <a:sym typeface="Raleway Thin"/>
            </a:endParaRPr>
          </a:p>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Use problem solving skills when reading</a:t>
            </a:r>
            <a:endParaRPr sz="2000">
              <a:solidFill>
                <a:srgbClr val="000000"/>
              </a:solidFill>
              <a:latin typeface="Raleway Thin"/>
              <a:ea typeface="Raleway Thin"/>
              <a:cs typeface="Raleway Thin"/>
              <a:sym typeface="Raleway Thin"/>
            </a:endParaRPr>
          </a:p>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Create community with others</a:t>
            </a:r>
            <a:endParaRPr sz="2000">
              <a:solidFill>
                <a:srgbClr val="000000"/>
              </a:solidFill>
              <a:latin typeface="Raleway Thin"/>
              <a:ea typeface="Raleway Thin"/>
              <a:cs typeface="Raleway Thin"/>
              <a:sym typeface="Raleway Th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00" name="Google Shape;100;p15"/>
          <p:cNvSpPr txBox="1"/>
          <p:nvPr>
            <p:ph idx="1" type="body"/>
          </p:nvPr>
        </p:nvSpPr>
        <p:spPr>
          <a:xfrm>
            <a:off x="249725" y="2078875"/>
            <a:ext cx="82446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A friendly Bible based reading &amp; quizzing program for 3rd-12th grade students</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Students are given a selection between one and four small books to read &amp; study from September to May</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Students read, study and memorize verses in the text</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Compete in friendly competitions with other students in the program</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We focus on reading and community</a:t>
            </a:r>
            <a:endParaRPr sz="1800">
              <a:solidFill>
                <a:srgbClr val="000000"/>
              </a:solidFill>
              <a:latin typeface="Raleway Thin"/>
              <a:ea typeface="Raleway Thin"/>
              <a:cs typeface="Raleway Thin"/>
              <a:sym typeface="Raleway Th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Inspiration &amp; </a:t>
            </a:r>
            <a:r>
              <a:rPr lang="en"/>
              <a:t>Initiative</a:t>
            </a:r>
            <a:endParaRPr/>
          </a:p>
        </p:txBody>
      </p:sp>
      <p:sp>
        <p:nvSpPr>
          <p:cNvPr id="106" name="Google Shape;106;p16"/>
          <p:cNvSpPr txBox="1"/>
          <p:nvPr>
            <p:ph idx="1" type="body"/>
          </p:nvPr>
        </p:nvSpPr>
        <p:spPr>
          <a:xfrm>
            <a:off x="508150" y="1784725"/>
            <a:ext cx="8167800" cy="31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Raleway Thin"/>
                <a:ea typeface="Raleway Thin"/>
                <a:cs typeface="Raleway Thin"/>
                <a:sym typeface="Raleway Thin"/>
              </a:rPr>
              <a:t>Inspiration</a:t>
            </a:r>
            <a:endParaRPr sz="1800">
              <a:solidFill>
                <a:srgbClr val="000000"/>
              </a:solidFill>
              <a:latin typeface="Raleway Thin"/>
              <a:ea typeface="Raleway Thin"/>
              <a:cs typeface="Raleway Thin"/>
              <a:sym typeface="Raleway Thin"/>
            </a:endParaRPr>
          </a:p>
          <a:p>
            <a:pPr indent="-368300" lvl="0" marL="457200" rtl="0" algn="l">
              <a:spcBef>
                <a:spcPts val="1600"/>
              </a:spcBef>
              <a:spcAft>
                <a:spcPts val="0"/>
              </a:spcAft>
              <a:buClr>
                <a:srgbClr val="000000"/>
              </a:buClr>
              <a:buSzPts val="2200"/>
              <a:buFont typeface="Raleway Thin"/>
              <a:buChar char="●"/>
            </a:pPr>
            <a:r>
              <a:rPr lang="en" sz="1800">
                <a:solidFill>
                  <a:srgbClr val="000000"/>
                </a:solidFill>
                <a:latin typeface="Raleway Thin"/>
                <a:ea typeface="Raleway Thin"/>
                <a:cs typeface="Raleway Thin"/>
                <a:sym typeface="Raleway Thin"/>
              </a:rPr>
              <a:t>We both participated in the reading program as students and were inspired to continue the program.</a:t>
            </a:r>
            <a:endParaRPr sz="1800">
              <a:solidFill>
                <a:srgbClr val="000000"/>
              </a:solidFill>
              <a:latin typeface="Raleway Thin"/>
              <a:ea typeface="Raleway Thin"/>
              <a:cs typeface="Raleway Thin"/>
              <a:sym typeface="Raleway Thin"/>
            </a:endParaRPr>
          </a:p>
          <a:p>
            <a:pPr indent="0" lvl="0" marL="0" rtl="0" algn="l">
              <a:spcBef>
                <a:spcPts val="1600"/>
              </a:spcBef>
              <a:spcAft>
                <a:spcPts val="0"/>
              </a:spcAft>
              <a:buNone/>
            </a:pPr>
            <a:r>
              <a:rPr lang="en" sz="1800">
                <a:solidFill>
                  <a:srgbClr val="000000"/>
                </a:solidFill>
                <a:latin typeface="Raleway Thin"/>
                <a:ea typeface="Raleway Thin"/>
                <a:cs typeface="Raleway Thin"/>
                <a:sym typeface="Raleway Thin"/>
              </a:rPr>
              <a:t>Initiative</a:t>
            </a:r>
            <a:endParaRPr sz="1800">
              <a:solidFill>
                <a:srgbClr val="000000"/>
              </a:solidFill>
              <a:latin typeface="Raleway Thin"/>
              <a:ea typeface="Raleway Thin"/>
              <a:cs typeface="Raleway Thin"/>
              <a:sym typeface="Raleway Thin"/>
            </a:endParaRPr>
          </a:p>
          <a:p>
            <a:pPr indent="-368300" lvl="0" marL="457200" rtl="0" algn="l">
              <a:spcBef>
                <a:spcPts val="1600"/>
              </a:spcBef>
              <a:spcAft>
                <a:spcPts val="0"/>
              </a:spcAft>
              <a:buClr>
                <a:srgbClr val="000000"/>
              </a:buClr>
              <a:buSzPts val="2200"/>
              <a:buFont typeface="Raleway Thin"/>
              <a:buChar char="●"/>
            </a:pPr>
            <a:r>
              <a:rPr lang="en" sz="1800">
                <a:solidFill>
                  <a:srgbClr val="000000"/>
                </a:solidFill>
                <a:latin typeface="Raleway Thin"/>
                <a:ea typeface="Raleway Thin"/>
                <a:cs typeface="Raleway Thin"/>
                <a:sym typeface="Raleway Thin"/>
              </a:rPr>
              <a:t>We wanted to keep the program going so that students had the opportunity to build a community, improve their reading skills while also feeling like they were a part of something.</a:t>
            </a:r>
            <a:endParaRPr sz="2200">
              <a:solidFill>
                <a:srgbClr val="000000"/>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70025" y="613675"/>
            <a:ext cx="2827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a:t>
            </a:r>
            <a:endParaRPr/>
          </a:p>
        </p:txBody>
      </p:sp>
      <p:sp>
        <p:nvSpPr>
          <p:cNvPr id="112" name="Google Shape;112;p17"/>
          <p:cNvSpPr txBox="1"/>
          <p:nvPr>
            <p:ph idx="1" type="body"/>
          </p:nvPr>
        </p:nvSpPr>
        <p:spPr>
          <a:xfrm>
            <a:off x="207600" y="1322750"/>
            <a:ext cx="2659500" cy="34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Raleway Thin"/>
                <a:ea typeface="Raleway Thin"/>
                <a:cs typeface="Raleway Thin"/>
                <a:sym typeface="Raleway Thin"/>
              </a:rPr>
              <a:t>At practice:</a:t>
            </a:r>
            <a:endParaRPr sz="1800">
              <a:solidFill>
                <a:srgbClr val="000000"/>
              </a:solidFill>
              <a:latin typeface="Raleway Thin"/>
              <a:ea typeface="Raleway Thin"/>
              <a:cs typeface="Raleway Thin"/>
              <a:sym typeface="Raleway Thin"/>
            </a:endParaRPr>
          </a:p>
          <a:p>
            <a:pPr indent="-342900" lvl="0" marL="457200" rtl="0" algn="l">
              <a:spcBef>
                <a:spcPts val="160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Meet once a week on Sundays for 2 hours</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Read the text together</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Play games</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Over the season, we met 20 times (20 weeks)</a:t>
            </a:r>
            <a:endParaRPr sz="1800">
              <a:solidFill>
                <a:srgbClr val="000000"/>
              </a:solidFill>
              <a:latin typeface="Raleway Thin"/>
              <a:ea typeface="Raleway Thin"/>
              <a:cs typeface="Raleway Thin"/>
              <a:sym typeface="Raleway Thin"/>
            </a:endParaRPr>
          </a:p>
        </p:txBody>
      </p:sp>
      <p:pic>
        <p:nvPicPr>
          <p:cNvPr id="113" name="Google Shape;113;p17"/>
          <p:cNvPicPr preferRelativeResize="0"/>
          <p:nvPr/>
        </p:nvPicPr>
        <p:blipFill>
          <a:blip r:embed="rId3">
            <a:alphaModFix/>
          </a:blip>
          <a:stretch>
            <a:fillRect/>
          </a:stretch>
        </p:blipFill>
        <p:spPr>
          <a:xfrm>
            <a:off x="3767654" y="539274"/>
            <a:ext cx="2580466" cy="3548882"/>
          </a:xfrm>
          <a:prstGeom prst="rect">
            <a:avLst/>
          </a:prstGeom>
          <a:noFill/>
          <a:ln>
            <a:noFill/>
          </a:ln>
        </p:spPr>
      </p:pic>
      <p:pic>
        <p:nvPicPr>
          <p:cNvPr id="114" name="Google Shape;114;p17"/>
          <p:cNvPicPr preferRelativeResize="0"/>
          <p:nvPr/>
        </p:nvPicPr>
        <p:blipFill>
          <a:blip r:embed="rId4">
            <a:alphaModFix/>
          </a:blip>
          <a:stretch>
            <a:fillRect/>
          </a:stretch>
        </p:blipFill>
        <p:spPr>
          <a:xfrm>
            <a:off x="6408275" y="613675"/>
            <a:ext cx="2659527" cy="3694060"/>
          </a:xfrm>
          <a:prstGeom prst="rect">
            <a:avLst/>
          </a:prstGeom>
          <a:noFill/>
          <a:ln>
            <a:noFill/>
          </a:ln>
        </p:spPr>
      </p:pic>
      <p:pic>
        <p:nvPicPr>
          <p:cNvPr id="115" name="Google Shape;115;p17"/>
          <p:cNvPicPr preferRelativeResize="0"/>
          <p:nvPr/>
        </p:nvPicPr>
        <p:blipFill rotWithShape="1">
          <a:blip r:embed="rId5">
            <a:alphaModFix/>
          </a:blip>
          <a:srcRect b="0" l="22636" r="35888" t="0"/>
          <a:stretch/>
        </p:blipFill>
        <p:spPr>
          <a:xfrm>
            <a:off x="2737225" y="2955050"/>
            <a:ext cx="1909599" cy="210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729450" y="1318650"/>
            <a:ext cx="3804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part 2</a:t>
            </a:r>
            <a:endParaRPr/>
          </a:p>
        </p:txBody>
      </p:sp>
      <p:sp>
        <p:nvSpPr>
          <p:cNvPr id="121" name="Google Shape;121;p18"/>
          <p:cNvSpPr txBox="1"/>
          <p:nvPr>
            <p:ph idx="1" type="body"/>
          </p:nvPr>
        </p:nvSpPr>
        <p:spPr>
          <a:xfrm>
            <a:off x="619700" y="1853850"/>
            <a:ext cx="3804900" cy="24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Raleway Thin"/>
                <a:ea typeface="Raleway Thin"/>
                <a:cs typeface="Raleway Thin"/>
                <a:sym typeface="Raleway Thin"/>
              </a:rPr>
              <a:t>At home:</a:t>
            </a:r>
            <a:endParaRPr sz="2000">
              <a:solidFill>
                <a:srgbClr val="000000"/>
              </a:solidFill>
              <a:latin typeface="Raleway Thin"/>
              <a:ea typeface="Raleway Thin"/>
              <a:cs typeface="Raleway Thin"/>
              <a:sym typeface="Raleway Thin"/>
            </a:endParaRPr>
          </a:p>
          <a:p>
            <a:pPr indent="-355600" lvl="0" marL="457200" rtl="0" algn="l">
              <a:spcBef>
                <a:spcPts val="160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Students have a study packet at home</a:t>
            </a:r>
            <a:endParaRPr sz="2000">
              <a:solidFill>
                <a:srgbClr val="000000"/>
              </a:solidFill>
              <a:latin typeface="Raleway Thin"/>
              <a:ea typeface="Raleway Thin"/>
              <a:cs typeface="Raleway Thin"/>
              <a:sym typeface="Raleway Thin"/>
            </a:endParaRPr>
          </a:p>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Students read the text</a:t>
            </a:r>
            <a:endParaRPr sz="2000">
              <a:solidFill>
                <a:srgbClr val="000000"/>
              </a:solidFill>
              <a:latin typeface="Raleway Thin"/>
              <a:ea typeface="Raleway Thin"/>
              <a:cs typeface="Raleway Thin"/>
              <a:sym typeface="Raleway Thin"/>
            </a:endParaRPr>
          </a:p>
          <a:p>
            <a:pPr indent="-355600" lvl="0" marL="457200" rtl="0" algn="l">
              <a:spcBef>
                <a:spcPts val="0"/>
              </a:spcBef>
              <a:spcAft>
                <a:spcPts val="0"/>
              </a:spcAft>
              <a:buClr>
                <a:srgbClr val="000000"/>
              </a:buClr>
              <a:buSzPts val="2000"/>
              <a:buFont typeface="Raleway Thin"/>
              <a:buChar char="●"/>
            </a:pPr>
            <a:r>
              <a:rPr lang="en" sz="2000">
                <a:solidFill>
                  <a:srgbClr val="000000"/>
                </a:solidFill>
                <a:latin typeface="Raleway Thin"/>
                <a:ea typeface="Raleway Thin"/>
                <a:cs typeface="Raleway Thin"/>
                <a:sym typeface="Raleway Thin"/>
              </a:rPr>
              <a:t>Some students study with their older siblings</a:t>
            </a:r>
            <a:endParaRPr sz="2000">
              <a:solidFill>
                <a:srgbClr val="000000"/>
              </a:solidFill>
              <a:latin typeface="Raleway Thin"/>
              <a:ea typeface="Raleway Thin"/>
              <a:cs typeface="Raleway Thin"/>
              <a:sym typeface="Raleway Thin"/>
            </a:endParaRPr>
          </a:p>
          <a:p>
            <a:pPr indent="0" lvl="0" marL="0" rtl="0" algn="l">
              <a:spcBef>
                <a:spcPts val="1600"/>
              </a:spcBef>
              <a:spcAft>
                <a:spcPts val="1600"/>
              </a:spcAft>
              <a:buNone/>
            </a:pPr>
            <a:r>
              <a:t/>
            </a:r>
            <a:endParaRPr sz="2000">
              <a:solidFill>
                <a:srgbClr val="000000"/>
              </a:solidFill>
              <a:latin typeface="Raleway Thin"/>
              <a:ea typeface="Raleway Thin"/>
              <a:cs typeface="Raleway Thin"/>
              <a:sym typeface="Raleway Thin"/>
            </a:endParaRPr>
          </a:p>
        </p:txBody>
      </p:sp>
      <p:pic>
        <p:nvPicPr>
          <p:cNvPr id="122" name="Google Shape;122;p18"/>
          <p:cNvPicPr preferRelativeResize="0"/>
          <p:nvPr/>
        </p:nvPicPr>
        <p:blipFill>
          <a:blip r:embed="rId3">
            <a:alphaModFix/>
          </a:blip>
          <a:stretch>
            <a:fillRect/>
          </a:stretch>
        </p:blipFill>
        <p:spPr>
          <a:xfrm>
            <a:off x="5034200" y="666549"/>
            <a:ext cx="3144450" cy="43245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 part 3</a:t>
            </a:r>
            <a:endParaRPr/>
          </a:p>
        </p:txBody>
      </p:sp>
      <p:sp>
        <p:nvSpPr>
          <p:cNvPr id="128" name="Google Shape;128;p19"/>
          <p:cNvSpPr txBox="1"/>
          <p:nvPr>
            <p:ph idx="1" type="body"/>
          </p:nvPr>
        </p:nvSpPr>
        <p:spPr>
          <a:xfrm>
            <a:off x="545325" y="1853850"/>
            <a:ext cx="3792600" cy="29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Raleway Thin"/>
                <a:ea typeface="Raleway Thin"/>
                <a:cs typeface="Raleway Thin"/>
                <a:sym typeface="Raleway Thin"/>
              </a:rPr>
              <a:t>At competitions:</a:t>
            </a:r>
            <a:endParaRPr sz="2000">
              <a:solidFill>
                <a:srgbClr val="000000"/>
              </a:solidFill>
              <a:latin typeface="Raleway Thin"/>
              <a:ea typeface="Raleway Thin"/>
              <a:cs typeface="Raleway Thin"/>
              <a:sym typeface="Raleway Thin"/>
            </a:endParaRPr>
          </a:p>
          <a:p>
            <a:pPr indent="-342900" lvl="0" marL="457200" rtl="0" algn="l">
              <a:spcBef>
                <a:spcPts val="160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Meet at a host church (one of 3 churches)</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Meet on the first Saturday of every other month</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Meet for ~8 hours (including for snacks &amp; meals)</a:t>
            </a:r>
            <a:endParaRPr sz="1800">
              <a:solidFill>
                <a:srgbClr val="000000"/>
              </a:solidFill>
              <a:latin typeface="Raleway Thin"/>
              <a:ea typeface="Raleway Thin"/>
              <a:cs typeface="Raleway Thin"/>
              <a:sym typeface="Raleway Thin"/>
            </a:endParaRPr>
          </a:p>
          <a:p>
            <a:pPr indent="-342900" lvl="0" marL="457200" rtl="0" algn="l">
              <a:spcBef>
                <a:spcPts val="0"/>
              </a:spcBef>
              <a:spcAft>
                <a:spcPts val="0"/>
              </a:spcAft>
              <a:buClr>
                <a:srgbClr val="000000"/>
              </a:buClr>
              <a:buSzPts val="1800"/>
              <a:buFont typeface="Raleway Thin"/>
              <a:buChar char="●"/>
            </a:pPr>
            <a:r>
              <a:rPr lang="en" sz="1800">
                <a:solidFill>
                  <a:srgbClr val="000000"/>
                </a:solidFill>
                <a:latin typeface="Raleway Thin"/>
                <a:ea typeface="Raleway Thin"/>
                <a:cs typeface="Raleway Thin"/>
                <a:sym typeface="Raleway Thin"/>
              </a:rPr>
              <a:t>Friendly competitions</a:t>
            </a:r>
            <a:endParaRPr sz="1800">
              <a:solidFill>
                <a:srgbClr val="000000"/>
              </a:solidFill>
              <a:latin typeface="Raleway Thin"/>
              <a:ea typeface="Raleway Thin"/>
              <a:cs typeface="Raleway Thin"/>
              <a:sym typeface="Raleway Thin"/>
            </a:endParaRPr>
          </a:p>
          <a:p>
            <a:pPr indent="0" lvl="0" marL="0" rtl="0" algn="l">
              <a:spcBef>
                <a:spcPts val="1600"/>
              </a:spcBef>
              <a:spcAft>
                <a:spcPts val="1600"/>
              </a:spcAft>
              <a:buNone/>
            </a:pPr>
            <a:r>
              <a:t/>
            </a:r>
            <a:endParaRPr sz="2000">
              <a:solidFill>
                <a:srgbClr val="000000"/>
              </a:solidFill>
              <a:latin typeface="Raleway Thin"/>
              <a:ea typeface="Raleway Thin"/>
              <a:cs typeface="Raleway Thin"/>
              <a:sym typeface="Raleway Thin"/>
            </a:endParaRPr>
          </a:p>
        </p:txBody>
      </p:sp>
      <p:pic>
        <p:nvPicPr>
          <p:cNvPr id="129" name="Google Shape;129;p19"/>
          <p:cNvPicPr preferRelativeResize="0"/>
          <p:nvPr/>
        </p:nvPicPr>
        <p:blipFill rotWithShape="1">
          <a:blip r:embed="rId3">
            <a:alphaModFix/>
          </a:blip>
          <a:srcRect b="0" l="0" r="0" t="27870"/>
          <a:stretch/>
        </p:blipFill>
        <p:spPr>
          <a:xfrm>
            <a:off x="4572000" y="715663"/>
            <a:ext cx="3218724" cy="1741175"/>
          </a:xfrm>
          <a:prstGeom prst="rect">
            <a:avLst/>
          </a:prstGeom>
          <a:noFill/>
          <a:ln>
            <a:noFill/>
          </a:ln>
        </p:spPr>
      </p:pic>
      <p:pic>
        <p:nvPicPr>
          <p:cNvPr id="130" name="Google Shape;130;p19"/>
          <p:cNvPicPr preferRelativeResize="0"/>
          <p:nvPr/>
        </p:nvPicPr>
        <p:blipFill>
          <a:blip r:embed="rId4">
            <a:alphaModFix/>
          </a:blip>
          <a:stretch>
            <a:fillRect/>
          </a:stretch>
        </p:blipFill>
        <p:spPr>
          <a:xfrm>
            <a:off x="4490325" y="2609238"/>
            <a:ext cx="4501275" cy="20755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Influence &amp; Impact</a:t>
            </a:r>
            <a:endParaRPr/>
          </a:p>
        </p:txBody>
      </p:sp>
      <p:sp>
        <p:nvSpPr>
          <p:cNvPr id="136" name="Google Shape;136;p20"/>
          <p:cNvSpPr txBox="1"/>
          <p:nvPr>
            <p:ph idx="1" type="body"/>
          </p:nvPr>
        </p:nvSpPr>
        <p:spPr>
          <a:xfrm>
            <a:off x="148725" y="1853850"/>
            <a:ext cx="8824500" cy="28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Raleway Thin"/>
                <a:ea typeface="Raleway Thin"/>
                <a:cs typeface="Raleway Thin"/>
                <a:sym typeface="Raleway Thin"/>
              </a:rPr>
              <a:t>Influence</a:t>
            </a:r>
            <a:endParaRPr sz="1600">
              <a:solidFill>
                <a:srgbClr val="000000"/>
              </a:solidFill>
              <a:latin typeface="Raleway Thin"/>
              <a:ea typeface="Raleway Thin"/>
              <a:cs typeface="Raleway Thin"/>
              <a:sym typeface="Raleway Thin"/>
            </a:endParaRPr>
          </a:p>
          <a:p>
            <a:pPr indent="-330200" lvl="0" marL="457200" rtl="0" algn="l">
              <a:spcBef>
                <a:spcPts val="1600"/>
              </a:spcBef>
              <a:spcAft>
                <a:spcPts val="0"/>
              </a:spcAft>
              <a:buClr>
                <a:srgbClr val="000000"/>
              </a:buClr>
              <a:buSzPts val="1600"/>
              <a:buFont typeface="Raleway Thin"/>
              <a:buChar char="●"/>
            </a:pPr>
            <a:r>
              <a:rPr lang="en" sz="1600">
                <a:solidFill>
                  <a:srgbClr val="000000"/>
                </a:solidFill>
                <a:latin typeface="Raleway Thin"/>
                <a:ea typeface="Raleway Thin"/>
                <a:cs typeface="Raleway Thin"/>
                <a:sym typeface="Raleway Thin"/>
              </a:rPr>
              <a:t>We were influenced by our previous sponsors and our parents. We had many people in the program  who wanted us to be successful and grow academically and spiritually</a:t>
            </a:r>
            <a:endParaRPr sz="1600">
              <a:solidFill>
                <a:srgbClr val="000000"/>
              </a:solidFill>
              <a:latin typeface="Raleway Thin"/>
              <a:ea typeface="Raleway Thin"/>
              <a:cs typeface="Raleway Thin"/>
              <a:sym typeface="Raleway Thin"/>
            </a:endParaRPr>
          </a:p>
          <a:p>
            <a:pPr indent="0" lvl="0" marL="0" rtl="0" algn="l">
              <a:spcBef>
                <a:spcPts val="1600"/>
              </a:spcBef>
              <a:spcAft>
                <a:spcPts val="0"/>
              </a:spcAft>
              <a:buNone/>
            </a:pPr>
            <a:r>
              <a:rPr lang="en" sz="1600">
                <a:solidFill>
                  <a:srgbClr val="000000"/>
                </a:solidFill>
                <a:latin typeface="Raleway Thin"/>
                <a:ea typeface="Raleway Thin"/>
                <a:cs typeface="Raleway Thin"/>
                <a:sym typeface="Raleway Thin"/>
              </a:rPr>
              <a:t>Impact</a:t>
            </a:r>
            <a:endParaRPr sz="1600">
              <a:solidFill>
                <a:srgbClr val="000000"/>
              </a:solidFill>
              <a:latin typeface="Raleway Thin"/>
              <a:ea typeface="Raleway Thin"/>
              <a:cs typeface="Raleway Thin"/>
              <a:sym typeface="Raleway Thin"/>
            </a:endParaRPr>
          </a:p>
          <a:p>
            <a:pPr indent="-330200" lvl="0" marL="457200" rtl="0" algn="l">
              <a:spcBef>
                <a:spcPts val="1600"/>
              </a:spcBef>
              <a:spcAft>
                <a:spcPts val="0"/>
              </a:spcAft>
              <a:buClr>
                <a:srgbClr val="000000"/>
              </a:buClr>
              <a:buSzPts val="1600"/>
              <a:buFont typeface="Raleway Thin"/>
              <a:buChar char="●"/>
            </a:pPr>
            <a:r>
              <a:rPr lang="en" sz="1600">
                <a:solidFill>
                  <a:srgbClr val="000000"/>
                </a:solidFill>
                <a:latin typeface="Raleway Thin"/>
                <a:ea typeface="Raleway Thin"/>
                <a:cs typeface="Raleway Thin"/>
                <a:sym typeface="Raleway Thin"/>
              </a:rPr>
              <a:t>We impacted our students by </a:t>
            </a:r>
            <a:r>
              <a:rPr lang="en" sz="1600">
                <a:solidFill>
                  <a:srgbClr val="000000"/>
                </a:solidFill>
                <a:latin typeface="Raleway Thin"/>
                <a:ea typeface="Raleway Thin"/>
                <a:cs typeface="Raleway Thin"/>
                <a:sym typeface="Raleway Thin"/>
              </a:rPr>
              <a:t>encouraging</a:t>
            </a:r>
            <a:r>
              <a:rPr lang="en" sz="1600">
                <a:solidFill>
                  <a:srgbClr val="000000"/>
                </a:solidFill>
                <a:latin typeface="Raleway Thin"/>
                <a:ea typeface="Raleway Thin"/>
                <a:cs typeface="Raleway Thin"/>
                <a:sym typeface="Raleway Thin"/>
              </a:rPr>
              <a:t> them to work hard, collaborate and become stronger readers while creating a safe and fun community.</a:t>
            </a:r>
            <a:endParaRPr sz="1600">
              <a:solidFill>
                <a:srgbClr val="000000"/>
              </a:solidFill>
              <a:latin typeface="Raleway Thin"/>
              <a:ea typeface="Raleway Thin"/>
              <a:cs typeface="Raleway Thin"/>
              <a:sym typeface="Raleway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1745750" y="599800"/>
            <a:ext cx="6372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Images from our Experience</a:t>
            </a:r>
            <a:endParaRPr/>
          </a:p>
        </p:txBody>
      </p:sp>
      <p:pic>
        <p:nvPicPr>
          <p:cNvPr id="142" name="Google Shape;142;p21"/>
          <p:cNvPicPr preferRelativeResize="0"/>
          <p:nvPr/>
        </p:nvPicPr>
        <p:blipFill rotWithShape="1">
          <a:blip r:embed="rId3">
            <a:alphaModFix/>
          </a:blip>
          <a:srcRect b="39997" l="0" r="0" t="37352"/>
          <a:stretch/>
        </p:blipFill>
        <p:spPr>
          <a:xfrm>
            <a:off x="187650" y="1313775"/>
            <a:ext cx="2571750" cy="1165025"/>
          </a:xfrm>
          <a:prstGeom prst="rect">
            <a:avLst/>
          </a:prstGeom>
          <a:noFill/>
          <a:ln>
            <a:noFill/>
          </a:ln>
        </p:spPr>
      </p:pic>
      <p:pic>
        <p:nvPicPr>
          <p:cNvPr id="143" name="Google Shape;143;p21"/>
          <p:cNvPicPr preferRelativeResize="0"/>
          <p:nvPr/>
        </p:nvPicPr>
        <p:blipFill>
          <a:blip r:embed="rId4">
            <a:alphaModFix/>
          </a:blip>
          <a:stretch>
            <a:fillRect/>
          </a:stretch>
        </p:blipFill>
        <p:spPr>
          <a:xfrm>
            <a:off x="76200" y="2733774"/>
            <a:ext cx="3528014" cy="1620275"/>
          </a:xfrm>
          <a:prstGeom prst="rect">
            <a:avLst/>
          </a:prstGeom>
          <a:noFill/>
          <a:ln>
            <a:noFill/>
          </a:ln>
        </p:spPr>
      </p:pic>
      <p:pic>
        <p:nvPicPr>
          <p:cNvPr id="144" name="Google Shape;144;p21"/>
          <p:cNvPicPr preferRelativeResize="0"/>
          <p:nvPr/>
        </p:nvPicPr>
        <p:blipFill rotWithShape="1">
          <a:blip r:embed="rId5">
            <a:alphaModFix/>
          </a:blip>
          <a:srcRect b="0" l="4982" r="19402" t="0"/>
          <a:stretch/>
        </p:blipFill>
        <p:spPr>
          <a:xfrm>
            <a:off x="2759400" y="1139875"/>
            <a:ext cx="2441599" cy="1512825"/>
          </a:xfrm>
          <a:prstGeom prst="rect">
            <a:avLst/>
          </a:prstGeom>
          <a:noFill/>
          <a:ln>
            <a:noFill/>
          </a:ln>
        </p:spPr>
      </p:pic>
      <p:pic>
        <p:nvPicPr>
          <p:cNvPr id="145" name="Google Shape;145;p21"/>
          <p:cNvPicPr preferRelativeResize="0"/>
          <p:nvPr/>
        </p:nvPicPr>
        <p:blipFill>
          <a:blip r:embed="rId6">
            <a:alphaModFix/>
          </a:blip>
          <a:stretch>
            <a:fillRect/>
          </a:stretch>
        </p:blipFill>
        <p:spPr>
          <a:xfrm>
            <a:off x="3505075" y="2641880"/>
            <a:ext cx="2441599" cy="1804071"/>
          </a:xfrm>
          <a:prstGeom prst="rect">
            <a:avLst/>
          </a:prstGeom>
          <a:noFill/>
          <a:ln>
            <a:noFill/>
          </a:ln>
        </p:spPr>
      </p:pic>
      <p:pic>
        <p:nvPicPr>
          <p:cNvPr id="146" name="Google Shape;146;p21"/>
          <p:cNvPicPr preferRelativeResize="0"/>
          <p:nvPr/>
        </p:nvPicPr>
        <p:blipFill rotWithShape="1">
          <a:blip r:embed="rId7">
            <a:alphaModFix/>
          </a:blip>
          <a:srcRect b="12588" l="11872" r="3923" t="11985"/>
          <a:stretch/>
        </p:blipFill>
        <p:spPr>
          <a:xfrm>
            <a:off x="5203625" y="1113500"/>
            <a:ext cx="3823340" cy="1620275"/>
          </a:xfrm>
          <a:prstGeom prst="rect">
            <a:avLst/>
          </a:prstGeom>
          <a:noFill/>
          <a:ln>
            <a:noFill/>
          </a:ln>
        </p:spPr>
      </p:pic>
      <p:pic>
        <p:nvPicPr>
          <p:cNvPr id="147" name="Google Shape;147;p21"/>
          <p:cNvPicPr preferRelativeResize="0"/>
          <p:nvPr/>
        </p:nvPicPr>
        <p:blipFill rotWithShape="1">
          <a:blip r:embed="rId8">
            <a:alphaModFix/>
          </a:blip>
          <a:srcRect b="12673" l="30315" r="9320" t="12426"/>
          <a:stretch/>
        </p:blipFill>
        <p:spPr>
          <a:xfrm>
            <a:off x="5946675" y="2733775"/>
            <a:ext cx="3048451" cy="2094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