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handoutMasterIdLst>
    <p:handoutMasterId r:id="rId18"/>
  </p:handoutMasterIdLst>
  <p:sldIdLst>
    <p:sldId id="263" r:id="rId2"/>
    <p:sldId id="274" r:id="rId3"/>
    <p:sldId id="271" r:id="rId4"/>
    <p:sldId id="264" r:id="rId5"/>
    <p:sldId id="265" r:id="rId6"/>
    <p:sldId id="276" r:id="rId7"/>
    <p:sldId id="281" r:id="rId8"/>
    <p:sldId id="279" r:id="rId9"/>
    <p:sldId id="297" r:id="rId10"/>
    <p:sldId id="269" r:id="rId11"/>
    <p:sldId id="285" r:id="rId12"/>
    <p:sldId id="298" r:id="rId13"/>
    <p:sldId id="290" r:id="rId14"/>
    <p:sldId id="268" r:id="rId15"/>
    <p:sldId id="29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3"/>
    <p:restoredTop sz="92977"/>
  </p:normalViewPr>
  <p:slideViewPr>
    <p:cSldViewPr snapToGrid="0" snapToObjects="1">
      <p:cViewPr varScale="1">
        <p:scale>
          <a:sx n="105" d="100"/>
          <a:sy n="105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1DEA6-93BC-2D4F-A575-558311AF1A4C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57086-542C-5442-9396-F744FC0B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9F51-C26B-4644-AC7E-A618488A626A}" type="datetimeFigureOut">
              <a:rPr lang="en-US" smtClean="0"/>
              <a:pPr/>
              <a:t>4/6/17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smtClean="0"/>
              <a:pPr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396330-FE15-6745-BF64-4C6258357B4F}" type="datetimeFigureOut">
              <a:rPr lang="en-US" smtClean="0"/>
              <a:t>4/6/17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489F83-5A9C-2A41-8936-3D028FC3D16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490" y="676458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Are teacher salaries equitable throughout the state?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422" y="2641611"/>
            <a:ext cx="7854696" cy="13392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7765" dirty="0" smtClean="0"/>
              <a:t>NO</a:t>
            </a:r>
          </a:p>
          <a:p>
            <a:pPr algn="l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51526" y="3883231"/>
            <a:ext cx="66145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74% of rural and small schools </a:t>
            </a:r>
          </a:p>
          <a:p>
            <a:pPr algn="ctr"/>
            <a:r>
              <a:rPr lang="en-US" sz="2400" dirty="0" smtClean="0"/>
              <a:t>have average salaries in the </a:t>
            </a:r>
          </a:p>
          <a:p>
            <a:pPr algn="ctr"/>
            <a:r>
              <a:rPr lang="en-US" sz="4400" dirty="0" smtClean="0"/>
              <a:t>BOTTOM 10% of districts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1338575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is the difference in average salary between districts in the bottom 10% and the top 10%?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595" y="3693059"/>
            <a:ext cx="7854696" cy="1339224"/>
          </a:xfrm>
        </p:spPr>
        <p:txBody>
          <a:bodyPr>
            <a:normAutofit/>
          </a:bodyPr>
          <a:lstStyle/>
          <a:p>
            <a:pPr algn="ctr"/>
            <a:r>
              <a:rPr lang="en-US" sz="7765" dirty="0" smtClean="0"/>
              <a:t> $30,000 per year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17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911" y="-166255"/>
            <a:ext cx="11839698" cy="70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5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275" y="69043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Does average salary correlate with teacher turnover rates*?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030" y="2778659"/>
            <a:ext cx="7854696" cy="13392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7765" dirty="0" smtClean="0"/>
              <a:t> 22% turnover in districts paying bottom 10%</a:t>
            </a:r>
          </a:p>
          <a:p>
            <a:pPr algn="l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51598" y="4972739"/>
            <a:ext cx="665955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14% turnover </a:t>
            </a:r>
            <a:r>
              <a:rPr lang="en-US" sz="2800" dirty="0" smtClean="0"/>
              <a:t>in districts paying top 45%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33163" y="5708804"/>
            <a:ext cx="641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10% turnover </a:t>
            </a:r>
            <a:r>
              <a:rPr lang="en-US" sz="2800" dirty="0" smtClean="0"/>
              <a:t>in districts paying top 10%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02737" y="4298229"/>
            <a:ext cx="4703705" cy="461665"/>
          </a:xfrm>
          <a:prstGeom prst="rect">
            <a:avLst/>
          </a:prstGeom>
          <a:noFill/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17% State Average Turnover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5259" y="6307638"/>
            <a:ext cx="832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All percentages are 4-year averages to account for fluctuations in smaller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5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912" y="-166255"/>
            <a:ext cx="11827823" cy="75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93481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about Cost of Living in lowest 10% and the highest 10%?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76" y="3037852"/>
            <a:ext cx="8591693" cy="133922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400" dirty="0" smtClean="0"/>
              <a:t> Average teacher salary in districts paying the </a:t>
            </a:r>
            <a:r>
              <a:rPr lang="en-US" sz="4400" u="sng" dirty="0" smtClean="0"/>
              <a:t>lowest 10% </a:t>
            </a:r>
          </a:p>
          <a:p>
            <a:pPr algn="ctr"/>
            <a:r>
              <a:rPr lang="en-US" sz="6700" dirty="0" smtClean="0"/>
              <a:t>is </a:t>
            </a:r>
            <a:r>
              <a:rPr lang="en-US" sz="9800" dirty="0" smtClean="0"/>
              <a:t>21</a:t>
            </a:r>
            <a:r>
              <a:rPr lang="en-US" sz="6700" dirty="0" smtClean="0"/>
              <a:t>%</a:t>
            </a:r>
            <a:r>
              <a:rPr lang="en-US" sz="6700" dirty="0" smtClean="0">
                <a:solidFill>
                  <a:srgbClr val="FF0000"/>
                </a:solidFill>
              </a:rPr>
              <a:t> below </a:t>
            </a:r>
            <a:r>
              <a:rPr lang="en-US" sz="6700" dirty="0" smtClean="0"/>
              <a:t>the Cost of Living</a:t>
            </a:r>
            <a:r>
              <a:rPr lang="en-US" sz="4400" dirty="0" smtClean="0"/>
              <a:t>* </a:t>
            </a:r>
          </a:p>
          <a:p>
            <a:pPr algn="l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6677" y="4512729"/>
            <a:ext cx="765354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Average teacher salary in districts paying the </a:t>
            </a:r>
            <a:r>
              <a:rPr lang="en-US" sz="2400" u="sng" dirty="0" smtClean="0">
                <a:solidFill>
                  <a:srgbClr val="FFFFFF"/>
                </a:solidFill>
              </a:rPr>
              <a:t>highest 10%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 is </a:t>
            </a:r>
            <a:r>
              <a:rPr lang="en-US" sz="4800" dirty="0" smtClean="0"/>
              <a:t>28</a:t>
            </a:r>
            <a:r>
              <a:rPr lang="en-US" sz="3600" dirty="0" smtClean="0"/>
              <a:t>%</a:t>
            </a:r>
            <a:r>
              <a:rPr lang="en-US" sz="3600" dirty="0" smtClean="0">
                <a:solidFill>
                  <a:srgbClr val="FF0000"/>
                </a:solidFill>
              </a:rPr>
              <a:t> above </a:t>
            </a:r>
            <a:r>
              <a:rPr lang="en-US" sz="3600" dirty="0" smtClean="0">
                <a:solidFill>
                  <a:srgbClr val="FFFFFF"/>
                </a:solidFill>
              </a:rPr>
              <a:t>the Cost of Living*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6676" y="6305396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Based on 2015 Colorado Legislative Council </a:t>
            </a:r>
            <a:r>
              <a:rPr lang="en-US" i="1" dirty="0" smtClean="0"/>
              <a:t>School District Cost of Living Report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662" y="-166255"/>
            <a:ext cx="11875324" cy="72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93481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Do Mill Levy Overrides (MLO) Make a Difference?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077" y="3037852"/>
            <a:ext cx="6359132" cy="133922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81% of districts without a MLO </a:t>
            </a:r>
          </a:p>
          <a:p>
            <a:pPr algn="l"/>
            <a:r>
              <a:rPr lang="en-US" sz="3600" dirty="0" smtClean="0"/>
              <a:t>pay in the bottom 10% </a:t>
            </a:r>
          </a:p>
          <a:p>
            <a:pPr algn="l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51809" y="4667104"/>
            <a:ext cx="682226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100% of districts paying above state average have a MLO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6676" y="6157461"/>
            <a:ext cx="458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Based on </a:t>
            </a:r>
            <a:r>
              <a:rPr lang="en-US" smtClean="0"/>
              <a:t>most current CDE </a:t>
            </a:r>
            <a:r>
              <a:rPr lang="en-US" dirty="0" smtClean="0"/>
              <a:t>and CSFP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760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490" y="676458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Are teacher salaries equitable throughout the state?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422" y="2641611"/>
            <a:ext cx="7854696" cy="13392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7765" dirty="0" smtClean="0"/>
              <a:t>NO</a:t>
            </a:r>
          </a:p>
          <a:p>
            <a:pPr algn="l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1421" y="3980835"/>
            <a:ext cx="8406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Teachers in the bottom 10% make </a:t>
            </a:r>
          </a:p>
          <a:p>
            <a:pPr algn="ctr"/>
            <a:r>
              <a:rPr lang="en-US" sz="4400" dirty="0" smtClean="0"/>
              <a:t>56 cents on the dollar </a:t>
            </a:r>
          </a:p>
          <a:p>
            <a:pPr algn="ctr"/>
            <a:r>
              <a:rPr lang="en-US" sz="2800" dirty="0" smtClean="0"/>
              <a:t>of those employed in the districts paying the top 10%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37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035" y="488974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are the bottom 10% </a:t>
            </a:r>
            <a:br>
              <a:rPr lang="en-US" sz="4000" dirty="0" smtClean="0"/>
            </a:br>
            <a:r>
              <a:rPr lang="en-US" sz="4000" dirty="0" smtClean="0"/>
              <a:t>and top 10% calculated?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81035" y="2319002"/>
            <a:ext cx="746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51,422 total teachers in Colorado public schools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1036" y="2989867"/>
            <a:ext cx="8454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Bottom 10%*...</a:t>
            </a:r>
          </a:p>
          <a:p>
            <a:pPr algn="ctr"/>
            <a:r>
              <a:rPr lang="en-US" sz="2800" dirty="0" smtClean="0"/>
              <a:t>≅ 5,200 teachers who work in districts with lowest average salaries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1036" y="4635238"/>
            <a:ext cx="8195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 10%*...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 smtClean="0"/>
              <a:t>  ≅ 5,500 teachers who work in districts with highest average salaries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1036" y="6207919"/>
            <a:ext cx="740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Bottom 10% and top 10% are approximate because all data are by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93481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many students and teachers are affected*?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561" y="2980011"/>
            <a:ext cx="7854696" cy="13392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7765" dirty="0" smtClean="0"/>
              <a:t> 80,000 students</a:t>
            </a:r>
          </a:p>
          <a:p>
            <a:pPr algn="l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85525" y="3731394"/>
            <a:ext cx="6983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5,200 teachers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42969" y="6217826"/>
            <a:ext cx="823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Approximate number of students and teachers in districts with lowest 10% average salaries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5629" y="4835897"/>
            <a:ext cx="770238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/>
              <a:t>Or, taken as a whole…</a:t>
            </a:r>
          </a:p>
          <a:p>
            <a:r>
              <a:rPr lang="en-US" sz="2800" dirty="0" smtClean="0"/>
              <a:t>			the THIRD largest district in the state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93481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many districts are in the bottom 10% average salary?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39" y="3463794"/>
            <a:ext cx="7854696" cy="1339224"/>
          </a:xfrm>
        </p:spPr>
        <p:txBody>
          <a:bodyPr>
            <a:normAutofit/>
          </a:bodyPr>
          <a:lstStyle/>
          <a:p>
            <a:pPr algn="ctr"/>
            <a:r>
              <a:rPr lang="en-US" sz="7765" dirty="0" smtClean="0"/>
              <a:t> 110 districts*</a:t>
            </a:r>
          </a:p>
          <a:p>
            <a:pPr algn="l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7655" y="6147578"/>
            <a:ext cx="859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Number is approximate and includes school districts and Charter School Institute; does not include BOCES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21" y="5118921"/>
            <a:ext cx="54727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/>
              <a:t>Located in every part of the state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051" y="-190005"/>
            <a:ext cx="12670970" cy="76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93481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many districts pay above the state average teacher salary?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39" y="3463794"/>
            <a:ext cx="7854696" cy="1339224"/>
          </a:xfrm>
        </p:spPr>
        <p:txBody>
          <a:bodyPr>
            <a:normAutofit/>
          </a:bodyPr>
          <a:lstStyle/>
          <a:p>
            <a:pPr algn="ctr"/>
            <a:r>
              <a:rPr lang="en-US" sz="7765" dirty="0" smtClean="0"/>
              <a:t> 15 districts</a:t>
            </a:r>
          </a:p>
          <a:p>
            <a:pPr algn="l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64127" y="5035794"/>
            <a:ext cx="5246076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/>
              <a:t>Located in northern </a:t>
            </a:r>
            <a:r>
              <a:rPr lang="en-US" sz="2800" smtClean="0"/>
              <a:t>front range and 4 resort </a:t>
            </a:r>
            <a:r>
              <a:rPr lang="en-US" sz="2800" dirty="0" smtClean="0"/>
              <a:t>communities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54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919" y="-154379"/>
            <a:ext cx="12207833" cy="72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9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629" y="934816"/>
            <a:ext cx="7414628" cy="16823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is the average salary of teachers in districts paying the bottom 10% 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030" y="2778659"/>
            <a:ext cx="7854696" cy="1339224"/>
          </a:xfrm>
        </p:spPr>
        <p:txBody>
          <a:bodyPr>
            <a:normAutofit/>
          </a:bodyPr>
          <a:lstStyle/>
          <a:p>
            <a:pPr algn="ctr"/>
            <a:r>
              <a:rPr lang="en-US" sz="7765" dirty="0" smtClean="0"/>
              <a:t> $39,000 per year</a:t>
            </a:r>
          </a:p>
          <a:p>
            <a:pPr algn="l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24895" y="4420397"/>
            <a:ext cx="665955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$58,000 </a:t>
            </a:r>
            <a:r>
              <a:rPr lang="en-US" sz="2800" dirty="0" smtClean="0"/>
              <a:t>average salary of teachers in districts paying top 45%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24895" y="5374504"/>
            <a:ext cx="641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$69,000 </a:t>
            </a:r>
            <a:r>
              <a:rPr lang="en-US" sz="2800" dirty="0" smtClean="0"/>
              <a:t>average salary of teachers in districts paying top 10%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764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11379</TotalTime>
  <Words>452</Words>
  <Application>Microsoft Macintosh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Are teacher salaries equitable throughout the state?</vt:lpstr>
      <vt:lpstr>Are teacher salaries equitable throughout the state?</vt:lpstr>
      <vt:lpstr>How are the bottom 10%  and top 10% calculated?</vt:lpstr>
      <vt:lpstr>How many students and teachers are affected*?</vt:lpstr>
      <vt:lpstr>How many districts are in the bottom 10% average salary?</vt:lpstr>
      <vt:lpstr>PowerPoint Presentation</vt:lpstr>
      <vt:lpstr>How many districts pay above the state average teacher salary?</vt:lpstr>
      <vt:lpstr>PowerPoint Presentation</vt:lpstr>
      <vt:lpstr>What is the average salary of teachers in districts paying the bottom 10% ?</vt:lpstr>
      <vt:lpstr>What is the difference in average salary between districts in the bottom 10% and the top 10%?</vt:lpstr>
      <vt:lpstr>PowerPoint Presentation</vt:lpstr>
      <vt:lpstr>Does average salary correlate with teacher turnover rates*?</vt:lpstr>
      <vt:lpstr>PowerPoint Presentation</vt:lpstr>
      <vt:lpstr>What about Cost of Living in lowest 10% and the highest 10%?</vt:lpstr>
      <vt:lpstr>PowerPoint Presentation</vt:lpstr>
      <vt:lpstr>Do Mill Levy Overrides (MLO) Make a Difference?</vt:lpstr>
    </vt:vector>
  </TitlesOfParts>
  <Company>Elizabeth School District C-1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Bissonette</dc:creator>
  <cp:lastModifiedBy>Microsoft Office User</cp:lastModifiedBy>
  <cp:revision>51</cp:revision>
  <cp:lastPrinted>2017-04-11T17:40:46Z</cp:lastPrinted>
  <dcterms:created xsi:type="dcterms:W3CDTF">2016-07-22T21:27:42Z</dcterms:created>
  <dcterms:modified xsi:type="dcterms:W3CDTF">2017-04-12T17:41:20Z</dcterms:modified>
</cp:coreProperties>
</file>