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6" r:id="rId1"/>
  </p:sldMasterIdLst>
  <p:notesMasterIdLst>
    <p:notesMasterId r:id="rId20"/>
  </p:notesMasterIdLst>
  <p:handoutMasterIdLst>
    <p:handoutMasterId r:id="rId21"/>
  </p:handoutMasterIdLst>
  <p:sldIdLst>
    <p:sldId id="258" r:id="rId2"/>
    <p:sldId id="270" r:id="rId3"/>
    <p:sldId id="288" r:id="rId4"/>
    <p:sldId id="271" r:id="rId5"/>
    <p:sldId id="272" r:id="rId6"/>
    <p:sldId id="287" r:id="rId7"/>
    <p:sldId id="273" r:id="rId8"/>
    <p:sldId id="274" r:id="rId9"/>
    <p:sldId id="278" r:id="rId10"/>
    <p:sldId id="279" r:id="rId11"/>
    <p:sldId id="275" r:id="rId12"/>
    <p:sldId id="276" r:id="rId13"/>
    <p:sldId id="277" r:id="rId14"/>
    <p:sldId id="280" r:id="rId15"/>
    <p:sldId id="281" r:id="rId16"/>
    <p:sldId id="283" r:id="rId17"/>
    <p:sldId id="285" r:id="rId18"/>
    <p:sldId id="28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BDA6D-DC69-4DCE-BAF7-6763517D3376}" type="datetimeFigureOut">
              <a:rPr lang="en-US"/>
              <a:t>9/19/2018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77E94-A6AB-4E02-8E43-E89F9CF4757F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4258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F6C43-988E-4257-9A1C-C162EF036D58}" type="datetimeFigureOut">
              <a:rPr lang="en-US"/>
              <a:t>9/19/2018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491D0-8E1B-49C7-849B-A28568D94497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632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pPr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2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41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90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32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CFE9AC-F15C-4FA0-A6F1-298829FA691D}" type="datetimeFigureOut">
              <a:rPr lang="en-US" smtClean="0"/>
              <a:pPr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266BE7-899D-4075-917F-DBDE33B6B6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35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8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2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4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74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62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en-US" smtClean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2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2CCFE9AC-F15C-4FA0-A6F1-298829FA691D}" type="datetimeFigureOut">
              <a:rPr lang="en-US" smtClean="0"/>
              <a:pPr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D266BE7-899D-4075-917F-DBDE33B6B6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9382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co.edu/registra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s.org/praxi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s.org/praxis/register" TargetMode="External"/><Relationship Id="rId2" Type="http://schemas.openxmlformats.org/officeDocument/2006/relationships/hyperlink" Target="http://www.unco.edu/cebs/teacher-education/current-students/praxis.asp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co.edu/cebs/teacher-education/undergraduate-programs/student-teaching.aspx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co.edu/regrec/Current%20Students/Graduation/Application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co.edu/regrec/Current%20Students/RegistrationSchedule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Elizabeth.Osborn@unco.edu" TargetMode="External"/><Relationship Id="rId2" Type="http://schemas.openxmlformats.org/officeDocument/2006/relationships/hyperlink" Target="mailto:Jaime.Donahue@unco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usan.Mayer@unco.ed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5616" y="588723"/>
            <a:ext cx="4676383" cy="338202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 </a:t>
            </a:r>
            <a:endParaRPr lang="en-US" sz="4400" dirty="0">
              <a:solidFill>
                <a:schemeClr val="accent4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33695" y="5446418"/>
            <a:ext cx="3793678" cy="103776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Spring 2019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876515" y="2544095"/>
            <a:ext cx="110508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Senior Advising</a:t>
            </a:r>
            <a:r>
              <a:rPr lang="en-US" sz="4000" dirty="0" smtClean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:  </a:t>
            </a:r>
            <a:r>
              <a:rPr lang="en-US" sz="4000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Information for </a:t>
            </a:r>
            <a:r>
              <a:rPr lang="en-US" sz="4000" dirty="0" smtClean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New Major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69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EDFE 130 Registration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315" y="1792936"/>
            <a:ext cx="10254684" cy="4647157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</a:rPr>
              <a:t>Registration </a:t>
            </a:r>
            <a:r>
              <a:rPr lang="en-US" b="1" dirty="0">
                <a:solidFill>
                  <a:schemeClr val="bg1"/>
                </a:solidFill>
              </a:rPr>
              <a:t>for EDFE 130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bg1"/>
                </a:solidFill>
              </a:rPr>
              <a:t>Register for EDFE 130 in the semester </a:t>
            </a:r>
            <a:r>
              <a:rPr lang="en-US" sz="2200" dirty="0">
                <a:solidFill>
                  <a:schemeClr val="bg1"/>
                </a:solidFill>
              </a:rPr>
              <a:t>prior to Student </a:t>
            </a:r>
            <a:r>
              <a:rPr lang="en-US" sz="2200" dirty="0" smtClean="0">
                <a:solidFill>
                  <a:schemeClr val="bg1"/>
                </a:solidFill>
              </a:rPr>
              <a:t>Teaching – this is needed in order to get a placement for Student Teaching!</a:t>
            </a:r>
            <a:endParaRPr lang="en-US" sz="2200" dirty="0">
              <a:solidFill>
                <a:schemeClr val="bg1"/>
              </a:solidFill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bg1"/>
                </a:solidFill>
              </a:rPr>
              <a:t>Register for the section that lists </a:t>
            </a:r>
            <a:r>
              <a:rPr lang="en-US" sz="2200" dirty="0" smtClean="0">
                <a:solidFill>
                  <a:schemeClr val="bg1"/>
                </a:solidFill>
              </a:rPr>
              <a:t>Charles Warren and </a:t>
            </a:r>
            <a:r>
              <a:rPr lang="en-US" sz="2200" dirty="0">
                <a:solidFill>
                  <a:schemeClr val="bg1"/>
                </a:solidFill>
              </a:rPr>
              <a:t>Lynette Kerrigan as the instructors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bg1"/>
                </a:solidFill>
              </a:rPr>
              <a:t>Attend one mandatory meeting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bg1"/>
                </a:solidFill>
              </a:rPr>
              <a:t>Please register for EDFE 130 even </a:t>
            </a:r>
            <a:r>
              <a:rPr lang="en-US" sz="2200" dirty="0">
                <a:solidFill>
                  <a:schemeClr val="bg1"/>
                </a:solidFill>
              </a:rPr>
              <a:t>if you do not presently have the </a:t>
            </a:r>
            <a:r>
              <a:rPr lang="en-US" sz="2200" dirty="0" smtClean="0">
                <a:solidFill>
                  <a:schemeClr val="bg1"/>
                </a:solidFill>
              </a:rPr>
              <a:t>required </a:t>
            </a:r>
            <a:r>
              <a:rPr lang="en-US" sz="2200" dirty="0">
                <a:solidFill>
                  <a:schemeClr val="bg1"/>
                </a:solidFill>
              </a:rPr>
              <a:t>GPA (3.0) </a:t>
            </a:r>
            <a:endParaRPr lang="en-US" sz="2200" dirty="0" smtClean="0">
              <a:solidFill>
                <a:schemeClr val="bg1"/>
              </a:solidFill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chemeClr val="bg1"/>
                </a:solidFill>
              </a:rPr>
              <a:t>Student Teaching Packet is due </a:t>
            </a:r>
            <a:r>
              <a:rPr lang="en-US" sz="2600" b="1" dirty="0" smtClean="0">
                <a:solidFill>
                  <a:srgbClr val="FF0000"/>
                </a:solidFill>
              </a:rPr>
              <a:t>February 10</a:t>
            </a:r>
            <a:r>
              <a:rPr lang="en-US" sz="26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  <a:r>
              <a:rPr lang="en-US" sz="2600" b="1" dirty="0" smtClean="0">
                <a:solidFill>
                  <a:schemeClr val="bg1"/>
                </a:solidFill>
              </a:rPr>
              <a:t>(for Fall ‘19 Student Teaching)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600" b="1" dirty="0">
                <a:solidFill>
                  <a:srgbClr val="FF0000"/>
                </a:solidFill>
              </a:rPr>
              <a:t>N</a:t>
            </a:r>
            <a:r>
              <a:rPr lang="en-US" sz="2600" b="1" dirty="0" smtClean="0">
                <a:solidFill>
                  <a:srgbClr val="FF0000"/>
                </a:solidFill>
              </a:rPr>
              <a:t>o exceptions</a:t>
            </a:r>
            <a:r>
              <a:rPr lang="en-US" sz="2600" dirty="0" smtClean="0">
                <a:solidFill>
                  <a:schemeClr val="bg1"/>
                </a:solidFill>
              </a:rPr>
              <a:t>!</a:t>
            </a:r>
          </a:p>
          <a:p>
            <a:pPr marL="228600" lvl="1" indent="0">
              <a:buNone/>
            </a:pPr>
            <a:endParaRPr lang="en-US" sz="2200" dirty="0" smtClean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>
                <a:solidFill>
                  <a:schemeClr val="bg1"/>
                </a:solidFill>
              </a:rPr>
              <a:t>A passing score on ALL sections of the PRAXIS is required for EDFE 130 and student teaching (EDEL 454). </a:t>
            </a:r>
            <a:r>
              <a:rPr lang="en-US" sz="2400" b="1" dirty="0">
                <a:solidFill>
                  <a:srgbClr val="FF0000"/>
                </a:solidFill>
              </a:rPr>
              <a:t>No exceptions</a:t>
            </a:r>
            <a:r>
              <a:rPr lang="en-US" sz="2400" dirty="0">
                <a:solidFill>
                  <a:schemeClr val="bg1"/>
                </a:solidFill>
              </a:rPr>
              <a:t>!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2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28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Grade Replacement is the best way to raise your GPA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69" y="1996069"/>
            <a:ext cx="10761690" cy="486193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chemeClr val="bg1"/>
                </a:solidFill>
              </a:rPr>
              <a:t>The Grade Replacement Application form must be completed and submitted to the Registrar’s Office prior to the semester’s </a:t>
            </a:r>
            <a:r>
              <a:rPr lang="en-US" sz="3200" b="1" dirty="0">
                <a:solidFill>
                  <a:schemeClr val="bg1"/>
                </a:solidFill>
              </a:rPr>
              <a:t>drop </a:t>
            </a:r>
            <a:r>
              <a:rPr lang="en-US" sz="3200" b="1" dirty="0" smtClean="0">
                <a:solidFill>
                  <a:schemeClr val="bg1"/>
                </a:solidFill>
              </a:rPr>
              <a:t>deadline </a:t>
            </a:r>
            <a:r>
              <a:rPr lang="en-US" sz="3200" dirty="0" smtClean="0">
                <a:solidFill>
                  <a:schemeClr val="bg1"/>
                </a:solidFill>
              </a:rPr>
              <a:t>(Fri., Jan. 18, 2019).</a:t>
            </a:r>
            <a:endParaRPr lang="en-US" sz="32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chemeClr val="bg1"/>
                </a:solidFill>
              </a:rPr>
              <a:t>Grade Replacement Application form can be found on the Registrar’s website at: </a:t>
            </a:r>
            <a:r>
              <a:rPr lang="en-US" sz="3200" b="1" dirty="0">
                <a:solidFill>
                  <a:schemeClr val="bg1"/>
                </a:solidFill>
                <a:hlinkClick r:id="rId2"/>
              </a:rPr>
              <a:t>www.unco.edu/registrar</a:t>
            </a:r>
            <a:endParaRPr lang="en-US" sz="3200" b="1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3200" b="1" dirty="0">
                <a:solidFill>
                  <a:schemeClr val="bg1"/>
                </a:solidFill>
              </a:rPr>
              <a:t>Contact Financial Aid regarding guidelines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chemeClr val="bg1"/>
                </a:solidFill>
              </a:rPr>
              <a:t>Grade Replacement may affect Financial Aid and  may also affect COF Stipend.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578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PRAXIS TESTING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62" y="2091847"/>
            <a:ext cx="11496502" cy="4766153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Register for the PRAXIS </a:t>
            </a:r>
            <a:r>
              <a:rPr lang="en-US" sz="2400" dirty="0" smtClean="0">
                <a:solidFill>
                  <a:schemeClr val="bg1"/>
                </a:solidFill>
              </a:rPr>
              <a:t>Test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Licensure </a:t>
            </a:r>
            <a:r>
              <a:rPr lang="en-US" sz="2400" dirty="0">
                <a:solidFill>
                  <a:schemeClr val="bg1"/>
                </a:solidFill>
              </a:rPr>
              <a:t>accepted in 43 states and </a:t>
            </a:r>
            <a:r>
              <a:rPr lang="en-US" sz="2400" dirty="0" smtClean="0">
                <a:solidFill>
                  <a:schemeClr val="bg1"/>
                </a:solidFill>
              </a:rPr>
              <a:t>Guam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</a:t>
            </a:r>
            <a:r>
              <a:rPr lang="en-US" sz="2400" dirty="0">
                <a:solidFill>
                  <a:schemeClr val="bg1"/>
                </a:solidFill>
                <a:hlinkClick r:id="rId2"/>
              </a:rPr>
              <a:t>://</a:t>
            </a:r>
            <a:r>
              <a:rPr lang="en-US" sz="2400" dirty="0" smtClean="0">
                <a:solidFill>
                  <a:schemeClr val="bg1"/>
                </a:solidFill>
                <a:hlinkClick r:id="rId2"/>
              </a:rPr>
              <a:t>www.ets.org/praxis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Select </a:t>
            </a:r>
            <a:r>
              <a:rPr lang="en-US" sz="2400" dirty="0">
                <a:solidFill>
                  <a:schemeClr val="bg1"/>
                </a:solidFill>
              </a:rPr>
              <a:t>the correct </a:t>
            </a:r>
            <a:r>
              <a:rPr lang="en-US" sz="2400" dirty="0" smtClean="0">
                <a:solidFill>
                  <a:schemeClr val="bg1"/>
                </a:solidFill>
              </a:rPr>
              <a:t>test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Approximate </a:t>
            </a:r>
            <a:r>
              <a:rPr lang="en-US" sz="2400" dirty="0">
                <a:solidFill>
                  <a:schemeClr val="bg1"/>
                </a:solidFill>
              </a:rPr>
              <a:t>cost $180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Elementary Education: Multiple Subjects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S</a:t>
            </a:r>
            <a:r>
              <a:rPr lang="en-US" sz="2400" dirty="0" smtClean="0">
                <a:solidFill>
                  <a:schemeClr val="bg1"/>
                </a:solidFill>
              </a:rPr>
              <a:t>elect </a:t>
            </a:r>
            <a:r>
              <a:rPr lang="en-US" sz="2400" u="sng" dirty="0">
                <a:solidFill>
                  <a:schemeClr val="bg1"/>
                </a:solidFill>
              </a:rPr>
              <a:t>Colorado</a:t>
            </a:r>
            <a:r>
              <a:rPr lang="en-US" sz="2400" dirty="0">
                <a:solidFill>
                  <a:schemeClr val="bg1"/>
                </a:solidFill>
              </a:rPr>
              <a:t> as the state, to avoid registering for the wrong test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Select a test location – several in Northern Colorado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Computer-delivered test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Study materials are available in the STE Office – McKee 216 – </a:t>
            </a:r>
            <a:r>
              <a:rPr lang="en-US" sz="2400" dirty="0" smtClean="0">
                <a:solidFill>
                  <a:schemeClr val="bg1"/>
                </a:solidFill>
              </a:rPr>
              <a:t>ask </a:t>
            </a:r>
            <a:r>
              <a:rPr lang="en-US" sz="2400" dirty="0">
                <a:solidFill>
                  <a:schemeClr val="bg1"/>
                </a:solidFill>
              </a:rPr>
              <a:t>Dee about the process for checking out study materials</a:t>
            </a:r>
            <a:endParaRPr lang="en-US" sz="2400" i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1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PRAXIS SCORES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" y="1966586"/>
            <a:ext cx="11862261" cy="4797469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chemeClr val="bg1"/>
                </a:solidFill>
              </a:rPr>
              <a:t>See </a:t>
            </a:r>
            <a:r>
              <a:rPr lang="en-US" sz="2000" dirty="0">
                <a:solidFill>
                  <a:schemeClr val="bg1"/>
                </a:solidFill>
              </a:rPr>
              <a:t>PRAXIS on ELED website:  </a:t>
            </a:r>
            <a:r>
              <a:rPr lang="en-US" sz="2000" dirty="0">
                <a:solidFill>
                  <a:schemeClr val="bg1"/>
                </a:solidFill>
                <a:hlinkClick r:id="rId2"/>
              </a:rPr>
              <a:t>http://www.unco.edu/cebs/teacher-education/current-students/praxis.aspx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bg1"/>
                </a:solidFill>
              </a:rPr>
              <a:t>PRAXIS Brochures in ELED </a:t>
            </a:r>
            <a:r>
              <a:rPr lang="en-US" sz="2000" dirty="0" smtClean="0">
                <a:solidFill>
                  <a:schemeClr val="bg1"/>
                </a:solidFill>
              </a:rPr>
              <a:t>Office.</a:t>
            </a:r>
            <a:endParaRPr lang="en-US" sz="20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bg1"/>
                </a:solidFill>
              </a:rPr>
              <a:t>Take the PRAXIS one semester prior to EDFE </a:t>
            </a:r>
            <a:r>
              <a:rPr lang="en-US" sz="2000" dirty="0" smtClean="0">
                <a:solidFill>
                  <a:schemeClr val="bg1"/>
                </a:solidFill>
              </a:rPr>
              <a:t>120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solidFill>
                  <a:schemeClr val="bg1"/>
                </a:solidFill>
              </a:rPr>
              <a:t>EDFE 120 survey and packet will be due </a:t>
            </a:r>
            <a:r>
              <a:rPr lang="en-US" sz="1800" b="1" dirty="0" smtClean="0">
                <a:solidFill>
                  <a:srgbClr val="FF0000"/>
                </a:solidFill>
              </a:rPr>
              <a:t>March 20</a:t>
            </a:r>
            <a:r>
              <a:rPr lang="en-US" sz="18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– </a:t>
            </a:r>
            <a:r>
              <a:rPr lang="en-US" sz="1800" b="1" dirty="0" smtClean="0">
                <a:solidFill>
                  <a:srgbClr val="FF0000"/>
                </a:solidFill>
              </a:rPr>
              <a:t>no exceptions</a:t>
            </a:r>
            <a:r>
              <a:rPr lang="en-US" sz="1800" dirty="0" smtClean="0">
                <a:solidFill>
                  <a:schemeClr val="bg1"/>
                </a:solidFill>
              </a:rPr>
              <a:t>!</a:t>
            </a:r>
            <a:endParaRPr lang="en-US" sz="18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bg1"/>
                </a:solidFill>
              </a:rPr>
              <a:t>Practice/Review material available online at </a:t>
            </a:r>
            <a:r>
              <a:rPr lang="en-US" sz="2000" dirty="0">
                <a:solidFill>
                  <a:schemeClr val="bg1"/>
                </a:solidFill>
                <a:hlinkClick r:id="rId3"/>
              </a:rPr>
              <a:t>www.ets.org/praxis/register</a:t>
            </a:r>
            <a:r>
              <a:rPr lang="en-US" sz="2000" dirty="0">
                <a:solidFill>
                  <a:schemeClr val="bg1"/>
                </a:solidFill>
              </a:rPr>
              <a:t>,  at bookstores, </a:t>
            </a:r>
            <a:r>
              <a:rPr lang="en-US" sz="2000" dirty="0" smtClean="0">
                <a:solidFill>
                  <a:schemeClr val="bg1"/>
                </a:solidFill>
              </a:rPr>
              <a:t>or in McKee 216.</a:t>
            </a:r>
            <a:endParaRPr lang="en-US" sz="20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bg1"/>
                </a:solidFill>
              </a:rPr>
              <a:t>Print scores immediately:  </a:t>
            </a:r>
            <a:r>
              <a:rPr lang="en-US" sz="2000" i="1" dirty="0">
                <a:solidFill>
                  <a:schemeClr val="bg1"/>
                </a:solidFill>
              </a:rPr>
              <a:t>score availability will </a:t>
            </a:r>
            <a:r>
              <a:rPr lang="en-US" sz="2000" i="1" dirty="0" smtClean="0">
                <a:solidFill>
                  <a:schemeClr val="bg1"/>
                </a:solidFill>
              </a:rPr>
              <a:t>expire.</a:t>
            </a:r>
            <a:endParaRPr lang="en-US" sz="2000" i="1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bg1"/>
                </a:solidFill>
              </a:rPr>
              <a:t>It is required to submit documentation that demonstrates that the PRAXIS test has been taken prior to EDFE 120 packet submission.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bg1"/>
                </a:solidFill>
              </a:rPr>
              <a:t>It is further required that proof of successfully passing the PRAXIS is demonstrated prior to student teaching.  You will not be able to student teach unless the PRAXIS has been passed.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bg1"/>
                </a:solidFill>
              </a:rPr>
              <a:t>Scores are due </a:t>
            </a:r>
            <a:r>
              <a:rPr lang="en-US" sz="2000" b="1" dirty="0" smtClean="0">
                <a:solidFill>
                  <a:schemeClr val="bg1"/>
                </a:solidFill>
              </a:rPr>
              <a:t>March </a:t>
            </a:r>
            <a:r>
              <a:rPr lang="en-US" sz="2000" b="1" dirty="0">
                <a:solidFill>
                  <a:schemeClr val="bg1"/>
                </a:solidFill>
              </a:rPr>
              <a:t>2</a:t>
            </a:r>
            <a:r>
              <a:rPr lang="en-US" sz="2000" b="1" dirty="0" smtClean="0">
                <a:solidFill>
                  <a:schemeClr val="bg1"/>
                </a:solidFill>
              </a:rPr>
              <a:t>0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smtClean="0">
                <a:solidFill>
                  <a:schemeClr val="bg1"/>
                </a:solidFill>
              </a:rPr>
              <a:t>2019 </a:t>
            </a:r>
            <a:r>
              <a:rPr lang="en-US" sz="2000" dirty="0">
                <a:solidFill>
                  <a:schemeClr val="bg1"/>
                </a:solidFill>
              </a:rPr>
              <a:t>for F</a:t>
            </a:r>
            <a:r>
              <a:rPr lang="en-US" sz="2000" dirty="0" smtClean="0">
                <a:solidFill>
                  <a:schemeClr val="bg1"/>
                </a:solidFill>
              </a:rPr>
              <a:t>all 2019 </a:t>
            </a:r>
            <a:r>
              <a:rPr lang="en-US" sz="2000" dirty="0">
                <a:solidFill>
                  <a:schemeClr val="bg1"/>
                </a:solidFill>
              </a:rPr>
              <a:t>Practicum!</a:t>
            </a:r>
          </a:p>
          <a:p>
            <a:pPr marL="0" indent="0" algn="r"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173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Student Teaching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816" y="2041743"/>
            <a:ext cx="10805838" cy="4816258"/>
          </a:xfrm>
        </p:spPr>
        <p:txBody>
          <a:bodyPr>
            <a:normAutofit/>
          </a:bodyPr>
          <a:lstStyle/>
          <a:p>
            <a:pPr marL="342900" lvl="1" indent="-342900">
              <a:buSzPct val="95000"/>
              <a:buFont typeface="Courier New" panose="02070309020205020404" pitchFamily="49" charset="0"/>
              <a:buChar char="o"/>
            </a:pPr>
            <a:endParaRPr lang="en-US" sz="2400" b="1" dirty="0" smtClean="0">
              <a:solidFill>
                <a:schemeClr val="tx2"/>
              </a:solidFill>
            </a:endParaRPr>
          </a:p>
          <a:p>
            <a:pPr marL="342900" lvl="1" indent="-342900">
              <a:buSzPct val="95000"/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Please </a:t>
            </a:r>
            <a:r>
              <a:rPr lang="en-US" sz="2400" dirty="0">
                <a:solidFill>
                  <a:schemeClr val="bg1"/>
                </a:solidFill>
              </a:rPr>
              <a:t>read Student Teaching Information and Policies </a:t>
            </a:r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http://www.unco.edu/cebs/teacher-education/undergraduate-programs/student-teaching.aspx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</a:p>
          <a:p>
            <a:pPr marL="342900" lvl="1" indent="-342900">
              <a:buSzPct val="95000"/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Explore </a:t>
            </a:r>
            <a:r>
              <a:rPr lang="en-US" sz="2400" dirty="0">
                <a:solidFill>
                  <a:schemeClr val="bg1"/>
                </a:solidFill>
              </a:rPr>
              <a:t>Our Programs </a:t>
            </a:r>
            <a:r>
              <a:rPr lang="en-US" sz="2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chemeClr val="bg1"/>
                </a:solidFill>
              </a:rPr>
              <a:t> Undergraduate </a:t>
            </a:r>
            <a:r>
              <a:rPr lang="en-US" sz="2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chemeClr val="bg1"/>
                </a:solidFill>
              </a:rPr>
              <a:t>Elementary Education </a:t>
            </a:r>
            <a:r>
              <a:rPr lang="en-US" sz="2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chemeClr val="bg1"/>
                </a:solidFill>
              </a:rPr>
              <a:t>For Current Students </a:t>
            </a:r>
            <a:r>
              <a:rPr lang="en-US" sz="2400" dirty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US" sz="2400" dirty="0">
                <a:solidFill>
                  <a:schemeClr val="bg1"/>
                </a:solidFill>
              </a:rPr>
              <a:t>Handbooks</a:t>
            </a:r>
          </a:p>
          <a:p>
            <a:pPr marL="342900" lvl="1" indent="-342900">
              <a:buSzPct val="95000"/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bg1"/>
                </a:solidFill>
              </a:rPr>
              <a:t>No other courses can be taken during student teaching </a:t>
            </a:r>
          </a:p>
          <a:p>
            <a:pPr marL="342900" lvl="1" indent="-342900">
              <a:buSzPct val="95000"/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Required 3.0 Cumulative GPA for placement 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342900" lvl="1" indent="-342900">
              <a:buSzPct val="95000"/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Passing score on ELED PRAXIS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   A survey for placement request </a:t>
            </a:r>
            <a:r>
              <a:rPr lang="en-US" sz="2400" dirty="0">
                <a:solidFill>
                  <a:schemeClr val="bg1"/>
                </a:solidFill>
              </a:rPr>
              <a:t>for Student Teaching is </a:t>
            </a:r>
            <a:r>
              <a:rPr lang="en-US" sz="2400" dirty="0" smtClean="0">
                <a:solidFill>
                  <a:schemeClr val="bg1"/>
                </a:solidFill>
              </a:rPr>
              <a:t>through </a:t>
            </a:r>
            <a:r>
              <a:rPr lang="en-US" sz="2400" dirty="0">
                <a:solidFill>
                  <a:schemeClr val="bg1"/>
                </a:solidFill>
              </a:rPr>
              <a:t>EDFE </a:t>
            </a:r>
            <a:r>
              <a:rPr lang="en-US" sz="2400" dirty="0" smtClean="0">
                <a:solidFill>
                  <a:schemeClr val="bg1"/>
                </a:solidFill>
              </a:rPr>
              <a:t>130 Canvas     shell</a:t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0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Apply for Graduation!!!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4" y="1828456"/>
            <a:ext cx="11970327" cy="5029543"/>
          </a:xfrm>
        </p:spPr>
        <p:txBody>
          <a:bodyPr>
            <a:normAutofit fontScale="2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en-US" sz="6400" dirty="0" smtClean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8000" dirty="0" smtClean="0">
                <a:solidFill>
                  <a:schemeClr val="bg1"/>
                </a:solidFill>
              </a:rPr>
              <a:t>Please </a:t>
            </a:r>
            <a:r>
              <a:rPr lang="en-US" sz="8000" dirty="0">
                <a:solidFill>
                  <a:schemeClr val="bg1"/>
                </a:solidFill>
              </a:rPr>
              <a:t>note graduation </a:t>
            </a:r>
            <a:r>
              <a:rPr lang="en-US" sz="8000" dirty="0" smtClean="0">
                <a:solidFill>
                  <a:schemeClr val="bg1"/>
                </a:solidFill>
              </a:rPr>
              <a:t>procedure!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8000" dirty="0" smtClean="0">
                <a:solidFill>
                  <a:schemeClr val="bg1"/>
                </a:solidFill>
              </a:rPr>
              <a:t>Upon registering for your final semester, it is mandatory that you check your account on Degree Works for your </a:t>
            </a:r>
            <a:r>
              <a:rPr lang="en-US" sz="8000" b="1" dirty="0" smtClean="0">
                <a:solidFill>
                  <a:schemeClr val="bg1"/>
                </a:solidFill>
              </a:rPr>
              <a:t>specific</a:t>
            </a:r>
            <a:r>
              <a:rPr lang="en-US" sz="8000" dirty="0" smtClean="0">
                <a:solidFill>
                  <a:schemeClr val="bg1"/>
                </a:solidFill>
              </a:rPr>
              <a:t> declared major.</a:t>
            </a:r>
            <a:r>
              <a:rPr lang="en-US" sz="8000" dirty="0" smtClean="0">
                <a:solidFill>
                  <a:srgbClr val="FF0000"/>
                </a:solidFill>
              </a:rPr>
              <a:t>  </a:t>
            </a:r>
            <a:r>
              <a:rPr lang="en-US" sz="8000" u="sng" dirty="0" smtClean="0">
                <a:solidFill>
                  <a:srgbClr val="FF0000"/>
                </a:solidFill>
              </a:rPr>
              <a:t>This step is very important!</a:t>
            </a:r>
            <a:r>
              <a:rPr lang="en-US" sz="8000" dirty="0" smtClean="0">
                <a:solidFill>
                  <a:schemeClr val="bg1"/>
                </a:solidFill>
              </a:rPr>
              <a:t>  If you list the wrong major, your Graduation Application will be </a:t>
            </a:r>
            <a:r>
              <a:rPr lang="en-US" sz="8000" b="1" dirty="0" smtClean="0">
                <a:solidFill>
                  <a:schemeClr val="bg1"/>
                </a:solidFill>
              </a:rPr>
              <a:t>denied</a:t>
            </a:r>
            <a:r>
              <a:rPr lang="en-US" sz="8000" dirty="0" smtClean="0">
                <a:solidFill>
                  <a:schemeClr val="bg1"/>
                </a:solidFill>
              </a:rPr>
              <a:t>!</a:t>
            </a:r>
            <a:endParaRPr lang="en-US" sz="8000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7800" dirty="0">
                <a:solidFill>
                  <a:schemeClr val="bg1"/>
                </a:solidFill>
              </a:rPr>
              <a:t>V</a:t>
            </a:r>
            <a:r>
              <a:rPr lang="en-US" sz="7800" dirty="0" smtClean="0">
                <a:solidFill>
                  <a:schemeClr val="bg1"/>
                </a:solidFill>
              </a:rPr>
              <a:t>isit </a:t>
            </a:r>
            <a:r>
              <a:rPr lang="en-US" sz="7800" dirty="0">
                <a:solidFill>
                  <a:schemeClr val="bg1"/>
                </a:solidFill>
              </a:rPr>
              <a:t>the Graduation website </a:t>
            </a:r>
            <a:r>
              <a:rPr lang="en-US" sz="7800" dirty="0">
                <a:solidFill>
                  <a:schemeClr val="bg1"/>
                </a:solidFill>
                <a:hlinkClick r:id="rId2"/>
              </a:rPr>
              <a:t>http://www.unco.edu/regrec/Current%20Students/Graduation/Application.html</a:t>
            </a:r>
            <a:endParaRPr lang="en-US" sz="7800" dirty="0">
              <a:solidFill>
                <a:schemeClr val="bg1"/>
              </a:solidFill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7600" dirty="0">
                <a:solidFill>
                  <a:schemeClr val="bg1"/>
                </a:solidFill>
              </a:rPr>
              <a:t>Via Bear email you will receive confirmation the Registrar received your application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7600" dirty="0">
                <a:solidFill>
                  <a:schemeClr val="bg1"/>
                </a:solidFill>
              </a:rPr>
              <a:t>Within 5 to 10 business days you will receive an email showing any outstanding graduation requirements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8000" dirty="0">
                <a:solidFill>
                  <a:schemeClr val="bg1"/>
                </a:solidFill>
                <a:sym typeface="Wingdings" pitchFamily="2" charset="2"/>
              </a:rPr>
              <a:t>See ELED advisors regarding any </a:t>
            </a:r>
            <a:r>
              <a:rPr lang="en-US" sz="8000" dirty="0" smtClean="0">
                <a:solidFill>
                  <a:schemeClr val="bg1"/>
                </a:solidFill>
                <a:sym typeface="Wingdings" pitchFamily="2" charset="2"/>
              </a:rPr>
              <a:t>questions/concerns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7400" b="1" u="sng" dirty="0" smtClean="0">
              <a:solidFill>
                <a:schemeClr val="bg1"/>
              </a:solidFill>
            </a:endParaRPr>
          </a:p>
          <a:p>
            <a:pPr marL="228600" lvl="1" indent="0">
              <a:buNone/>
            </a:pPr>
            <a:r>
              <a:rPr lang="en-US" sz="7400" b="1" u="sng" dirty="0" smtClean="0">
                <a:solidFill>
                  <a:schemeClr val="bg1"/>
                </a:solidFill>
              </a:rPr>
              <a:t>Important </a:t>
            </a:r>
            <a:r>
              <a:rPr lang="en-US" sz="7400" b="1" u="sng" dirty="0">
                <a:solidFill>
                  <a:schemeClr val="bg1"/>
                </a:solidFill>
              </a:rPr>
              <a:t>Information</a:t>
            </a:r>
            <a:r>
              <a:rPr lang="en-US" sz="7400" b="1" u="sng" dirty="0" smtClean="0">
                <a:solidFill>
                  <a:schemeClr val="bg1"/>
                </a:solidFill>
              </a:rPr>
              <a:t>!!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8000" dirty="0" smtClean="0">
                <a:solidFill>
                  <a:schemeClr val="bg1"/>
                </a:solidFill>
              </a:rPr>
              <a:t>If </a:t>
            </a:r>
            <a:r>
              <a:rPr lang="en-US" sz="8000" dirty="0">
                <a:solidFill>
                  <a:schemeClr val="bg1"/>
                </a:solidFill>
              </a:rPr>
              <a:t>you plan to take a </a:t>
            </a:r>
            <a:r>
              <a:rPr lang="en-US" sz="8000" dirty="0" smtClean="0">
                <a:solidFill>
                  <a:schemeClr val="bg1"/>
                </a:solidFill>
              </a:rPr>
              <a:t>class in </a:t>
            </a:r>
            <a:r>
              <a:rPr lang="en-US" sz="8000" dirty="0">
                <a:solidFill>
                  <a:schemeClr val="bg1"/>
                </a:solidFill>
              </a:rPr>
              <a:t>S</a:t>
            </a:r>
            <a:r>
              <a:rPr lang="en-US" sz="8000" dirty="0" smtClean="0">
                <a:solidFill>
                  <a:schemeClr val="bg1"/>
                </a:solidFill>
              </a:rPr>
              <a:t>ummer 2019 </a:t>
            </a:r>
            <a:r>
              <a:rPr lang="en-US" sz="8000" dirty="0">
                <a:solidFill>
                  <a:schemeClr val="bg1"/>
                </a:solidFill>
              </a:rPr>
              <a:t>to complete coursework prior to student teaching (EDEL 454) please </a:t>
            </a:r>
            <a:r>
              <a:rPr lang="en-US" sz="8000" dirty="0" smtClean="0">
                <a:solidFill>
                  <a:schemeClr val="bg1"/>
                </a:solidFill>
              </a:rPr>
              <a:t>note: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7600" dirty="0" smtClean="0">
                <a:solidFill>
                  <a:schemeClr val="bg1"/>
                </a:solidFill>
              </a:rPr>
              <a:t>Students </a:t>
            </a:r>
            <a:r>
              <a:rPr lang="en-US" sz="7600" dirty="0">
                <a:solidFill>
                  <a:schemeClr val="bg1"/>
                </a:solidFill>
              </a:rPr>
              <a:t>planning to student teach </a:t>
            </a:r>
            <a:r>
              <a:rPr lang="en-US" sz="7600" dirty="0" smtClean="0">
                <a:solidFill>
                  <a:schemeClr val="bg1"/>
                </a:solidFill>
              </a:rPr>
              <a:t>Fall 2019 </a:t>
            </a:r>
            <a:r>
              <a:rPr lang="en-US" sz="7600" dirty="0">
                <a:solidFill>
                  <a:schemeClr val="bg1"/>
                </a:solidFill>
              </a:rPr>
              <a:t>will not be permitted to register for student teaching (EDEL 454) until grades are submitted for any summer classes!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58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How to Get Your PIN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434" y="2054268"/>
            <a:ext cx="10705171" cy="4659683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en-US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</a:rPr>
              <a:t>Attend </a:t>
            </a:r>
            <a:r>
              <a:rPr lang="en-US" b="1" dirty="0">
                <a:solidFill>
                  <a:schemeClr val="bg1"/>
                </a:solidFill>
              </a:rPr>
              <a:t>your individual 15-min. </a:t>
            </a:r>
            <a:r>
              <a:rPr lang="en-US" b="1" dirty="0" smtClean="0">
                <a:solidFill>
                  <a:schemeClr val="bg1"/>
                </a:solidFill>
              </a:rPr>
              <a:t>Advising/Unofficial </a:t>
            </a:r>
            <a:r>
              <a:rPr lang="en-US" b="1" dirty="0">
                <a:solidFill>
                  <a:schemeClr val="bg1"/>
                </a:solidFill>
              </a:rPr>
              <a:t>Grad Check appointment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bg1"/>
                </a:solidFill>
              </a:rPr>
              <a:t>Look at your status on Degree Works </a:t>
            </a:r>
            <a:r>
              <a:rPr lang="en-US" b="1" u="sng" dirty="0">
                <a:solidFill>
                  <a:schemeClr val="bg1"/>
                </a:solidFill>
              </a:rPr>
              <a:t>prior</a:t>
            </a:r>
            <a:r>
              <a:rPr lang="en-US" b="1" dirty="0">
                <a:solidFill>
                  <a:schemeClr val="bg1"/>
                </a:solidFill>
              </a:rPr>
              <a:t> to your appointment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bg1"/>
                </a:solidFill>
              </a:rPr>
              <a:t>Take ELED Advising survey after your appointment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</a:rPr>
              <a:t>Take PIN adhesive label – store in a secure spot</a:t>
            </a:r>
            <a:endParaRPr lang="en-US" b="1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bg1"/>
                </a:solidFill>
              </a:rPr>
              <a:t>Register on designated date (check on URSA – based on the number of </a:t>
            </a:r>
            <a:r>
              <a:rPr lang="en-US" b="1" i="1" dirty="0">
                <a:solidFill>
                  <a:schemeClr val="bg1"/>
                </a:solidFill>
              </a:rPr>
              <a:t>earned </a:t>
            </a:r>
            <a:r>
              <a:rPr lang="en-US" b="1" i="1" dirty="0" smtClean="0">
                <a:solidFill>
                  <a:schemeClr val="bg1"/>
                </a:solidFill>
              </a:rPr>
              <a:t>hours</a:t>
            </a:r>
            <a:r>
              <a:rPr lang="en-US" b="1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  <a:hlinkClick r:id="rId2"/>
              </a:rPr>
              <a:t>http</a:t>
            </a:r>
            <a:r>
              <a:rPr lang="en-US" b="1" dirty="0">
                <a:solidFill>
                  <a:schemeClr val="bg1"/>
                </a:solidFill>
                <a:hlinkClick r:id="rId2"/>
              </a:rPr>
              <a:t>://www.unco.edu/regrec/Current%20Students/RegistrationSchedule.html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7600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Master of Arts in Teaching (MAT)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244" y="1954060"/>
            <a:ext cx="11148164" cy="490394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bg1"/>
                </a:solidFill>
              </a:rPr>
              <a:t>Advance </a:t>
            </a:r>
            <a:r>
              <a:rPr lang="en-US" dirty="0">
                <a:solidFill>
                  <a:schemeClr val="bg1"/>
                </a:solidFill>
              </a:rPr>
              <a:t>your career with a MAT!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Reading MAT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Linguistically Diverse Education MAT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Curriculum Studies MAT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</a:rPr>
              <a:t>Offered online, or in Denver, Loveland or Colorado </a:t>
            </a:r>
            <a:r>
              <a:rPr lang="en-US" dirty="0" smtClean="0">
                <a:solidFill>
                  <a:schemeClr val="bg1"/>
                </a:solidFill>
              </a:rPr>
              <a:t>Springs 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Contact:  Jonathan.Shaw@unco.edu</a:t>
            </a:r>
            <a:endParaRPr lang="en-US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6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Elementary Education Advisors:</a:t>
            </a:r>
            <a:endParaRPr lang="en-US" sz="4400" b="1" i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792936"/>
            <a:ext cx="9493350" cy="490394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Jaime </a:t>
            </a:r>
            <a:r>
              <a:rPr lang="en-US" sz="2400" dirty="0">
                <a:solidFill>
                  <a:schemeClr val="bg1"/>
                </a:solidFill>
              </a:rPr>
              <a:t>Donahue						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970-351-1602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hlinkClick r:id="rId2"/>
              </a:rPr>
              <a:t>Jaime.Donahue@unco.edu</a:t>
            </a:r>
            <a:endParaRPr lang="en-US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Liz Osborn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970-351-4287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hlinkClick r:id="rId3"/>
              </a:rPr>
              <a:t>Elizabeth.Osborn@unco.edu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*</a:t>
            </a:r>
            <a:r>
              <a:rPr lang="en-US" sz="2400" i="1" dirty="0">
                <a:solidFill>
                  <a:schemeClr val="bg1"/>
                </a:solidFill>
              </a:rPr>
              <a:t>Advisors are located in McKee </a:t>
            </a:r>
            <a:r>
              <a:rPr lang="en-US" sz="2400" i="1" dirty="0" smtClean="0">
                <a:solidFill>
                  <a:schemeClr val="bg1"/>
                </a:solidFill>
              </a:rPr>
              <a:t>216.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4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746" y="284176"/>
            <a:ext cx="11340791" cy="150876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Seniors in the </a:t>
            </a:r>
            <a:r>
              <a:rPr lang="en-US" sz="4000" b="1" dirty="0" smtClean="0">
                <a:solidFill>
                  <a:srgbClr val="FF0000"/>
                </a:solidFill>
              </a:rPr>
              <a:t>OLD Major </a:t>
            </a:r>
            <a:r>
              <a:rPr lang="en-US" sz="4000" b="1" dirty="0" smtClean="0">
                <a:solidFill>
                  <a:schemeClr val="bg1"/>
                </a:solidFill>
              </a:rPr>
              <a:t>- Please pay attention to the following information!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717" y="2179529"/>
            <a:ext cx="10597019" cy="4678471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4400" dirty="0" smtClean="0">
                <a:solidFill>
                  <a:schemeClr val="bg1"/>
                </a:solidFill>
              </a:rPr>
              <a:t>Specific course requirements will be shared in your individual senior advising and unofficial grad check to avoid confusion with the new major.</a:t>
            </a:r>
            <a:endParaRPr lang="en-US" sz="4400" dirty="0">
              <a:solidFill>
                <a:schemeClr val="bg1"/>
              </a:solidFill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673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716" y="284176"/>
            <a:ext cx="10744599" cy="150876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Senior Advising NEW MAJOR: Spring 2019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717" y="2179529"/>
            <a:ext cx="10597019" cy="4678471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bg1"/>
                </a:solidFill>
              </a:rPr>
              <a:t>Individual Appointments combined with unofficial grad-check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bg1"/>
                </a:solidFill>
              </a:rPr>
              <a:t>Sign-up for a 15 </a:t>
            </a:r>
            <a:r>
              <a:rPr lang="en-US" sz="2800" dirty="0" smtClean="0">
                <a:solidFill>
                  <a:schemeClr val="bg1"/>
                </a:solidFill>
              </a:rPr>
              <a:t>minute </a:t>
            </a:r>
            <a:r>
              <a:rPr lang="en-US" sz="2800" dirty="0">
                <a:solidFill>
                  <a:schemeClr val="bg1"/>
                </a:solidFill>
              </a:rPr>
              <a:t>appointment </a:t>
            </a:r>
            <a:r>
              <a:rPr lang="en-US" sz="2800" dirty="0" smtClean="0">
                <a:solidFill>
                  <a:schemeClr val="bg1"/>
                </a:solidFill>
              </a:rPr>
              <a:t>using the link that was emailed to you on September 13</a:t>
            </a:r>
            <a:r>
              <a:rPr lang="en-US" sz="2800" baseline="30000" dirty="0" smtClean="0">
                <a:solidFill>
                  <a:schemeClr val="bg1"/>
                </a:solidFill>
              </a:rPr>
              <a:t>th</a:t>
            </a:r>
            <a:endParaRPr lang="en-US" sz="28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chemeClr val="bg1"/>
                </a:solidFill>
              </a:rPr>
              <a:t>Please </a:t>
            </a:r>
            <a:r>
              <a:rPr lang="en-US" sz="2800" dirty="0">
                <a:solidFill>
                  <a:schemeClr val="bg1"/>
                </a:solidFill>
              </a:rPr>
              <a:t>be prompt!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bg1"/>
                </a:solidFill>
              </a:rPr>
              <a:t>Update Graduation </a:t>
            </a:r>
            <a:r>
              <a:rPr lang="en-US" sz="2800" dirty="0" smtClean="0">
                <a:solidFill>
                  <a:schemeClr val="bg1"/>
                </a:solidFill>
              </a:rPr>
              <a:t>Requirements </a:t>
            </a:r>
            <a:r>
              <a:rPr lang="en-US" sz="2800" dirty="0">
                <a:solidFill>
                  <a:schemeClr val="bg1"/>
                </a:solidFill>
              </a:rPr>
              <a:t>Form prior to appointment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chemeClr val="bg1"/>
                </a:solidFill>
              </a:rPr>
              <a:t>Review your academic progress </a:t>
            </a:r>
            <a:r>
              <a:rPr lang="en-US" sz="2800" dirty="0" smtClean="0">
                <a:solidFill>
                  <a:schemeClr val="bg1"/>
                </a:solidFill>
              </a:rPr>
              <a:t>in </a:t>
            </a:r>
            <a:r>
              <a:rPr lang="en-US" sz="2800" dirty="0">
                <a:solidFill>
                  <a:schemeClr val="bg1"/>
                </a:solidFill>
              </a:rPr>
              <a:t>Degree Works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chemeClr val="bg1"/>
                </a:solidFill>
              </a:rPr>
              <a:t>Carefully review </a:t>
            </a:r>
            <a:r>
              <a:rPr lang="en-US" sz="2800" dirty="0">
                <a:solidFill>
                  <a:schemeClr val="bg1"/>
                </a:solidFill>
              </a:rPr>
              <a:t>the Senior Power Point </a:t>
            </a:r>
            <a:r>
              <a:rPr lang="en-US" sz="2800" u="sng" dirty="0">
                <a:solidFill>
                  <a:schemeClr val="bg1"/>
                </a:solidFill>
              </a:rPr>
              <a:t>prior</a:t>
            </a:r>
            <a:r>
              <a:rPr lang="en-US" sz="2800" dirty="0">
                <a:solidFill>
                  <a:schemeClr val="bg1"/>
                </a:solidFill>
              </a:rPr>
              <a:t> to appointment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320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Please Note!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973" y="2190749"/>
            <a:ext cx="9718819" cy="4485624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600" dirty="0" smtClean="0">
                <a:solidFill>
                  <a:schemeClr val="bg1"/>
                </a:solidFill>
              </a:rPr>
              <a:t>ALL </a:t>
            </a:r>
            <a:r>
              <a:rPr lang="en-US" sz="3600" dirty="0">
                <a:solidFill>
                  <a:schemeClr val="bg1"/>
                </a:solidFill>
              </a:rPr>
              <a:t>courses must be completed </a:t>
            </a:r>
            <a:r>
              <a:rPr lang="en-US" sz="3600" b="1" dirty="0">
                <a:solidFill>
                  <a:srgbClr val="FF0000"/>
                </a:solidFill>
              </a:rPr>
              <a:t>prior</a:t>
            </a:r>
            <a:r>
              <a:rPr lang="en-US" sz="3600" dirty="0">
                <a:solidFill>
                  <a:schemeClr val="bg1"/>
                </a:solidFill>
              </a:rPr>
              <a:t> to final </a:t>
            </a:r>
            <a:r>
              <a:rPr lang="en-US" sz="3600" b="1" dirty="0">
                <a:solidFill>
                  <a:schemeClr val="bg1"/>
                </a:solidFill>
              </a:rPr>
              <a:t>student teaching</a:t>
            </a:r>
            <a:r>
              <a:rPr lang="en-US" sz="3600" dirty="0">
                <a:solidFill>
                  <a:schemeClr val="bg1"/>
                </a:solidFill>
              </a:rPr>
              <a:t>:  EDEL 454.  Students may not </a:t>
            </a:r>
            <a:r>
              <a:rPr lang="en-US" sz="3600" dirty="0" smtClean="0">
                <a:solidFill>
                  <a:schemeClr val="bg1"/>
                </a:solidFill>
              </a:rPr>
              <a:t> take </a:t>
            </a:r>
            <a:r>
              <a:rPr lang="en-US" sz="3600" dirty="0">
                <a:solidFill>
                  <a:schemeClr val="bg1"/>
                </a:solidFill>
              </a:rPr>
              <a:t>ANY other coursework during this semester. 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600" dirty="0" smtClean="0">
                <a:solidFill>
                  <a:schemeClr val="bg1"/>
                </a:solidFill>
              </a:rPr>
              <a:t>Cumulative </a:t>
            </a:r>
            <a:r>
              <a:rPr lang="en-US" sz="3600" dirty="0">
                <a:solidFill>
                  <a:schemeClr val="bg1"/>
                </a:solidFill>
              </a:rPr>
              <a:t>GPA of 3.0 and passing ALL sections of the PRAXIS are required prior to EDEL 454</a:t>
            </a:r>
            <a:r>
              <a:rPr lang="en-US" sz="3600" dirty="0" smtClean="0">
                <a:solidFill>
                  <a:schemeClr val="bg1"/>
                </a:solidFill>
              </a:rPr>
              <a:t>.  No Exceptions!</a:t>
            </a: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56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Course Information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980" y="2018371"/>
            <a:ext cx="11084313" cy="4371278"/>
          </a:xfrm>
        </p:spPr>
        <p:txBody>
          <a:bodyPr>
            <a:normAutofit fontScale="2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12000" dirty="0">
                <a:solidFill>
                  <a:schemeClr val="bg1"/>
                </a:solidFill>
              </a:rPr>
              <a:t>Please click on the CRN number for specific course prerequisites, </a:t>
            </a:r>
            <a:r>
              <a:rPr lang="en-US" sz="12000" dirty="0" smtClean="0">
                <a:solidFill>
                  <a:schemeClr val="bg1"/>
                </a:solidFill>
              </a:rPr>
              <a:t> co-requisites</a:t>
            </a:r>
            <a:r>
              <a:rPr lang="en-US" sz="12000" dirty="0">
                <a:solidFill>
                  <a:schemeClr val="bg1"/>
                </a:solidFill>
              </a:rPr>
              <a:t>, and </a:t>
            </a:r>
            <a:r>
              <a:rPr lang="en-US" sz="12000" dirty="0" smtClean="0">
                <a:solidFill>
                  <a:schemeClr val="bg1"/>
                </a:solidFill>
              </a:rPr>
              <a:t>information.</a:t>
            </a:r>
            <a:endParaRPr lang="en-US" sz="120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US" sz="120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12000" b="1" dirty="0">
                <a:solidFill>
                  <a:schemeClr val="bg1"/>
                </a:solidFill>
              </a:rPr>
              <a:t>SCED 475</a:t>
            </a:r>
            <a:r>
              <a:rPr lang="en-US" sz="12000" dirty="0">
                <a:solidFill>
                  <a:schemeClr val="bg1"/>
                </a:solidFill>
              </a:rPr>
              <a:t>:  You must register for the </a:t>
            </a:r>
            <a:r>
              <a:rPr lang="en-US" sz="12000" b="1" i="1" dirty="0">
                <a:solidFill>
                  <a:schemeClr val="bg1"/>
                </a:solidFill>
              </a:rPr>
              <a:t>specific</a:t>
            </a:r>
            <a:r>
              <a:rPr lang="en-US" sz="12000" dirty="0">
                <a:solidFill>
                  <a:schemeClr val="bg1"/>
                </a:solidFill>
              </a:rPr>
              <a:t> </a:t>
            </a:r>
            <a:r>
              <a:rPr lang="en-US" sz="12000" b="1" dirty="0">
                <a:solidFill>
                  <a:schemeClr val="bg1"/>
                </a:solidFill>
              </a:rPr>
              <a:t>linked</a:t>
            </a:r>
            <a:r>
              <a:rPr lang="en-US" sz="12000" dirty="0">
                <a:solidFill>
                  <a:schemeClr val="bg1"/>
                </a:solidFill>
              </a:rPr>
              <a:t> </a:t>
            </a:r>
            <a:r>
              <a:rPr lang="en-US" sz="12000" b="1" dirty="0">
                <a:solidFill>
                  <a:schemeClr val="bg1"/>
                </a:solidFill>
              </a:rPr>
              <a:t>lecture</a:t>
            </a:r>
            <a:r>
              <a:rPr lang="en-US" sz="12000" dirty="0">
                <a:solidFill>
                  <a:schemeClr val="bg1"/>
                </a:solidFill>
              </a:rPr>
              <a:t> (3 cr.) AND </a:t>
            </a:r>
            <a:r>
              <a:rPr lang="en-US" sz="12000" b="1" i="1" dirty="0">
                <a:solidFill>
                  <a:schemeClr val="bg1"/>
                </a:solidFill>
              </a:rPr>
              <a:t>specific</a:t>
            </a:r>
            <a:r>
              <a:rPr lang="en-US" sz="12000" dirty="0">
                <a:solidFill>
                  <a:schemeClr val="bg1"/>
                </a:solidFill>
              </a:rPr>
              <a:t> </a:t>
            </a:r>
            <a:r>
              <a:rPr lang="en-US" sz="12000" b="1" dirty="0">
                <a:solidFill>
                  <a:schemeClr val="bg1"/>
                </a:solidFill>
              </a:rPr>
              <a:t>linked</a:t>
            </a:r>
            <a:r>
              <a:rPr lang="en-US" sz="12000" dirty="0">
                <a:solidFill>
                  <a:schemeClr val="bg1"/>
                </a:solidFill>
              </a:rPr>
              <a:t> </a:t>
            </a:r>
            <a:r>
              <a:rPr lang="en-US" sz="12000" b="1" dirty="0">
                <a:solidFill>
                  <a:schemeClr val="bg1"/>
                </a:solidFill>
              </a:rPr>
              <a:t>lab </a:t>
            </a:r>
            <a:r>
              <a:rPr lang="en-US" sz="12000" dirty="0">
                <a:solidFill>
                  <a:schemeClr val="bg1"/>
                </a:solidFill>
              </a:rPr>
              <a:t>(0 cr.). Click on the CRN for the specific Lecture/Lab combination.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20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12000" dirty="0">
                <a:solidFill>
                  <a:schemeClr val="bg1"/>
                </a:solidFill>
              </a:rPr>
              <a:t>Submit both CRN numbers at the same time to </a:t>
            </a:r>
            <a:r>
              <a:rPr lang="en-US" sz="12000" dirty="0" smtClean="0">
                <a:solidFill>
                  <a:schemeClr val="bg1"/>
                </a:solidFill>
              </a:rPr>
              <a:t>register.</a:t>
            </a:r>
            <a:endParaRPr lang="en-US" sz="120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sz="9800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4000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4000" dirty="0">
                <a:solidFill>
                  <a:schemeClr val="tx2"/>
                </a:solidFill>
              </a:rPr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210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192" y="568345"/>
            <a:ext cx="10890079" cy="134813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Social Studies/Literacy Practicum Course Information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191" y="2029216"/>
            <a:ext cx="10459691" cy="4722313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800" b="1" dirty="0">
                <a:solidFill>
                  <a:schemeClr val="bg1"/>
                </a:solidFill>
              </a:rPr>
              <a:t>Social Studies/Literacy Practicum </a:t>
            </a:r>
            <a:r>
              <a:rPr lang="en-US" sz="2400" dirty="0">
                <a:solidFill>
                  <a:schemeClr val="bg1"/>
                </a:solidFill>
              </a:rPr>
              <a:t>– Typically this is scheduled during the semester prior to Mathematics/Science Practicum.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bg1"/>
                </a:solidFill>
              </a:rPr>
              <a:t>Weekly schedule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Two days per week (either MW, or TR) on campus taking </a:t>
            </a:r>
            <a:r>
              <a:rPr lang="en-US" sz="2400" dirty="0">
                <a:solidFill>
                  <a:srgbClr val="FF0000"/>
                </a:solidFill>
              </a:rPr>
              <a:t>methods</a:t>
            </a:r>
            <a:r>
              <a:rPr lang="en-US" sz="2400" dirty="0">
                <a:solidFill>
                  <a:schemeClr val="bg1"/>
                </a:solidFill>
              </a:rPr>
              <a:t> courses: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EDEL 425 – Social Studies </a:t>
            </a:r>
            <a:r>
              <a:rPr lang="en-US" sz="2400" dirty="0">
                <a:solidFill>
                  <a:srgbClr val="FF0000"/>
                </a:solidFill>
              </a:rPr>
              <a:t>Methods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EDEL 445 – Intermediate Literacy </a:t>
            </a:r>
            <a:r>
              <a:rPr lang="en-US" sz="2400" dirty="0">
                <a:solidFill>
                  <a:srgbClr val="FF0000"/>
                </a:solidFill>
              </a:rPr>
              <a:t>Methods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ET 340 – Integration of </a:t>
            </a:r>
            <a:r>
              <a:rPr lang="en-US" sz="2400" dirty="0" smtClean="0">
                <a:solidFill>
                  <a:schemeClr val="bg1"/>
                </a:solidFill>
              </a:rPr>
              <a:t>Technology </a:t>
            </a:r>
            <a:r>
              <a:rPr lang="en-US" sz="2400" dirty="0" smtClean="0">
                <a:solidFill>
                  <a:srgbClr val="FF0000"/>
                </a:solidFill>
              </a:rPr>
              <a:t>Methods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EDFE 120 – Checkpoint and Request for Practicum Placement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EDEL 457 – </a:t>
            </a:r>
            <a:r>
              <a:rPr lang="en-US" sz="2400" b="1" dirty="0">
                <a:solidFill>
                  <a:schemeClr val="bg1"/>
                </a:solidFill>
              </a:rPr>
              <a:t>Social Studies/Literacy Practicum </a:t>
            </a:r>
            <a:r>
              <a:rPr lang="en-US" sz="2400" dirty="0">
                <a:solidFill>
                  <a:schemeClr val="bg1"/>
                </a:solidFill>
              </a:rPr>
              <a:t>- two </a:t>
            </a:r>
            <a:r>
              <a:rPr lang="en-US" sz="2400" b="1" dirty="0">
                <a:solidFill>
                  <a:schemeClr val="bg1"/>
                </a:solidFill>
              </a:rPr>
              <a:t>full days </a:t>
            </a:r>
            <a:r>
              <a:rPr lang="en-US" sz="2400" dirty="0">
                <a:solidFill>
                  <a:schemeClr val="bg1"/>
                </a:solidFill>
              </a:rPr>
              <a:t>(either MW, or </a:t>
            </a:r>
            <a:r>
              <a:rPr lang="en-US" sz="2400" dirty="0" smtClean="0">
                <a:solidFill>
                  <a:schemeClr val="bg1"/>
                </a:solidFill>
              </a:rPr>
              <a:t>TR) in </a:t>
            </a:r>
            <a:r>
              <a:rPr lang="en-US" sz="2400" dirty="0">
                <a:solidFill>
                  <a:schemeClr val="bg1"/>
                </a:solidFill>
              </a:rPr>
              <a:t>an elementary school with an elementary teacher (mentor)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155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291" y="389925"/>
            <a:ext cx="8897565" cy="134813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Mathematics/Science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Practicum Course Information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191" y="2029216"/>
            <a:ext cx="10548901" cy="4722313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bg1"/>
                </a:solidFill>
              </a:rPr>
              <a:t>Mathematics/Science Practicum </a:t>
            </a:r>
            <a:r>
              <a:rPr lang="en-US" sz="2400" dirty="0">
                <a:solidFill>
                  <a:schemeClr val="bg1"/>
                </a:solidFill>
              </a:rPr>
              <a:t>Typically this is scheduled during the semester prior to Student Teaching.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chemeClr val="bg1"/>
                </a:solidFill>
              </a:rPr>
              <a:t>Weekly schedule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Two days per week (either MW, or TR) on campus taking </a:t>
            </a:r>
            <a:r>
              <a:rPr lang="en-US" sz="2400" dirty="0">
                <a:solidFill>
                  <a:srgbClr val="FF0000"/>
                </a:solidFill>
              </a:rPr>
              <a:t>methods</a:t>
            </a:r>
            <a:r>
              <a:rPr lang="en-US" sz="2400" dirty="0">
                <a:solidFill>
                  <a:schemeClr val="bg1"/>
                </a:solidFill>
              </a:rPr>
              <a:t> courses: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EDEL 420 – Mathematics </a:t>
            </a:r>
            <a:r>
              <a:rPr lang="en-US" sz="2400" dirty="0">
                <a:solidFill>
                  <a:srgbClr val="FF0000"/>
                </a:solidFill>
              </a:rPr>
              <a:t>Methods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SCED 475 – Science </a:t>
            </a:r>
            <a:r>
              <a:rPr lang="en-US" sz="2400" dirty="0">
                <a:solidFill>
                  <a:srgbClr val="FF0000"/>
                </a:solidFill>
              </a:rPr>
              <a:t>Methods</a:t>
            </a:r>
            <a:r>
              <a:rPr lang="en-US" sz="2400" dirty="0">
                <a:solidFill>
                  <a:schemeClr val="bg1"/>
                </a:solidFill>
              </a:rPr>
              <a:t> (the lecture &amp; lab are linked!)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EDEL 339 – Data </a:t>
            </a:r>
            <a:r>
              <a:rPr lang="en-US" sz="2400" dirty="0" smtClean="0">
                <a:solidFill>
                  <a:schemeClr val="bg1"/>
                </a:solidFill>
              </a:rPr>
              <a:t>Assessment  </a:t>
            </a:r>
            <a:r>
              <a:rPr lang="en-US" sz="2400" dirty="0" smtClean="0">
                <a:solidFill>
                  <a:srgbClr val="FF0000"/>
                </a:solidFill>
              </a:rPr>
              <a:t>Methods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EDEL 459 – </a:t>
            </a:r>
            <a:r>
              <a:rPr lang="en-US" sz="2400" b="1" dirty="0">
                <a:solidFill>
                  <a:schemeClr val="bg1"/>
                </a:solidFill>
              </a:rPr>
              <a:t>Mathematics/Science Practicum </a:t>
            </a:r>
            <a:r>
              <a:rPr lang="en-US" sz="2400" dirty="0">
                <a:solidFill>
                  <a:schemeClr val="bg1"/>
                </a:solidFill>
              </a:rPr>
              <a:t>- two </a:t>
            </a:r>
            <a:r>
              <a:rPr lang="en-US" sz="2400" b="1" dirty="0">
                <a:solidFill>
                  <a:schemeClr val="bg1"/>
                </a:solidFill>
              </a:rPr>
              <a:t>full days </a:t>
            </a:r>
            <a:r>
              <a:rPr lang="en-US" sz="2400" dirty="0">
                <a:solidFill>
                  <a:schemeClr val="bg1"/>
                </a:solidFill>
              </a:rPr>
              <a:t>(either MW, or TR) </a:t>
            </a:r>
            <a:r>
              <a:rPr lang="en-US" sz="2400" dirty="0" smtClean="0">
                <a:solidFill>
                  <a:schemeClr val="bg1"/>
                </a:solidFill>
              </a:rPr>
              <a:t>in </a:t>
            </a:r>
            <a:r>
              <a:rPr lang="en-US" sz="2400" dirty="0">
                <a:solidFill>
                  <a:schemeClr val="bg1"/>
                </a:solidFill>
              </a:rPr>
              <a:t>an elementary school with an elementary teacher (mentor)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321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 </a:t>
            </a:r>
            <a:r>
              <a:rPr lang="en-US" sz="5400" b="1" dirty="0" smtClean="0">
                <a:solidFill>
                  <a:schemeClr val="bg1"/>
                </a:solidFill>
              </a:rPr>
              <a:t>CLD Track with  </a:t>
            </a:r>
            <a:br>
              <a:rPr lang="en-US" sz="5400" b="1" dirty="0" smtClean="0">
                <a:solidFill>
                  <a:schemeClr val="bg1"/>
                </a:solidFill>
              </a:rPr>
            </a:br>
            <a:r>
              <a:rPr lang="en-US" sz="5400" b="1" dirty="0" smtClean="0">
                <a:solidFill>
                  <a:schemeClr val="bg1"/>
                </a:solidFill>
              </a:rPr>
              <a:t>ESL Endorsement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112041"/>
            <a:ext cx="9784080" cy="4206240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chemeClr val="bg1"/>
                </a:solidFill>
              </a:rPr>
              <a:t>CLD Academic Track with endorsement requires: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chemeClr val="bg1"/>
                </a:solidFill>
              </a:rPr>
              <a:t>Documentation of foreign language background (minimum of one year of college-level foreign language)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chemeClr val="bg1"/>
                </a:solidFill>
              </a:rPr>
              <a:t>Contact:  </a:t>
            </a:r>
            <a:r>
              <a:rPr lang="en-US" sz="3200" b="1" dirty="0">
                <a:solidFill>
                  <a:schemeClr val="bg1"/>
                </a:solidFill>
                <a:hlinkClick r:id="rId2"/>
              </a:rPr>
              <a:t>Susan.Mayer@unco.edu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chemeClr val="bg1"/>
                </a:solidFill>
              </a:rPr>
              <a:t>Student Teaching </a:t>
            </a:r>
            <a:r>
              <a:rPr lang="en-US" sz="3200" b="1" u="sng" dirty="0">
                <a:solidFill>
                  <a:schemeClr val="bg1"/>
                </a:solidFill>
              </a:rPr>
              <a:t>must</a:t>
            </a:r>
            <a:r>
              <a:rPr lang="en-US" sz="3200" dirty="0">
                <a:solidFill>
                  <a:schemeClr val="bg1"/>
                </a:solidFill>
              </a:rPr>
              <a:t> be in </a:t>
            </a:r>
            <a:r>
              <a:rPr lang="en-US" sz="3200" dirty="0" smtClean="0">
                <a:solidFill>
                  <a:schemeClr val="bg1"/>
                </a:solidFill>
              </a:rPr>
              <a:t>an ESL-based </a:t>
            </a:r>
            <a:r>
              <a:rPr lang="en-US" sz="3200" dirty="0">
                <a:solidFill>
                  <a:schemeClr val="bg1"/>
                </a:solidFill>
              </a:rPr>
              <a:t>school</a:t>
            </a:r>
          </a:p>
          <a:p>
            <a:pPr lvl="1">
              <a:buNone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902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EDFE 120 Registration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1903615"/>
            <a:ext cx="10394098" cy="4871258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In the semester(s) prior to the Social Studies/Literacy Practicum and the Mathematics/Science Practicum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Select the section of EDFE 120 that lists Dr. Charles Warren as the Instructor.  You will receive further information from Dr. </a:t>
            </a:r>
            <a:r>
              <a:rPr lang="en-US" sz="2400" dirty="0" smtClean="0">
                <a:solidFill>
                  <a:schemeClr val="bg1"/>
                </a:solidFill>
              </a:rPr>
              <a:t>Charles Warren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Complete the request for Placement Survey (resume, Cooperating Teacher Letter)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Students must </a:t>
            </a:r>
            <a:r>
              <a:rPr lang="en-US" sz="2400" dirty="0">
                <a:solidFill>
                  <a:schemeClr val="bg1"/>
                </a:solidFill>
              </a:rPr>
              <a:t>have successfully completed EDEL 350 prior to the Social Studies/Literacy Practicum.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</a:rPr>
              <a:t>You will register for EDFE 120 </a:t>
            </a:r>
            <a:r>
              <a:rPr lang="en-US" sz="2400" b="1" dirty="0" smtClean="0">
                <a:solidFill>
                  <a:schemeClr val="bg1"/>
                </a:solidFill>
              </a:rPr>
              <a:t>TWICE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– </a:t>
            </a:r>
            <a:r>
              <a:rPr lang="en-US" sz="2400" b="1" dirty="0">
                <a:solidFill>
                  <a:schemeClr val="bg1"/>
                </a:solidFill>
              </a:rPr>
              <a:t>once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before </a:t>
            </a:r>
            <a:r>
              <a:rPr lang="en-US" sz="2400" dirty="0">
                <a:solidFill>
                  <a:schemeClr val="bg1"/>
                </a:solidFill>
              </a:rPr>
              <a:t>the Social Studies/Literacy Practicum, and </a:t>
            </a:r>
            <a:r>
              <a:rPr lang="en-US" sz="2400" b="1" dirty="0">
                <a:solidFill>
                  <a:schemeClr val="bg1"/>
                </a:solidFill>
              </a:rPr>
              <a:t>once</a:t>
            </a:r>
            <a:r>
              <a:rPr lang="en-US" sz="2400" dirty="0">
                <a:solidFill>
                  <a:schemeClr val="bg1"/>
                </a:solidFill>
              </a:rPr>
              <a:t> before </a:t>
            </a:r>
            <a:r>
              <a:rPr lang="en-US" sz="2400" dirty="0" smtClean="0">
                <a:solidFill>
                  <a:schemeClr val="bg1"/>
                </a:solidFill>
              </a:rPr>
              <a:t>the </a:t>
            </a:r>
            <a:r>
              <a:rPr lang="en-US" sz="2400" dirty="0">
                <a:solidFill>
                  <a:schemeClr val="bg1"/>
                </a:solidFill>
              </a:rPr>
              <a:t>Mathematics/Science Practicum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solidFill>
                  <a:schemeClr val="bg1"/>
                </a:solidFill>
              </a:rPr>
              <a:t>EDFE 120 is due </a:t>
            </a:r>
            <a:r>
              <a:rPr lang="en-US" sz="2400" b="1" dirty="0" smtClean="0">
                <a:solidFill>
                  <a:srgbClr val="FF0000"/>
                </a:solidFill>
              </a:rPr>
              <a:t>March 20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(for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Fall ‘19 Practicum)</a:t>
            </a:r>
            <a:r>
              <a:rPr lang="en-US" sz="2400" dirty="0" smtClean="0">
                <a:solidFill>
                  <a:schemeClr val="bg1"/>
                </a:solidFill>
              </a:rPr>
              <a:t>– </a:t>
            </a:r>
            <a:r>
              <a:rPr lang="en-US" sz="2400" b="1" dirty="0" smtClean="0">
                <a:solidFill>
                  <a:srgbClr val="FF0000"/>
                </a:solidFill>
              </a:rPr>
              <a:t>no exceptions</a:t>
            </a:r>
            <a:r>
              <a:rPr lang="en-US" sz="2400" dirty="0" smtClean="0">
                <a:solidFill>
                  <a:schemeClr val="bg1"/>
                </a:solidFill>
              </a:rPr>
              <a:t>!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927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844</TotalTime>
  <Words>1250</Words>
  <Application>Microsoft Office PowerPoint</Application>
  <PresentationFormat>Widescreen</PresentationFormat>
  <Paragraphs>146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Batang</vt:lpstr>
      <vt:lpstr>Calibri</vt:lpstr>
      <vt:lpstr>Corbel</vt:lpstr>
      <vt:lpstr>Courier New</vt:lpstr>
      <vt:lpstr>Wingdings</vt:lpstr>
      <vt:lpstr>Banded</vt:lpstr>
      <vt:lpstr> </vt:lpstr>
      <vt:lpstr>Seniors in the OLD Major - Please pay attention to the following information!</vt:lpstr>
      <vt:lpstr>Senior Advising NEW MAJOR: Spring 2019</vt:lpstr>
      <vt:lpstr>Please Note!</vt:lpstr>
      <vt:lpstr>Course Information</vt:lpstr>
      <vt:lpstr>Social Studies/Literacy Practicum Course Information</vt:lpstr>
      <vt:lpstr>Mathematics/Science Practicum Course Information</vt:lpstr>
      <vt:lpstr> CLD Track with   ESL Endorsement</vt:lpstr>
      <vt:lpstr>EDFE 120 Registration</vt:lpstr>
      <vt:lpstr>EDFE 130 Registration</vt:lpstr>
      <vt:lpstr>Grade Replacement is the best way to raise your GPA</vt:lpstr>
      <vt:lpstr>PRAXIS TESTING</vt:lpstr>
      <vt:lpstr>PRAXIS SCORES</vt:lpstr>
      <vt:lpstr>Student Teaching</vt:lpstr>
      <vt:lpstr>Apply for Graduation!!!</vt:lpstr>
      <vt:lpstr>How to Get Your PIN</vt:lpstr>
      <vt:lpstr>Master of Arts in Teaching (MAT)</vt:lpstr>
      <vt:lpstr>Elementary Education Advisors:</vt:lpstr>
    </vt:vector>
  </TitlesOfParts>
  <Company>UNC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ADVISING:  Information for seniors:  Literacy Practicum or Student Teaching</dc:title>
  <dc:creator>Fisher, Elizabeth</dc:creator>
  <cp:lastModifiedBy>Sparks, Cheryl</cp:lastModifiedBy>
  <cp:revision>42</cp:revision>
  <dcterms:created xsi:type="dcterms:W3CDTF">2016-09-16T17:32:50Z</dcterms:created>
  <dcterms:modified xsi:type="dcterms:W3CDTF">2018-09-19T18:07:16Z</dcterms:modified>
</cp:coreProperties>
</file>