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347" r:id="rId2"/>
    <p:sldId id="258" r:id="rId3"/>
    <p:sldId id="355" r:id="rId4"/>
    <p:sldId id="262" r:id="rId5"/>
    <p:sldId id="263" r:id="rId6"/>
    <p:sldId id="264" r:id="rId7"/>
    <p:sldId id="265" r:id="rId8"/>
    <p:sldId id="303" r:id="rId9"/>
    <p:sldId id="351" r:id="rId10"/>
    <p:sldId id="348" r:id="rId11"/>
    <p:sldId id="350" r:id="rId12"/>
    <p:sldId id="266" r:id="rId13"/>
    <p:sldId id="349" r:id="rId14"/>
    <p:sldId id="322" r:id="rId15"/>
    <p:sldId id="323" r:id="rId16"/>
    <p:sldId id="324" r:id="rId17"/>
    <p:sldId id="325" r:id="rId18"/>
    <p:sldId id="326" r:id="rId19"/>
    <p:sldId id="327" r:id="rId20"/>
    <p:sldId id="329" r:id="rId21"/>
    <p:sldId id="328" r:id="rId22"/>
    <p:sldId id="357" r:id="rId23"/>
    <p:sldId id="331" r:id="rId24"/>
    <p:sldId id="332" r:id="rId25"/>
    <p:sldId id="333" r:id="rId26"/>
    <p:sldId id="330" r:id="rId27"/>
    <p:sldId id="292" r:id="rId28"/>
    <p:sldId id="293" r:id="rId29"/>
    <p:sldId id="294" r:id="rId30"/>
    <p:sldId id="297" r:id="rId31"/>
    <p:sldId id="295" r:id="rId32"/>
    <p:sldId id="356" r:id="rId33"/>
    <p:sldId id="298" r:id="rId34"/>
    <p:sldId id="299" r:id="rId35"/>
    <p:sldId id="300" r:id="rId36"/>
    <p:sldId id="301" r:id="rId37"/>
    <p:sldId id="302" r:id="rId38"/>
    <p:sldId id="309" r:id="rId39"/>
    <p:sldId id="310" r:id="rId40"/>
    <p:sldId id="311" r:id="rId41"/>
    <p:sldId id="313" r:id="rId42"/>
    <p:sldId id="314" r:id="rId43"/>
    <p:sldId id="315" r:id="rId44"/>
    <p:sldId id="316" r:id="rId45"/>
    <p:sldId id="337" r:id="rId46"/>
    <p:sldId id="312" r:id="rId47"/>
    <p:sldId id="267" r:id="rId48"/>
    <p:sldId id="279" r:id="rId49"/>
    <p:sldId id="268" r:id="rId50"/>
    <p:sldId id="340" r:id="rId51"/>
    <p:sldId id="269" r:id="rId52"/>
    <p:sldId id="270" r:id="rId53"/>
    <p:sldId id="352" r:id="rId54"/>
    <p:sldId id="353" r:id="rId55"/>
    <p:sldId id="271" r:id="rId56"/>
    <p:sldId id="272" r:id="rId57"/>
    <p:sldId id="273" r:id="rId58"/>
    <p:sldId id="274" r:id="rId59"/>
    <p:sldId id="275" r:id="rId60"/>
    <p:sldId id="276" r:id="rId61"/>
    <p:sldId id="277" r:id="rId62"/>
    <p:sldId id="342" r:id="rId63"/>
    <p:sldId id="343" r:id="rId64"/>
    <p:sldId id="354" r:id="rId65"/>
    <p:sldId id="280" r:id="rId66"/>
    <p:sldId id="281" r:id="rId67"/>
    <p:sldId id="282" r:id="rId68"/>
    <p:sldId id="283" r:id="rId69"/>
    <p:sldId id="284" r:id="rId70"/>
    <p:sldId id="285" r:id="rId71"/>
    <p:sldId id="286" r:id="rId72"/>
    <p:sldId id="287" r:id="rId73"/>
    <p:sldId id="288" r:id="rId74"/>
    <p:sldId id="289" r:id="rId75"/>
    <p:sldId id="290" r:id="rId76"/>
    <p:sldId id="291" r:id="rId77"/>
    <p:sldId id="344" r:id="rId78"/>
    <p:sldId id="345" r:id="rId79"/>
    <p:sldId id="308" r:id="rId80"/>
    <p:sldId id="358" r:id="rId81"/>
    <p:sldId id="260" r:id="rId82"/>
    <p:sldId id="346"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Hein-Silva" initials="ZH" lastIdx="1" clrIdx="0">
    <p:extLst>
      <p:ext uri="{19B8F6BF-5375-455C-9EA6-DF929625EA0E}">
        <p15:presenceInfo xmlns:p15="http://schemas.microsoft.com/office/powerpoint/2012/main" userId="b5ea5add2148ec14" providerId="Windows Live"/>
      </p:ext>
    </p:extLst>
  </p:cmAuthor>
  <p:cmAuthor id="2" name="Yosai, Erin" initials="YE" lastIdx="1" clrIdx="1">
    <p:extLst>
      <p:ext uri="{19B8F6BF-5375-455C-9EA6-DF929625EA0E}">
        <p15:presenceInfo xmlns:p15="http://schemas.microsoft.com/office/powerpoint/2012/main" userId="S::erin.yosai@unco.edu::c911de67-a3c2-4b32-90a8-ad29ff5dc3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134"/>
    <a:srgbClr val="192E50"/>
    <a:srgbClr val="FFE9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3D0E78-37F5-8F98-6798-8CF269651DA2}" v="1" dt="2020-12-16T16:58:06.818"/>
    <p1510:client id="{75F053F2-E338-FF45-B3E6-91634E314024}" v="29" dt="2021-01-12T07:41:29.894"/>
    <p1510:client id="{C572B04E-20BE-5107-EB00-C749CE7E99FD}" v="1" dt="2020-12-16T17:01:37.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57"/>
  </p:normalViewPr>
  <p:slideViewPr>
    <p:cSldViewPr snapToGrid="0">
      <p:cViewPr varScale="1">
        <p:scale>
          <a:sx n="104" d="100"/>
          <a:sy n="104" d="100"/>
        </p:scale>
        <p:origin x="188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05T16:21:19.728" idx="1">
    <p:pos x="10" y="10"/>
    <p:text>COUld be a good discussion slide - what do you need to think about when you're getting a group together? </p:text>
    <p:extLst>
      <p:ext uri="{C676402C-5697-4E1C-873F-D02D1690AC5C}">
        <p15:threadingInfo xmlns:p15="http://schemas.microsoft.com/office/powerpoint/2012/main" timeZoneBias="360"/>
      </p:ext>
    </p:extLst>
  </p:cm>
</p:cmLst>
</file>

<file path=ppt/diagrams/_rels/data4.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16DA13-3BD2-D946-A1AA-BDE14597FEAD}"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2E880969-841C-0348-9398-9EA8204CF665}">
      <dgm:prSet/>
      <dgm:spPr>
        <a:effectLst>
          <a:outerShdw blurRad="50800" dist="38100" dir="16200000" rotWithShape="0">
            <a:prstClr val="black">
              <a:alpha val="40000"/>
            </a:prstClr>
          </a:outerShdw>
        </a:effectLst>
      </dgm:spPr>
      <dgm:t>
        <a:bodyPr/>
        <a:lstStyle/>
        <a:p>
          <a:pPr algn="ctr"/>
          <a:r>
            <a:rPr lang="en-US">
              <a:latin typeface="Optima" panose="02000503060000020004" pitchFamily="2" charset="0"/>
            </a:rPr>
            <a:t>What is social emotional learning? (SEL)</a:t>
          </a:r>
          <a:endParaRPr lang="en-US"/>
        </a:p>
      </dgm:t>
    </dgm:pt>
    <dgm:pt modelId="{53EFB3A1-F840-A14D-84CE-85C85EB063A7}" type="parTrans" cxnId="{6BCA931A-1345-AB4D-B8F7-66A607C834F4}">
      <dgm:prSet/>
      <dgm:spPr/>
      <dgm:t>
        <a:bodyPr/>
        <a:lstStyle/>
        <a:p>
          <a:endParaRPr lang="en-US"/>
        </a:p>
      </dgm:t>
    </dgm:pt>
    <dgm:pt modelId="{0DEAE9EC-3035-F64E-AE90-9438359A60CD}" type="sibTrans" cxnId="{6BCA931A-1345-AB4D-B8F7-66A607C834F4}">
      <dgm:prSet/>
      <dgm:spPr/>
      <dgm:t>
        <a:bodyPr/>
        <a:lstStyle/>
        <a:p>
          <a:endParaRPr lang="en-US"/>
        </a:p>
      </dgm:t>
    </dgm:pt>
    <dgm:pt modelId="{CED61242-EB2E-A241-8799-7AC395D7FC81}">
      <dgm:prSet/>
      <dgm:spPr/>
      <dgm:t>
        <a:bodyPr/>
        <a:lstStyle/>
        <a:p>
          <a:pPr>
            <a:buNone/>
          </a:pPr>
          <a:r>
            <a:rPr lang="en-US">
              <a:solidFill>
                <a:schemeClr val="tx2"/>
              </a:solidFill>
              <a:latin typeface="Optima" panose="02000503060000020004" pitchFamily="2" charset="0"/>
            </a:rPr>
            <a:t>CASEL definition:</a:t>
          </a:r>
        </a:p>
      </dgm:t>
    </dgm:pt>
    <dgm:pt modelId="{F525360D-7B7D-4240-9BD7-688BC8AD6BB8}" type="parTrans" cxnId="{224B0E0D-EFAF-6441-B525-CE24947B2345}">
      <dgm:prSet/>
      <dgm:spPr/>
      <dgm:t>
        <a:bodyPr/>
        <a:lstStyle/>
        <a:p>
          <a:endParaRPr lang="en-US"/>
        </a:p>
      </dgm:t>
    </dgm:pt>
    <dgm:pt modelId="{3E4808FE-7B7E-264E-96A4-198AEB295400}" type="sibTrans" cxnId="{224B0E0D-EFAF-6441-B525-CE24947B2345}">
      <dgm:prSet/>
      <dgm:spPr/>
      <dgm:t>
        <a:bodyPr/>
        <a:lstStyle/>
        <a:p>
          <a:endParaRPr lang="en-US"/>
        </a:p>
      </dgm:t>
    </dgm:pt>
    <dgm:pt modelId="{4230BBE3-6D04-D140-839F-146AA26584E8}">
      <dgm:prSet/>
      <dgm:spPr/>
      <dgm:t>
        <a:bodyPr/>
        <a:lstStyle/>
        <a:p>
          <a:pPr>
            <a:buNone/>
          </a:pPr>
          <a:r>
            <a:rPr lang="en-US">
              <a:latin typeface="Optima" panose="02000503060000020004" pitchFamily="2" charset="0"/>
            </a:rPr>
            <a:t>			</a:t>
          </a:r>
        </a:p>
      </dgm:t>
    </dgm:pt>
    <dgm:pt modelId="{00EB61B3-800D-034B-96AB-15F475FC2524}" type="parTrans" cxnId="{6C4FDC98-7E5A-264D-9CCA-44D3ED6D5938}">
      <dgm:prSet/>
      <dgm:spPr/>
      <dgm:t>
        <a:bodyPr/>
        <a:lstStyle/>
        <a:p>
          <a:endParaRPr lang="en-US"/>
        </a:p>
      </dgm:t>
    </dgm:pt>
    <dgm:pt modelId="{2387F578-F2CB-834A-9FFE-C405718D0100}" type="sibTrans" cxnId="{6C4FDC98-7E5A-264D-9CCA-44D3ED6D5938}">
      <dgm:prSet/>
      <dgm:spPr/>
      <dgm:t>
        <a:bodyPr/>
        <a:lstStyle/>
        <a:p>
          <a:endParaRPr lang="en-US"/>
        </a:p>
      </dgm:t>
    </dgm:pt>
    <dgm:pt modelId="{EF99C7C2-D8F7-F34B-AC31-F37E4140B7A6}">
      <dgm:prSet/>
      <dgm:spPr/>
      <dgm:t>
        <a:bodyPr/>
        <a:lstStyle/>
        <a:p>
          <a:pPr>
            <a:buFont typeface="Wingdings" pitchFamily="2" charset="2"/>
            <a:buChar char="q"/>
          </a:pPr>
          <a:r>
            <a:rPr lang="en-US">
              <a:solidFill>
                <a:schemeClr val="tx2"/>
              </a:solidFill>
              <a:latin typeface="Optima" panose="02000503060000020004" pitchFamily="2" charset="0"/>
            </a:rPr>
            <a:t> the process through which children and adults   	understand and manage emotions</a:t>
          </a:r>
        </a:p>
      </dgm:t>
    </dgm:pt>
    <dgm:pt modelId="{565AE65A-42DE-F545-9E82-8CB234F00A8C}" type="parTrans" cxnId="{CF9B74C4-C3F1-FF43-812D-657B49F4B224}">
      <dgm:prSet/>
      <dgm:spPr/>
      <dgm:t>
        <a:bodyPr/>
        <a:lstStyle/>
        <a:p>
          <a:endParaRPr lang="en-US"/>
        </a:p>
      </dgm:t>
    </dgm:pt>
    <dgm:pt modelId="{3E48944B-6990-7E48-82AE-E60B63C49D92}" type="sibTrans" cxnId="{CF9B74C4-C3F1-FF43-812D-657B49F4B224}">
      <dgm:prSet/>
      <dgm:spPr/>
      <dgm:t>
        <a:bodyPr/>
        <a:lstStyle/>
        <a:p>
          <a:endParaRPr lang="en-US"/>
        </a:p>
      </dgm:t>
    </dgm:pt>
    <dgm:pt modelId="{47E94BCB-D0B4-8E43-AD0F-7FCDA6ACDFB0}">
      <dgm:prSet/>
      <dgm:spPr/>
      <dgm:t>
        <a:bodyPr/>
        <a:lstStyle/>
        <a:p>
          <a:pPr>
            <a:buFont typeface="Wingdings" pitchFamily="2" charset="2"/>
            <a:buChar char="q"/>
          </a:pPr>
          <a:r>
            <a:rPr lang="en-US">
              <a:solidFill>
                <a:schemeClr val="tx2"/>
              </a:solidFill>
              <a:latin typeface="Optima" panose="02000503060000020004" pitchFamily="2" charset="0"/>
            </a:rPr>
            <a:t> set and achieve positive goals</a:t>
          </a:r>
        </a:p>
      </dgm:t>
    </dgm:pt>
    <dgm:pt modelId="{AC51F22F-6607-4342-BB16-F89DD7F0B068}" type="parTrans" cxnId="{F27DF75D-8603-184D-AF28-AA32DBAF095D}">
      <dgm:prSet/>
      <dgm:spPr/>
      <dgm:t>
        <a:bodyPr/>
        <a:lstStyle/>
        <a:p>
          <a:endParaRPr lang="en-US"/>
        </a:p>
      </dgm:t>
    </dgm:pt>
    <dgm:pt modelId="{6696DFE6-8520-264B-BEC2-19E9C24D100A}" type="sibTrans" cxnId="{F27DF75D-8603-184D-AF28-AA32DBAF095D}">
      <dgm:prSet/>
      <dgm:spPr/>
      <dgm:t>
        <a:bodyPr/>
        <a:lstStyle/>
        <a:p>
          <a:endParaRPr lang="en-US"/>
        </a:p>
      </dgm:t>
    </dgm:pt>
    <dgm:pt modelId="{D98F49D1-F49C-1F4D-B73B-48571770FF63}">
      <dgm:prSet/>
      <dgm:spPr/>
      <dgm:t>
        <a:bodyPr/>
        <a:lstStyle/>
        <a:p>
          <a:pPr>
            <a:buFont typeface="Wingdings" pitchFamily="2" charset="2"/>
            <a:buChar char="q"/>
          </a:pPr>
          <a:r>
            <a:rPr lang="en-US">
              <a:solidFill>
                <a:schemeClr val="tx2"/>
              </a:solidFill>
              <a:latin typeface="Optima" panose="02000503060000020004" pitchFamily="2" charset="0"/>
            </a:rPr>
            <a:t> feel and show empathy for others</a:t>
          </a:r>
        </a:p>
      </dgm:t>
    </dgm:pt>
    <dgm:pt modelId="{B41A42C7-7E2D-3A44-81C5-8C10F5C6E440}" type="parTrans" cxnId="{A151DB16-F7F7-FD47-B35F-CD473BEEB63D}">
      <dgm:prSet/>
      <dgm:spPr/>
      <dgm:t>
        <a:bodyPr/>
        <a:lstStyle/>
        <a:p>
          <a:endParaRPr lang="en-US"/>
        </a:p>
      </dgm:t>
    </dgm:pt>
    <dgm:pt modelId="{3C5AAA27-4FC7-8C45-8AE3-AA58EF9822C3}" type="sibTrans" cxnId="{A151DB16-F7F7-FD47-B35F-CD473BEEB63D}">
      <dgm:prSet/>
      <dgm:spPr/>
      <dgm:t>
        <a:bodyPr/>
        <a:lstStyle/>
        <a:p>
          <a:endParaRPr lang="en-US"/>
        </a:p>
      </dgm:t>
    </dgm:pt>
    <dgm:pt modelId="{5A982BC1-198D-3F45-82A4-36B1D2E34A11}">
      <dgm:prSet/>
      <dgm:spPr/>
      <dgm:t>
        <a:bodyPr/>
        <a:lstStyle/>
        <a:p>
          <a:pPr>
            <a:buFont typeface="Wingdings" pitchFamily="2" charset="2"/>
            <a:buChar char="q"/>
          </a:pPr>
          <a:r>
            <a:rPr lang="en-US">
              <a:solidFill>
                <a:schemeClr val="tx2"/>
              </a:solidFill>
              <a:latin typeface="Optima" panose="02000503060000020004" pitchFamily="2" charset="0"/>
            </a:rPr>
            <a:t> establish and maintain positive relationships</a:t>
          </a:r>
        </a:p>
      </dgm:t>
    </dgm:pt>
    <dgm:pt modelId="{BE34ED18-F9D5-7148-9BB5-A977E2AFCB52}" type="parTrans" cxnId="{11B24D5B-1B6D-0545-8BF2-6B67FB6CC895}">
      <dgm:prSet/>
      <dgm:spPr/>
      <dgm:t>
        <a:bodyPr/>
        <a:lstStyle/>
        <a:p>
          <a:endParaRPr lang="en-US"/>
        </a:p>
      </dgm:t>
    </dgm:pt>
    <dgm:pt modelId="{356893E6-62F7-1B45-9341-063BE9365E35}" type="sibTrans" cxnId="{11B24D5B-1B6D-0545-8BF2-6B67FB6CC895}">
      <dgm:prSet/>
      <dgm:spPr/>
      <dgm:t>
        <a:bodyPr/>
        <a:lstStyle/>
        <a:p>
          <a:endParaRPr lang="en-US"/>
        </a:p>
      </dgm:t>
    </dgm:pt>
    <dgm:pt modelId="{599C0E67-764B-A84E-AF4E-4D9964D76A19}">
      <dgm:prSet/>
      <dgm:spPr/>
      <dgm:t>
        <a:bodyPr/>
        <a:lstStyle/>
        <a:p>
          <a:pPr>
            <a:buFont typeface="Wingdings" pitchFamily="2" charset="2"/>
            <a:buChar char="q"/>
          </a:pPr>
          <a:r>
            <a:rPr lang="en-US">
              <a:solidFill>
                <a:schemeClr val="tx2"/>
              </a:solidFill>
              <a:latin typeface="Optima" panose="02000503060000020004" pitchFamily="2" charset="0"/>
            </a:rPr>
            <a:t> make responsible decisions</a:t>
          </a:r>
        </a:p>
      </dgm:t>
    </dgm:pt>
    <dgm:pt modelId="{65620D94-CE70-E543-845B-A73942BA3966}" type="parTrans" cxnId="{7189E18D-F24E-1746-8178-54DF25962BCF}">
      <dgm:prSet/>
      <dgm:spPr/>
      <dgm:t>
        <a:bodyPr/>
        <a:lstStyle/>
        <a:p>
          <a:endParaRPr lang="en-US"/>
        </a:p>
      </dgm:t>
    </dgm:pt>
    <dgm:pt modelId="{749F2C59-F03E-CE45-AE1A-D9EA99911392}" type="sibTrans" cxnId="{7189E18D-F24E-1746-8178-54DF25962BCF}">
      <dgm:prSet/>
      <dgm:spPr/>
      <dgm:t>
        <a:bodyPr/>
        <a:lstStyle/>
        <a:p>
          <a:endParaRPr lang="en-US"/>
        </a:p>
      </dgm:t>
    </dgm:pt>
    <dgm:pt modelId="{1CBAFAB0-2DF0-EF41-9F6F-C1623C31119C}" type="pres">
      <dgm:prSet presAssocID="{7516DA13-3BD2-D946-A1AA-BDE14597FEAD}" presName="linear" presStyleCnt="0">
        <dgm:presLayoutVars>
          <dgm:animLvl val="lvl"/>
          <dgm:resizeHandles val="exact"/>
        </dgm:presLayoutVars>
      </dgm:prSet>
      <dgm:spPr/>
    </dgm:pt>
    <dgm:pt modelId="{75324546-5C01-884E-8929-AF1622392E44}" type="pres">
      <dgm:prSet presAssocID="{2E880969-841C-0348-9398-9EA8204CF665}" presName="parentText" presStyleLbl="node1" presStyleIdx="0" presStyleCnt="1">
        <dgm:presLayoutVars>
          <dgm:chMax val="0"/>
          <dgm:bulletEnabled val="1"/>
        </dgm:presLayoutVars>
      </dgm:prSet>
      <dgm:spPr/>
    </dgm:pt>
    <dgm:pt modelId="{DF146430-6170-0744-8E52-1AA960E090D1}" type="pres">
      <dgm:prSet presAssocID="{2E880969-841C-0348-9398-9EA8204CF665}" presName="childText" presStyleLbl="revTx" presStyleIdx="0" presStyleCnt="1">
        <dgm:presLayoutVars>
          <dgm:bulletEnabled val="1"/>
        </dgm:presLayoutVars>
      </dgm:prSet>
      <dgm:spPr/>
    </dgm:pt>
  </dgm:ptLst>
  <dgm:cxnLst>
    <dgm:cxn modelId="{224B0E0D-EFAF-6441-B525-CE24947B2345}" srcId="{2E880969-841C-0348-9398-9EA8204CF665}" destId="{CED61242-EB2E-A241-8799-7AC395D7FC81}" srcOrd="0" destOrd="0" parTransId="{F525360D-7B7D-4240-9BD7-688BC8AD6BB8}" sibTransId="{3E4808FE-7B7E-264E-96A4-198AEB295400}"/>
    <dgm:cxn modelId="{12E5F50F-B877-6A43-B7D1-93939608282D}" type="presOf" srcId="{EF99C7C2-D8F7-F34B-AC31-F37E4140B7A6}" destId="{DF146430-6170-0744-8E52-1AA960E090D1}" srcOrd="0" destOrd="1" presId="urn:microsoft.com/office/officeart/2005/8/layout/vList2"/>
    <dgm:cxn modelId="{A151DB16-F7F7-FD47-B35F-CD473BEEB63D}" srcId="{CED61242-EB2E-A241-8799-7AC395D7FC81}" destId="{D98F49D1-F49C-1F4D-B73B-48571770FF63}" srcOrd="2" destOrd="0" parTransId="{B41A42C7-7E2D-3A44-81C5-8C10F5C6E440}" sibTransId="{3C5AAA27-4FC7-8C45-8AE3-AA58EF9822C3}"/>
    <dgm:cxn modelId="{6BCA931A-1345-AB4D-B8F7-66A607C834F4}" srcId="{7516DA13-3BD2-D946-A1AA-BDE14597FEAD}" destId="{2E880969-841C-0348-9398-9EA8204CF665}" srcOrd="0" destOrd="0" parTransId="{53EFB3A1-F840-A14D-84CE-85C85EB063A7}" sibTransId="{0DEAE9EC-3035-F64E-AE90-9438359A60CD}"/>
    <dgm:cxn modelId="{E4C43C1F-901D-DF41-8DA0-6B44315735F6}" type="presOf" srcId="{2E880969-841C-0348-9398-9EA8204CF665}" destId="{75324546-5C01-884E-8929-AF1622392E44}" srcOrd="0" destOrd="0" presId="urn:microsoft.com/office/officeart/2005/8/layout/vList2"/>
    <dgm:cxn modelId="{0A2FB523-D588-8E41-B2D5-5C9CA82F4C10}" type="presOf" srcId="{7516DA13-3BD2-D946-A1AA-BDE14597FEAD}" destId="{1CBAFAB0-2DF0-EF41-9F6F-C1623C31119C}" srcOrd="0" destOrd="0" presId="urn:microsoft.com/office/officeart/2005/8/layout/vList2"/>
    <dgm:cxn modelId="{11B24D5B-1B6D-0545-8BF2-6B67FB6CC895}" srcId="{CED61242-EB2E-A241-8799-7AC395D7FC81}" destId="{5A982BC1-198D-3F45-82A4-36B1D2E34A11}" srcOrd="3" destOrd="0" parTransId="{BE34ED18-F9D5-7148-9BB5-A977E2AFCB52}" sibTransId="{356893E6-62F7-1B45-9341-063BE9365E35}"/>
    <dgm:cxn modelId="{B323875C-97A5-A240-A09D-DAD34A482C9C}" type="presOf" srcId="{5A982BC1-198D-3F45-82A4-36B1D2E34A11}" destId="{DF146430-6170-0744-8E52-1AA960E090D1}" srcOrd="0" destOrd="4" presId="urn:microsoft.com/office/officeart/2005/8/layout/vList2"/>
    <dgm:cxn modelId="{F27DF75D-8603-184D-AF28-AA32DBAF095D}" srcId="{CED61242-EB2E-A241-8799-7AC395D7FC81}" destId="{47E94BCB-D0B4-8E43-AD0F-7FCDA6ACDFB0}" srcOrd="1" destOrd="0" parTransId="{AC51F22F-6607-4342-BB16-F89DD7F0B068}" sibTransId="{6696DFE6-8520-264B-BEC2-19E9C24D100A}"/>
    <dgm:cxn modelId="{7189E18D-F24E-1746-8178-54DF25962BCF}" srcId="{CED61242-EB2E-A241-8799-7AC395D7FC81}" destId="{599C0E67-764B-A84E-AF4E-4D9964D76A19}" srcOrd="4" destOrd="0" parTransId="{65620D94-CE70-E543-845B-A73942BA3966}" sibTransId="{749F2C59-F03E-CE45-AE1A-D9EA99911392}"/>
    <dgm:cxn modelId="{42008B97-CB03-2F44-A55D-55DE5A0F1B97}" type="presOf" srcId="{599C0E67-764B-A84E-AF4E-4D9964D76A19}" destId="{DF146430-6170-0744-8E52-1AA960E090D1}" srcOrd="0" destOrd="5" presId="urn:microsoft.com/office/officeart/2005/8/layout/vList2"/>
    <dgm:cxn modelId="{6C4FDC98-7E5A-264D-9CCA-44D3ED6D5938}" srcId="{CED61242-EB2E-A241-8799-7AC395D7FC81}" destId="{4230BBE3-6D04-D140-839F-146AA26584E8}" srcOrd="5" destOrd="0" parTransId="{00EB61B3-800D-034B-96AB-15F475FC2524}" sibTransId="{2387F578-F2CB-834A-9FFE-C405718D0100}"/>
    <dgm:cxn modelId="{CF9B74C4-C3F1-FF43-812D-657B49F4B224}" srcId="{CED61242-EB2E-A241-8799-7AC395D7FC81}" destId="{EF99C7C2-D8F7-F34B-AC31-F37E4140B7A6}" srcOrd="0" destOrd="0" parTransId="{565AE65A-42DE-F545-9E82-8CB234F00A8C}" sibTransId="{3E48944B-6990-7E48-82AE-E60B63C49D92}"/>
    <dgm:cxn modelId="{CD191DD5-757C-AB4D-9CE5-C8EC8BABDEDD}" type="presOf" srcId="{CED61242-EB2E-A241-8799-7AC395D7FC81}" destId="{DF146430-6170-0744-8E52-1AA960E090D1}" srcOrd="0" destOrd="0" presId="urn:microsoft.com/office/officeart/2005/8/layout/vList2"/>
    <dgm:cxn modelId="{33FF22D8-5164-3249-94C3-716BB9FF2707}" type="presOf" srcId="{D98F49D1-F49C-1F4D-B73B-48571770FF63}" destId="{DF146430-6170-0744-8E52-1AA960E090D1}" srcOrd="0" destOrd="3" presId="urn:microsoft.com/office/officeart/2005/8/layout/vList2"/>
    <dgm:cxn modelId="{5917EFF1-B8A4-3E48-971C-1838D5001E74}" type="presOf" srcId="{4230BBE3-6D04-D140-839F-146AA26584E8}" destId="{DF146430-6170-0744-8E52-1AA960E090D1}" srcOrd="0" destOrd="6" presId="urn:microsoft.com/office/officeart/2005/8/layout/vList2"/>
    <dgm:cxn modelId="{2A4770FF-542F-B147-917C-889257E030A8}" type="presOf" srcId="{47E94BCB-D0B4-8E43-AD0F-7FCDA6ACDFB0}" destId="{DF146430-6170-0744-8E52-1AA960E090D1}" srcOrd="0" destOrd="2" presId="urn:microsoft.com/office/officeart/2005/8/layout/vList2"/>
    <dgm:cxn modelId="{CCFF7E95-9BA0-7D4C-B4F8-E05C9A0A7E2A}" type="presParOf" srcId="{1CBAFAB0-2DF0-EF41-9F6F-C1623C31119C}" destId="{75324546-5C01-884E-8929-AF1622392E44}" srcOrd="0" destOrd="0" presId="urn:microsoft.com/office/officeart/2005/8/layout/vList2"/>
    <dgm:cxn modelId="{975695EB-6DB0-364B-B26E-E9478CDD7380}" type="presParOf" srcId="{1CBAFAB0-2DF0-EF41-9F6F-C1623C31119C}" destId="{DF146430-6170-0744-8E52-1AA960E090D1}"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5296AD-6D6C-164E-BFB9-910F00A37FE5}"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F6F5AC64-06AA-E445-A7AD-A47DC8B3248C}">
      <dgm:prSet custT="1"/>
      <dgm:spPr/>
      <dgm:t>
        <a:bodyPr/>
        <a:lstStyle/>
        <a:p>
          <a:r>
            <a:rPr lang="en-US" sz="2800">
              <a:latin typeface="Optima" panose="02000503060000020004" pitchFamily="2" charset="0"/>
            </a:rPr>
            <a:t>Absent Students</a:t>
          </a:r>
        </a:p>
      </dgm:t>
    </dgm:pt>
    <dgm:pt modelId="{EF5832DB-C63B-6641-AACD-ECEE5F46CF75}" type="parTrans" cxnId="{9DE15AD6-8CF3-9344-A79B-F3D298700E24}">
      <dgm:prSet/>
      <dgm:spPr/>
      <dgm:t>
        <a:bodyPr/>
        <a:lstStyle/>
        <a:p>
          <a:endParaRPr lang="en-US"/>
        </a:p>
      </dgm:t>
    </dgm:pt>
    <dgm:pt modelId="{610A633D-7883-8146-BA91-16F7DF262A1E}" type="sibTrans" cxnId="{9DE15AD6-8CF3-9344-A79B-F3D298700E24}">
      <dgm:prSet/>
      <dgm:spPr/>
      <dgm:t>
        <a:bodyPr/>
        <a:lstStyle/>
        <a:p>
          <a:endParaRPr lang="en-US"/>
        </a:p>
      </dgm:t>
    </dgm:pt>
    <dgm:pt modelId="{F2E89E38-77B4-1D43-B125-0A18562CB61E}">
      <dgm:prSet/>
      <dgm:spPr/>
      <dgm:t>
        <a:bodyPr/>
        <a:lstStyle/>
        <a:p>
          <a:pPr>
            <a:buFont typeface="Wingdings" pitchFamily="2" charset="2"/>
            <a:buChar char="§"/>
          </a:pPr>
          <a:r>
            <a:rPr lang="en-US">
              <a:solidFill>
                <a:schemeClr val="tx2"/>
              </a:solidFill>
              <a:latin typeface="Optima" panose="02000503060000020004" pitchFamily="2" charset="0"/>
            </a:rPr>
            <a:t>Consider calling a parent to determine reason after continual absences</a:t>
          </a:r>
        </a:p>
      </dgm:t>
    </dgm:pt>
    <dgm:pt modelId="{371EAA4F-1BF6-DC46-AF69-3FB2793E95E2}" type="parTrans" cxnId="{AE60FAAF-AD6E-0049-985E-32DB65A3F634}">
      <dgm:prSet/>
      <dgm:spPr/>
      <dgm:t>
        <a:bodyPr/>
        <a:lstStyle/>
        <a:p>
          <a:endParaRPr lang="en-US"/>
        </a:p>
      </dgm:t>
    </dgm:pt>
    <dgm:pt modelId="{DEE3EAFB-AECB-AA47-9FED-06C2C578AEF3}" type="sibTrans" cxnId="{AE60FAAF-AD6E-0049-985E-32DB65A3F634}">
      <dgm:prSet/>
      <dgm:spPr/>
      <dgm:t>
        <a:bodyPr/>
        <a:lstStyle/>
        <a:p>
          <a:endParaRPr lang="en-US"/>
        </a:p>
      </dgm:t>
    </dgm:pt>
    <dgm:pt modelId="{357F80EC-73FC-304A-9CAB-DA5FCBBCADE3}">
      <dgm:prSet/>
      <dgm:spPr/>
      <dgm:t>
        <a:bodyPr/>
        <a:lstStyle/>
        <a:p>
          <a:pPr>
            <a:buFont typeface="Wingdings" pitchFamily="2" charset="2"/>
            <a:buChar char="§"/>
          </a:pPr>
          <a:r>
            <a:rPr lang="en-US">
              <a:solidFill>
                <a:schemeClr val="tx2"/>
              </a:solidFill>
              <a:latin typeface="Optima" panose="02000503060000020004" pitchFamily="2" charset="0"/>
            </a:rPr>
            <a:t>What’s being missed in class and group</a:t>
          </a:r>
        </a:p>
      </dgm:t>
    </dgm:pt>
    <dgm:pt modelId="{AF80C1CF-B1C7-8945-9CAE-B4D38D5AADC9}" type="parTrans" cxnId="{409DB094-8167-E547-8176-F24D50913F0D}">
      <dgm:prSet/>
      <dgm:spPr/>
      <dgm:t>
        <a:bodyPr/>
        <a:lstStyle/>
        <a:p>
          <a:endParaRPr lang="en-US"/>
        </a:p>
      </dgm:t>
    </dgm:pt>
    <dgm:pt modelId="{6F50C136-5C4D-E143-90E5-F0216807940F}" type="sibTrans" cxnId="{409DB094-8167-E547-8176-F24D50913F0D}">
      <dgm:prSet/>
      <dgm:spPr/>
      <dgm:t>
        <a:bodyPr/>
        <a:lstStyle/>
        <a:p>
          <a:endParaRPr lang="en-US"/>
        </a:p>
      </dgm:t>
    </dgm:pt>
    <dgm:pt modelId="{B18F140F-318F-2044-BD6A-9E69BDC1F165}">
      <dgm:prSet/>
      <dgm:spPr/>
      <dgm:t>
        <a:bodyPr/>
        <a:lstStyle/>
        <a:p>
          <a:pPr>
            <a:buFont typeface="Wingdings" pitchFamily="2" charset="2"/>
            <a:buChar char="§"/>
          </a:pPr>
          <a:r>
            <a:rPr lang="en-US">
              <a:solidFill>
                <a:schemeClr val="tx2"/>
              </a:solidFill>
              <a:latin typeface="Optima" panose="02000503060000020004" pitchFamily="2" charset="0"/>
            </a:rPr>
            <a:t>Stress importance of coming to school</a:t>
          </a:r>
        </a:p>
      </dgm:t>
    </dgm:pt>
    <dgm:pt modelId="{11FE611D-6307-9A4A-9874-414657C836EE}" type="parTrans" cxnId="{235D3A65-5289-3A44-9648-739D21189A17}">
      <dgm:prSet/>
      <dgm:spPr/>
      <dgm:t>
        <a:bodyPr/>
        <a:lstStyle/>
        <a:p>
          <a:endParaRPr lang="en-US"/>
        </a:p>
      </dgm:t>
    </dgm:pt>
    <dgm:pt modelId="{87613053-7140-2F4C-AADC-49F4EE5DBD65}" type="sibTrans" cxnId="{235D3A65-5289-3A44-9648-739D21189A17}">
      <dgm:prSet/>
      <dgm:spPr/>
      <dgm:t>
        <a:bodyPr/>
        <a:lstStyle/>
        <a:p>
          <a:endParaRPr lang="en-US"/>
        </a:p>
      </dgm:t>
    </dgm:pt>
    <dgm:pt modelId="{4728B9B3-44CB-C14B-B748-55CBF4491FFE}">
      <dgm:prSet/>
      <dgm:spPr/>
      <dgm:t>
        <a:bodyPr/>
        <a:lstStyle/>
        <a:p>
          <a:pPr>
            <a:buFont typeface="Wingdings" pitchFamily="2" charset="2"/>
            <a:buChar char="§"/>
          </a:pPr>
          <a:r>
            <a:rPr lang="en-US">
              <a:solidFill>
                <a:schemeClr val="tx2"/>
              </a:solidFill>
              <a:latin typeface="Optima" panose="02000503060000020004" pitchFamily="2" charset="0"/>
            </a:rPr>
            <a:t>Be non-confrontational</a:t>
          </a:r>
        </a:p>
      </dgm:t>
    </dgm:pt>
    <dgm:pt modelId="{3B8BC308-D03F-DA4F-A3F0-AD71BD05977D}" type="parTrans" cxnId="{B88C2EAE-FF18-9242-87FF-30C276A871A9}">
      <dgm:prSet/>
      <dgm:spPr/>
      <dgm:t>
        <a:bodyPr/>
        <a:lstStyle/>
        <a:p>
          <a:endParaRPr lang="en-US"/>
        </a:p>
      </dgm:t>
    </dgm:pt>
    <dgm:pt modelId="{F8C51984-C14D-184C-A8CA-86C6F29EC8A7}" type="sibTrans" cxnId="{B88C2EAE-FF18-9242-87FF-30C276A871A9}">
      <dgm:prSet/>
      <dgm:spPr/>
      <dgm:t>
        <a:bodyPr/>
        <a:lstStyle/>
        <a:p>
          <a:endParaRPr lang="en-US"/>
        </a:p>
      </dgm:t>
    </dgm:pt>
    <dgm:pt modelId="{C1F74D76-6789-C847-B471-D5BA65DF5018}">
      <dgm:prSet/>
      <dgm:spPr/>
      <dgm:t>
        <a:bodyPr/>
        <a:lstStyle/>
        <a:p>
          <a:pPr>
            <a:buFont typeface="Wingdings" pitchFamily="2" charset="2"/>
            <a:buChar char="§"/>
          </a:pPr>
          <a:r>
            <a:rPr lang="en-US">
              <a:solidFill>
                <a:schemeClr val="tx2"/>
              </a:solidFill>
              <a:latin typeface="Optima" panose="02000503060000020004" pitchFamily="2" charset="0"/>
            </a:rPr>
            <a:t>Let parent know you are concerned and would like to see their child continue with group</a:t>
          </a:r>
        </a:p>
      </dgm:t>
    </dgm:pt>
    <dgm:pt modelId="{0E831BF3-FAF8-AE45-BBFB-1EFFFF88A7DD}" type="parTrans" cxnId="{74FDBD28-29D4-BD45-A538-B3D93801150F}">
      <dgm:prSet/>
      <dgm:spPr/>
      <dgm:t>
        <a:bodyPr/>
        <a:lstStyle/>
        <a:p>
          <a:endParaRPr lang="en-US"/>
        </a:p>
      </dgm:t>
    </dgm:pt>
    <dgm:pt modelId="{278F257F-3ACC-214B-9B8B-94810301E3D9}" type="sibTrans" cxnId="{74FDBD28-29D4-BD45-A538-B3D93801150F}">
      <dgm:prSet/>
      <dgm:spPr/>
      <dgm:t>
        <a:bodyPr/>
        <a:lstStyle/>
        <a:p>
          <a:endParaRPr lang="en-US"/>
        </a:p>
      </dgm:t>
    </dgm:pt>
    <dgm:pt modelId="{ED5586C4-F6E2-D748-A012-2450BDBBB59D}">
      <dgm:prSet/>
      <dgm:spPr/>
      <dgm:t>
        <a:bodyPr/>
        <a:lstStyle/>
        <a:p>
          <a:pPr>
            <a:buFont typeface="Wingdings" pitchFamily="2" charset="2"/>
            <a:buChar char="§"/>
          </a:pPr>
          <a:r>
            <a:rPr lang="en-US">
              <a:solidFill>
                <a:schemeClr val="tx2"/>
              </a:solidFill>
              <a:latin typeface="Optima" panose="02000503060000020004" pitchFamily="2" charset="0"/>
            </a:rPr>
            <a:t>Problem solve ways to support parents in getting child back to school</a:t>
          </a:r>
        </a:p>
      </dgm:t>
    </dgm:pt>
    <dgm:pt modelId="{94EE4350-0F41-CF4C-B85C-C7BACD443BD2}" type="parTrans" cxnId="{11E98F17-D07E-764C-A947-960DBBC6C5FD}">
      <dgm:prSet/>
      <dgm:spPr/>
      <dgm:t>
        <a:bodyPr/>
        <a:lstStyle/>
        <a:p>
          <a:endParaRPr lang="en-US"/>
        </a:p>
      </dgm:t>
    </dgm:pt>
    <dgm:pt modelId="{E09CFEFF-BE76-BA4D-A2B0-B6BF5641E562}" type="sibTrans" cxnId="{11E98F17-D07E-764C-A947-960DBBC6C5FD}">
      <dgm:prSet/>
      <dgm:spPr/>
      <dgm:t>
        <a:bodyPr/>
        <a:lstStyle/>
        <a:p>
          <a:endParaRPr lang="en-US"/>
        </a:p>
      </dgm:t>
    </dgm:pt>
    <dgm:pt modelId="{885A8EBB-E534-0144-8A17-25A3169C9815}">
      <dgm:prSet/>
      <dgm:spPr/>
      <dgm:t>
        <a:bodyPr/>
        <a:lstStyle/>
        <a:p>
          <a:pPr>
            <a:buFont typeface="Wingdings" pitchFamily="2" charset="2"/>
            <a:buChar char="§"/>
          </a:pPr>
          <a:r>
            <a:rPr lang="en-US">
              <a:solidFill>
                <a:schemeClr val="tx2"/>
              </a:solidFill>
              <a:latin typeface="Optima" panose="02000503060000020004" pitchFamily="2" charset="0"/>
            </a:rPr>
            <a:t>Plan a family session</a:t>
          </a:r>
        </a:p>
      </dgm:t>
    </dgm:pt>
    <dgm:pt modelId="{CEDA5B46-99EC-3447-9F18-D279ADC7E27D}" type="parTrans" cxnId="{427D5D3F-5BA4-9D42-A57A-67E94816AE64}">
      <dgm:prSet/>
      <dgm:spPr/>
      <dgm:t>
        <a:bodyPr/>
        <a:lstStyle/>
        <a:p>
          <a:endParaRPr lang="en-US"/>
        </a:p>
      </dgm:t>
    </dgm:pt>
    <dgm:pt modelId="{C932113C-6C73-2847-B6E5-E67465B057E3}" type="sibTrans" cxnId="{427D5D3F-5BA4-9D42-A57A-67E94816AE64}">
      <dgm:prSet/>
      <dgm:spPr/>
      <dgm:t>
        <a:bodyPr/>
        <a:lstStyle/>
        <a:p>
          <a:endParaRPr lang="en-US"/>
        </a:p>
      </dgm:t>
    </dgm:pt>
    <dgm:pt modelId="{F5F9F014-8F6E-B842-B93A-5FDD35F33FDF}">
      <dgm:prSet/>
      <dgm:spPr/>
      <dgm:t>
        <a:bodyPr/>
        <a:lstStyle/>
        <a:p>
          <a:pPr>
            <a:buFont typeface="Wingdings" pitchFamily="2" charset="2"/>
            <a:buChar char="§"/>
          </a:pPr>
          <a:r>
            <a:rPr lang="en-US">
              <a:solidFill>
                <a:schemeClr val="tx2"/>
              </a:solidFill>
              <a:latin typeface="Optima" panose="02000503060000020004" pitchFamily="2" charset="0"/>
            </a:rPr>
            <a:t>“I have been concerned about your child’s attendance at school. She has been missing a lot of schoolwork and a lot of important topics in our group. If there’s a specific problem that’s keeping her from attending school, maybe we could discuss it and work something out. I am here to help. Is there anything that I can do to help her get to school?”</a:t>
          </a:r>
        </a:p>
      </dgm:t>
    </dgm:pt>
    <dgm:pt modelId="{B4592259-4817-EA40-AAB9-5A1250E481EE}" type="parTrans" cxnId="{F6494B00-3A60-2A45-AA46-24F1A0610D2C}">
      <dgm:prSet/>
      <dgm:spPr/>
      <dgm:t>
        <a:bodyPr/>
        <a:lstStyle/>
        <a:p>
          <a:endParaRPr lang="en-US"/>
        </a:p>
      </dgm:t>
    </dgm:pt>
    <dgm:pt modelId="{2BFBE2CC-B07F-2E4A-A9CD-05D73E6FA716}" type="sibTrans" cxnId="{F6494B00-3A60-2A45-AA46-24F1A0610D2C}">
      <dgm:prSet/>
      <dgm:spPr/>
      <dgm:t>
        <a:bodyPr/>
        <a:lstStyle/>
        <a:p>
          <a:endParaRPr lang="en-US"/>
        </a:p>
      </dgm:t>
    </dgm:pt>
    <dgm:pt modelId="{95E1C156-C69F-6740-B385-3D9F77B35844}" type="pres">
      <dgm:prSet presAssocID="{2C5296AD-6D6C-164E-BFB9-910F00A37FE5}" presName="Name0" presStyleCnt="0">
        <dgm:presLayoutVars>
          <dgm:dir/>
          <dgm:animLvl val="lvl"/>
          <dgm:resizeHandles val="exact"/>
        </dgm:presLayoutVars>
      </dgm:prSet>
      <dgm:spPr/>
    </dgm:pt>
    <dgm:pt modelId="{2AA3A467-6649-7544-947E-730BF2556F67}" type="pres">
      <dgm:prSet presAssocID="{F6F5AC64-06AA-E445-A7AD-A47DC8B3248C}" presName="composite" presStyleCnt="0"/>
      <dgm:spPr/>
    </dgm:pt>
    <dgm:pt modelId="{1A1D8F9F-5A06-844A-9832-25AAE3169DA5}" type="pres">
      <dgm:prSet presAssocID="{F6F5AC64-06AA-E445-A7AD-A47DC8B3248C}" presName="parTx" presStyleLbl="alignNode1" presStyleIdx="0" presStyleCnt="1">
        <dgm:presLayoutVars>
          <dgm:chMax val="0"/>
          <dgm:chPref val="0"/>
          <dgm:bulletEnabled val="1"/>
        </dgm:presLayoutVars>
      </dgm:prSet>
      <dgm:spPr/>
    </dgm:pt>
    <dgm:pt modelId="{032D60EE-39B5-DF4B-8391-A173FD734FF8}" type="pres">
      <dgm:prSet presAssocID="{F6F5AC64-06AA-E445-A7AD-A47DC8B3248C}" presName="desTx" presStyleLbl="alignAccFollowNode1" presStyleIdx="0" presStyleCnt="1">
        <dgm:presLayoutVars>
          <dgm:bulletEnabled val="1"/>
        </dgm:presLayoutVars>
      </dgm:prSet>
      <dgm:spPr/>
    </dgm:pt>
  </dgm:ptLst>
  <dgm:cxnLst>
    <dgm:cxn modelId="{F6494B00-3A60-2A45-AA46-24F1A0610D2C}" srcId="{885A8EBB-E534-0144-8A17-25A3169C9815}" destId="{F5F9F014-8F6E-B842-B93A-5FDD35F33FDF}" srcOrd="0" destOrd="0" parTransId="{B4592259-4817-EA40-AAB9-5A1250E481EE}" sibTransId="{2BFBE2CC-B07F-2E4A-A9CD-05D73E6FA716}"/>
    <dgm:cxn modelId="{11E98F17-D07E-764C-A947-960DBBC6C5FD}" srcId="{F2E89E38-77B4-1D43-B125-0A18562CB61E}" destId="{ED5586C4-F6E2-D748-A012-2450BDBBB59D}" srcOrd="4" destOrd="0" parTransId="{94EE4350-0F41-CF4C-B85C-C7BACD443BD2}" sibTransId="{E09CFEFF-BE76-BA4D-A2B0-B6BF5641E562}"/>
    <dgm:cxn modelId="{7B883B22-1816-EB42-87DA-B05BAE0DB4DE}" type="presOf" srcId="{C1F74D76-6789-C847-B471-D5BA65DF5018}" destId="{032D60EE-39B5-DF4B-8391-A173FD734FF8}" srcOrd="0" destOrd="4" presId="urn:microsoft.com/office/officeart/2005/8/layout/hList1"/>
    <dgm:cxn modelId="{74FDBD28-29D4-BD45-A538-B3D93801150F}" srcId="{F2E89E38-77B4-1D43-B125-0A18562CB61E}" destId="{C1F74D76-6789-C847-B471-D5BA65DF5018}" srcOrd="3" destOrd="0" parTransId="{0E831BF3-FAF8-AE45-BBFB-1EFFFF88A7DD}" sibTransId="{278F257F-3ACC-214B-9B8B-94810301E3D9}"/>
    <dgm:cxn modelId="{6B088E3D-AB5C-204D-9CB2-109954CFB7EF}" type="presOf" srcId="{F6F5AC64-06AA-E445-A7AD-A47DC8B3248C}" destId="{1A1D8F9F-5A06-844A-9832-25AAE3169DA5}" srcOrd="0" destOrd="0" presId="urn:microsoft.com/office/officeart/2005/8/layout/hList1"/>
    <dgm:cxn modelId="{427D5D3F-5BA4-9D42-A57A-67E94816AE64}" srcId="{F2E89E38-77B4-1D43-B125-0A18562CB61E}" destId="{885A8EBB-E534-0144-8A17-25A3169C9815}" srcOrd="5" destOrd="0" parTransId="{CEDA5B46-99EC-3447-9F18-D279ADC7E27D}" sibTransId="{C932113C-6C73-2847-B6E5-E67465B057E3}"/>
    <dgm:cxn modelId="{44E12B45-3759-9D4E-9953-CAA5464BF746}" type="presOf" srcId="{357F80EC-73FC-304A-9CAB-DA5FCBBCADE3}" destId="{032D60EE-39B5-DF4B-8391-A173FD734FF8}" srcOrd="0" destOrd="1" presId="urn:microsoft.com/office/officeart/2005/8/layout/hList1"/>
    <dgm:cxn modelId="{6B7D9557-7F15-4045-8ABD-5DA24E84DF89}" type="presOf" srcId="{ED5586C4-F6E2-D748-A012-2450BDBBB59D}" destId="{032D60EE-39B5-DF4B-8391-A173FD734FF8}" srcOrd="0" destOrd="5" presId="urn:microsoft.com/office/officeart/2005/8/layout/hList1"/>
    <dgm:cxn modelId="{235D3A65-5289-3A44-9648-739D21189A17}" srcId="{F2E89E38-77B4-1D43-B125-0A18562CB61E}" destId="{B18F140F-318F-2044-BD6A-9E69BDC1F165}" srcOrd="1" destOrd="0" parTransId="{11FE611D-6307-9A4A-9874-414657C836EE}" sibTransId="{87613053-7140-2F4C-AADC-49F4EE5DBD65}"/>
    <dgm:cxn modelId="{409DB094-8167-E547-8176-F24D50913F0D}" srcId="{F2E89E38-77B4-1D43-B125-0A18562CB61E}" destId="{357F80EC-73FC-304A-9CAB-DA5FCBBCADE3}" srcOrd="0" destOrd="0" parTransId="{AF80C1CF-B1C7-8945-9CAE-B4D38D5AADC9}" sibTransId="{6F50C136-5C4D-E143-90E5-F0216807940F}"/>
    <dgm:cxn modelId="{09D2DC9C-8109-584C-8023-8DC9412E3F28}" type="presOf" srcId="{885A8EBB-E534-0144-8A17-25A3169C9815}" destId="{032D60EE-39B5-DF4B-8391-A173FD734FF8}" srcOrd="0" destOrd="6" presId="urn:microsoft.com/office/officeart/2005/8/layout/hList1"/>
    <dgm:cxn modelId="{AE9B209F-A274-2247-A60D-18CF11B881DE}" type="presOf" srcId="{F2E89E38-77B4-1D43-B125-0A18562CB61E}" destId="{032D60EE-39B5-DF4B-8391-A173FD734FF8}" srcOrd="0" destOrd="0" presId="urn:microsoft.com/office/officeart/2005/8/layout/hList1"/>
    <dgm:cxn modelId="{B88C2EAE-FF18-9242-87FF-30C276A871A9}" srcId="{F2E89E38-77B4-1D43-B125-0A18562CB61E}" destId="{4728B9B3-44CB-C14B-B748-55CBF4491FFE}" srcOrd="2" destOrd="0" parTransId="{3B8BC308-D03F-DA4F-A3F0-AD71BD05977D}" sibTransId="{F8C51984-C14D-184C-A8CA-86C6F29EC8A7}"/>
    <dgm:cxn modelId="{AE60FAAF-AD6E-0049-985E-32DB65A3F634}" srcId="{F6F5AC64-06AA-E445-A7AD-A47DC8B3248C}" destId="{F2E89E38-77B4-1D43-B125-0A18562CB61E}" srcOrd="0" destOrd="0" parTransId="{371EAA4F-1BF6-DC46-AF69-3FB2793E95E2}" sibTransId="{DEE3EAFB-AECB-AA47-9FED-06C2C578AEF3}"/>
    <dgm:cxn modelId="{240504B8-25D0-E847-8BB1-A0CA52140BEA}" type="presOf" srcId="{2C5296AD-6D6C-164E-BFB9-910F00A37FE5}" destId="{95E1C156-C69F-6740-B385-3D9F77B35844}" srcOrd="0" destOrd="0" presId="urn:microsoft.com/office/officeart/2005/8/layout/hList1"/>
    <dgm:cxn modelId="{A0C858B9-311A-6144-86E1-C280C4D78C51}" type="presOf" srcId="{F5F9F014-8F6E-B842-B93A-5FDD35F33FDF}" destId="{032D60EE-39B5-DF4B-8391-A173FD734FF8}" srcOrd="0" destOrd="7" presId="urn:microsoft.com/office/officeart/2005/8/layout/hList1"/>
    <dgm:cxn modelId="{9DE15AD6-8CF3-9344-A79B-F3D298700E24}" srcId="{2C5296AD-6D6C-164E-BFB9-910F00A37FE5}" destId="{F6F5AC64-06AA-E445-A7AD-A47DC8B3248C}" srcOrd="0" destOrd="0" parTransId="{EF5832DB-C63B-6641-AACD-ECEE5F46CF75}" sibTransId="{610A633D-7883-8146-BA91-16F7DF262A1E}"/>
    <dgm:cxn modelId="{6569D8E5-AAFA-3E40-B2C5-6D15DC9DA3EE}" type="presOf" srcId="{B18F140F-318F-2044-BD6A-9E69BDC1F165}" destId="{032D60EE-39B5-DF4B-8391-A173FD734FF8}" srcOrd="0" destOrd="2" presId="urn:microsoft.com/office/officeart/2005/8/layout/hList1"/>
    <dgm:cxn modelId="{838971F3-BCC6-2C46-A337-71C73CCF5C98}" type="presOf" srcId="{4728B9B3-44CB-C14B-B748-55CBF4491FFE}" destId="{032D60EE-39B5-DF4B-8391-A173FD734FF8}" srcOrd="0" destOrd="3" presId="urn:microsoft.com/office/officeart/2005/8/layout/hList1"/>
    <dgm:cxn modelId="{00AB0042-9A03-0E4A-9F44-A74EC87D79A7}" type="presParOf" srcId="{95E1C156-C69F-6740-B385-3D9F77B35844}" destId="{2AA3A467-6649-7544-947E-730BF2556F67}" srcOrd="0" destOrd="0" presId="urn:microsoft.com/office/officeart/2005/8/layout/hList1"/>
    <dgm:cxn modelId="{37CA0CAD-3EC0-E949-9166-BC05E4296F48}" type="presParOf" srcId="{2AA3A467-6649-7544-947E-730BF2556F67}" destId="{1A1D8F9F-5A06-844A-9832-25AAE3169DA5}" srcOrd="0" destOrd="0" presId="urn:microsoft.com/office/officeart/2005/8/layout/hList1"/>
    <dgm:cxn modelId="{B89528D3-ACB4-9D43-AF11-FDD22E1F396E}" type="presParOf" srcId="{2AA3A467-6649-7544-947E-730BF2556F67}" destId="{032D60EE-39B5-DF4B-8391-A173FD734FF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46F74B-35B3-0E45-913D-2AED29295591}"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FBF76B4A-96BC-4849-B184-441862A0D7E9}">
      <dgm:prSet/>
      <dgm:spPr/>
      <dgm:t>
        <a:bodyPr/>
        <a:lstStyle/>
        <a:p>
          <a:r>
            <a:rPr lang="en-US">
              <a:solidFill>
                <a:schemeClr val="bg2"/>
              </a:solidFill>
              <a:latin typeface="Optima" panose="02000503060000020004" pitchFamily="2" charset="0"/>
            </a:rPr>
            <a:t>Dealing with Questions About the Personal Information of the Group Leader</a:t>
          </a:r>
        </a:p>
      </dgm:t>
    </dgm:pt>
    <dgm:pt modelId="{FC601301-F7A0-5241-B00A-FBC06DC27B35}" type="parTrans" cxnId="{9BF62F34-157E-144A-8B90-7A3DED4E7C58}">
      <dgm:prSet/>
      <dgm:spPr/>
      <dgm:t>
        <a:bodyPr/>
        <a:lstStyle/>
        <a:p>
          <a:endParaRPr lang="en-US"/>
        </a:p>
      </dgm:t>
    </dgm:pt>
    <dgm:pt modelId="{6F5523CB-B790-B448-9EB9-7BE89C30F958}" type="sibTrans" cxnId="{9BF62F34-157E-144A-8B90-7A3DED4E7C58}">
      <dgm:prSet/>
      <dgm:spPr/>
      <dgm:t>
        <a:bodyPr/>
        <a:lstStyle/>
        <a:p>
          <a:endParaRPr lang="en-US"/>
        </a:p>
      </dgm:t>
    </dgm:pt>
    <dgm:pt modelId="{AD198769-9906-1A48-8B09-649B48B9741D}">
      <dgm:prSet/>
      <dgm:spPr/>
      <dgm:t>
        <a:bodyPr/>
        <a:lstStyle/>
        <a:p>
          <a:pPr>
            <a:buFont typeface="Wingdings" pitchFamily="2" charset="2"/>
            <a:buChar char="§"/>
          </a:pPr>
          <a:r>
            <a:rPr lang="en-US">
              <a:solidFill>
                <a:schemeClr val="tx2"/>
              </a:solidFill>
              <a:latin typeface="Optima" panose="02000503060000020004" pitchFamily="2" charset="0"/>
            </a:rPr>
            <a:t>Thoughtful disclosure can help build rapport</a:t>
          </a:r>
        </a:p>
      </dgm:t>
    </dgm:pt>
    <dgm:pt modelId="{2BDC129B-5F49-2B4A-836F-31D803D3E8D9}" type="parTrans" cxnId="{446D4E7B-324F-3748-9794-F89E06D590F6}">
      <dgm:prSet/>
      <dgm:spPr/>
      <dgm:t>
        <a:bodyPr/>
        <a:lstStyle/>
        <a:p>
          <a:endParaRPr lang="en-US"/>
        </a:p>
      </dgm:t>
    </dgm:pt>
    <dgm:pt modelId="{6B753600-401C-8B49-9CFD-25FC2CA702A2}" type="sibTrans" cxnId="{446D4E7B-324F-3748-9794-F89E06D590F6}">
      <dgm:prSet/>
      <dgm:spPr/>
      <dgm:t>
        <a:bodyPr/>
        <a:lstStyle/>
        <a:p>
          <a:endParaRPr lang="en-US"/>
        </a:p>
      </dgm:t>
    </dgm:pt>
    <dgm:pt modelId="{E003FD7A-EB64-AF4F-9207-A55024B58470}">
      <dgm:prSet/>
      <dgm:spPr/>
      <dgm:t>
        <a:bodyPr/>
        <a:lstStyle/>
        <a:p>
          <a:pPr>
            <a:buFont typeface="Wingdings" pitchFamily="2" charset="2"/>
            <a:buChar char="§"/>
          </a:pPr>
          <a:r>
            <a:rPr lang="en-US">
              <a:solidFill>
                <a:schemeClr val="tx2"/>
              </a:solidFill>
              <a:latin typeface="Optima" panose="02000503060000020004" pitchFamily="2" charset="0"/>
            </a:rPr>
            <a:t>Be professional and tactful</a:t>
          </a:r>
        </a:p>
      </dgm:t>
    </dgm:pt>
    <dgm:pt modelId="{49DCF096-7FFB-1848-8E2D-7967C3A528E2}" type="parTrans" cxnId="{5E48D8FC-8164-8448-8D16-589B229DF92B}">
      <dgm:prSet/>
      <dgm:spPr/>
      <dgm:t>
        <a:bodyPr/>
        <a:lstStyle/>
        <a:p>
          <a:endParaRPr lang="en-US"/>
        </a:p>
      </dgm:t>
    </dgm:pt>
    <dgm:pt modelId="{80D9CEFE-ACEB-A341-8027-B5C1EF7917C2}" type="sibTrans" cxnId="{5E48D8FC-8164-8448-8D16-589B229DF92B}">
      <dgm:prSet/>
      <dgm:spPr/>
      <dgm:t>
        <a:bodyPr/>
        <a:lstStyle/>
        <a:p>
          <a:endParaRPr lang="en-US"/>
        </a:p>
      </dgm:t>
    </dgm:pt>
    <dgm:pt modelId="{C3ABF9D5-7513-2045-A546-E21A3C402C45}">
      <dgm:prSet/>
      <dgm:spPr/>
      <dgm:t>
        <a:bodyPr/>
        <a:lstStyle/>
        <a:p>
          <a:pPr>
            <a:buFont typeface="Wingdings" pitchFamily="2" charset="2"/>
            <a:buChar char="§"/>
          </a:pPr>
          <a:r>
            <a:rPr lang="en-US">
              <a:solidFill>
                <a:schemeClr val="tx2"/>
              </a:solidFill>
              <a:latin typeface="Optima" panose="02000503060000020004" pitchFamily="2" charset="0"/>
            </a:rPr>
            <a:t>When declining…</a:t>
          </a:r>
        </a:p>
      </dgm:t>
    </dgm:pt>
    <dgm:pt modelId="{0CD8DC29-7269-C948-BD58-C267FB44421D}" type="parTrans" cxnId="{0838372E-A30C-7D48-A5BF-8899100CBB11}">
      <dgm:prSet/>
      <dgm:spPr/>
      <dgm:t>
        <a:bodyPr/>
        <a:lstStyle/>
        <a:p>
          <a:endParaRPr lang="en-US"/>
        </a:p>
      </dgm:t>
    </dgm:pt>
    <dgm:pt modelId="{A2D824CE-F6A3-7E48-A71A-12A9E98DC65A}" type="sibTrans" cxnId="{0838372E-A30C-7D48-A5BF-8899100CBB11}">
      <dgm:prSet/>
      <dgm:spPr/>
      <dgm:t>
        <a:bodyPr/>
        <a:lstStyle/>
        <a:p>
          <a:endParaRPr lang="en-US"/>
        </a:p>
      </dgm:t>
    </dgm:pt>
    <dgm:pt modelId="{80D0524E-A18A-9E4D-AAD4-55CD616D343A}">
      <dgm:prSet/>
      <dgm:spPr/>
      <dgm:t>
        <a:bodyPr/>
        <a:lstStyle/>
        <a:p>
          <a:pPr>
            <a:buFont typeface="Wingdings" pitchFamily="2" charset="2"/>
            <a:buChar char="§"/>
          </a:pPr>
          <a:r>
            <a:rPr lang="en-US">
              <a:solidFill>
                <a:schemeClr val="tx2"/>
              </a:solidFill>
              <a:latin typeface="Optima" panose="02000503060000020004" pitchFamily="2" charset="0"/>
            </a:rPr>
            <a:t>“I really like that you are interested in me, and I like to get to know things about you, too. But, some things stay private and this is one of those things.”</a:t>
          </a:r>
        </a:p>
      </dgm:t>
    </dgm:pt>
    <dgm:pt modelId="{D6EDB4AF-1A6A-6C4E-BE24-4A8C79687B4A}" type="parTrans" cxnId="{DAC97941-9858-3445-A870-E7121468342F}">
      <dgm:prSet/>
      <dgm:spPr/>
      <dgm:t>
        <a:bodyPr/>
        <a:lstStyle/>
        <a:p>
          <a:endParaRPr lang="en-US"/>
        </a:p>
      </dgm:t>
    </dgm:pt>
    <dgm:pt modelId="{895767AB-23AE-304F-A95F-CB8CA57550B8}" type="sibTrans" cxnId="{DAC97941-9858-3445-A870-E7121468342F}">
      <dgm:prSet/>
      <dgm:spPr/>
      <dgm:t>
        <a:bodyPr/>
        <a:lstStyle/>
        <a:p>
          <a:endParaRPr lang="en-US"/>
        </a:p>
      </dgm:t>
    </dgm:pt>
    <dgm:pt modelId="{2BBC253A-3DAE-9942-82B8-549EC41A2CC4}">
      <dgm:prSet/>
      <dgm:spPr/>
      <dgm:t>
        <a:bodyPr/>
        <a:lstStyle/>
        <a:p>
          <a:pPr>
            <a:buFont typeface="Wingdings" pitchFamily="2" charset="2"/>
            <a:buChar char="§"/>
          </a:pPr>
          <a:r>
            <a:rPr lang="en-US">
              <a:solidFill>
                <a:schemeClr val="tx2"/>
              </a:solidFill>
              <a:latin typeface="Optima" panose="02000503060000020004" pitchFamily="2" charset="0"/>
            </a:rPr>
            <a:t>“But, our time together goes fast and there are many things we need to do while we’re together. So let’s get back to it!”</a:t>
          </a:r>
        </a:p>
      </dgm:t>
    </dgm:pt>
    <dgm:pt modelId="{49FA55FC-5D6F-1341-A4A1-DB76BB65661E}" type="parTrans" cxnId="{FC4DAD06-D2CA-9B49-B296-F6C9A1D5159C}">
      <dgm:prSet/>
      <dgm:spPr/>
      <dgm:t>
        <a:bodyPr/>
        <a:lstStyle/>
        <a:p>
          <a:endParaRPr lang="en-US"/>
        </a:p>
      </dgm:t>
    </dgm:pt>
    <dgm:pt modelId="{562D9746-3C83-A244-B8A2-6DEF0BA2A05D}" type="sibTrans" cxnId="{FC4DAD06-D2CA-9B49-B296-F6C9A1D5159C}">
      <dgm:prSet/>
      <dgm:spPr/>
      <dgm:t>
        <a:bodyPr/>
        <a:lstStyle/>
        <a:p>
          <a:endParaRPr lang="en-US"/>
        </a:p>
      </dgm:t>
    </dgm:pt>
    <dgm:pt modelId="{B66C4459-EE83-A94A-A628-AEDB2BBCE2BB}">
      <dgm:prSet/>
      <dgm:spPr/>
      <dgm:t>
        <a:bodyPr/>
        <a:lstStyle/>
        <a:p>
          <a:pPr>
            <a:buFont typeface="Wingdings" pitchFamily="2" charset="2"/>
            <a:buChar char="§"/>
          </a:pPr>
          <a:r>
            <a:rPr lang="en-US">
              <a:solidFill>
                <a:schemeClr val="tx2"/>
              </a:solidFill>
              <a:latin typeface="Optima" panose="02000503060000020004" pitchFamily="2" charset="0"/>
            </a:rPr>
            <a:t>Balance pace with sensitivity</a:t>
          </a:r>
        </a:p>
      </dgm:t>
    </dgm:pt>
    <dgm:pt modelId="{5C7FFE52-ABD4-E744-B0C4-D55EDBDA939D}" type="parTrans" cxnId="{6F1190A3-19A4-1045-AC54-C7BC5DCB4AF4}">
      <dgm:prSet/>
      <dgm:spPr/>
      <dgm:t>
        <a:bodyPr/>
        <a:lstStyle/>
        <a:p>
          <a:endParaRPr lang="en-US"/>
        </a:p>
      </dgm:t>
    </dgm:pt>
    <dgm:pt modelId="{7751AF96-DB0F-9547-9E3D-D42CC5958FD4}" type="sibTrans" cxnId="{6F1190A3-19A4-1045-AC54-C7BC5DCB4AF4}">
      <dgm:prSet/>
      <dgm:spPr/>
      <dgm:t>
        <a:bodyPr/>
        <a:lstStyle/>
        <a:p>
          <a:endParaRPr lang="en-US"/>
        </a:p>
      </dgm:t>
    </dgm:pt>
    <dgm:pt modelId="{453D23CF-825F-934A-B0BA-43B57B70C31A}" type="pres">
      <dgm:prSet presAssocID="{F146F74B-35B3-0E45-913D-2AED29295591}" presName="linear" presStyleCnt="0">
        <dgm:presLayoutVars>
          <dgm:animLvl val="lvl"/>
          <dgm:resizeHandles val="exact"/>
        </dgm:presLayoutVars>
      </dgm:prSet>
      <dgm:spPr/>
    </dgm:pt>
    <dgm:pt modelId="{A65E30AA-C1D8-EB45-8A40-E93F3E503E45}" type="pres">
      <dgm:prSet presAssocID="{FBF76B4A-96BC-4849-B184-441862A0D7E9}" presName="parentText" presStyleLbl="node1" presStyleIdx="0" presStyleCnt="1">
        <dgm:presLayoutVars>
          <dgm:chMax val="0"/>
          <dgm:bulletEnabled val="1"/>
        </dgm:presLayoutVars>
      </dgm:prSet>
      <dgm:spPr/>
    </dgm:pt>
    <dgm:pt modelId="{9B4D8AEE-B309-6442-A14C-853DB2B6FBAF}" type="pres">
      <dgm:prSet presAssocID="{FBF76B4A-96BC-4849-B184-441862A0D7E9}" presName="childText" presStyleLbl="revTx" presStyleIdx="0" presStyleCnt="1">
        <dgm:presLayoutVars>
          <dgm:bulletEnabled val="1"/>
        </dgm:presLayoutVars>
      </dgm:prSet>
      <dgm:spPr/>
    </dgm:pt>
  </dgm:ptLst>
  <dgm:cxnLst>
    <dgm:cxn modelId="{FC4DAD06-D2CA-9B49-B296-F6C9A1D5159C}" srcId="{C3ABF9D5-7513-2045-A546-E21A3C402C45}" destId="{2BBC253A-3DAE-9942-82B8-549EC41A2CC4}" srcOrd="1" destOrd="0" parTransId="{49FA55FC-5D6F-1341-A4A1-DB76BB65661E}" sibTransId="{562D9746-3C83-A244-B8A2-6DEF0BA2A05D}"/>
    <dgm:cxn modelId="{0838372E-A30C-7D48-A5BF-8899100CBB11}" srcId="{FBF76B4A-96BC-4849-B184-441862A0D7E9}" destId="{C3ABF9D5-7513-2045-A546-E21A3C402C45}" srcOrd="1" destOrd="0" parTransId="{0CD8DC29-7269-C948-BD58-C267FB44421D}" sibTransId="{A2D824CE-F6A3-7E48-A71A-12A9E98DC65A}"/>
    <dgm:cxn modelId="{9BF62F34-157E-144A-8B90-7A3DED4E7C58}" srcId="{F146F74B-35B3-0E45-913D-2AED29295591}" destId="{FBF76B4A-96BC-4849-B184-441862A0D7E9}" srcOrd="0" destOrd="0" parTransId="{FC601301-F7A0-5241-B00A-FBC06DC27B35}" sibTransId="{6F5523CB-B790-B448-9EB9-7BE89C30F958}"/>
    <dgm:cxn modelId="{61F43334-E016-8842-BC18-2EDB8805B8DC}" type="presOf" srcId="{FBF76B4A-96BC-4849-B184-441862A0D7E9}" destId="{A65E30AA-C1D8-EB45-8A40-E93F3E503E45}" srcOrd="0" destOrd="0" presId="urn:microsoft.com/office/officeart/2005/8/layout/vList2"/>
    <dgm:cxn modelId="{2600D338-AC8A-394D-8B1F-526CFF2728FF}" type="presOf" srcId="{F146F74B-35B3-0E45-913D-2AED29295591}" destId="{453D23CF-825F-934A-B0BA-43B57B70C31A}" srcOrd="0" destOrd="0" presId="urn:microsoft.com/office/officeart/2005/8/layout/vList2"/>
    <dgm:cxn modelId="{03FDE93F-4B5F-2445-AC3C-D7A89F1A272D}" type="presOf" srcId="{C3ABF9D5-7513-2045-A546-E21A3C402C45}" destId="{9B4D8AEE-B309-6442-A14C-853DB2B6FBAF}" srcOrd="0" destOrd="2" presId="urn:microsoft.com/office/officeart/2005/8/layout/vList2"/>
    <dgm:cxn modelId="{DAC97941-9858-3445-A870-E7121468342F}" srcId="{C3ABF9D5-7513-2045-A546-E21A3C402C45}" destId="{80D0524E-A18A-9E4D-AAD4-55CD616D343A}" srcOrd="0" destOrd="0" parTransId="{D6EDB4AF-1A6A-6C4E-BE24-4A8C79687B4A}" sibTransId="{895767AB-23AE-304F-A95F-CB8CA57550B8}"/>
    <dgm:cxn modelId="{446D4E7B-324F-3748-9794-F89E06D590F6}" srcId="{FBF76B4A-96BC-4849-B184-441862A0D7E9}" destId="{AD198769-9906-1A48-8B09-649B48B9741D}" srcOrd="0" destOrd="0" parTransId="{2BDC129B-5F49-2B4A-836F-31D803D3E8D9}" sibTransId="{6B753600-401C-8B49-9CFD-25FC2CA702A2}"/>
    <dgm:cxn modelId="{C0B5977D-3433-7E43-B32A-649054E63E9F}" type="presOf" srcId="{B66C4459-EE83-A94A-A628-AEDB2BBCE2BB}" destId="{9B4D8AEE-B309-6442-A14C-853DB2B6FBAF}" srcOrd="0" destOrd="5" presId="urn:microsoft.com/office/officeart/2005/8/layout/vList2"/>
    <dgm:cxn modelId="{4819DD97-9860-E042-8729-F2549CA200A8}" type="presOf" srcId="{80D0524E-A18A-9E4D-AAD4-55CD616D343A}" destId="{9B4D8AEE-B309-6442-A14C-853DB2B6FBAF}" srcOrd="0" destOrd="3" presId="urn:microsoft.com/office/officeart/2005/8/layout/vList2"/>
    <dgm:cxn modelId="{6F1190A3-19A4-1045-AC54-C7BC5DCB4AF4}" srcId="{FBF76B4A-96BC-4849-B184-441862A0D7E9}" destId="{B66C4459-EE83-A94A-A628-AEDB2BBCE2BB}" srcOrd="2" destOrd="0" parTransId="{5C7FFE52-ABD4-E744-B0C4-D55EDBDA939D}" sibTransId="{7751AF96-DB0F-9547-9E3D-D42CC5958FD4}"/>
    <dgm:cxn modelId="{D7D508D3-F8C9-F44D-81D4-19F288B66D4E}" type="presOf" srcId="{AD198769-9906-1A48-8B09-649B48B9741D}" destId="{9B4D8AEE-B309-6442-A14C-853DB2B6FBAF}" srcOrd="0" destOrd="0" presId="urn:microsoft.com/office/officeart/2005/8/layout/vList2"/>
    <dgm:cxn modelId="{59A2F6D3-0468-0644-84E9-F00E3B1ED729}" type="presOf" srcId="{E003FD7A-EB64-AF4F-9207-A55024B58470}" destId="{9B4D8AEE-B309-6442-A14C-853DB2B6FBAF}" srcOrd="0" destOrd="1" presId="urn:microsoft.com/office/officeart/2005/8/layout/vList2"/>
    <dgm:cxn modelId="{5E48D8FC-8164-8448-8D16-589B229DF92B}" srcId="{AD198769-9906-1A48-8B09-649B48B9741D}" destId="{E003FD7A-EB64-AF4F-9207-A55024B58470}" srcOrd="0" destOrd="0" parTransId="{49DCF096-7FFB-1848-8E2D-7967C3A528E2}" sibTransId="{80D9CEFE-ACEB-A341-8027-B5C1EF7917C2}"/>
    <dgm:cxn modelId="{BA7437FE-F313-AF48-B001-A365D34F42E9}" type="presOf" srcId="{2BBC253A-3DAE-9942-82B8-549EC41A2CC4}" destId="{9B4D8AEE-B309-6442-A14C-853DB2B6FBAF}" srcOrd="0" destOrd="4" presId="urn:microsoft.com/office/officeart/2005/8/layout/vList2"/>
    <dgm:cxn modelId="{EE0D144A-D55C-014E-A86E-6112B8218AD2}" type="presParOf" srcId="{453D23CF-825F-934A-B0BA-43B57B70C31A}" destId="{A65E30AA-C1D8-EB45-8A40-E93F3E503E45}" srcOrd="0" destOrd="0" presId="urn:microsoft.com/office/officeart/2005/8/layout/vList2"/>
    <dgm:cxn modelId="{D3B9F2B0-E9AF-B448-A8E2-7E4CDB045109}" type="presParOf" srcId="{453D23CF-825F-934A-B0BA-43B57B70C31A}" destId="{9B4D8AEE-B309-6442-A14C-853DB2B6FBAF}"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0AEE55-2194-2E42-AEC3-317D8FF5B43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8DA6139B-423B-5543-9EBF-3CC4A652B42C}">
      <dgm:prSet custT="1"/>
      <dgm:spPr/>
      <dgm:t>
        <a:bodyPr/>
        <a:lstStyle/>
        <a:p>
          <a:r>
            <a:rPr lang="en-US" sz="3000">
              <a:latin typeface="Optima" panose="02000503060000020004" pitchFamily="2" charset="0"/>
            </a:rPr>
            <a:t>Directly Challenging to the Leader</a:t>
          </a:r>
        </a:p>
      </dgm:t>
    </dgm:pt>
    <dgm:pt modelId="{AF3DA993-E8D1-6E4C-B7E4-7054827FEAA7}" type="parTrans" cxnId="{EDBEB8B1-6581-4646-AAC8-B4919BBB501F}">
      <dgm:prSet/>
      <dgm:spPr/>
      <dgm:t>
        <a:bodyPr/>
        <a:lstStyle/>
        <a:p>
          <a:endParaRPr lang="en-US"/>
        </a:p>
      </dgm:t>
    </dgm:pt>
    <dgm:pt modelId="{1151B811-5098-0C42-ACA7-FC42F4399B64}" type="sibTrans" cxnId="{EDBEB8B1-6581-4646-AAC8-B4919BBB501F}">
      <dgm:prSet/>
      <dgm:spPr/>
      <dgm:t>
        <a:bodyPr/>
        <a:lstStyle/>
        <a:p>
          <a:endParaRPr lang="en-US"/>
        </a:p>
      </dgm:t>
    </dgm:pt>
    <dgm:pt modelId="{BDEF8F78-B222-164B-A14E-1C2FEB0BCD70}">
      <dgm:prSet custT="1"/>
      <dgm:spPr/>
      <dgm:t>
        <a:bodyPr/>
        <a:lstStyle/>
        <a:p>
          <a:pPr>
            <a:buFont typeface="Wingdings" pitchFamily="2" charset="2"/>
            <a:buChar char="§"/>
          </a:pPr>
          <a:r>
            <a:rPr lang="en-US" sz="2000">
              <a:solidFill>
                <a:schemeClr val="tx2"/>
              </a:solidFill>
              <a:latin typeface="Optima" panose="02000503060000020004" pitchFamily="2" charset="0"/>
            </a:rPr>
            <a:t>Find out if the following are a factor for the student…</a:t>
          </a:r>
        </a:p>
      </dgm:t>
    </dgm:pt>
    <dgm:pt modelId="{6E768B0D-5FB0-1E4B-91AD-B86C3C7DA14F}" type="parTrans" cxnId="{716BA1EA-2B75-2B40-8270-E2DFC0398E65}">
      <dgm:prSet/>
      <dgm:spPr/>
      <dgm:t>
        <a:bodyPr/>
        <a:lstStyle/>
        <a:p>
          <a:endParaRPr lang="en-US"/>
        </a:p>
      </dgm:t>
    </dgm:pt>
    <dgm:pt modelId="{7A93F8A7-AE7F-F948-8877-FA3A75BA4D1F}" type="sibTrans" cxnId="{716BA1EA-2B75-2B40-8270-E2DFC0398E65}">
      <dgm:prSet/>
      <dgm:spPr/>
      <dgm:t>
        <a:bodyPr/>
        <a:lstStyle/>
        <a:p>
          <a:endParaRPr lang="en-US"/>
        </a:p>
      </dgm:t>
    </dgm:pt>
    <dgm:pt modelId="{C2B954B2-6E7E-D14D-8E72-3B2A828B459E}">
      <dgm:prSet custT="1"/>
      <dgm:spPr/>
      <dgm:t>
        <a:bodyPr/>
        <a:lstStyle/>
        <a:p>
          <a:pPr>
            <a:buFont typeface="Wingdings" pitchFamily="2" charset="2"/>
            <a:buChar char="§"/>
          </a:pPr>
          <a:r>
            <a:rPr lang="en-US" sz="2000">
              <a:solidFill>
                <a:schemeClr val="tx2"/>
              </a:solidFill>
              <a:latin typeface="Optima" panose="02000503060000020004" pitchFamily="2" charset="0"/>
            </a:rPr>
            <a:t>Feels threatened and/or misunderstood</a:t>
          </a:r>
        </a:p>
      </dgm:t>
    </dgm:pt>
    <dgm:pt modelId="{2B66AAFA-DF27-FD4F-B92C-79C6CA77798B}" type="parTrans" cxnId="{A033C7E9-F7D8-CF42-8F90-BD954688EF7A}">
      <dgm:prSet/>
      <dgm:spPr/>
      <dgm:t>
        <a:bodyPr/>
        <a:lstStyle/>
        <a:p>
          <a:endParaRPr lang="en-US"/>
        </a:p>
      </dgm:t>
    </dgm:pt>
    <dgm:pt modelId="{E3BF44BA-B358-6747-AED2-D1C6D4A16D15}" type="sibTrans" cxnId="{A033C7E9-F7D8-CF42-8F90-BD954688EF7A}">
      <dgm:prSet/>
      <dgm:spPr/>
      <dgm:t>
        <a:bodyPr/>
        <a:lstStyle/>
        <a:p>
          <a:endParaRPr lang="en-US"/>
        </a:p>
      </dgm:t>
    </dgm:pt>
    <dgm:pt modelId="{506D27E3-0F7A-6C49-99F1-48C8F2145665}">
      <dgm:prSet custT="1"/>
      <dgm:spPr/>
      <dgm:t>
        <a:bodyPr/>
        <a:lstStyle/>
        <a:p>
          <a:pPr>
            <a:buFont typeface="Wingdings" pitchFamily="2" charset="2"/>
            <a:buChar char="§"/>
          </a:pPr>
          <a:r>
            <a:rPr lang="en-US" sz="2000">
              <a:solidFill>
                <a:schemeClr val="tx2"/>
              </a:solidFill>
              <a:latin typeface="Optima" panose="02000503060000020004" pitchFamily="2" charset="0"/>
            </a:rPr>
            <a:t>Had unsuccessful experiences with professionals in the past</a:t>
          </a:r>
        </a:p>
      </dgm:t>
    </dgm:pt>
    <dgm:pt modelId="{19EB8A0A-5FFB-EA4A-AFA7-6B8453738D82}" type="parTrans" cxnId="{BAFF5E51-21B9-5A42-B28F-FD4FAD0E8F6F}">
      <dgm:prSet/>
      <dgm:spPr/>
      <dgm:t>
        <a:bodyPr/>
        <a:lstStyle/>
        <a:p>
          <a:endParaRPr lang="en-US"/>
        </a:p>
      </dgm:t>
    </dgm:pt>
    <dgm:pt modelId="{5641C1F1-9DA9-904E-95CD-99C10D166439}" type="sibTrans" cxnId="{BAFF5E51-21B9-5A42-B28F-FD4FAD0E8F6F}">
      <dgm:prSet/>
      <dgm:spPr/>
      <dgm:t>
        <a:bodyPr/>
        <a:lstStyle/>
        <a:p>
          <a:endParaRPr lang="en-US"/>
        </a:p>
      </dgm:t>
    </dgm:pt>
    <dgm:pt modelId="{57231B8F-0C1A-724A-95DD-469C95FDB3AA}">
      <dgm:prSet custT="1"/>
      <dgm:spPr/>
      <dgm:t>
        <a:bodyPr/>
        <a:lstStyle/>
        <a:p>
          <a:pPr>
            <a:buFont typeface="Wingdings" pitchFamily="2" charset="2"/>
            <a:buChar char="§"/>
          </a:pPr>
          <a:r>
            <a:rPr lang="en-US" sz="2000">
              <a:solidFill>
                <a:schemeClr val="tx2"/>
              </a:solidFill>
              <a:latin typeface="Optima" panose="02000503060000020004" pitchFamily="2" charset="0"/>
            </a:rPr>
            <a:t>Cultural differences</a:t>
          </a:r>
        </a:p>
      </dgm:t>
    </dgm:pt>
    <dgm:pt modelId="{4094F11E-940E-F44E-AE72-80F2BEF64B2F}" type="parTrans" cxnId="{B4B5CA41-B91F-D74F-8189-ECA5A7A017F0}">
      <dgm:prSet/>
      <dgm:spPr/>
      <dgm:t>
        <a:bodyPr/>
        <a:lstStyle/>
        <a:p>
          <a:endParaRPr lang="en-US"/>
        </a:p>
      </dgm:t>
    </dgm:pt>
    <dgm:pt modelId="{7DC86C9B-BF2F-E14C-BBBD-83A5D43BCDF8}" type="sibTrans" cxnId="{B4B5CA41-B91F-D74F-8189-ECA5A7A017F0}">
      <dgm:prSet/>
      <dgm:spPr/>
      <dgm:t>
        <a:bodyPr/>
        <a:lstStyle/>
        <a:p>
          <a:endParaRPr lang="en-US"/>
        </a:p>
      </dgm:t>
    </dgm:pt>
    <dgm:pt modelId="{21E9BDE2-1342-B347-849A-D446FAD2B67D}">
      <dgm:prSet custT="1"/>
      <dgm:spPr/>
      <dgm:t>
        <a:bodyPr/>
        <a:lstStyle/>
        <a:p>
          <a:pPr>
            <a:buFont typeface="Wingdings" pitchFamily="2" charset="2"/>
            <a:buChar char="§"/>
          </a:pPr>
          <a:r>
            <a:rPr lang="en-US" sz="2000">
              <a:solidFill>
                <a:schemeClr val="tx2"/>
              </a:solidFill>
              <a:latin typeface="Optima" panose="02000503060000020004" pitchFamily="2" charset="0"/>
            </a:rPr>
            <a:t>Potential steps</a:t>
          </a:r>
        </a:p>
      </dgm:t>
    </dgm:pt>
    <dgm:pt modelId="{04A3D7A5-AE1C-CA4D-B97E-3094C351183D}" type="parTrans" cxnId="{1621C5AC-5D5F-4E4C-AF5B-4FD5958B705A}">
      <dgm:prSet/>
      <dgm:spPr/>
      <dgm:t>
        <a:bodyPr/>
        <a:lstStyle/>
        <a:p>
          <a:endParaRPr lang="en-US"/>
        </a:p>
      </dgm:t>
    </dgm:pt>
    <dgm:pt modelId="{DF4CF6FE-8BDE-DD4D-942D-B11F7EB10850}" type="sibTrans" cxnId="{1621C5AC-5D5F-4E4C-AF5B-4FD5958B705A}">
      <dgm:prSet/>
      <dgm:spPr/>
      <dgm:t>
        <a:bodyPr/>
        <a:lstStyle/>
        <a:p>
          <a:endParaRPr lang="en-US"/>
        </a:p>
      </dgm:t>
    </dgm:pt>
    <dgm:pt modelId="{5778577C-D69F-784A-AAE4-AE713E0B27DA}">
      <dgm:prSet custT="1"/>
      <dgm:spPr/>
      <dgm:t>
        <a:bodyPr/>
        <a:lstStyle/>
        <a:p>
          <a:pPr>
            <a:buFont typeface="Wingdings" pitchFamily="2" charset="2"/>
            <a:buChar char="§"/>
          </a:pPr>
          <a:r>
            <a:rPr lang="en-US" sz="2000">
              <a:solidFill>
                <a:schemeClr val="tx2"/>
              </a:solidFill>
              <a:latin typeface="Optima" panose="02000503060000020004" pitchFamily="2" charset="0"/>
            </a:rPr>
            <a:t>Discuss that group can be helpful despite differences and tailored to fit member needs</a:t>
          </a:r>
        </a:p>
      </dgm:t>
    </dgm:pt>
    <dgm:pt modelId="{2C39EDE3-2EE5-674C-9599-F50F33EC63BF}" type="parTrans" cxnId="{E1C4BAF9-93E1-0049-BBEA-85EDFA7526E9}">
      <dgm:prSet/>
      <dgm:spPr/>
      <dgm:t>
        <a:bodyPr/>
        <a:lstStyle/>
        <a:p>
          <a:endParaRPr lang="en-US"/>
        </a:p>
      </dgm:t>
    </dgm:pt>
    <dgm:pt modelId="{7CDAD679-F919-5C41-B51E-7FA714C32B80}" type="sibTrans" cxnId="{E1C4BAF9-93E1-0049-BBEA-85EDFA7526E9}">
      <dgm:prSet/>
      <dgm:spPr/>
      <dgm:t>
        <a:bodyPr/>
        <a:lstStyle/>
        <a:p>
          <a:endParaRPr lang="en-US"/>
        </a:p>
      </dgm:t>
    </dgm:pt>
    <dgm:pt modelId="{7B01615A-2336-2742-8E26-5EF54A2722C3}">
      <dgm:prSet custT="1"/>
      <dgm:spPr/>
      <dgm:t>
        <a:bodyPr/>
        <a:lstStyle/>
        <a:p>
          <a:pPr>
            <a:buFont typeface="Wingdings" pitchFamily="2" charset="2"/>
            <a:buChar char="§"/>
          </a:pPr>
          <a:r>
            <a:rPr lang="en-US" sz="2000">
              <a:solidFill>
                <a:schemeClr val="tx2"/>
              </a:solidFill>
              <a:latin typeface="Optima" panose="02000503060000020004" pitchFamily="2" charset="0"/>
            </a:rPr>
            <a:t>May feel you are taking the parent or teacher’s side</a:t>
          </a:r>
        </a:p>
      </dgm:t>
    </dgm:pt>
    <dgm:pt modelId="{7A886179-84FA-4F44-AD08-6ACFC9A8F39A}" type="parTrans" cxnId="{0D7EFD4A-43EC-B646-8B6D-C5DF0E214413}">
      <dgm:prSet/>
      <dgm:spPr/>
      <dgm:t>
        <a:bodyPr/>
        <a:lstStyle/>
        <a:p>
          <a:endParaRPr lang="en-US"/>
        </a:p>
      </dgm:t>
    </dgm:pt>
    <dgm:pt modelId="{357318B3-A3A2-0D4F-94EC-8B2EBDCDE613}" type="sibTrans" cxnId="{0D7EFD4A-43EC-B646-8B6D-C5DF0E214413}">
      <dgm:prSet/>
      <dgm:spPr/>
      <dgm:t>
        <a:bodyPr/>
        <a:lstStyle/>
        <a:p>
          <a:endParaRPr lang="en-US"/>
        </a:p>
      </dgm:t>
    </dgm:pt>
    <dgm:pt modelId="{741F3223-BFA3-E54B-BD55-09BB6E3C2AC8}" type="pres">
      <dgm:prSet presAssocID="{CD0AEE55-2194-2E42-AEC3-317D8FF5B432}" presName="linear" presStyleCnt="0">
        <dgm:presLayoutVars>
          <dgm:animLvl val="lvl"/>
          <dgm:resizeHandles val="exact"/>
        </dgm:presLayoutVars>
      </dgm:prSet>
      <dgm:spPr/>
    </dgm:pt>
    <dgm:pt modelId="{38955631-AB98-3646-A2A8-24E500D9EAF8}" type="pres">
      <dgm:prSet presAssocID="{8DA6139B-423B-5543-9EBF-3CC4A652B42C}" presName="parentText" presStyleLbl="node1" presStyleIdx="0" presStyleCnt="1" custScaleY="59885" custLinFactNeighborX="-1064" custLinFactNeighborY="-9490">
        <dgm:presLayoutVars>
          <dgm:chMax val="0"/>
          <dgm:bulletEnabled val="1"/>
        </dgm:presLayoutVars>
      </dgm:prSet>
      <dgm:spPr/>
    </dgm:pt>
    <dgm:pt modelId="{1F92767F-696D-8B40-86A2-DC5D7E7786F6}" type="pres">
      <dgm:prSet presAssocID="{8DA6139B-423B-5543-9EBF-3CC4A652B42C}" presName="childText" presStyleLbl="revTx" presStyleIdx="0" presStyleCnt="1">
        <dgm:presLayoutVars>
          <dgm:bulletEnabled val="1"/>
        </dgm:presLayoutVars>
      </dgm:prSet>
      <dgm:spPr/>
    </dgm:pt>
  </dgm:ptLst>
  <dgm:cxnLst>
    <dgm:cxn modelId="{76C9100C-0BDB-984A-92D4-78B433DCDCB9}" type="presOf" srcId="{506D27E3-0F7A-6C49-99F1-48C8F2145665}" destId="{1F92767F-696D-8B40-86A2-DC5D7E7786F6}" srcOrd="0" destOrd="2" presId="urn:microsoft.com/office/officeart/2005/8/layout/vList2"/>
    <dgm:cxn modelId="{FBA97B38-0591-E347-98A5-08BF3F910F2F}" type="presOf" srcId="{21E9BDE2-1342-B347-849A-D446FAD2B67D}" destId="{1F92767F-696D-8B40-86A2-DC5D7E7786F6}" srcOrd="0" destOrd="5" presId="urn:microsoft.com/office/officeart/2005/8/layout/vList2"/>
    <dgm:cxn modelId="{1C3EE43E-1D18-ED47-8F4F-5FAA314250FC}" type="presOf" srcId="{CD0AEE55-2194-2E42-AEC3-317D8FF5B432}" destId="{741F3223-BFA3-E54B-BD55-09BB6E3C2AC8}" srcOrd="0" destOrd="0" presId="urn:microsoft.com/office/officeart/2005/8/layout/vList2"/>
    <dgm:cxn modelId="{B4B5CA41-B91F-D74F-8189-ECA5A7A017F0}" srcId="{BDEF8F78-B222-164B-A14E-1C2FEB0BCD70}" destId="{57231B8F-0C1A-724A-95DD-469C95FDB3AA}" srcOrd="2" destOrd="0" parTransId="{4094F11E-940E-F44E-AE72-80F2BEF64B2F}" sibTransId="{7DC86C9B-BF2F-E14C-BBBD-83A5D43BCDF8}"/>
    <dgm:cxn modelId="{0D7EFD4A-43EC-B646-8B6D-C5DF0E214413}" srcId="{BDEF8F78-B222-164B-A14E-1C2FEB0BCD70}" destId="{7B01615A-2336-2742-8E26-5EF54A2722C3}" srcOrd="3" destOrd="0" parTransId="{7A886179-84FA-4F44-AD08-6ACFC9A8F39A}" sibTransId="{357318B3-A3A2-0D4F-94EC-8B2EBDCDE613}"/>
    <dgm:cxn modelId="{BAFF5E51-21B9-5A42-B28F-FD4FAD0E8F6F}" srcId="{BDEF8F78-B222-164B-A14E-1C2FEB0BCD70}" destId="{506D27E3-0F7A-6C49-99F1-48C8F2145665}" srcOrd="1" destOrd="0" parTransId="{19EB8A0A-5FFB-EA4A-AFA7-6B8453738D82}" sibTransId="{5641C1F1-9DA9-904E-95CD-99C10D166439}"/>
    <dgm:cxn modelId="{184FEF76-21B7-FA40-B0CE-3153642FE0CF}" type="presOf" srcId="{5778577C-D69F-784A-AAE4-AE713E0B27DA}" destId="{1F92767F-696D-8B40-86A2-DC5D7E7786F6}" srcOrd="0" destOrd="6" presId="urn:microsoft.com/office/officeart/2005/8/layout/vList2"/>
    <dgm:cxn modelId="{42918382-0AB5-FE46-ABFE-AE20E64201A6}" type="presOf" srcId="{8DA6139B-423B-5543-9EBF-3CC4A652B42C}" destId="{38955631-AB98-3646-A2A8-24E500D9EAF8}" srcOrd="0" destOrd="0" presId="urn:microsoft.com/office/officeart/2005/8/layout/vList2"/>
    <dgm:cxn modelId="{D2A2BB86-C8C9-AE41-8D4E-6FA7B5E04AF7}" type="presOf" srcId="{57231B8F-0C1A-724A-95DD-469C95FDB3AA}" destId="{1F92767F-696D-8B40-86A2-DC5D7E7786F6}" srcOrd="0" destOrd="3" presId="urn:microsoft.com/office/officeart/2005/8/layout/vList2"/>
    <dgm:cxn modelId="{7E290999-9A7D-B04A-9F6F-607278E1557A}" type="presOf" srcId="{C2B954B2-6E7E-D14D-8E72-3B2A828B459E}" destId="{1F92767F-696D-8B40-86A2-DC5D7E7786F6}" srcOrd="0" destOrd="1" presId="urn:microsoft.com/office/officeart/2005/8/layout/vList2"/>
    <dgm:cxn modelId="{1621C5AC-5D5F-4E4C-AF5B-4FD5958B705A}" srcId="{8DA6139B-423B-5543-9EBF-3CC4A652B42C}" destId="{21E9BDE2-1342-B347-849A-D446FAD2B67D}" srcOrd="1" destOrd="0" parTransId="{04A3D7A5-AE1C-CA4D-B97E-3094C351183D}" sibTransId="{DF4CF6FE-8BDE-DD4D-942D-B11F7EB10850}"/>
    <dgm:cxn modelId="{EDBEB8B1-6581-4646-AAC8-B4919BBB501F}" srcId="{CD0AEE55-2194-2E42-AEC3-317D8FF5B432}" destId="{8DA6139B-423B-5543-9EBF-3CC4A652B42C}" srcOrd="0" destOrd="0" parTransId="{AF3DA993-E8D1-6E4C-B7E4-7054827FEAA7}" sibTransId="{1151B811-5098-0C42-ACA7-FC42F4399B64}"/>
    <dgm:cxn modelId="{1A75AFE1-827B-9F4E-821E-04CB78999A43}" type="presOf" srcId="{7B01615A-2336-2742-8E26-5EF54A2722C3}" destId="{1F92767F-696D-8B40-86A2-DC5D7E7786F6}" srcOrd="0" destOrd="4" presId="urn:microsoft.com/office/officeart/2005/8/layout/vList2"/>
    <dgm:cxn modelId="{A033C7E9-F7D8-CF42-8F90-BD954688EF7A}" srcId="{BDEF8F78-B222-164B-A14E-1C2FEB0BCD70}" destId="{C2B954B2-6E7E-D14D-8E72-3B2A828B459E}" srcOrd="0" destOrd="0" parTransId="{2B66AAFA-DF27-FD4F-B92C-79C6CA77798B}" sibTransId="{E3BF44BA-B358-6747-AED2-D1C6D4A16D15}"/>
    <dgm:cxn modelId="{716BA1EA-2B75-2B40-8270-E2DFC0398E65}" srcId="{8DA6139B-423B-5543-9EBF-3CC4A652B42C}" destId="{BDEF8F78-B222-164B-A14E-1C2FEB0BCD70}" srcOrd="0" destOrd="0" parTransId="{6E768B0D-5FB0-1E4B-91AD-B86C3C7DA14F}" sibTransId="{7A93F8A7-AE7F-F948-8877-FA3A75BA4D1F}"/>
    <dgm:cxn modelId="{E1C4BAF9-93E1-0049-BBEA-85EDFA7526E9}" srcId="{21E9BDE2-1342-B347-849A-D446FAD2B67D}" destId="{5778577C-D69F-784A-AAE4-AE713E0B27DA}" srcOrd="0" destOrd="0" parTransId="{2C39EDE3-2EE5-674C-9599-F50F33EC63BF}" sibTransId="{7CDAD679-F919-5C41-B51E-7FA714C32B80}"/>
    <dgm:cxn modelId="{ED4DABFA-AA29-754E-9B0C-EF5EC33189BE}" type="presOf" srcId="{BDEF8F78-B222-164B-A14E-1C2FEB0BCD70}" destId="{1F92767F-696D-8B40-86A2-DC5D7E7786F6}" srcOrd="0" destOrd="0" presId="urn:microsoft.com/office/officeart/2005/8/layout/vList2"/>
    <dgm:cxn modelId="{650E7E47-6FAD-2A47-8DF0-A2B1785FAC9A}" type="presParOf" srcId="{741F3223-BFA3-E54B-BD55-09BB6E3C2AC8}" destId="{38955631-AB98-3646-A2A8-24E500D9EAF8}" srcOrd="0" destOrd="0" presId="urn:microsoft.com/office/officeart/2005/8/layout/vList2"/>
    <dgm:cxn modelId="{A706D0F9-D826-CA47-967E-58186761D4DD}" type="presParOf" srcId="{741F3223-BFA3-E54B-BD55-09BB6E3C2AC8}" destId="{1F92767F-696D-8B40-86A2-DC5D7E7786F6}"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22566AD-0BA3-6141-8BD3-32319E04109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94E172B-B55F-E046-A049-A4FE205E50F2}">
      <dgm:prSet custT="1"/>
      <dgm:spPr/>
      <dgm:t>
        <a:bodyPr/>
        <a:lstStyle/>
        <a:p>
          <a:r>
            <a:rPr lang="en-US" sz="1400">
              <a:latin typeface="Optima" panose="02000503060000020004" pitchFamily="2" charset="0"/>
            </a:rPr>
            <a:t>“Be prepared to feel awkward when you do this kind of play. Be prepared that you will not want to do it, because it feels awkward. And be prepared for your child not to like it at first. Whenever a family member learns a new behavior, there is a natural tendency for other family members to resist the new behavior and try to revert back to the status quo. In fact, some family members might try to pressure you back to the old way of doing things.”</a:t>
          </a:r>
          <a:br>
            <a:rPr lang="en-US" sz="1200"/>
          </a:br>
          <a:endParaRPr lang="en-US" sz="1200"/>
        </a:p>
      </dgm:t>
    </dgm:pt>
    <dgm:pt modelId="{7D1CB8E7-2D52-7F45-BA51-6B5D307D1172}" type="parTrans" cxnId="{511E4B75-60AE-6848-90A0-D3836860BCF2}">
      <dgm:prSet/>
      <dgm:spPr/>
      <dgm:t>
        <a:bodyPr/>
        <a:lstStyle/>
        <a:p>
          <a:endParaRPr lang="en-US"/>
        </a:p>
      </dgm:t>
    </dgm:pt>
    <dgm:pt modelId="{0C7EB023-28B6-8548-942E-CA9FA3E74FCD}" type="sibTrans" cxnId="{511E4B75-60AE-6848-90A0-D3836860BCF2}">
      <dgm:prSet/>
      <dgm:spPr/>
      <dgm:t>
        <a:bodyPr/>
        <a:lstStyle/>
        <a:p>
          <a:endParaRPr lang="en-US"/>
        </a:p>
      </dgm:t>
    </dgm:pt>
    <dgm:pt modelId="{CBD60003-7079-614C-BE0A-7A6F48861113}">
      <dgm:prSet custT="1"/>
      <dgm:spPr>
        <a:solidFill>
          <a:srgbClr val="192E50"/>
        </a:solidFill>
      </dgm:spPr>
      <dgm:t>
        <a:bodyPr/>
        <a:lstStyle/>
        <a:p>
          <a:r>
            <a:rPr lang="en-US" sz="1600">
              <a:latin typeface="Optima" panose="02000503060000020004" pitchFamily="2" charset="0"/>
            </a:rPr>
            <a:t>“You will probably feel awkward praising at first, especially if you haven’t done much of this in the past. You may even feel like your praise sounds phony. So don’t wait to praise until you feel warmth toward your child. Just get the words out, even if they are kind of flat. The feelings and genuineness will come later. The more you practice, the more natural it will become.”</a:t>
          </a:r>
          <a:br>
            <a:rPr lang="en-US" sz="1600">
              <a:latin typeface="Optima" panose="02000503060000020004" pitchFamily="2" charset="0"/>
            </a:rPr>
          </a:br>
          <a:endParaRPr lang="en-US" sz="1600">
            <a:latin typeface="Optima" panose="02000503060000020004" pitchFamily="2" charset="0"/>
          </a:endParaRPr>
        </a:p>
      </dgm:t>
    </dgm:pt>
    <dgm:pt modelId="{C420427B-2685-7F43-A767-0FDA4B885A9B}" type="parTrans" cxnId="{887CDC34-0E36-5F42-A175-E79D86DFF300}">
      <dgm:prSet/>
      <dgm:spPr/>
      <dgm:t>
        <a:bodyPr/>
        <a:lstStyle/>
        <a:p>
          <a:endParaRPr lang="en-US"/>
        </a:p>
      </dgm:t>
    </dgm:pt>
    <dgm:pt modelId="{72B3E181-970A-764E-88E6-8939FB4E5A96}" type="sibTrans" cxnId="{887CDC34-0E36-5F42-A175-E79D86DFF300}">
      <dgm:prSet/>
      <dgm:spPr/>
      <dgm:t>
        <a:bodyPr/>
        <a:lstStyle/>
        <a:p>
          <a:endParaRPr lang="en-US"/>
        </a:p>
      </dgm:t>
    </dgm:pt>
    <dgm:pt modelId="{2B55673A-5C68-D542-82B9-BA3ED772D81D}" type="pres">
      <dgm:prSet presAssocID="{C22566AD-0BA3-6141-8BD3-32319E041090}" presName="diagram" presStyleCnt="0">
        <dgm:presLayoutVars>
          <dgm:dir/>
          <dgm:resizeHandles val="exact"/>
        </dgm:presLayoutVars>
      </dgm:prSet>
      <dgm:spPr/>
    </dgm:pt>
    <dgm:pt modelId="{E66EB47C-C2C9-2441-9576-4F92DE8F80CC}" type="pres">
      <dgm:prSet presAssocID="{D94E172B-B55F-E046-A049-A4FE205E50F2}" presName="node" presStyleLbl="node1" presStyleIdx="0" presStyleCnt="2" custScaleX="182708" custScaleY="209562" custLinFactNeighborX="98276" custLinFactNeighborY="60169">
        <dgm:presLayoutVars>
          <dgm:bulletEnabled val="1"/>
        </dgm:presLayoutVars>
      </dgm:prSet>
      <dgm:spPr/>
    </dgm:pt>
    <dgm:pt modelId="{D1725E86-B453-1746-9C55-71E3589539BC}" type="pres">
      <dgm:prSet presAssocID="{0C7EB023-28B6-8548-942E-CA9FA3E74FCD}" presName="sibTrans" presStyleCnt="0"/>
      <dgm:spPr/>
    </dgm:pt>
    <dgm:pt modelId="{FF1B45B9-3754-1040-8194-99B85B017066}" type="pres">
      <dgm:prSet presAssocID="{CBD60003-7079-614C-BE0A-7A6F48861113}" presName="node" presStyleLbl="node1" presStyleIdx="1" presStyleCnt="2" custScaleX="233759" custScaleY="241562" custLinFactNeighborX="-72750" custLinFactNeighborY="185">
        <dgm:presLayoutVars>
          <dgm:bulletEnabled val="1"/>
        </dgm:presLayoutVars>
      </dgm:prSet>
      <dgm:spPr/>
    </dgm:pt>
  </dgm:ptLst>
  <dgm:cxnLst>
    <dgm:cxn modelId="{EDB81412-1258-9A4F-AF01-AD33EE60F140}" type="presOf" srcId="{D94E172B-B55F-E046-A049-A4FE205E50F2}" destId="{E66EB47C-C2C9-2441-9576-4F92DE8F80CC}" srcOrd="0" destOrd="0" presId="urn:microsoft.com/office/officeart/2005/8/layout/default"/>
    <dgm:cxn modelId="{2C49A612-CDC4-0D45-B005-90E9FE0EFA73}" type="presOf" srcId="{CBD60003-7079-614C-BE0A-7A6F48861113}" destId="{FF1B45B9-3754-1040-8194-99B85B017066}" srcOrd="0" destOrd="0" presId="urn:microsoft.com/office/officeart/2005/8/layout/default"/>
    <dgm:cxn modelId="{F6B1D616-16B6-8742-B4DE-4FFA4A42BDDF}" type="presOf" srcId="{C22566AD-0BA3-6141-8BD3-32319E041090}" destId="{2B55673A-5C68-D542-82B9-BA3ED772D81D}" srcOrd="0" destOrd="0" presId="urn:microsoft.com/office/officeart/2005/8/layout/default"/>
    <dgm:cxn modelId="{887CDC34-0E36-5F42-A175-E79D86DFF300}" srcId="{C22566AD-0BA3-6141-8BD3-32319E041090}" destId="{CBD60003-7079-614C-BE0A-7A6F48861113}" srcOrd="1" destOrd="0" parTransId="{C420427B-2685-7F43-A767-0FDA4B885A9B}" sibTransId="{72B3E181-970A-764E-88E6-8939FB4E5A96}"/>
    <dgm:cxn modelId="{511E4B75-60AE-6848-90A0-D3836860BCF2}" srcId="{C22566AD-0BA3-6141-8BD3-32319E041090}" destId="{D94E172B-B55F-E046-A049-A4FE205E50F2}" srcOrd="0" destOrd="0" parTransId="{7D1CB8E7-2D52-7F45-BA51-6B5D307D1172}" sibTransId="{0C7EB023-28B6-8548-942E-CA9FA3E74FCD}"/>
    <dgm:cxn modelId="{01713F62-7AE5-4242-AA5D-CE14E47BA260}" type="presParOf" srcId="{2B55673A-5C68-D542-82B9-BA3ED772D81D}" destId="{E66EB47C-C2C9-2441-9576-4F92DE8F80CC}" srcOrd="0" destOrd="0" presId="urn:microsoft.com/office/officeart/2005/8/layout/default"/>
    <dgm:cxn modelId="{4D64C779-EDA4-8241-BE6A-EA5A823BAE43}" type="presParOf" srcId="{2B55673A-5C68-D542-82B9-BA3ED772D81D}" destId="{D1725E86-B453-1746-9C55-71E3589539BC}" srcOrd="1" destOrd="0" presId="urn:microsoft.com/office/officeart/2005/8/layout/default"/>
    <dgm:cxn modelId="{11D16BA4-5AE5-DE4C-99BC-DB0D85FA9218}" type="presParOf" srcId="{2B55673A-5C68-D542-82B9-BA3ED772D81D}" destId="{FF1B45B9-3754-1040-8194-99B85B017066}"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B7FD8F-A544-584A-A6AE-6B32160CEF04}" type="doc">
      <dgm:prSet loTypeId="urn:microsoft.com/office/officeart/2005/8/layout/target3" loCatId="list" qsTypeId="urn:microsoft.com/office/officeart/2005/8/quickstyle/simple1" qsCatId="simple" csTypeId="urn:microsoft.com/office/officeart/2005/8/colors/accent0_3" csCatId="mainScheme" phldr="1"/>
      <dgm:spPr/>
      <dgm:t>
        <a:bodyPr/>
        <a:lstStyle/>
        <a:p>
          <a:endParaRPr lang="en-US"/>
        </a:p>
      </dgm:t>
    </dgm:pt>
    <dgm:pt modelId="{2AA66E6C-CB80-E044-9901-60A124E29D8B}">
      <dgm:prSet/>
      <dgm:spPr>
        <a:solidFill>
          <a:srgbClr val="FFE946">
            <a:alpha val="75000"/>
          </a:srgbClr>
        </a:solidFill>
        <a:effectLst>
          <a:outerShdw blurRad="76200" dir="13500000" sy="23000" kx="1200000" algn="br" rotWithShape="0">
            <a:prstClr val="black">
              <a:alpha val="20000"/>
            </a:prstClr>
          </a:outerShdw>
        </a:effectLst>
      </dgm:spPr>
      <dgm:t>
        <a:bodyPr/>
        <a:lstStyle/>
        <a:p>
          <a:r>
            <a:rPr lang="en-US">
              <a:solidFill>
                <a:schemeClr val="tx2"/>
              </a:solidFill>
              <a:latin typeface="Optima" panose="02000503060000020004" pitchFamily="2" charset="0"/>
            </a:rPr>
            <a:t>SEL impacts our lives</a:t>
          </a:r>
        </a:p>
      </dgm:t>
    </dgm:pt>
    <dgm:pt modelId="{D7FEF09C-36BC-2945-BC7A-3F8173AA5E8B}" type="parTrans" cxnId="{8F7D20CC-D662-7F45-954F-D26C88A3FF9F}">
      <dgm:prSet/>
      <dgm:spPr/>
      <dgm:t>
        <a:bodyPr/>
        <a:lstStyle/>
        <a:p>
          <a:endParaRPr lang="en-US"/>
        </a:p>
      </dgm:t>
    </dgm:pt>
    <dgm:pt modelId="{4FBAECCD-8E4F-3149-948B-864807AAC912}" type="sibTrans" cxnId="{8F7D20CC-D662-7F45-954F-D26C88A3FF9F}">
      <dgm:prSet/>
      <dgm:spPr/>
      <dgm:t>
        <a:bodyPr/>
        <a:lstStyle/>
        <a:p>
          <a:endParaRPr lang="en-US"/>
        </a:p>
      </dgm:t>
    </dgm:pt>
    <dgm:pt modelId="{3F8F1AF4-3085-7E4A-BA5A-C5817A754127}">
      <dgm:prSet custT="1"/>
      <dgm:spPr/>
      <dgm:t>
        <a:bodyPr/>
        <a:lstStyle/>
        <a:p>
          <a:pPr>
            <a:buFont typeface="Wingdings" pitchFamily="2" charset="2"/>
            <a:buChar char="§"/>
          </a:pPr>
          <a:r>
            <a:rPr lang="en-US" sz="2400">
              <a:solidFill>
                <a:schemeClr val="tx2"/>
              </a:solidFill>
              <a:latin typeface="Optima" panose="02000503060000020004" pitchFamily="2" charset="0"/>
            </a:rPr>
            <a:t>Social competence</a:t>
          </a:r>
        </a:p>
      </dgm:t>
    </dgm:pt>
    <dgm:pt modelId="{CC8084A8-41BA-574E-BCE7-645C89D3DCD6}" type="parTrans" cxnId="{BE6E2DC2-9C56-6D4E-8267-213FFB2399CE}">
      <dgm:prSet/>
      <dgm:spPr/>
      <dgm:t>
        <a:bodyPr/>
        <a:lstStyle/>
        <a:p>
          <a:endParaRPr lang="en-US"/>
        </a:p>
      </dgm:t>
    </dgm:pt>
    <dgm:pt modelId="{41DC6D7C-3BAB-FB4D-9935-BB5DB3EF2560}" type="sibTrans" cxnId="{BE6E2DC2-9C56-6D4E-8267-213FFB2399CE}">
      <dgm:prSet/>
      <dgm:spPr/>
      <dgm:t>
        <a:bodyPr/>
        <a:lstStyle/>
        <a:p>
          <a:endParaRPr lang="en-US"/>
        </a:p>
      </dgm:t>
    </dgm:pt>
    <dgm:pt modelId="{0D82C4F9-842D-A343-BDD9-7D083415EB55}">
      <dgm:prSet custT="1"/>
      <dgm:spPr/>
      <dgm:t>
        <a:bodyPr/>
        <a:lstStyle/>
        <a:p>
          <a:pPr>
            <a:buFont typeface="Wingdings" pitchFamily="2" charset="2"/>
            <a:buChar char="§"/>
          </a:pPr>
          <a:r>
            <a:rPr lang="en-US" sz="2400">
              <a:solidFill>
                <a:schemeClr val="tx2"/>
              </a:solidFill>
              <a:latin typeface="Optima" panose="02000503060000020004" pitchFamily="2" charset="0"/>
            </a:rPr>
            <a:t>Emotional regulation</a:t>
          </a:r>
        </a:p>
      </dgm:t>
    </dgm:pt>
    <dgm:pt modelId="{6F43296D-BF73-E74F-B9AF-FA466847D126}" type="parTrans" cxnId="{06A86ACA-375E-E747-8F4C-A145615F51C2}">
      <dgm:prSet/>
      <dgm:spPr/>
      <dgm:t>
        <a:bodyPr/>
        <a:lstStyle/>
        <a:p>
          <a:endParaRPr lang="en-US"/>
        </a:p>
      </dgm:t>
    </dgm:pt>
    <dgm:pt modelId="{23137606-02EE-0D49-9C60-1BF5ABC5F912}" type="sibTrans" cxnId="{06A86ACA-375E-E747-8F4C-A145615F51C2}">
      <dgm:prSet/>
      <dgm:spPr/>
      <dgm:t>
        <a:bodyPr/>
        <a:lstStyle/>
        <a:p>
          <a:endParaRPr lang="en-US"/>
        </a:p>
      </dgm:t>
    </dgm:pt>
    <dgm:pt modelId="{FAEC63D3-238A-954E-A293-7B736B1E061B}">
      <dgm:prSet custT="1"/>
      <dgm:spPr/>
      <dgm:t>
        <a:bodyPr/>
        <a:lstStyle/>
        <a:p>
          <a:pPr>
            <a:buFont typeface="Wingdings" pitchFamily="2" charset="2"/>
            <a:buChar char="§"/>
          </a:pPr>
          <a:r>
            <a:rPr lang="en-US" sz="2400">
              <a:solidFill>
                <a:schemeClr val="tx2"/>
              </a:solidFill>
              <a:latin typeface="Optima" panose="02000503060000020004" pitchFamily="2" charset="0"/>
            </a:rPr>
            <a:t>Academic success</a:t>
          </a:r>
        </a:p>
      </dgm:t>
    </dgm:pt>
    <dgm:pt modelId="{74FFA417-FC5D-CA4F-B7B4-FF79D12C1A3A}" type="parTrans" cxnId="{A3C9B60E-D15C-C849-AD62-0EACC9BC650E}">
      <dgm:prSet/>
      <dgm:spPr/>
      <dgm:t>
        <a:bodyPr/>
        <a:lstStyle/>
        <a:p>
          <a:endParaRPr lang="en-US"/>
        </a:p>
      </dgm:t>
    </dgm:pt>
    <dgm:pt modelId="{E26D9438-0708-D144-B8CD-7340A3C3D953}" type="sibTrans" cxnId="{A3C9B60E-D15C-C849-AD62-0EACC9BC650E}">
      <dgm:prSet/>
      <dgm:spPr/>
      <dgm:t>
        <a:bodyPr/>
        <a:lstStyle/>
        <a:p>
          <a:endParaRPr lang="en-US"/>
        </a:p>
      </dgm:t>
    </dgm:pt>
    <dgm:pt modelId="{4EAE89EE-074F-D745-AEDE-AFA133F154D6}">
      <dgm:prSet custT="1"/>
      <dgm:spPr/>
      <dgm:t>
        <a:bodyPr/>
        <a:lstStyle/>
        <a:p>
          <a:pPr>
            <a:buFont typeface="Wingdings" pitchFamily="2" charset="2"/>
            <a:buChar char="§"/>
          </a:pPr>
          <a:r>
            <a:rPr lang="en-US" sz="2400">
              <a:solidFill>
                <a:schemeClr val="tx2"/>
              </a:solidFill>
              <a:latin typeface="Optima" panose="02000503060000020004" pitchFamily="2" charset="0"/>
            </a:rPr>
            <a:t>Safety </a:t>
          </a:r>
          <a:r>
            <a:rPr lang="en-US" sz="2000">
              <a:solidFill>
                <a:schemeClr val="tx2"/>
              </a:solidFill>
              <a:latin typeface="Optima" panose="02000503060000020004" pitchFamily="2" charset="0"/>
            </a:rPr>
            <a:t>(e.g., violence prevention)</a:t>
          </a:r>
        </a:p>
      </dgm:t>
    </dgm:pt>
    <dgm:pt modelId="{BA543C26-76A6-6147-822F-6F9D2855E156}" type="parTrans" cxnId="{0126F439-A7FE-5A40-A7F3-7C1FAD6A0218}">
      <dgm:prSet/>
      <dgm:spPr/>
      <dgm:t>
        <a:bodyPr/>
        <a:lstStyle/>
        <a:p>
          <a:endParaRPr lang="en-US"/>
        </a:p>
      </dgm:t>
    </dgm:pt>
    <dgm:pt modelId="{A22B89DF-4E93-3B47-859F-F5B4404E7E6C}" type="sibTrans" cxnId="{0126F439-A7FE-5A40-A7F3-7C1FAD6A0218}">
      <dgm:prSet/>
      <dgm:spPr/>
      <dgm:t>
        <a:bodyPr/>
        <a:lstStyle/>
        <a:p>
          <a:endParaRPr lang="en-US"/>
        </a:p>
      </dgm:t>
    </dgm:pt>
    <dgm:pt modelId="{FBCA454C-589A-554F-B602-BC140B936065}">
      <dgm:prSet custT="1"/>
      <dgm:spPr/>
      <dgm:t>
        <a:bodyPr/>
        <a:lstStyle/>
        <a:p>
          <a:pPr>
            <a:buFont typeface="Wingdings" pitchFamily="2" charset="2"/>
            <a:buChar char="§"/>
          </a:pPr>
          <a:r>
            <a:rPr lang="en-US" sz="2400">
              <a:solidFill>
                <a:schemeClr val="tx2"/>
              </a:solidFill>
              <a:latin typeface="Optima" panose="02000503060000020004" pitchFamily="2" charset="0"/>
            </a:rPr>
            <a:t>Health </a:t>
          </a:r>
          <a:r>
            <a:rPr lang="en-US" sz="2000">
              <a:solidFill>
                <a:schemeClr val="tx2"/>
              </a:solidFill>
              <a:latin typeface="Optima" panose="02000503060000020004" pitchFamily="2" charset="0"/>
            </a:rPr>
            <a:t>(e.g., drug prevention)</a:t>
          </a:r>
          <a:endParaRPr lang="en-US" sz="2400">
            <a:solidFill>
              <a:schemeClr val="tx2"/>
            </a:solidFill>
            <a:latin typeface="Optima" panose="02000503060000020004" pitchFamily="2" charset="0"/>
          </a:endParaRPr>
        </a:p>
      </dgm:t>
    </dgm:pt>
    <dgm:pt modelId="{BD5CAC6B-8F87-5C43-B86B-F8AC6BAC59E8}" type="parTrans" cxnId="{990CD508-1CA3-2B46-BE60-AFB839536CAA}">
      <dgm:prSet/>
      <dgm:spPr/>
      <dgm:t>
        <a:bodyPr/>
        <a:lstStyle/>
        <a:p>
          <a:endParaRPr lang="en-US"/>
        </a:p>
      </dgm:t>
    </dgm:pt>
    <dgm:pt modelId="{C7988AB1-ECFC-6C42-B9E1-7614DD23163C}" type="sibTrans" cxnId="{990CD508-1CA3-2B46-BE60-AFB839536CAA}">
      <dgm:prSet/>
      <dgm:spPr/>
      <dgm:t>
        <a:bodyPr/>
        <a:lstStyle/>
        <a:p>
          <a:endParaRPr lang="en-US"/>
        </a:p>
      </dgm:t>
    </dgm:pt>
    <dgm:pt modelId="{EBB1438E-BE99-C044-B47C-916346E911EF}" type="pres">
      <dgm:prSet presAssocID="{44B7FD8F-A544-584A-A6AE-6B32160CEF04}" presName="Name0" presStyleCnt="0">
        <dgm:presLayoutVars>
          <dgm:chMax val="7"/>
          <dgm:dir/>
          <dgm:animLvl val="lvl"/>
          <dgm:resizeHandles val="exact"/>
        </dgm:presLayoutVars>
      </dgm:prSet>
      <dgm:spPr/>
    </dgm:pt>
    <dgm:pt modelId="{7C5A4122-73D4-1F4D-8687-4CA938271899}" type="pres">
      <dgm:prSet presAssocID="{2AA66E6C-CB80-E044-9901-60A124E29D8B}" presName="circle1" presStyleLbl="node1" presStyleIdx="0" presStyleCnt="1"/>
      <dgm:spPr>
        <a:prstGeom prst="lightningBolt">
          <a:avLst/>
        </a:prstGeom>
      </dgm:spPr>
    </dgm:pt>
    <dgm:pt modelId="{BF4B51F7-BAFA-5F44-8C70-A1FD6D4030D2}" type="pres">
      <dgm:prSet presAssocID="{2AA66E6C-CB80-E044-9901-60A124E29D8B}" presName="space" presStyleCnt="0"/>
      <dgm:spPr/>
    </dgm:pt>
    <dgm:pt modelId="{ED8EDC53-1333-4F40-9089-9C99C8CB19BD}" type="pres">
      <dgm:prSet presAssocID="{2AA66E6C-CB80-E044-9901-60A124E29D8B}" presName="rect1" presStyleLbl="alignAcc1" presStyleIdx="0" presStyleCnt="1" custScaleX="135111"/>
      <dgm:spPr/>
    </dgm:pt>
    <dgm:pt modelId="{FE814423-5FA7-B247-951C-7BBF38094BFC}" type="pres">
      <dgm:prSet presAssocID="{2AA66E6C-CB80-E044-9901-60A124E29D8B}" presName="rect1ParTx" presStyleLbl="alignAcc1" presStyleIdx="0" presStyleCnt="1">
        <dgm:presLayoutVars>
          <dgm:chMax val="1"/>
          <dgm:bulletEnabled val="1"/>
        </dgm:presLayoutVars>
      </dgm:prSet>
      <dgm:spPr/>
    </dgm:pt>
    <dgm:pt modelId="{38DCBC23-366B-F548-AA6C-D1D9AE02D0C2}" type="pres">
      <dgm:prSet presAssocID="{2AA66E6C-CB80-E044-9901-60A124E29D8B}" presName="rect1ChTx" presStyleLbl="alignAcc1" presStyleIdx="0" presStyleCnt="1" custScaleX="113649" custLinFactNeighborX="17220" custLinFactNeighborY="-430">
        <dgm:presLayoutVars>
          <dgm:bulletEnabled val="1"/>
        </dgm:presLayoutVars>
      </dgm:prSet>
      <dgm:spPr/>
    </dgm:pt>
  </dgm:ptLst>
  <dgm:cxnLst>
    <dgm:cxn modelId="{990CD508-1CA3-2B46-BE60-AFB839536CAA}" srcId="{2AA66E6C-CB80-E044-9901-60A124E29D8B}" destId="{FBCA454C-589A-554F-B602-BC140B936065}" srcOrd="4" destOrd="0" parTransId="{BD5CAC6B-8F87-5C43-B86B-F8AC6BAC59E8}" sibTransId="{C7988AB1-ECFC-6C42-B9E1-7614DD23163C}"/>
    <dgm:cxn modelId="{A3C9B60E-D15C-C849-AD62-0EACC9BC650E}" srcId="{2AA66E6C-CB80-E044-9901-60A124E29D8B}" destId="{FAEC63D3-238A-954E-A293-7B736B1E061B}" srcOrd="2" destOrd="0" parTransId="{74FFA417-FC5D-CA4F-B7B4-FF79D12C1A3A}" sibTransId="{E26D9438-0708-D144-B8CD-7340A3C3D953}"/>
    <dgm:cxn modelId="{18CA8A35-B995-E14D-A16E-E8B995A21949}" type="presOf" srcId="{4EAE89EE-074F-D745-AEDE-AFA133F154D6}" destId="{38DCBC23-366B-F548-AA6C-D1D9AE02D0C2}" srcOrd="0" destOrd="3" presId="urn:microsoft.com/office/officeart/2005/8/layout/target3"/>
    <dgm:cxn modelId="{7285F235-8155-4143-BDB0-49841482D607}" type="presOf" srcId="{44B7FD8F-A544-584A-A6AE-6B32160CEF04}" destId="{EBB1438E-BE99-C044-B47C-916346E911EF}" srcOrd="0" destOrd="0" presId="urn:microsoft.com/office/officeart/2005/8/layout/target3"/>
    <dgm:cxn modelId="{0126F439-A7FE-5A40-A7F3-7C1FAD6A0218}" srcId="{2AA66E6C-CB80-E044-9901-60A124E29D8B}" destId="{4EAE89EE-074F-D745-AEDE-AFA133F154D6}" srcOrd="3" destOrd="0" parTransId="{BA543C26-76A6-6147-822F-6F9D2855E156}" sibTransId="{A22B89DF-4E93-3B47-859F-F5B4404E7E6C}"/>
    <dgm:cxn modelId="{4674B06E-206D-5A4F-AE74-A0FB17D5C1A0}" type="presOf" srcId="{0D82C4F9-842D-A343-BDD9-7D083415EB55}" destId="{38DCBC23-366B-F548-AA6C-D1D9AE02D0C2}" srcOrd="0" destOrd="1" presId="urn:microsoft.com/office/officeart/2005/8/layout/target3"/>
    <dgm:cxn modelId="{02A8E873-1AA3-9B4D-B1EC-1E32059F5F1D}" type="presOf" srcId="{2AA66E6C-CB80-E044-9901-60A124E29D8B}" destId="{FE814423-5FA7-B247-951C-7BBF38094BFC}" srcOrd="1" destOrd="0" presId="urn:microsoft.com/office/officeart/2005/8/layout/target3"/>
    <dgm:cxn modelId="{4C301995-3652-CF4B-AE06-03DF0F58AD5F}" type="presOf" srcId="{FAEC63D3-238A-954E-A293-7B736B1E061B}" destId="{38DCBC23-366B-F548-AA6C-D1D9AE02D0C2}" srcOrd="0" destOrd="2" presId="urn:microsoft.com/office/officeart/2005/8/layout/target3"/>
    <dgm:cxn modelId="{BE6E2DC2-9C56-6D4E-8267-213FFB2399CE}" srcId="{2AA66E6C-CB80-E044-9901-60A124E29D8B}" destId="{3F8F1AF4-3085-7E4A-BA5A-C5817A754127}" srcOrd="0" destOrd="0" parTransId="{CC8084A8-41BA-574E-BCE7-645C89D3DCD6}" sibTransId="{41DC6D7C-3BAB-FB4D-9935-BB5DB3EF2560}"/>
    <dgm:cxn modelId="{06A86ACA-375E-E747-8F4C-A145615F51C2}" srcId="{2AA66E6C-CB80-E044-9901-60A124E29D8B}" destId="{0D82C4F9-842D-A343-BDD9-7D083415EB55}" srcOrd="1" destOrd="0" parTransId="{6F43296D-BF73-E74F-B9AF-FA466847D126}" sibTransId="{23137606-02EE-0D49-9C60-1BF5ABC5F912}"/>
    <dgm:cxn modelId="{8F7D20CC-D662-7F45-954F-D26C88A3FF9F}" srcId="{44B7FD8F-A544-584A-A6AE-6B32160CEF04}" destId="{2AA66E6C-CB80-E044-9901-60A124E29D8B}" srcOrd="0" destOrd="0" parTransId="{D7FEF09C-36BC-2945-BC7A-3F8173AA5E8B}" sibTransId="{4FBAECCD-8E4F-3149-948B-864807AAC912}"/>
    <dgm:cxn modelId="{54D911D6-26B7-6B4C-892E-07326701573F}" type="presOf" srcId="{FBCA454C-589A-554F-B602-BC140B936065}" destId="{38DCBC23-366B-F548-AA6C-D1D9AE02D0C2}" srcOrd="0" destOrd="4" presId="urn:microsoft.com/office/officeart/2005/8/layout/target3"/>
    <dgm:cxn modelId="{1E27F4E4-C29E-B64A-BA1F-CFB599322939}" type="presOf" srcId="{3F8F1AF4-3085-7E4A-BA5A-C5817A754127}" destId="{38DCBC23-366B-F548-AA6C-D1D9AE02D0C2}" srcOrd="0" destOrd="0" presId="urn:microsoft.com/office/officeart/2005/8/layout/target3"/>
    <dgm:cxn modelId="{A9A7CFE5-C54D-AC4A-9C76-DDF324604446}" type="presOf" srcId="{2AA66E6C-CB80-E044-9901-60A124E29D8B}" destId="{ED8EDC53-1333-4F40-9089-9C99C8CB19BD}" srcOrd="0" destOrd="0" presId="urn:microsoft.com/office/officeart/2005/8/layout/target3"/>
    <dgm:cxn modelId="{0CCE944C-5509-F645-B986-8A1D8E517FB1}" type="presParOf" srcId="{EBB1438E-BE99-C044-B47C-916346E911EF}" destId="{7C5A4122-73D4-1F4D-8687-4CA938271899}" srcOrd="0" destOrd="0" presId="urn:microsoft.com/office/officeart/2005/8/layout/target3"/>
    <dgm:cxn modelId="{2BCE02F0-B358-4749-8A3C-6E84451F1F4B}" type="presParOf" srcId="{EBB1438E-BE99-C044-B47C-916346E911EF}" destId="{BF4B51F7-BAFA-5F44-8C70-A1FD6D4030D2}" srcOrd="1" destOrd="0" presId="urn:microsoft.com/office/officeart/2005/8/layout/target3"/>
    <dgm:cxn modelId="{C4E4E8DD-3A15-6043-B682-2EF51C3B498F}" type="presParOf" srcId="{EBB1438E-BE99-C044-B47C-916346E911EF}" destId="{ED8EDC53-1333-4F40-9089-9C99C8CB19BD}" srcOrd="2" destOrd="0" presId="urn:microsoft.com/office/officeart/2005/8/layout/target3"/>
    <dgm:cxn modelId="{C1FF5D8C-EE73-B64F-AAFF-34550468CE91}" type="presParOf" srcId="{EBB1438E-BE99-C044-B47C-916346E911EF}" destId="{FE814423-5FA7-B247-951C-7BBF38094BFC}" srcOrd="3" destOrd="0" presId="urn:microsoft.com/office/officeart/2005/8/layout/target3"/>
    <dgm:cxn modelId="{25527C96-422A-4245-A4CE-A41C3EDADCA5}" type="presParOf" srcId="{EBB1438E-BE99-C044-B47C-916346E911EF}" destId="{38DCBC23-366B-F548-AA6C-D1D9AE02D0C2}" srcOrd="4"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3EFD5E-A720-4148-B014-C9DB0F2A168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29F0ACA-3D82-C64B-8663-83198A955C79}">
      <dgm:prSet/>
      <dgm:spPr/>
      <dgm:t>
        <a:bodyPr/>
        <a:lstStyle/>
        <a:p>
          <a:r>
            <a:rPr lang="en-US">
              <a:latin typeface="Optima" panose="02000503060000020004" pitchFamily="2" charset="0"/>
            </a:rPr>
            <a:t>Peer rejection</a:t>
          </a:r>
          <a:br>
            <a:rPr lang="en-US">
              <a:latin typeface="Optima" panose="02000503060000020004" pitchFamily="2" charset="0"/>
            </a:rPr>
          </a:br>
          <a:endParaRPr lang="en-US">
            <a:latin typeface="Optima" panose="02000503060000020004" pitchFamily="2" charset="0"/>
          </a:endParaRPr>
        </a:p>
      </dgm:t>
    </dgm:pt>
    <dgm:pt modelId="{79EB7A90-686D-BD4F-A145-318D9242AC5F}" type="parTrans" cxnId="{F9F8741A-08D2-1040-99C8-CC782B05E9FC}">
      <dgm:prSet/>
      <dgm:spPr/>
      <dgm:t>
        <a:bodyPr/>
        <a:lstStyle/>
        <a:p>
          <a:endParaRPr lang="en-US"/>
        </a:p>
      </dgm:t>
    </dgm:pt>
    <dgm:pt modelId="{A9E11BFF-8729-B44E-A0DF-7AEAD4535E3E}" type="sibTrans" cxnId="{F9F8741A-08D2-1040-99C8-CC782B05E9FC}">
      <dgm:prSet/>
      <dgm:spPr/>
      <dgm:t>
        <a:bodyPr/>
        <a:lstStyle/>
        <a:p>
          <a:endParaRPr lang="en-US"/>
        </a:p>
      </dgm:t>
    </dgm:pt>
    <dgm:pt modelId="{5D96808E-0496-7B47-A70F-C5697E28581B}">
      <dgm:prSet/>
      <dgm:spPr/>
      <dgm:t>
        <a:bodyPr/>
        <a:lstStyle/>
        <a:p>
          <a:r>
            <a:rPr lang="en-US">
              <a:latin typeface="Optima" panose="02000503060000020004" pitchFamily="2" charset="0"/>
            </a:rPr>
            <a:t>Poor school performance</a:t>
          </a:r>
          <a:br>
            <a:rPr lang="en-US">
              <a:latin typeface="Optima" panose="02000503060000020004" pitchFamily="2" charset="0"/>
            </a:rPr>
          </a:br>
          <a:endParaRPr lang="en-US">
            <a:latin typeface="Optima" panose="02000503060000020004" pitchFamily="2" charset="0"/>
          </a:endParaRPr>
        </a:p>
      </dgm:t>
    </dgm:pt>
    <dgm:pt modelId="{2FE3C23E-4C01-8C4C-B14F-2A78039C5F80}" type="parTrans" cxnId="{49CD6158-A61D-0241-B1E1-615B5B506477}">
      <dgm:prSet/>
      <dgm:spPr/>
      <dgm:t>
        <a:bodyPr/>
        <a:lstStyle/>
        <a:p>
          <a:endParaRPr lang="en-US"/>
        </a:p>
      </dgm:t>
    </dgm:pt>
    <dgm:pt modelId="{F6FD7AF8-230F-7D4E-A378-408C8DC0100F}" type="sibTrans" cxnId="{49CD6158-A61D-0241-B1E1-615B5B506477}">
      <dgm:prSet/>
      <dgm:spPr/>
      <dgm:t>
        <a:bodyPr/>
        <a:lstStyle/>
        <a:p>
          <a:endParaRPr lang="en-US"/>
        </a:p>
      </dgm:t>
    </dgm:pt>
    <dgm:pt modelId="{FB12D3F0-5A65-8E4D-ABFC-4BEFB1072779}">
      <dgm:prSet custT="1"/>
      <dgm:spPr/>
      <dgm:t>
        <a:bodyPr/>
        <a:lstStyle/>
        <a:p>
          <a:r>
            <a:rPr lang="en-US" sz="3000">
              <a:latin typeface="Optima" panose="02000503060000020004" pitchFamily="2" charset="0"/>
            </a:rPr>
            <a:t>Mental health problems </a:t>
          </a:r>
        </a:p>
      </dgm:t>
    </dgm:pt>
    <dgm:pt modelId="{16AF3E92-C710-E949-8F15-3B9D70D85053}" type="parTrans" cxnId="{6A73D4C8-D828-5F4E-A735-8755FB76F98A}">
      <dgm:prSet/>
      <dgm:spPr/>
      <dgm:t>
        <a:bodyPr/>
        <a:lstStyle/>
        <a:p>
          <a:endParaRPr lang="en-US"/>
        </a:p>
      </dgm:t>
    </dgm:pt>
    <dgm:pt modelId="{C26A8ED3-8224-1C48-8F91-6CFA576C9C2E}" type="sibTrans" cxnId="{6A73D4C8-D828-5F4E-A735-8755FB76F98A}">
      <dgm:prSet/>
      <dgm:spPr/>
      <dgm:t>
        <a:bodyPr/>
        <a:lstStyle/>
        <a:p>
          <a:endParaRPr lang="en-US"/>
        </a:p>
      </dgm:t>
    </dgm:pt>
    <dgm:pt modelId="{64A3066C-6E04-FC46-887B-5A355E672697}" type="pres">
      <dgm:prSet presAssocID="{723EFD5E-A720-4148-B014-C9DB0F2A168E}" presName="CompostProcess" presStyleCnt="0">
        <dgm:presLayoutVars>
          <dgm:dir/>
          <dgm:resizeHandles val="exact"/>
        </dgm:presLayoutVars>
      </dgm:prSet>
      <dgm:spPr/>
    </dgm:pt>
    <dgm:pt modelId="{EC27FC96-7279-814A-94EA-14A56529EDA2}" type="pres">
      <dgm:prSet presAssocID="{723EFD5E-A720-4148-B014-C9DB0F2A168E}" presName="arrow" presStyleLbl="bgShp" presStyleIdx="0" presStyleCnt="1"/>
      <dgm:spPr/>
    </dgm:pt>
    <dgm:pt modelId="{5CA4EC73-5FA2-1F43-87AA-4B340C3FC533}" type="pres">
      <dgm:prSet presAssocID="{723EFD5E-A720-4148-B014-C9DB0F2A168E}" presName="linearProcess" presStyleCnt="0"/>
      <dgm:spPr/>
    </dgm:pt>
    <dgm:pt modelId="{A95397B2-C7DF-8744-9B90-9A1F4C1446F1}" type="pres">
      <dgm:prSet presAssocID="{229F0ACA-3D82-C64B-8663-83198A955C79}" presName="textNode" presStyleLbl="node1" presStyleIdx="0" presStyleCnt="3">
        <dgm:presLayoutVars>
          <dgm:bulletEnabled val="1"/>
        </dgm:presLayoutVars>
      </dgm:prSet>
      <dgm:spPr/>
    </dgm:pt>
    <dgm:pt modelId="{7E568E9A-E368-DE4E-AE5D-98BF7F7DE3E7}" type="pres">
      <dgm:prSet presAssocID="{A9E11BFF-8729-B44E-A0DF-7AEAD4535E3E}" presName="sibTrans" presStyleCnt="0"/>
      <dgm:spPr/>
    </dgm:pt>
    <dgm:pt modelId="{EFA359A1-011E-B249-98D3-2FB6ED55710F}" type="pres">
      <dgm:prSet presAssocID="{5D96808E-0496-7B47-A70F-C5697E28581B}" presName="textNode" presStyleLbl="node1" presStyleIdx="1" presStyleCnt="3">
        <dgm:presLayoutVars>
          <dgm:bulletEnabled val="1"/>
        </dgm:presLayoutVars>
      </dgm:prSet>
      <dgm:spPr/>
    </dgm:pt>
    <dgm:pt modelId="{FD5B23FB-E1B8-0548-B538-4D85CD9645D9}" type="pres">
      <dgm:prSet presAssocID="{F6FD7AF8-230F-7D4E-A378-408C8DC0100F}" presName="sibTrans" presStyleCnt="0"/>
      <dgm:spPr/>
    </dgm:pt>
    <dgm:pt modelId="{1BD0A0F5-4474-DA41-9FE1-28C39538BA8D}" type="pres">
      <dgm:prSet presAssocID="{FB12D3F0-5A65-8E4D-ABFC-4BEFB1072779}" presName="textNode" presStyleLbl="node1" presStyleIdx="2" presStyleCnt="3">
        <dgm:presLayoutVars>
          <dgm:bulletEnabled val="1"/>
        </dgm:presLayoutVars>
      </dgm:prSet>
      <dgm:spPr/>
    </dgm:pt>
  </dgm:ptLst>
  <dgm:cxnLst>
    <dgm:cxn modelId="{F9F8741A-08D2-1040-99C8-CC782B05E9FC}" srcId="{723EFD5E-A720-4148-B014-C9DB0F2A168E}" destId="{229F0ACA-3D82-C64B-8663-83198A955C79}" srcOrd="0" destOrd="0" parTransId="{79EB7A90-686D-BD4F-A145-318D9242AC5F}" sibTransId="{A9E11BFF-8729-B44E-A0DF-7AEAD4535E3E}"/>
    <dgm:cxn modelId="{0BF45A29-00D5-CE49-B528-E9FDC38FE898}" type="presOf" srcId="{5D96808E-0496-7B47-A70F-C5697E28581B}" destId="{EFA359A1-011E-B249-98D3-2FB6ED55710F}" srcOrd="0" destOrd="0" presId="urn:microsoft.com/office/officeart/2005/8/layout/hProcess9"/>
    <dgm:cxn modelId="{1B22613B-322D-0144-A3BB-8DF053240EB8}" type="presOf" srcId="{723EFD5E-A720-4148-B014-C9DB0F2A168E}" destId="{64A3066C-6E04-FC46-887B-5A355E672697}" srcOrd="0" destOrd="0" presId="urn:microsoft.com/office/officeart/2005/8/layout/hProcess9"/>
    <dgm:cxn modelId="{49CD6158-A61D-0241-B1E1-615B5B506477}" srcId="{723EFD5E-A720-4148-B014-C9DB0F2A168E}" destId="{5D96808E-0496-7B47-A70F-C5697E28581B}" srcOrd="1" destOrd="0" parTransId="{2FE3C23E-4C01-8C4C-B14F-2A78039C5F80}" sibTransId="{F6FD7AF8-230F-7D4E-A378-408C8DC0100F}"/>
    <dgm:cxn modelId="{73564E8A-FD1B-C344-862B-C0B4DAC7C2B0}" type="presOf" srcId="{229F0ACA-3D82-C64B-8663-83198A955C79}" destId="{A95397B2-C7DF-8744-9B90-9A1F4C1446F1}" srcOrd="0" destOrd="0" presId="urn:microsoft.com/office/officeart/2005/8/layout/hProcess9"/>
    <dgm:cxn modelId="{6A73D4C8-D828-5F4E-A735-8755FB76F98A}" srcId="{723EFD5E-A720-4148-B014-C9DB0F2A168E}" destId="{FB12D3F0-5A65-8E4D-ABFC-4BEFB1072779}" srcOrd="2" destOrd="0" parTransId="{16AF3E92-C710-E949-8F15-3B9D70D85053}" sibTransId="{C26A8ED3-8224-1C48-8F91-6CFA576C9C2E}"/>
    <dgm:cxn modelId="{77504BEA-6B9F-1242-8E23-EACD30C8D8D4}" type="presOf" srcId="{FB12D3F0-5A65-8E4D-ABFC-4BEFB1072779}" destId="{1BD0A0F5-4474-DA41-9FE1-28C39538BA8D}" srcOrd="0" destOrd="0" presId="urn:microsoft.com/office/officeart/2005/8/layout/hProcess9"/>
    <dgm:cxn modelId="{B173FDBA-74E6-954E-8209-E4969D81BFAA}" type="presParOf" srcId="{64A3066C-6E04-FC46-887B-5A355E672697}" destId="{EC27FC96-7279-814A-94EA-14A56529EDA2}" srcOrd="0" destOrd="0" presId="urn:microsoft.com/office/officeart/2005/8/layout/hProcess9"/>
    <dgm:cxn modelId="{275AA34D-AD86-F54C-9647-2D13F082B339}" type="presParOf" srcId="{64A3066C-6E04-FC46-887B-5A355E672697}" destId="{5CA4EC73-5FA2-1F43-87AA-4B340C3FC533}" srcOrd="1" destOrd="0" presId="urn:microsoft.com/office/officeart/2005/8/layout/hProcess9"/>
    <dgm:cxn modelId="{0A48DB42-F2A2-2E4B-913B-BAA1C023FD49}" type="presParOf" srcId="{5CA4EC73-5FA2-1F43-87AA-4B340C3FC533}" destId="{A95397B2-C7DF-8744-9B90-9A1F4C1446F1}" srcOrd="0" destOrd="0" presId="urn:microsoft.com/office/officeart/2005/8/layout/hProcess9"/>
    <dgm:cxn modelId="{9771E06C-58F4-7042-BD6F-7473E0282225}" type="presParOf" srcId="{5CA4EC73-5FA2-1F43-87AA-4B340C3FC533}" destId="{7E568E9A-E368-DE4E-AE5D-98BF7F7DE3E7}" srcOrd="1" destOrd="0" presId="urn:microsoft.com/office/officeart/2005/8/layout/hProcess9"/>
    <dgm:cxn modelId="{537F4750-5323-524C-BA10-A6D76603A60A}" type="presParOf" srcId="{5CA4EC73-5FA2-1F43-87AA-4B340C3FC533}" destId="{EFA359A1-011E-B249-98D3-2FB6ED55710F}" srcOrd="2" destOrd="0" presId="urn:microsoft.com/office/officeart/2005/8/layout/hProcess9"/>
    <dgm:cxn modelId="{D3E9C371-A5D6-BC48-A619-BD7C7283A287}" type="presParOf" srcId="{5CA4EC73-5FA2-1F43-87AA-4B340C3FC533}" destId="{FD5B23FB-E1B8-0548-B538-4D85CD9645D9}" srcOrd="3" destOrd="0" presId="urn:microsoft.com/office/officeart/2005/8/layout/hProcess9"/>
    <dgm:cxn modelId="{3BE64273-3F67-D146-8BD7-20D86C3928B2}" type="presParOf" srcId="{5CA4EC73-5FA2-1F43-87AA-4B340C3FC533}" destId="{1BD0A0F5-4474-DA41-9FE1-28C39538BA8D}"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7AFDCB-1475-8E4D-B9BC-7B28CB4CE465}"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92734D66-2A6D-204E-9424-6D5CE39E4707}">
      <dgm:prSet/>
      <dgm:spPr/>
      <dgm:t>
        <a:bodyPr/>
        <a:lstStyle/>
        <a:p>
          <a:r>
            <a:rPr lang="en-US">
              <a:latin typeface="Optima" panose="02000503060000020004" pitchFamily="2" charset="0"/>
            </a:rPr>
            <a:t>core competencies that are central to social and emotional learning:</a:t>
          </a:r>
        </a:p>
      </dgm:t>
    </dgm:pt>
    <dgm:pt modelId="{45BEF39A-FF65-2542-9D0B-7B8079F84676}" type="parTrans" cxnId="{4179B3AD-FE9A-4C46-8750-D7672F894BA8}">
      <dgm:prSet/>
      <dgm:spPr/>
      <dgm:t>
        <a:bodyPr/>
        <a:lstStyle/>
        <a:p>
          <a:endParaRPr lang="en-US"/>
        </a:p>
      </dgm:t>
    </dgm:pt>
    <dgm:pt modelId="{45668B1F-C328-5E4A-B6C5-E7A19515037A}" type="sibTrans" cxnId="{4179B3AD-FE9A-4C46-8750-D7672F894BA8}">
      <dgm:prSet/>
      <dgm:spPr/>
      <dgm:t>
        <a:bodyPr/>
        <a:lstStyle/>
        <a:p>
          <a:endParaRPr lang="en-US"/>
        </a:p>
      </dgm:t>
    </dgm:pt>
    <dgm:pt modelId="{7EDF5ED4-804D-CE46-B3F3-B8AE3C271426}">
      <dgm:prSet/>
      <dgm:spPr/>
      <dgm:t>
        <a:bodyPr/>
        <a:lstStyle/>
        <a:p>
          <a:pPr>
            <a:buFont typeface="Wingdings" pitchFamily="2" charset="2"/>
            <a:buChar char="§"/>
          </a:pPr>
          <a:r>
            <a:rPr lang="en-US">
              <a:solidFill>
                <a:schemeClr val="tx2"/>
              </a:solidFill>
              <a:latin typeface="Optima" panose="02000503060000020004" pitchFamily="2" charset="0"/>
            </a:rPr>
            <a:t>Self-awareness</a:t>
          </a:r>
        </a:p>
      </dgm:t>
    </dgm:pt>
    <dgm:pt modelId="{398A9043-B2E1-4D4A-8425-A41495ED676C}" type="parTrans" cxnId="{1C56D267-96FF-044E-A998-6DFEC353ABE8}">
      <dgm:prSet/>
      <dgm:spPr/>
      <dgm:t>
        <a:bodyPr/>
        <a:lstStyle/>
        <a:p>
          <a:endParaRPr lang="en-US"/>
        </a:p>
      </dgm:t>
    </dgm:pt>
    <dgm:pt modelId="{AD802A0F-AC34-B84F-8503-CAA926DBBACC}" type="sibTrans" cxnId="{1C56D267-96FF-044E-A998-6DFEC353ABE8}">
      <dgm:prSet/>
      <dgm:spPr/>
      <dgm:t>
        <a:bodyPr/>
        <a:lstStyle/>
        <a:p>
          <a:endParaRPr lang="en-US"/>
        </a:p>
      </dgm:t>
    </dgm:pt>
    <dgm:pt modelId="{AE7DF6E5-2242-3847-9148-546834DD9446}">
      <dgm:prSet/>
      <dgm:spPr/>
      <dgm:t>
        <a:bodyPr/>
        <a:lstStyle/>
        <a:p>
          <a:pPr>
            <a:buFont typeface="Wingdings" pitchFamily="2" charset="2"/>
            <a:buChar char="§"/>
          </a:pPr>
          <a:r>
            <a:rPr lang="en-US">
              <a:solidFill>
                <a:schemeClr val="tx2"/>
              </a:solidFill>
              <a:latin typeface="Optima" panose="02000503060000020004" pitchFamily="2" charset="0"/>
            </a:rPr>
            <a:t>Self-management</a:t>
          </a:r>
        </a:p>
      </dgm:t>
    </dgm:pt>
    <dgm:pt modelId="{F3149B51-FBC4-4C4E-808C-046122538891}" type="parTrans" cxnId="{FCEC4089-CCB5-024E-9D0E-0C982042FD0E}">
      <dgm:prSet/>
      <dgm:spPr/>
      <dgm:t>
        <a:bodyPr/>
        <a:lstStyle/>
        <a:p>
          <a:endParaRPr lang="en-US"/>
        </a:p>
      </dgm:t>
    </dgm:pt>
    <dgm:pt modelId="{ACEDC6BC-623A-044B-8FF2-03533BC4A7CD}" type="sibTrans" cxnId="{FCEC4089-CCB5-024E-9D0E-0C982042FD0E}">
      <dgm:prSet/>
      <dgm:spPr/>
      <dgm:t>
        <a:bodyPr/>
        <a:lstStyle/>
        <a:p>
          <a:endParaRPr lang="en-US"/>
        </a:p>
      </dgm:t>
    </dgm:pt>
    <dgm:pt modelId="{D118665D-97F1-4F43-B72C-3688AD72D37A}">
      <dgm:prSet/>
      <dgm:spPr/>
      <dgm:t>
        <a:bodyPr/>
        <a:lstStyle/>
        <a:p>
          <a:pPr>
            <a:buFont typeface="Wingdings" pitchFamily="2" charset="2"/>
            <a:buChar char="§"/>
          </a:pPr>
          <a:r>
            <a:rPr lang="en-US">
              <a:solidFill>
                <a:schemeClr val="tx2"/>
              </a:solidFill>
              <a:latin typeface="Optima" panose="02000503060000020004" pitchFamily="2" charset="0"/>
            </a:rPr>
            <a:t>Social awareness</a:t>
          </a:r>
        </a:p>
      </dgm:t>
    </dgm:pt>
    <dgm:pt modelId="{7FD24A9E-77CA-4F44-9167-10FDACAA1797}" type="parTrans" cxnId="{74DC907A-0475-5546-8BB8-8542F16F4CA4}">
      <dgm:prSet/>
      <dgm:spPr/>
      <dgm:t>
        <a:bodyPr/>
        <a:lstStyle/>
        <a:p>
          <a:endParaRPr lang="en-US"/>
        </a:p>
      </dgm:t>
    </dgm:pt>
    <dgm:pt modelId="{51BF3DB0-3652-384D-ADD9-08B005AF6239}" type="sibTrans" cxnId="{74DC907A-0475-5546-8BB8-8542F16F4CA4}">
      <dgm:prSet/>
      <dgm:spPr/>
      <dgm:t>
        <a:bodyPr/>
        <a:lstStyle/>
        <a:p>
          <a:endParaRPr lang="en-US"/>
        </a:p>
      </dgm:t>
    </dgm:pt>
    <dgm:pt modelId="{1FBC7397-C4E2-AB46-9F96-C7C8786C1680}">
      <dgm:prSet/>
      <dgm:spPr/>
      <dgm:t>
        <a:bodyPr/>
        <a:lstStyle/>
        <a:p>
          <a:pPr>
            <a:buFont typeface="Wingdings" pitchFamily="2" charset="2"/>
            <a:buChar char="§"/>
          </a:pPr>
          <a:r>
            <a:rPr lang="en-US">
              <a:solidFill>
                <a:schemeClr val="tx2"/>
              </a:solidFill>
              <a:latin typeface="Optima" panose="02000503060000020004" pitchFamily="2" charset="0"/>
            </a:rPr>
            <a:t>Relationship skills</a:t>
          </a:r>
        </a:p>
      </dgm:t>
    </dgm:pt>
    <dgm:pt modelId="{7431D4F1-4187-7F4C-B4DD-7DB34D70E809}" type="parTrans" cxnId="{226143C6-1132-D946-83DF-C9138BB75664}">
      <dgm:prSet/>
      <dgm:spPr/>
      <dgm:t>
        <a:bodyPr/>
        <a:lstStyle/>
        <a:p>
          <a:endParaRPr lang="en-US"/>
        </a:p>
      </dgm:t>
    </dgm:pt>
    <dgm:pt modelId="{5F860A64-C9C1-0D41-89B1-3DBF7AD86F66}" type="sibTrans" cxnId="{226143C6-1132-D946-83DF-C9138BB75664}">
      <dgm:prSet/>
      <dgm:spPr/>
      <dgm:t>
        <a:bodyPr/>
        <a:lstStyle/>
        <a:p>
          <a:endParaRPr lang="en-US"/>
        </a:p>
      </dgm:t>
    </dgm:pt>
    <dgm:pt modelId="{3A8EE335-8FDE-4C45-ABC9-CF617C179074}">
      <dgm:prSet/>
      <dgm:spPr/>
      <dgm:t>
        <a:bodyPr/>
        <a:lstStyle/>
        <a:p>
          <a:pPr>
            <a:buFont typeface="Wingdings" pitchFamily="2" charset="2"/>
            <a:buChar char="§"/>
          </a:pPr>
          <a:r>
            <a:rPr lang="en-US">
              <a:solidFill>
                <a:schemeClr val="tx2"/>
              </a:solidFill>
              <a:latin typeface="Optima" panose="02000503060000020004" pitchFamily="2" charset="0"/>
            </a:rPr>
            <a:t>Responsible decision-making</a:t>
          </a:r>
        </a:p>
      </dgm:t>
    </dgm:pt>
    <dgm:pt modelId="{66F0DC5C-3528-D945-AB23-497554F332E4}" type="parTrans" cxnId="{295B6595-0CFC-AD48-8F31-704ADCB155D5}">
      <dgm:prSet/>
      <dgm:spPr/>
      <dgm:t>
        <a:bodyPr/>
        <a:lstStyle/>
        <a:p>
          <a:endParaRPr lang="en-US"/>
        </a:p>
      </dgm:t>
    </dgm:pt>
    <dgm:pt modelId="{AA92549D-871C-204F-B3E8-0169175948F1}" type="sibTrans" cxnId="{295B6595-0CFC-AD48-8F31-704ADCB155D5}">
      <dgm:prSet/>
      <dgm:spPr/>
      <dgm:t>
        <a:bodyPr/>
        <a:lstStyle/>
        <a:p>
          <a:endParaRPr lang="en-US"/>
        </a:p>
      </dgm:t>
    </dgm:pt>
    <dgm:pt modelId="{9B11FD82-7FC6-1543-8B22-5FB794897DE5}" type="pres">
      <dgm:prSet presAssocID="{697AFDCB-1475-8E4D-B9BC-7B28CB4CE465}" presName="composite" presStyleCnt="0">
        <dgm:presLayoutVars>
          <dgm:chMax val="5"/>
          <dgm:dir/>
          <dgm:animLvl val="ctr"/>
          <dgm:resizeHandles val="exact"/>
        </dgm:presLayoutVars>
      </dgm:prSet>
      <dgm:spPr/>
    </dgm:pt>
    <dgm:pt modelId="{19BB1803-6967-9749-A814-A48091AF35C1}" type="pres">
      <dgm:prSet presAssocID="{697AFDCB-1475-8E4D-B9BC-7B28CB4CE465}" presName="cycle" presStyleCnt="0"/>
      <dgm:spPr/>
    </dgm:pt>
    <dgm:pt modelId="{6657B4AC-FAF5-B54E-A286-C38195AD07AA}" type="pres">
      <dgm:prSet presAssocID="{697AFDCB-1475-8E4D-B9BC-7B28CB4CE465}" presName="centerShape" presStyleCnt="0"/>
      <dgm:spPr/>
    </dgm:pt>
    <dgm:pt modelId="{A4FA425B-C084-9244-9289-CC191376A3B2}" type="pres">
      <dgm:prSet presAssocID="{697AFDCB-1475-8E4D-B9BC-7B28CB4CE465}" presName="connSite" presStyleLbl="node1" presStyleIdx="0" presStyleCnt="2"/>
      <dgm:spPr/>
    </dgm:pt>
    <dgm:pt modelId="{6FD8A231-E397-3145-AD69-3EE0A421ED1F}" type="pres">
      <dgm:prSet presAssocID="{697AFDCB-1475-8E4D-B9BC-7B28CB4CE465}" presName="visibl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pt>
    <dgm:pt modelId="{613ACBC5-130E-7743-8698-58FC645449A5}" type="pres">
      <dgm:prSet presAssocID="{45BEF39A-FF65-2542-9D0B-7B8079F84676}" presName="Name25" presStyleLbl="parChTrans1D1" presStyleIdx="0" presStyleCnt="1"/>
      <dgm:spPr/>
    </dgm:pt>
    <dgm:pt modelId="{10F8176A-8A14-C941-99C3-61580BC1097E}" type="pres">
      <dgm:prSet presAssocID="{92734D66-2A6D-204E-9424-6D5CE39E4707}" presName="node" presStyleCnt="0"/>
      <dgm:spPr/>
    </dgm:pt>
    <dgm:pt modelId="{5792FE48-1F62-D34E-948F-EFE3FFCF0785}" type="pres">
      <dgm:prSet presAssocID="{92734D66-2A6D-204E-9424-6D5CE39E4707}" presName="parentNode" presStyleLbl="node1" presStyleIdx="1" presStyleCnt="2" custScaleX="85416" custScaleY="173273" custLinFactNeighborX="-12842" custLinFactNeighborY="6949">
        <dgm:presLayoutVars>
          <dgm:chMax val="1"/>
          <dgm:bulletEnabled val="1"/>
        </dgm:presLayoutVars>
      </dgm:prSet>
      <dgm:spPr/>
    </dgm:pt>
    <dgm:pt modelId="{4C91E0CC-60D0-D544-B626-7F4C37B634E4}" type="pres">
      <dgm:prSet presAssocID="{92734D66-2A6D-204E-9424-6D5CE39E4707}" presName="childNode" presStyleLbl="revTx" presStyleIdx="0" presStyleCnt="1">
        <dgm:presLayoutVars>
          <dgm:bulletEnabled val="1"/>
        </dgm:presLayoutVars>
      </dgm:prSet>
      <dgm:spPr/>
    </dgm:pt>
  </dgm:ptLst>
  <dgm:cxnLst>
    <dgm:cxn modelId="{7549BF1C-5790-6E42-BDBD-A9784548B9F3}" type="presOf" srcId="{92734D66-2A6D-204E-9424-6D5CE39E4707}" destId="{5792FE48-1F62-D34E-948F-EFE3FFCF0785}" srcOrd="0" destOrd="0" presId="urn:microsoft.com/office/officeart/2005/8/layout/radial2"/>
    <dgm:cxn modelId="{C7AD5C1E-4F32-444B-A86E-F7862E713C6B}" type="presOf" srcId="{7EDF5ED4-804D-CE46-B3F3-B8AE3C271426}" destId="{4C91E0CC-60D0-D544-B626-7F4C37B634E4}" srcOrd="0" destOrd="0" presId="urn:microsoft.com/office/officeart/2005/8/layout/radial2"/>
    <dgm:cxn modelId="{2C96D921-836F-6249-A93D-9F09600EEA87}" type="presOf" srcId="{45BEF39A-FF65-2542-9D0B-7B8079F84676}" destId="{613ACBC5-130E-7743-8698-58FC645449A5}" srcOrd="0" destOrd="0" presId="urn:microsoft.com/office/officeart/2005/8/layout/radial2"/>
    <dgm:cxn modelId="{7DC6D35B-4C68-C745-9190-FDD7B3ECA425}" type="presOf" srcId="{D118665D-97F1-4F43-B72C-3688AD72D37A}" destId="{4C91E0CC-60D0-D544-B626-7F4C37B634E4}" srcOrd="0" destOrd="2" presId="urn:microsoft.com/office/officeart/2005/8/layout/radial2"/>
    <dgm:cxn modelId="{1C56D267-96FF-044E-A998-6DFEC353ABE8}" srcId="{92734D66-2A6D-204E-9424-6D5CE39E4707}" destId="{7EDF5ED4-804D-CE46-B3F3-B8AE3C271426}" srcOrd="0" destOrd="0" parTransId="{398A9043-B2E1-4D4A-8425-A41495ED676C}" sibTransId="{AD802A0F-AC34-B84F-8503-CAA926DBBACC}"/>
    <dgm:cxn modelId="{926E5D6A-94D2-3444-BC8F-B051B07F639C}" type="presOf" srcId="{3A8EE335-8FDE-4C45-ABC9-CF617C179074}" destId="{4C91E0CC-60D0-D544-B626-7F4C37B634E4}" srcOrd="0" destOrd="4" presId="urn:microsoft.com/office/officeart/2005/8/layout/radial2"/>
    <dgm:cxn modelId="{74DC907A-0475-5546-8BB8-8542F16F4CA4}" srcId="{92734D66-2A6D-204E-9424-6D5CE39E4707}" destId="{D118665D-97F1-4F43-B72C-3688AD72D37A}" srcOrd="2" destOrd="0" parTransId="{7FD24A9E-77CA-4F44-9167-10FDACAA1797}" sibTransId="{51BF3DB0-3652-384D-ADD9-08B005AF6239}"/>
    <dgm:cxn modelId="{FCEC4089-CCB5-024E-9D0E-0C982042FD0E}" srcId="{92734D66-2A6D-204E-9424-6D5CE39E4707}" destId="{AE7DF6E5-2242-3847-9148-546834DD9446}" srcOrd="1" destOrd="0" parTransId="{F3149B51-FBC4-4C4E-808C-046122538891}" sibTransId="{ACEDC6BC-623A-044B-8FF2-03533BC4A7CD}"/>
    <dgm:cxn modelId="{295B6595-0CFC-AD48-8F31-704ADCB155D5}" srcId="{92734D66-2A6D-204E-9424-6D5CE39E4707}" destId="{3A8EE335-8FDE-4C45-ABC9-CF617C179074}" srcOrd="4" destOrd="0" parTransId="{66F0DC5C-3528-D945-AB23-497554F332E4}" sibTransId="{AA92549D-871C-204F-B3E8-0169175948F1}"/>
    <dgm:cxn modelId="{DFF011A5-977D-5E43-A9FF-E8405145CC13}" type="presOf" srcId="{AE7DF6E5-2242-3847-9148-546834DD9446}" destId="{4C91E0CC-60D0-D544-B626-7F4C37B634E4}" srcOrd="0" destOrd="1" presId="urn:microsoft.com/office/officeart/2005/8/layout/radial2"/>
    <dgm:cxn modelId="{4179B3AD-FE9A-4C46-8750-D7672F894BA8}" srcId="{697AFDCB-1475-8E4D-B9BC-7B28CB4CE465}" destId="{92734D66-2A6D-204E-9424-6D5CE39E4707}" srcOrd="0" destOrd="0" parTransId="{45BEF39A-FF65-2542-9D0B-7B8079F84676}" sibTransId="{45668B1F-C328-5E4A-B6C5-E7A19515037A}"/>
    <dgm:cxn modelId="{23A2A2BE-F97C-6B47-B222-EAED54974E3A}" type="presOf" srcId="{697AFDCB-1475-8E4D-B9BC-7B28CB4CE465}" destId="{9B11FD82-7FC6-1543-8B22-5FB794897DE5}" srcOrd="0" destOrd="0" presId="urn:microsoft.com/office/officeart/2005/8/layout/radial2"/>
    <dgm:cxn modelId="{226143C6-1132-D946-83DF-C9138BB75664}" srcId="{92734D66-2A6D-204E-9424-6D5CE39E4707}" destId="{1FBC7397-C4E2-AB46-9F96-C7C8786C1680}" srcOrd="3" destOrd="0" parTransId="{7431D4F1-4187-7F4C-B4DD-7DB34D70E809}" sibTransId="{5F860A64-C9C1-0D41-89B1-3DBF7AD86F66}"/>
    <dgm:cxn modelId="{E03570FD-589E-494D-892A-46C777C61701}" type="presOf" srcId="{1FBC7397-C4E2-AB46-9F96-C7C8786C1680}" destId="{4C91E0CC-60D0-D544-B626-7F4C37B634E4}" srcOrd="0" destOrd="3" presId="urn:microsoft.com/office/officeart/2005/8/layout/radial2"/>
    <dgm:cxn modelId="{AE4404F4-DA59-A243-B197-D478E6C29C99}" type="presParOf" srcId="{9B11FD82-7FC6-1543-8B22-5FB794897DE5}" destId="{19BB1803-6967-9749-A814-A48091AF35C1}" srcOrd="0" destOrd="0" presId="urn:microsoft.com/office/officeart/2005/8/layout/radial2"/>
    <dgm:cxn modelId="{13EA87F8-9464-7B48-9F76-973B65509888}" type="presParOf" srcId="{19BB1803-6967-9749-A814-A48091AF35C1}" destId="{6657B4AC-FAF5-B54E-A286-C38195AD07AA}" srcOrd="0" destOrd="0" presId="urn:microsoft.com/office/officeart/2005/8/layout/radial2"/>
    <dgm:cxn modelId="{3A15D514-48FF-FE4E-B722-55C2D141B146}" type="presParOf" srcId="{6657B4AC-FAF5-B54E-A286-C38195AD07AA}" destId="{A4FA425B-C084-9244-9289-CC191376A3B2}" srcOrd="0" destOrd="0" presId="urn:microsoft.com/office/officeart/2005/8/layout/radial2"/>
    <dgm:cxn modelId="{A3B87125-E98E-C94A-95F1-B79C12999A1A}" type="presParOf" srcId="{6657B4AC-FAF5-B54E-A286-C38195AD07AA}" destId="{6FD8A231-E397-3145-AD69-3EE0A421ED1F}" srcOrd="1" destOrd="0" presId="urn:microsoft.com/office/officeart/2005/8/layout/radial2"/>
    <dgm:cxn modelId="{121584CA-E02B-F543-BB3D-02EB51F5334C}" type="presParOf" srcId="{19BB1803-6967-9749-A814-A48091AF35C1}" destId="{613ACBC5-130E-7743-8698-58FC645449A5}" srcOrd="1" destOrd="0" presId="urn:microsoft.com/office/officeart/2005/8/layout/radial2"/>
    <dgm:cxn modelId="{FF80D196-4758-F149-B53C-319764A1E9C7}" type="presParOf" srcId="{19BB1803-6967-9749-A814-A48091AF35C1}" destId="{10F8176A-8A14-C941-99C3-61580BC1097E}" srcOrd="2" destOrd="0" presId="urn:microsoft.com/office/officeart/2005/8/layout/radial2"/>
    <dgm:cxn modelId="{57B36C45-B377-3E43-B24B-77A6F7166678}" type="presParOf" srcId="{10F8176A-8A14-C941-99C3-61580BC1097E}" destId="{5792FE48-1F62-D34E-948F-EFE3FFCF0785}" srcOrd="0" destOrd="0" presId="urn:microsoft.com/office/officeart/2005/8/layout/radial2"/>
    <dgm:cxn modelId="{4DCA7C12-17B0-824F-AD43-8D82AE45F869}" type="presParOf" srcId="{10F8176A-8A14-C941-99C3-61580BC1097E}" destId="{4C91E0CC-60D0-D544-B626-7F4C37B634E4}"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7E9362-E110-034C-B06F-EC0B5E7E9734}" type="doc">
      <dgm:prSet loTypeId="urn:microsoft.com/office/officeart/2005/8/layout/default" loCatId="list" qsTypeId="urn:microsoft.com/office/officeart/2005/8/quickstyle/simple2" qsCatId="simple" csTypeId="urn:microsoft.com/office/officeart/2005/8/colors/accent1_4" csCatId="accent1" phldr="1"/>
      <dgm:spPr/>
      <dgm:t>
        <a:bodyPr/>
        <a:lstStyle/>
        <a:p>
          <a:endParaRPr lang="en-US"/>
        </a:p>
      </dgm:t>
    </dgm:pt>
    <dgm:pt modelId="{C53E8FDB-C458-EB48-A678-E7B55246869D}">
      <dgm:prSet/>
      <dgm:spPr/>
      <dgm:t>
        <a:bodyPr/>
        <a:lstStyle/>
        <a:p>
          <a:r>
            <a:rPr lang="en-US">
              <a:latin typeface="Optima" panose="02000503060000020004" pitchFamily="2" charset="0"/>
            </a:rPr>
            <a:t>“The Strong Kids Social and Emotional Learning (SEL) programs consist of 12 carefully sequenced lessons that are designed for maximum impact on cognitive, affective, and social functioning within a relatively brief period of time and relatively little preparation and training.”</a:t>
          </a:r>
        </a:p>
      </dgm:t>
    </dgm:pt>
    <dgm:pt modelId="{B6CBA88F-6770-BC4A-8404-8E4DC38862B7}" type="parTrans" cxnId="{E06FDFF7-ADCF-2247-A5B0-E0ED8CDE5900}">
      <dgm:prSet/>
      <dgm:spPr/>
      <dgm:t>
        <a:bodyPr/>
        <a:lstStyle/>
        <a:p>
          <a:endParaRPr lang="en-US"/>
        </a:p>
      </dgm:t>
    </dgm:pt>
    <dgm:pt modelId="{AEEFBFFB-E3B3-8446-A470-F069D8554E26}" type="sibTrans" cxnId="{E06FDFF7-ADCF-2247-A5B0-E0ED8CDE5900}">
      <dgm:prSet/>
      <dgm:spPr/>
      <dgm:t>
        <a:bodyPr/>
        <a:lstStyle/>
        <a:p>
          <a:endParaRPr lang="en-US"/>
        </a:p>
      </dgm:t>
    </dgm:pt>
    <dgm:pt modelId="{42CA3C0B-6EFA-9647-9F71-80FF886EDF01}" type="pres">
      <dgm:prSet presAssocID="{747E9362-E110-034C-B06F-EC0B5E7E9734}" presName="diagram" presStyleCnt="0">
        <dgm:presLayoutVars>
          <dgm:dir/>
          <dgm:resizeHandles val="exact"/>
        </dgm:presLayoutVars>
      </dgm:prSet>
      <dgm:spPr/>
    </dgm:pt>
    <dgm:pt modelId="{A2797BE2-CCE3-E84D-B570-6EF7EF19F267}" type="pres">
      <dgm:prSet presAssocID="{C53E8FDB-C458-EB48-A678-E7B55246869D}" presName="node" presStyleLbl="node1" presStyleIdx="0" presStyleCnt="1" custScaleX="248544" custScaleY="111056">
        <dgm:presLayoutVars>
          <dgm:bulletEnabled val="1"/>
        </dgm:presLayoutVars>
      </dgm:prSet>
      <dgm:spPr/>
    </dgm:pt>
  </dgm:ptLst>
  <dgm:cxnLst>
    <dgm:cxn modelId="{DFE2C119-585A-534B-8F6E-F73F4ABE4AB9}" type="presOf" srcId="{747E9362-E110-034C-B06F-EC0B5E7E9734}" destId="{42CA3C0B-6EFA-9647-9F71-80FF886EDF01}" srcOrd="0" destOrd="0" presId="urn:microsoft.com/office/officeart/2005/8/layout/default"/>
    <dgm:cxn modelId="{E5EE62A2-9BDE-864F-AEBB-8C7E7007E26E}" type="presOf" srcId="{C53E8FDB-C458-EB48-A678-E7B55246869D}" destId="{A2797BE2-CCE3-E84D-B570-6EF7EF19F267}" srcOrd="0" destOrd="0" presId="urn:microsoft.com/office/officeart/2005/8/layout/default"/>
    <dgm:cxn modelId="{E06FDFF7-ADCF-2247-A5B0-E0ED8CDE5900}" srcId="{747E9362-E110-034C-B06F-EC0B5E7E9734}" destId="{C53E8FDB-C458-EB48-A678-E7B55246869D}" srcOrd="0" destOrd="0" parTransId="{B6CBA88F-6770-BC4A-8404-8E4DC38862B7}" sibTransId="{AEEFBFFB-E3B3-8446-A470-F069D8554E26}"/>
    <dgm:cxn modelId="{8BCB9FE3-92DB-8144-88C9-6607168FD9D7}" type="presParOf" srcId="{42CA3C0B-6EFA-9647-9F71-80FF886EDF01}" destId="{A2797BE2-CCE3-E84D-B570-6EF7EF19F267}"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AEE854-2381-3E48-A53A-ADB660FC0A2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0AA98C5-3B59-F645-8A22-FC23B2B50DCF}">
      <dgm:prSet/>
      <dgm:spPr/>
      <dgm:t>
        <a:bodyPr/>
        <a:lstStyle/>
        <a:p>
          <a:pPr>
            <a:buNone/>
          </a:pPr>
          <a:r>
            <a:rPr lang="en-US"/>
            <a:t>Twelve 60-80-minute lessons (ideally one per week)</a:t>
          </a:r>
        </a:p>
      </dgm:t>
    </dgm:pt>
    <dgm:pt modelId="{3D482610-C5FD-B947-A7FF-45B6968C3519}" type="parTrans" cxnId="{ABFF14F2-F481-FA4C-A8B1-AB6DE73F5959}">
      <dgm:prSet/>
      <dgm:spPr/>
      <dgm:t>
        <a:bodyPr/>
        <a:lstStyle/>
        <a:p>
          <a:endParaRPr lang="en-US"/>
        </a:p>
      </dgm:t>
    </dgm:pt>
    <dgm:pt modelId="{C6742301-0E84-B243-AD8F-6CC95599196E}" type="sibTrans" cxnId="{ABFF14F2-F481-FA4C-A8B1-AB6DE73F5959}">
      <dgm:prSet/>
      <dgm:spPr/>
      <dgm:t>
        <a:bodyPr/>
        <a:lstStyle/>
        <a:p>
          <a:endParaRPr lang="en-US"/>
        </a:p>
      </dgm:t>
    </dgm:pt>
    <dgm:pt modelId="{BFFBD319-4204-9B48-BF92-A9AF77713BFB}">
      <dgm:prSet/>
      <dgm:spPr/>
      <dgm:t>
        <a:bodyPr/>
        <a:lstStyle/>
        <a:p>
          <a:pPr>
            <a:buNone/>
          </a:pPr>
          <a:r>
            <a:rPr lang="en-US"/>
            <a:t>1) About </a:t>
          </a:r>
          <a:r>
            <a:rPr lang="en-US" i="1"/>
            <a:t>Strong Kids</a:t>
          </a:r>
          <a:r>
            <a:rPr lang="en-US"/>
            <a:t>: Emotional Strength Training</a:t>
          </a:r>
        </a:p>
      </dgm:t>
    </dgm:pt>
    <dgm:pt modelId="{05E1DECB-541F-1C42-BCC7-08C189C4D1E3}" type="parTrans" cxnId="{1F97A1C3-AED8-5D49-8C73-AAB0EB1431DB}">
      <dgm:prSet/>
      <dgm:spPr/>
      <dgm:t>
        <a:bodyPr/>
        <a:lstStyle/>
        <a:p>
          <a:endParaRPr lang="en-US"/>
        </a:p>
      </dgm:t>
    </dgm:pt>
    <dgm:pt modelId="{D3CA8A12-2FAE-704C-8BFD-B153463C8725}" type="sibTrans" cxnId="{1F97A1C3-AED8-5D49-8C73-AAB0EB1431DB}">
      <dgm:prSet/>
      <dgm:spPr/>
      <dgm:t>
        <a:bodyPr/>
        <a:lstStyle/>
        <a:p>
          <a:endParaRPr lang="en-US"/>
        </a:p>
      </dgm:t>
    </dgm:pt>
    <dgm:pt modelId="{11DFF40C-3C1C-D548-B056-6B5D074A86E7}">
      <dgm:prSet/>
      <dgm:spPr/>
      <dgm:t>
        <a:bodyPr/>
        <a:lstStyle/>
        <a:p>
          <a:pPr>
            <a:buNone/>
          </a:pPr>
          <a:r>
            <a:rPr lang="en-US"/>
            <a:t>2) Understanding Your Emotions 1</a:t>
          </a:r>
        </a:p>
      </dgm:t>
    </dgm:pt>
    <dgm:pt modelId="{0756763F-1925-0244-B93E-D1EDF9158A21}" type="parTrans" cxnId="{F1AAC5E0-919D-974E-9490-54B53964089B}">
      <dgm:prSet/>
      <dgm:spPr/>
      <dgm:t>
        <a:bodyPr/>
        <a:lstStyle/>
        <a:p>
          <a:endParaRPr lang="en-US"/>
        </a:p>
      </dgm:t>
    </dgm:pt>
    <dgm:pt modelId="{0654964F-520F-D949-B00A-7058BD9C3B02}" type="sibTrans" cxnId="{F1AAC5E0-919D-974E-9490-54B53964089B}">
      <dgm:prSet/>
      <dgm:spPr/>
      <dgm:t>
        <a:bodyPr/>
        <a:lstStyle/>
        <a:p>
          <a:endParaRPr lang="en-US"/>
        </a:p>
      </dgm:t>
    </dgm:pt>
    <dgm:pt modelId="{BE54C4BA-19DE-CE4A-AB93-AF6B0EEB3E78}">
      <dgm:prSet/>
      <dgm:spPr/>
      <dgm:t>
        <a:bodyPr/>
        <a:lstStyle/>
        <a:p>
          <a:pPr>
            <a:buNone/>
          </a:pPr>
          <a:r>
            <a:rPr lang="en-US"/>
            <a:t>3) Understanding Your Emotions 2</a:t>
          </a:r>
        </a:p>
      </dgm:t>
    </dgm:pt>
    <dgm:pt modelId="{EC21BFF0-BBA6-534D-94C9-EDA9DF9D4E62}" type="parTrans" cxnId="{6FC95F04-F3A6-4444-8E0D-A370A5929B27}">
      <dgm:prSet/>
      <dgm:spPr/>
      <dgm:t>
        <a:bodyPr/>
        <a:lstStyle/>
        <a:p>
          <a:endParaRPr lang="en-US"/>
        </a:p>
      </dgm:t>
    </dgm:pt>
    <dgm:pt modelId="{49781660-9AE4-CD4F-A59D-3B3BF1546655}" type="sibTrans" cxnId="{6FC95F04-F3A6-4444-8E0D-A370A5929B27}">
      <dgm:prSet/>
      <dgm:spPr/>
      <dgm:t>
        <a:bodyPr/>
        <a:lstStyle/>
        <a:p>
          <a:endParaRPr lang="en-US"/>
        </a:p>
      </dgm:t>
    </dgm:pt>
    <dgm:pt modelId="{6BB20C8B-1D1F-DA49-B512-F8379E04BD0C}">
      <dgm:prSet/>
      <dgm:spPr/>
      <dgm:t>
        <a:bodyPr/>
        <a:lstStyle/>
        <a:p>
          <a:pPr>
            <a:buNone/>
          </a:pPr>
          <a:r>
            <a:rPr lang="en-US"/>
            <a:t>4) Understanding Other People’s Emotions</a:t>
          </a:r>
        </a:p>
      </dgm:t>
    </dgm:pt>
    <dgm:pt modelId="{2D134128-1143-5744-AD72-F5CA2508D381}" type="parTrans" cxnId="{0C628855-90B7-7840-BBD3-3AD13E5D22EB}">
      <dgm:prSet/>
      <dgm:spPr/>
      <dgm:t>
        <a:bodyPr/>
        <a:lstStyle/>
        <a:p>
          <a:endParaRPr lang="en-US"/>
        </a:p>
      </dgm:t>
    </dgm:pt>
    <dgm:pt modelId="{7145EDA1-045C-BF4F-B275-C0DA1CAB21B0}" type="sibTrans" cxnId="{0C628855-90B7-7840-BBD3-3AD13E5D22EB}">
      <dgm:prSet/>
      <dgm:spPr/>
      <dgm:t>
        <a:bodyPr/>
        <a:lstStyle/>
        <a:p>
          <a:endParaRPr lang="en-US"/>
        </a:p>
      </dgm:t>
    </dgm:pt>
    <dgm:pt modelId="{9F3F806A-CC9F-F94E-8CCC-541B5597A250}">
      <dgm:prSet/>
      <dgm:spPr/>
      <dgm:t>
        <a:bodyPr/>
        <a:lstStyle/>
        <a:p>
          <a:pPr>
            <a:buNone/>
          </a:pPr>
          <a:r>
            <a:rPr lang="en-US"/>
            <a:t>5) Dealing with Anger</a:t>
          </a:r>
        </a:p>
      </dgm:t>
    </dgm:pt>
    <dgm:pt modelId="{6349434D-CE72-0F48-893E-C6E67A097975}" type="parTrans" cxnId="{CEE043FF-4476-094A-9176-7B03CD38B1AF}">
      <dgm:prSet/>
      <dgm:spPr/>
      <dgm:t>
        <a:bodyPr/>
        <a:lstStyle/>
        <a:p>
          <a:endParaRPr lang="en-US"/>
        </a:p>
      </dgm:t>
    </dgm:pt>
    <dgm:pt modelId="{C969C73B-0034-BF4E-9780-DD60E42A237F}" type="sibTrans" cxnId="{CEE043FF-4476-094A-9176-7B03CD38B1AF}">
      <dgm:prSet/>
      <dgm:spPr/>
      <dgm:t>
        <a:bodyPr/>
        <a:lstStyle/>
        <a:p>
          <a:endParaRPr lang="en-US"/>
        </a:p>
      </dgm:t>
    </dgm:pt>
    <dgm:pt modelId="{F5957DE6-A59D-744F-8F4E-3E9DA603676F}">
      <dgm:prSet/>
      <dgm:spPr/>
      <dgm:t>
        <a:bodyPr/>
        <a:lstStyle/>
        <a:p>
          <a:pPr>
            <a:buNone/>
          </a:pPr>
          <a:r>
            <a:rPr lang="en-US"/>
            <a:t>6) Clear Thinking 1</a:t>
          </a:r>
        </a:p>
      </dgm:t>
    </dgm:pt>
    <dgm:pt modelId="{3173C725-AC24-5942-A6FD-CC0905FFD8F3}" type="parTrans" cxnId="{711114AB-850F-C44E-838E-68BB7BB3CEEC}">
      <dgm:prSet/>
      <dgm:spPr/>
      <dgm:t>
        <a:bodyPr/>
        <a:lstStyle/>
        <a:p>
          <a:endParaRPr lang="en-US"/>
        </a:p>
      </dgm:t>
    </dgm:pt>
    <dgm:pt modelId="{8D0C653F-93AA-5B45-91E8-C97BEC9C1030}" type="sibTrans" cxnId="{711114AB-850F-C44E-838E-68BB7BB3CEEC}">
      <dgm:prSet/>
      <dgm:spPr/>
      <dgm:t>
        <a:bodyPr/>
        <a:lstStyle/>
        <a:p>
          <a:endParaRPr lang="en-US"/>
        </a:p>
      </dgm:t>
    </dgm:pt>
    <dgm:pt modelId="{8E001110-856C-0B42-AAB1-64735EF18F05}">
      <dgm:prSet/>
      <dgm:spPr/>
      <dgm:t>
        <a:bodyPr/>
        <a:lstStyle/>
        <a:p>
          <a:pPr>
            <a:buNone/>
          </a:pPr>
          <a:r>
            <a:rPr lang="en-US"/>
            <a:t>7) Clear Thinking 2</a:t>
          </a:r>
        </a:p>
      </dgm:t>
    </dgm:pt>
    <dgm:pt modelId="{5AF5BF6B-617A-5449-881A-66F79B7EDB5C}" type="parTrans" cxnId="{C793BBD1-7788-CD4B-885A-1C07153E19C1}">
      <dgm:prSet/>
      <dgm:spPr/>
      <dgm:t>
        <a:bodyPr/>
        <a:lstStyle/>
        <a:p>
          <a:endParaRPr lang="en-US"/>
        </a:p>
      </dgm:t>
    </dgm:pt>
    <dgm:pt modelId="{81B69BED-952F-4644-87E7-A30B97660B85}" type="sibTrans" cxnId="{C793BBD1-7788-CD4B-885A-1C07153E19C1}">
      <dgm:prSet/>
      <dgm:spPr/>
      <dgm:t>
        <a:bodyPr/>
        <a:lstStyle/>
        <a:p>
          <a:endParaRPr lang="en-US"/>
        </a:p>
      </dgm:t>
    </dgm:pt>
    <dgm:pt modelId="{3BED2127-EF2E-994E-B6BE-952448C636DF}">
      <dgm:prSet/>
      <dgm:spPr/>
      <dgm:t>
        <a:bodyPr/>
        <a:lstStyle/>
        <a:p>
          <a:pPr>
            <a:buNone/>
          </a:pPr>
          <a:r>
            <a:rPr lang="en-US"/>
            <a:t>8) Solving People Problems</a:t>
          </a:r>
        </a:p>
      </dgm:t>
    </dgm:pt>
    <dgm:pt modelId="{54396ADF-09A7-5548-BF2F-E37ECEE7E73A}" type="parTrans" cxnId="{65024C0F-EF82-BE4A-96F8-18DEC8D6DAB6}">
      <dgm:prSet/>
      <dgm:spPr/>
      <dgm:t>
        <a:bodyPr/>
        <a:lstStyle/>
        <a:p>
          <a:endParaRPr lang="en-US"/>
        </a:p>
      </dgm:t>
    </dgm:pt>
    <dgm:pt modelId="{091E9EB8-9BBA-F24D-9BE1-ABC73783AE45}" type="sibTrans" cxnId="{65024C0F-EF82-BE4A-96F8-18DEC8D6DAB6}">
      <dgm:prSet/>
      <dgm:spPr/>
      <dgm:t>
        <a:bodyPr/>
        <a:lstStyle/>
        <a:p>
          <a:endParaRPr lang="en-US"/>
        </a:p>
      </dgm:t>
    </dgm:pt>
    <dgm:pt modelId="{04536EA0-EC44-1246-93D8-35C7E0464EBC}">
      <dgm:prSet/>
      <dgm:spPr/>
      <dgm:t>
        <a:bodyPr/>
        <a:lstStyle/>
        <a:p>
          <a:pPr>
            <a:buNone/>
          </a:pPr>
          <a:r>
            <a:rPr lang="en-US"/>
            <a:t>9) Letting Go of Stress</a:t>
          </a:r>
        </a:p>
      </dgm:t>
    </dgm:pt>
    <dgm:pt modelId="{A8280AD5-70A3-3140-B39B-040C5A075C7F}" type="parTrans" cxnId="{65D67055-EC08-964D-9FDE-3834541B02CC}">
      <dgm:prSet/>
      <dgm:spPr/>
      <dgm:t>
        <a:bodyPr/>
        <a:lstStyle/>
        <a:p>
          <a:endParaRPr lang="en-US"/>
        </a:p>
      </dgm:t>
    </dgm:pt>
    <dgm:pt modelId="{E1354E6F-EF92-ED4E-A31A-B5152E3033CE}" type="sibTrans" cxnId="{65D67055-EC08-964D-9FDE-3834541B02CC}">
      <dgm:prSet/>
      <dgm:spPr/>
      <dgm:t>
        <a:bodyPr/>
        <a:lstStyle/>
        <a:p>
          <a:endParaRPr lang="en-US"/>
        </a:p>
      </dgm:t>
    </dgm:pt>
    <dgm:pt modelId="{D72FA9CB-45E7-634E-9920-722BF5F4F8B4}">
      <dgm:prSet/>
      <dgm:spPr/>
      <dgm:t>
        <a:bodyPr/>
        <a:lstStyle/>
        <a:p>
          <a:pPr>
            <a:buNone/>
          </a:pPr>
          <a:r>
            <a:rPr lang="en-US"/>
            <a:t>10) Positive Living</a:t>
          </a:r>
        </a:p>
      </dgm:t>
    </dgm:pt>
    <dgm:pt modelId="{5D605C89-2C6B-2048-A30A-EFB842203759}" type="parTrans" cxnId="{DC1A7561-E8EF-7B45-8980-80F3B89F87E2}">
      <dgm:prSet/>
      <dgm:spPr/>
      <dgm:t>
        <a:bodyPr/>
        <a:lstStyle/>
        <a:p>
          <a:endParaRPr lang="en-US"/>
        </a:p>
      </dgm:t>
    </dgm:pt>
    <dgm:pt modelId="{D1C317EE-1CAE-A141-86A7-3C01B866934D}" type="sibTrans" cxnId="{DC1A7561-E8EF-7B45-8980-80F3B89F87E2}">
      <dgm:prSet/>
      <dgm:spPr/>
      <dgm:t>
        <a:bodyPr/>
        <a:lstStyle/>
        <a:p>
          <a:endParaRPr lang="en-US"/>
        </a:p>
      </dgm:t>
    </dgm:pt>
    <dgm:pt modelId="{8B55A54D-9EC7-BA49-A594-4F922271B81B}">
      <dgm:prSet/>
      <dgm:spPr/>
      <dgm:t>
        <a:bodyPr/>
        <a:lstStyle/>
        <a:p>
          <a:pPr>
            <a:buNone/>
          </a:pPr>
          <a:r>
            <a:rPr lang="en-US"/>
            <a:t>11) Creating Strong and SMART Goals</a:t>
          </a:r>
        </a:p>
      </dgm:t>
    </dgm:pt>
    <dgm:pt modelId="{65D0F70E-985E-E54D-8C87-4069AAF7758C}" type="parTrans" cxnId="{A63A0C44-A81C-084F-976A-4DCFC8D4AFC6}">
      <dgm:prSet/>
      <dgm:spPr/>
      <dgm:t>
        <a:bodyPr/>
        <a:lstStyle/>
        <a:p>
          <a:endParaRPr lang="en-US"/>
        </a:p>
      </dgm:t>
    </dgm:pt>
    <dgm:pt modelId="{39648572-DF4C-2341-B217-A397AAC23F48}" type="sibTrans" cxnId="{A63A0C44-A81C-084F-976A-4DCFC8D4AFC6}">
      <dgm:prSet/>
      <dgm:spPr/>
      <dgm:t>
        <a:bodyPr/>
        <a:lstStyle/>
        <a:p>
          <a:endParaRPr lang="en-US"/>
        </a:p>
      </dgm:t>
    </dgm:pt>
    <dgm:pt modelId="{EA1A48E5-866D-E14E-B8D1-4071482A23D4}">
      <dgm:prSet/>
      <dgm:spPr/>
      <dgm:t>
        <a:bodyPr/>
        <a:lstStyle/>
        <a:p>
          <a:pPr>
            <a:buNone/>
          </a:pPr>
          <a:r>
            <a:rPr lang="en-US"/>
            <a:t>12) Finishing UP!</a:t>
          </a:r>
        </a:p>
      </dgm:t>
    </dgm:pt>
    <dgm:pt modelId="{B5C1CD4C-2DBF-D946-9B7D-43EF0DAFE776}" type="parTrans" cxnId="{6A61EE3D-F94E-3A4B-AAE6-4D63D70853F6}">
      <dgm:prSet/>
      <dgm:spPr/>
      <dgm:t>
        <a:bodyPr/>
        <a:lstStyle/>
        <a:p>
          <a:endParaRPr lang="en-US"/>
        </a:p>
      </dgm:t>
    </dgm:pt>
    <dgm:pt modelId="{CF1AB977-3413-1242-9495-ADF941F0455C}" type="sibTrans" cxnId="{6A61EE3D-F94E-3A4B-AAE6-4D63D70853F6}">
      <dgm:prSet/>
      <dgm:spPr/>
      <dgm:t>
        <a:bodyPr/>
        <a:lstStyle/>
        <a:p>
          <a:endParaRPr lang="en-US"/>
        </a:p>
      </dgm:t>
    </dgm:pt>
    <dgm:pt modelId="{DED1C8B1-A267-334A-AF86-4BC89529B014}" type="pres">
      <dgm:prSet presAssocID="{4EAEE854-2381-3E48-A53A-ADB660FC0A2E}" presName="diagram" presStyleCnt="0">
        <dgm:presLayoutVars>
          <dgm:dir/>
          <dgm:resizeHandles val="exact"/>
        </dgm:presLayoutVars>
      </dgm:prSet>
      <dgm:spPr/>
    </dgm:pt>
    <dgm:pt modelId="{F20E6894-0DA6-0B46-9062-1F559E8BB68B}" type="pres">
      <dgm:prSet presAssocID="{D0AA98C5-3B59-F645-8A22-FC23B2B50DCF}" presName="node" presStyleLbl="node1" presStyleIdx="0" presStyleCnt="1">
        <dgm:presLayoutVars>
          <dgm:bulletEnabled val="1"/>
        </dgm:presLayoutVars>
      </dgm:prSet>
      <dgm:spPr/>
    </dgm:pt>
  </dgm:ptLst>
  <dgm:cxnLst>
    <dgm:cxn modelId="{6FC95F04-F3A6-4444-8E0D-A370A5929B27}" srcId="{D0AA98C5-3B59-F645-8A22-FC23B2B50DCF}" destId="{BE54C4BA-19DE-CE4A-AB93-AF6B0EEB3E78}" srcOrd="2" destOrd="0" parTransId="{EC21BFF0-BBA6-534D-94C9-EDA9DF9D4E62}" sibTransId="{49781660-9AE4-CD4F-A59D-3B3BF1546655}"/>
    <dgm:cxn modelId="{8497B206-A257-4A49-A184-C631D1CE1958}" type="presOf" srcId="{D0AA98C5-3B59-F645-8A22-FC23B2B50DCF}" destId="{F20E6894-0DA6-0B46-9062-1F559E8BB68B}" srcOrd="0" destOrd="0" presId="urn:microsoft.com/office/officeart/2005/8/layout/default"/>
    <dgm:cxn modelId="{65024C0F-EF82-BE4A-96F8-18DEC8D6DAB6}" srcId="{D0AA98C5-3B59-F645-8A22-FC23B2B50DCF}" destId="{3BED2127-EF2E-994E-B6BE-952448C636DF}" srcOrd="7" destOrd="0" parTransId="{54396ADF-09A7-5548-BF2F-E37ECEE7E73A}" sibTransId="{091E9EB8-9BBA-F24D-9BE1-ABC73783AE45}"/>
    <dgm:cxn modelId="{9176111C-668F-6C47-BBBC-B3C9180D4D11}" type="presOf" srcId="{9F3F806A-CC9F-F94E-8CCC-541B5597A250}" destId="{F20E6894-0DA6-0B46-9062-1F559E8BB68B}" srcOrd="0" destOrd="5" presId="urn:microsoft.com/office/officeart/2005/8/layout/default"/>
    <dgm:cxn modelId="{6A61EE3D-F94E-3A4B-AAE6-4D63D70853F6}" srcId="{D0AA98C5-3B59-F645-8A22-FC23B2B50DCF}" destId="{EA1A48E5-866D-E14E-B8D1-4071482A23D4}" srcOrd="11" destOrd="0" parTransId="{B5C1CD4C-2DBF-D946-9B7D-43EF0DAFE776}" sibTransId="{CF1AB977-3413-1242-9495-ADF941F0455C}"/>
    <dgm:cxn modelId="{A63A0C44-A81C-084F-976A-4DCFC8D4AFC6}" srcId="{D0AA98C5-3B59-F645-8A22-FC23B2B50DCF}" destId="{8B55A54D-9EC7-BA49-A594-4F922271B81B}" srcOrd="10" destOrd="0" parTransId="{65D0F70E-985E-E54D-8C87-4069AAF7758C}" sibTransId="{39648572-DF4C-2341-B217-A397AAC23F48}"/>
    <dgm:cxn modelId="{AE7AFB44-2927-7843-9E79-309572DB2C2F}" type="presOf" srcId="{04536EA0-EC44-1246-93D8-35C7E0464EBC}" destId="{F20E6894-0DA6-0B46-9062-1F559E8BB68B}" srcOrd="0" destOrd="9" presId="urn:microsoft.com/office/officeart/2005/8/layout/default"/>
    <dgm:cxn modelId="{65D67055-EC08-964D-9FDE-3834541B02CC}" srcId="{D0AA98C5-3B59-F645-8A22-FC23B2B50DCF}" destId="{04536EA0-EC44-1246-93D8-35C7E0464EBC}" srcOrd="8" destOrd="0" parTransId="{A8280AD5-70A3-3140-B39B-040C5A075C7F}" sibTransId="{E1354E6F-EF92-ED4E-A31A-B5152E3033CE}"/>
    <dgm:cxn modelId="{0C628855-90B7-7840-BBD3-3AD13E5D22EB}" srcId="{D0AA98C5-3B59-F645-8A22-FC23B2B50DCF}" destId="{6BB20C8B-1D1F-DA49-B512-F8379E04BD0C}" srcOrd="3" destOrd="0" parTransId="{2D134128-1143-5744-AD72-F5CA2508D381}" sibTransId="{7145EDA1-045C-BF4F-B275-C0DA1CAB21B0}"/>
    <dgm:cxn modelId="{AF24CB5A-DD5A-F042-BDCF-CD320024E41A}" type="presOf" srcId="{11DFF40C-3C1C-D548-B056-6B5D074A86E7}" destId="{F20E6894-0DA6-0B46-9062-1F559E8BB68B}" srcOrd="0" destOrd="2" presId="urn:microsoft.com/office/officeart/2005/8/layout/default"/>
    <dgm:cxn modelId="{DC1A7561-E8EF-7B45-8980-80F3B89F87E2}" srcId="{D0AA98C5-3B59-F645-8A22-FC23B2B50DCF}" destId="{D72FA9CB-45E7-634E-9920-722BF5F4F8B4}" srcOrd="9" destOrd="0" parTransId="{5D605C89-2C6B-2048-A30A-EFB842203759}" sibTransId="{D1C317EE-1CAE-A141-86A7-3C01B866934D}"/>
    <dgm:cxn modelId="{AF5FD16D-4C0E-294B-8AA7-5DB11E9D1106}" type="presOf" srcId="{EA1A48E5-866D-E14E-B8D1-4071482A23D4}" destId="{F20E6894-0DA6-0B46-9062-1F559E8BB68B}" srcOrd="0" destOrd="12" presId="urn:microsoft.com/office/officeart/2005/8/layout/default"/>
    <dgm:cxn modelId="{CD695A7C-CAF1-084B-BCF4-1FDA9D9B5BB6}" type="presOf" srcId="{8B55A54D-9EC7-BA49-A594-4F922271B81B}" destId="{F20E6894-0DA6-0B46-9062-1F559E8BB68B}" srcOrd="0" destOrd="11" presId="urn:microsoft.com/office/officeart/2005/8/layout/default"/>
    <dgm:cxn modelId="{AB307382-6F2B-E147-8816-ADCF1FF45B3F}" type="presOf" srcId="{BFFBD319-4204-9B48-BF92-A9AF77713BFB}" destId="{F20E6894-0DA6-0B46-9062-1F559E8BB68B}" srcOrd="0" destOrd="1" presId="urn:microsoft.com/office/officeart/2005/8/layout/default"/>
    <dgm:cxn modelId="{F033439F-11BA-124A-AB39-113FA6B271B9}" type="presOf" srcId="{F5957DE6-A59D-744F-8F4E-3E9DA603676F}" destId="{F20E6894-0DA6-0B46-9062-1F559E8BB68B}" srcOrd="0" destOrd="6" presId="urn:microsoft.com/office/officeart/2005/8/layout/default"/>
    <dgm:cxn modelId="{431B7AA5-A9F8-B74D-9378-6EF83625811A}" type="presOf" srcId="{D72FA9CB-45E7-634E-9920-722BF5F4F8B4}" destId="{F20E6894-0DA6-0B46-9062-1F559E8BB68B}" srcOrd="0" destOrd="10" presId="urn:microsoft.com/office/officeart/2005/8/layout/default"/>
    <dgm:cxn modelId="{711114AB-850F-C44E-838E-68BB7BB3CEEC}" srcId="{D0AA98C5-3B59-F645-8A22-FC23B2B50DCF}" destId="{F5957DE6-A59D-744F-8F4E-3E9DA603676F}" srcOrd="5" destOrd="0" parTransId="{3173C725-AC24-5942-A6FD-CC0905FFD8F3}" sibTransId="{8D0C653F-93AA-5B45-91E8-C97BEC9C1030}"/>
    <dgm:cxn modelId="{3DE1D0B1-03B9-C041-B06F-E51463774CC7}" type="presOf" srcId="{BE54C4BA-19DE-CE4A-AB93-AF6B0EEB3E78}" destId="{F20E6894-0DA6-0B46-9062-1F559E8BB68B}" srcOrd="0" destOrd="3" presId="urn:microsoft.com/office/officeart/2005/8/layout/default"/>
    <dgm:cxn modelId="{96E910BC-27E3-7E4B-BE26-55D37A6E69CF}" type="presOf" srcId="{3BED2127-EF2E-994E-B6BE-952448C636DF}" destId="{F20E6894-0DA6-0B46-9062-1F559E8BB68B}" srcOrd="0" destOrd="8" presId="urn:microsoft.com/office/officeart/2005/8/layout/default"/>
    <dgm:cxn modelId="{FF6332BD-83F4-1443-93D4-A25FEBFED347}" type="presOf" srcId="{4EAEE854-2381-3E48-A53A-ADB660FC0A2E}" destId="{DED1C8B1-A267-334A-AF86-4BC89529B014}" srcOrd="0" destOrd="0" presId="urn:microsoft.com/office/officeart/2005/8/layout/default"/>
    <dgm:cxn modelId="{1F97A1C3-AED8-5D49-8C73-AAB0EB1431DB}" srcId="{D0AA98C5-3B59-F645-8A22-FC23B2B50DCF}" destId="{BFFBD319-4204-9B48-BF92-A9AF77713BFB}" srcOrd="0" destOrd="0" parTransId="{05E1DECB-541F-1C42-BCC7-08C189C4D1E3}" sibTransId="{D3CA8A12-2FAE-704C-8BFD-B153463C8725}"/>
    <dgm:cxn modelId="{C793BBD1-7788-CD4B-885A-1C07153E19C1}" srcId="{D0AA98C5-3B59-F645-8A22-FC23B2B50DCF}" destId="{8E001110-856C-0B42-AAB1-64735EF18F05}" srcOrd="6" destOrd="0" parTransId="{5AF5BF6B-617A-5449-881A-66F79B7EDB5C}" sibTransId="{81B69BED-952F-4644-87E7-A30B97660B85}"/>
    <dgm:cxn modelId="{F1AAC5E0-919D-974E-9490-54B53964089B}" srcId="{D0AA98C5-3B59-F645-8A22-FC23B2B50DCF}" destId="{11DFF40C-3C1C-D548-B056-6B5D074A86E7}" srcOrd="1" destOrd="0" parTransId="{0756763F-1925-0244-B93E-D1EDF9158A21}" sibTransId="{0654964F-520F-D949-B00A-7058BD9C3B02}"/>
    <dgm:cxn modelId="{1311DDE0-42D7-8141-AF01-7C0874DC3A43}" type="presOf" srcId="{6BB20C8B-1D1F-DA49-B512-F8379E04BD0C}" destId="{F20E6894-0DA6-0B46-9062-1F559E8BB68B}" srcOrd="0" destOrd="4" presId="urn:microsoft.com/office/officeart/2005/8/layout/default"/>
    <dgm:cxn modelId="{E5C1B6E4-1B36-6641-93F1-DFDE55C08E20}" type="presOf" srcId="{8E001110-856C-0B42-AAB1-64735EF18F05}" destId="{F20E6894-0DA6-0B46-9062-1F559E8BB68B}" srcOrd="0" destOrd="7" presId="urn:microsoft.com/office/officeart/2005/8/layout/default"/>
    <dgm:cxn modelId="{ABFF14F2-F481-FA4C-A8B1-AB6DE73F5959}" srcId="{4EAEE854-2381-3E48-A53A-ADB660FC0A2E}" destId="{D0AA98C5-3B59-F645-8A22-FC23B2B50DCF}" srcOrd="0" destOrd="0" parTransId="{3D482610-C5FD-B947-A7FF-45B6968C3519}" sibTransId="{C6742301-0E84-B243-AD8F-6CC95599196E}"/>
    <dgm:cxn modelId="{CEE043FF-4476-094A-9176-7B03CD38B1AF}" srcId="{D0AA98C5-3B59-F645-8A22-FC23B2B50DCF}" destId="{9F3F806A-CC9F-F94E-8CCC-541B5597A250}" srcOrd="4" destOrd="0" parTransId="{6349434D-CE72-0F48-893E-C6E67A097975}" sibTransId="{C969C73B-0034-BF4E-9780-DD60E42A237F}"/>
    <dgm:cxn modelId="{F744EBAE-EFA9-1B43-AF77-0EE00F18B674}" type="presParOf" srcId="{DED1C8B1-A267-334A-AF86-4BC89529B014}" destId="{F20E6894-0DA6-0B46-9062-1F559E8BB68B}"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7C4B23-BFD9-A649-A29A-963DC72F2D97}" type="doc">
      <dgm:prSet loTypeId="urn:microsoft.com/office/officeart/2005/8/layout/venn1" loCatId="relationship" qsTypeId="urn:microsoft.com/office/officeart/2005/8/quickstyle/simple2" qsCatId="simple" csTypeId="urn:microsoft.com/office/officeart/2005/8/colors/colorful4" csCatId="colorful" phldr="1"/>
      <dgm:spPr/>
      <dgm:t>
        <a:bodyPr/>
        <a:lstStyle/>
        <a:p>
          <a:endParaRPr lang="en-US"/>
        </a:p>
      </dgm:t>
    </dgm:pt>
    <dgm:pt modelId="{41F81D70-0102-C743-BBF0-29A164146F0E}">
      <dgm:prSet/>
      <dgm:spPr/>
      <dgm:t>
        <a:bodyPr/>
        <a:lstStyle/>
        <a:p>
          <a:r>
            <a:rPr lang="en-US" i="1">
              <a:latin typeface="Optima" panose="02000503060000020004" pitchFamily="2" charset="0"/>
            </a:rPr>
            <a:t>“Promote resilience and mitigate risk in children and adolescents [through developing their social and emotional skills].”</a:t>
          </a:r>
          <a:endParaRPr lang="en-US">
            <a:latin typeface="Optima" panose="02000503060000020004" pitchFamily="2" charset="0"/>
          </a:endParaRPr>
        </a:p>
      </dgm:t>
    </dgm:pt>
    <dgm:pt modelId="{6708AE3C-202E-2B44-901A-2F5399DF59AA}" type="parTrans" cxnId="{370E9A56-41A1-354D-83EE-B2F9BDC6ADCF}">
      <dgm:prSet/>
      <dgm:spPr/>
      <dgm:t>
        <a:bodyPr/>
        <a:lstStyle/>
        <a:p>
          <a:endParaRPr lang="en-US"/>
        </a:p>
      </dgm:t>
    </dgm:pt>
    <dgm:pt modelId="{2F84CF35-839A-6A4C-B9B8-9473F72EDB28}" type="sibTrans" cxnId="{370E9A56-41A1-354D-83EE-B2F9BDC6ADCF}">
      <dgm:prSet/>
      <dgm:spPr/>
      <dgm:t>
        <a:bodyPr/>
        <a:lstStyle/>
        <a:p>
          <a:endParaRPr lang="en-US"/>
        </a:p>
      </dgm:t>
    </dgm:pt>
    <dgm:pt modelId="{C3024912-8797-1946-9ACD-EBDC92858846}">
      <dgm:prSet/>
      <dgm:spPr/>
      <dgm:t>
        <a:bodyPr/>
        <a:lstStyle/>
        <a:p>
          <a:r>
            <a:rPr lang="en-US">
              <a:latin typeface="Optima" panose="02000503060000020004" pitchFamily="2" charset="0"/>
            </a:rPr>
            <a:t>Embraces CASEL’s five person-centered and interrelated competency areas (CASEL, 2014)</a:t>
          </a:r>
        </a:p>
      </dgm:t>
    </dgm:pt>
    <dgm:pt modelId="{707752B8-6F82-BA4A-A02C-E45506B300A2}" type="parTrans" cxnId="{6CB70651-7866-A046-A32E-00FA5F8FE9C3}">
      <dgm:prSet/>
      <dgm:spPr/>
      <dgm:t>
        <a:bodyPr/>
        <a:lstStyle/>
        <a:p>
          <a:endParaRPr lang="en-US"/>
        </a:p>
      </dgm:t>
    </dgm:pt>
    <dgm:pt modelId="{B834E081-8606-6048-87A1-0B5374A368DF}" type="sibTrans" cxnId="{6CB70651-7866-A046-A32E-00FA5F8FE9C3}">
      <dgm:prSet/>
      <dgm:spPr/>
      <dgm:t>
        <a:bodyPr/>
        <a:lstStyle/>
        <a:p>
          <a:endParaRPr lang="en-US"/>
        </a:p>
      </dgm:t>
    </dgm:pt>
    <dgm:pt modelId="{8AE10FAE-BB60-F140-B06A-E845B8B5C6B5}">
      <dgm:prSet/>
      <dgm:spPr/>
      <dgm:t>
        <a:bodyPr/>
        <a:lstStyle/>
        <a:p>
          <a:r>
            <a:rPr lang="en-US">
              <a:latin typeface="Optima" panose="02000503060000020004" pitchFamily="2" charset="0"/>
            </a:rPr>
            <a:t>Affordable, low-resource, and evidence-based</a:t>
          </a:r>
        </a:p>
      </dgm:t>
    </dgm:pt>
    <dgm:pt modelId="{B0BD9BDE-73E4-FD40-9969-FCA2663BDE2E}" type="parTrans" cxnId="{DBBFB036-9C5A-7B41-B216-B4527A906F5F}">
      <dgm:prSet/>
      <dgm:spPr/>
      <dgm:t>
        <a:bodyPr/>
        <a:lstStyle/>
        <a:p>
          <a:endParaRPr lang="en-US"/>
        </a:p>
      </dgm:t>
    </dgm:pt>
    <dgm:pt modelId="{E815819B-90A0-7649-B404-E349EE6091D3}" type="sibTrans" cxnId="{DBBFB036-9C5A-7B41-B216-B4527A906F5F}">
      <dgm:prSet/>
      <dgm:spPr/>
      <dgm:t>
        <a:bodyPr/>
        <a:lstStyle/>
        <a:p>
          <a:endParaRPr lang="en-US"/>
        </a:p>
      </dgm:t>
    </dgm:pt>
    <dgm:pt modelId="{4429DC4F-32C7-A740-BB7A-8A04689041C0}" type="pres">
      <dgm:prSet presAssocID="{A17C4B23-BFD9-A649-A29A-963DC72F2D97}" presName="compositeShape" presStyleCnt="0">
        <dgm:presLayoutVars>
          <dgm:chMax val="7"/>
          <dgm:dir/>
          <dgm:resizeHandles val="exact"/>
        </dgm:presLayoutVars>
      </dgm:prSet>
      <dgm:spPr/>
    </dgm:pt>
    <dgm:pt modelId="{7EEE9B6D-65B0-494B-8281-16674F63E195}" type="pres">
      <dgm:prSet presAssocID="{41F81D70-0102-C743-BBF0-29A164146F0E}" presName="circ1" presStyleLbl="vennNode1" presStyleIdx="0" presStyleCnt="3" custScaleX="128505" custScaleY="113902"/>
      <dgm:spPr/>
    </dgm:pt>
    <dgm:pt modelId="{1A9A741F-355B-2246-9879-5B6AF1B06774}" type="pres">
      <dgm:prSet presAssocID="{41F81D70-0102-C743-BBF0-29A164146F0E}" presName="circ1Tx" presStyleLbl="revTx" presStyleIdx="0" presStyleCnt="0">
        <dgm:presLayoutVars>
          <dgm:chMax val="0"/>
          <dgm:chPref val="0"/>
          <dgm:bulletEnabled val="1"/>
        </dgm:presLayoutVars>
      </dgm:prSet>
      <dgm:spPr/>
    </dgm:pt>
    <dgm:pt modelId="{1E97CC0D-0331-7F44-9AB4-563A3C962CC1}" type="pres">
      <dgm:prSet presAssocID="{C3024912-8797-1946-9ACD-EBDC92858846}" presName="circ2" presStyleLbl="vennNode1" presStyleIdx="1" presStyleCnt="3"/>
      <dgm:spPr/>
    </dgm:pt>
    <dgm:pt modelId="{21A09D52-2F24-1A44-A586-B201DE2DD8CA}" type="pres">
      <dgm:prSet presAssocID="{C3024912-8797-1946-9ACD-EBDC92858846}" presName="circ2Tx" presStyleLbl="revTx" presStyleIdx="0" presStyleCnt="0">
        <dgm:presLayoutVars>
          <dgm:chMax val="0"/>
          <dgm:chPref val="0"/>
          <dgm:bulletEnabled val="1"/>
        </dgm:presLayoutVars>
      </dgm:prSet>
      <dgm:spPr/>
    </dgm:pt>
    <dgm:pt modelId="{0FD0C5CF-F98E-CE49-BA01-ED36F3B01E96}" type="pres">
      <dgm:prSet presAssocID="{8AE10FAE-BB60-F140-B06A-E845B8B5C6B5}" presName="circ3" presStyleLbl="vennNode1" presStyleIdx="2" presStyleCnt="3" custScaleX="72167" custScaleY="67893"/>
      <dgm:spPr/>
    </dgm:pt>
    <dgm:pt modelId="{824E46FE-FA98-EC4B-963A-B719A3DB5551}" type="pres">
      <dgm:prSet presAssocID="{8AE10FAE-BB60-F140-B06A-E845B8B5C6B5}" presName="circ3Tx" presStyleLbl="revTx" presStyleIdx="0" presStyleCnt="0">
        <dgm:presLayoutVars>
          <dgm:chMax val="0"/>
          <dgm:chPref val="0"/>
          <dgm:bulletEnabled val="1"/>
        </dgm:presLayoutVars>
      </dgm:prSet>
      <dgm:spPr/>
    </dgm:pt>
  </dgm:ptLst>
  <dgm:cxnLst>
    <dgm:cxn modelId="{EC864705-9E48-E845-87A9-F0D0F8DA2FBD}" type="presOf" srcId="{41F81D70-0102-C743-BBF0-29A164146F0E}" destId="{1A9A741F-355B-2246-9879-5B6AF1B06774}" srcOrd="1" destOrd="0" presId="urn:microsoft.com/office/officeart/2005/8/layout/venn1"/>
    <dgm:cxn modelId="{DBBFB036-9C5A-7B41-B216-B4527A906F5F}" srcId="{A17C4B23-BFD9-A649-A29A-963DC72F2D97}" destId="{8AE10FAE-BB60-F140-B06A-E845B8B5C6B5}" srcOrd="2" destOrd="0" parTransId="{B0BD9BDE-73E4-FD40-9969-FCA2663BDE2E}" sibTransId="{E815819B-90A0-7649-B404-E349EE6091D3}"/>
    <dgm:cxn modelId="{A7D39839-0281-E74D-9739-E32BE13CCCA8}" type="presOf" srcId="{8AE10FAE-BB60-F140-B06A-E845B8B5C6B5}" destId="{0FD0C5CF-F98E-CE49-BA01-ED36F3B01E96}" srcOrd="0" destOrd="0" presId="urn:microsoft.com/office/officeart/2005/8/layout/venn1"/>
    <dgm:cxn modelId="{7F382A4B-6F00-4446-AB7E-C44C81824E02}" type="presOf" srcId="{C3024912-8797-1946-9ACD-EBDC92858846}" destId="{21A09D52-2F24-1A44-A586-B201DE2DD8CA}" srcOrd="1" destOrd="0" presId="urn:microsoft.com/office/officeart/2005/8/layout/venn1"/>
    <dgm:cxn modelId="{6CB70651-7866-A046-A32E-00FA5F8FE9C3}" srcId="{A17C4B23-BFD9-A649-A29A-963DC72F2D97}" destId="{C3024912-8797-1946-9ACD-EBDC92858846}" srcOrd="1" destOrd="0" parTransId="{707752B8-6F82-BA4A-A02C-E45506B300A2}" sibTransId="{B834E081-8606-6048-87A1-0B5374A368DF}"/>
    <dgm:cxn modelId="{370E9A56-41A1-354D-83EE-B2F9BDC6ADCF}" srcId="{A17C4B23-BFD9-A649-A29A-963DC72F2D97}" destId="{41F81D70-0102-C743-BBF0-29A164146F0E}" srcOrd="0" destOrd="0" parTransId="{6708AE3C-202E-2B44-901A-2F5399DF59AA}" sibTransId="{2F84CF35-839A-6A4C-B9B8-9473F72EDB28}"/>
    <dgm:cxn modelId="{F2F51072-AABF-AE4C-B39A-786E709E91C4}" type="presOf" srcId="{41F81D70-0102-C743-BBF0-29A164146F0E}" destId="{7EEE9B6D-65B0-494B-8281-16674F63E195}" srcOrd="0" destOrd="0" presId="urn:microsoft.com/office/officeart/2005/8/layout/venn1"/>
    <dgm:cxn modelId="{2C536F9B-B63E-3249-B136-5B626DD539EE}" type="presOf" srcId="{A17C4B23-BFD9-A649-A29A-963DC72F2D97}" destId="{4429DC4F-32C7-A740-BB7A-8A04689041C0}" srcOrd="0" destOrd="0" presId="urn:microsoft.com/office/officeart/2005/8/layout/venn1"/>
    <dgm:cxn modelId="{0FC30EC1-9A47-294B-B3A1-F4126FDD4FA5}" type="presOf" srcId="{C3024912-8797-1946-9ACD-EBDC92858846}" destId="{1E97CC0D-0331-7F44-9AB4-563A3C962CC1}" srcOrd="0" destOrd="0" presId="urn:microsoft.com/office/officeart/2005/8/layout/venn1"/>
    <dgm:cxn modelId="{C5F4B6FA-8B07-844B-9A12-E6B759E50530}" type="presOf" srcId="{8AE10FAE-BB60-F140-B06A-E845B8B5C6B5}" destId="{824E46FE-FA98-EC4B-963A-B719A3DB5551}" srcOrd="1" destOrd="0" presId="urn:microsoft.com/office/officeart/2005/8/layout/venn1"/>
    <dgm:cxn modelId="{A1953FB7-2C9E-3F49-BC66-2978839EF826}" type="presParOf" srcId="{4429DC4F-32C7-A740-BB7A-8A04689041C0}" destId="{7EEE9B6D-65B0-494B-8281-16674F63E195}" srcOrd="0" destOrd="0" presId="urn:microsoft.com/office/officeart/2005/8/layout/venn1"/>
    <dgm:cxn modelId="{44002298-2E95-FE4C-894A-C5CCF6E9F49A}" type="presParOf" srcId="{4429DC4F-32C7-A740-BB7A-8A04689041C0}" destId="{1A9A741F-355B-2246-9879-5B6AF1B06774}" srcOrd="1" destOrd="0" presId="urn:microsoft.com/office/officeart/2005/8/layout/venn1"/>
    <dgm:cxn modelId="{F9516470-39B8-7A41-9792-C60B361DC8DD}" type="presParOf" srcId="{4429DC4F-32C7-A740-BB7A-8A04689041C0}" destId="{1E97CC0D-0331-7F44-9AB4-563A3C962CC1}" srcOrd="2" destOrd="0" presId="urn:microsoft.com/office/officeart/2005/8/layout/venn1"/>
    <dgm:cxn modelId="{FBF45E67-029F-C245-957A-F61CA200437F}" type="presParOf" srcId="{4429DC4F-32C7-A740-BB7A-8A04689041C0}" destId="{21A09D52-2F24-1A44-A586-B201DE2DD8CA}" srcOrd="3" destOrd="0" presId="urn:microsoft.com/office/officeart/2005/8/layout/venn1"/>
    <dgm:cxn modelId="{6AB1C758-D38D-0449-BF6E-91312A8B6601}" type="presParOf" srcId="{4429DC4F-32C7-A740-BB7A-8A04689041C0}" destId="{0FD0C5CF-F98E-CE49-BA01-ED36F3B01E96}" srcOrd="4" destOrd="0" presId="urn:microsoft.com/office/officeart/2005/8/layout/venn1"/>
    <dgm:cxn modelId="{04A9FB41-AAFC-7E40-9BCE-A2846D336126}" type="presParOf" srcId="{4429DC4F-32C7-A740-BB7A-8A04689041C0}" destId="{824E46FE-FA98-EC4B-963A-B719A3DB5551}"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66AFBA-AB83-1144-9946-9EE6060EC8F7}"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5F0D660E-EDA4-2042-88A1-0312C5EB84D0}">
      <dgm:prSet/>
      <dgm:spPr/>
      <dgm:t>
        <a:bodyPr/>
        <a:lstStyle/>
        <a:p>
          <a:r>
            <a:rPr lang="en-US" sz="5300">
              <a:solidFill>
                <a:schemeClr val="bg1"/>
              </a:solidFill>
              <a:latin typeface="Optima" panose="02000503060000020004" pitchFamily="2" charset="0"/>
            </a:rPr>
            <a:t>In very first meeting…</a:t>
          </a:r>
        </a:p>
      </dgm:t>
    </dgm:pt>
    <dgm:pt modelId="{BBC66B9C-771F-D040-9048-09B5CE9B2DDB}" type="parTrans" cxnId="{42BF5D82-5FCB-EF44-B0D4-F6CA4553563C}">
      <dgm:prSet/>
      <dgm:spPr/>
      <dgm:t>
        <a:bodyPr/>
        <a:lstStyle/>
        <a:p>
          <a:endParaRPr lang="en-US">
            <a:solidFill>
              <a:schemeClr val="bg1"/>
            </a:solidFill>
            <a:latin typeface="Optima" panose="02000503060000020004" pitchFamily="2" charset="0"/>
          </a:endParaRPr>
        </a:p>
      </dgm:t>
    </dgm:pt>
    <dgm:pt modelId="{010B354D-AB00-C04F-95EF-5E78253A60E6}" type="sibTrans" cxnId="{42BF5D82-5FCB-EF44-B0D4-F6CA4553563C}">
      <dgm:prSet/>
      <dgm:spPr/>
      <dgm:t>
        <a:bodyPr/>
        <a:lstStyle/>
        <a:p>
          <a:endParaRPr lang="en-US">
            <a:solidFill>
              <a:schemeClr val="bg1"/>
            </a:solidFill>
            <a:latin typeface="Optima" panose="02000503060000020004" pitchFamily="2" charset="0"/>
          </a:endParaRPr>
        </a:p>
      </dgm:t>
    </dgm:pt>
    <dgm:pt modelId="{B5383479-A8FC-F142-95D0-CDA4C7FF8448}">
      <dgm:prSet custT="1"/>
      <dgm:spPr/>
      <dgm:t>
        <a:bodyPr/>
        <a:lstStyle/>
        <a:p>
          <a:r>
            <a:rPr lang="en-US" sz="3200" b="0">
              <a:solidFill>
                <a:schemeClr val="bg1"/>
              </a:solidFill>
              <a:latin typeface="Optima" panose="02000503060000020004" pitchFamily="2" charset="0"/>
            </a:rPr>
            <a:t>Explain the importance  of establishing group rules</a:t>
          </a:r>
        </a:p>
      </dgm:t>
    </dgm:pt>
    <dgm:pt modelId="{F34DD2AB-6A7C-CA49-8894-8EC33643193D}" type="parTrans" cxnId="{62BD0EA2-A081-5449-BB71-16ADBEF79807}">
      <dgm:prSet/>
      <dgm:spPr/>
      <dgm:t>
        <a:bodyPr/>
        <a:lstStyle/>
        <a:p>
          <a:endParaRPr lang="en-US">
            <a:solidFill>
              <a:schemeClr val="bg1"/>
            </a:solidFill>
            <a:latin typeface="Optima" panose="02000503060000020004" pitchFamily="2" charset="0"/>
          </a:endParaRPr>
        </a:p>
      </dgm:t>
    </dgm:pt>
    <dgm:pt modelId="{4ADD317C-0F54-8345-BA6E-D88D71B788EE}" type="sibTrans" cxnId="{62BD0EA2-A081-5449-BB71-16ADBEF79807}">
      <dgm:prSet/>
      <dgm:spPr/>
      <dgm:t>
        <a:bodyPr/>
        <a:lstStyle/>
        <a:p>
          <a:endParaRPr lang="en-US">
            <a:solidFill>
              <a:schemeClr val="bg1"/>
            </a:solidFill>
            <a:latin typeface="Optima" panose="02000503060000020004" pitchFamily="2" charset="0"/>
          </a:endParaRPr>
        </a:p>
      </dgm:t>
    </dgm:pt>
    <dgm:pt modelId="{E2A7F530-C3B0-D646-9B98-A128F84BD114}">
      <dgm:prSet custT="1"/>
      <dgm:spPr/>
      <dgm:t>
        <a:bodyPr/>
        <a:lstStyle/>
        <a:p>
          <a:r>
            <a:rPr lang="en-US" sz="3200" b="0">
              <a:solidFill>
                <a:schemeClr val="bg1"/>
              </a:solidFill>
              <a:latin typeface="Optima" panose="02000503060000020004" pitchFamily="2" charset="0"/>
            </a:rPr>
            <a:t>Engage students in developing rules</a:t>
          </a:r>
        </a:p>
      </dgm:t>
    </dgm:pt>
    <dgm:pt modelId="{EEC41026-3242-7440-8408-5C687C2EF4A1}" type="parTrans" cxnId="{486BE173-2383-464A-9796-FB4570C09B94}">
      <dgm:prSet/>
      <dgm:spPr/>
      <dgm:t>
        <a:bodyPr/>
        <a:lstStyle/>
        <a:p>
          <a:endParaRPr lang="en-US">
            <a:solidFill>
              <a:schemeClr val="bg1"/>
            </a:solidFill>
            <a:latin typeface="Optima" panose="02000503060000020004" pitchFamily="2" charset="0"/>
          </a:endParaRPr>
        </a:p>
      </dgm:t>
    </dgm:pt>
    <dgm:pt modelId="{7CF61449-3BC7-6747-80EA-A15E1F92FBA5}" type="sibTrans" cxnId="{486BE173-2383-464A-9796-FB4570C09B94}">
      <dgm:prSet/>
      <dgm:spPr/>
      <dgm:t>
        <a:bodyPr/>
        <a:lstStyle/>
        <a:p>
          <a:endParaRPr lang="en-US">
            <a:solidFill>
              <a:schemeClr val="bg1"/>
            </a:solidFill>
            <a:latin typeface="Optima" panose="02000503060000020004" pitchFamily="2" charset="0"/>
          </a:endParaRPr>
        </a:p>
      </dgm:t>
    </dgm:pt>
    <dgm:pt modelId="{32AFEE48-EA96-D940-A91B-53092BFC5ACA}">
      <dgm:prSet custT="1"/>
      <dgm:spPr/>
      <dgm:t>
        <a:bodyPr/>
        <a:lstStyle/>
        <a:p>
          <a:r>
            <a:rPr lang="en-US" sz="3200" b="0">
              <a:solidFill>
                <a:schemeClr val="bg1"/>
              </a:solidFill>
              <a:latin typeface="Optima" panose="02000503060000020004" pitchFamily="2" charset="0"/>
            </a:rPr>
            <a:t>Establish confidentiality</a:t>
          </a:r>
        </a:p>
      </dgm:t>
    </dgm:pt>
    <dgm:pt modelId="{36B2F0FB-90F1-264F-9C9E-DBE729EC211F}" type="parTrans" cxnId="{62B46CE4-3D96-AC49-AA34-C2CE6F321FEB}">
      <dgm:prSet/>
      <dgm:spPr/>
      <dgm:t>
        <a:bodyPr/>
        <a:lstStyle/>
        <a:p>
          <a:endParaRPr lang="en-US">
            <a:solidFill>
              <a:schemeClr val="bg1"/>
            </a:solidFill>
            <a:latin typeface="Optima" panose="02000503060000020004" pitchFamily="2" charset="0"/>
          </a:endParaRPr>
        </a:p>
      </dgm:t>
    </dgm:pt>
    <dgm:pt modelId="{AEBFCE7A-A788-6148-9F75-30E798F7A771}" type="sibTrans" cxnId="{62B46CE4-3D96-AC49-AA34-C2CE6F321FEB}">
      <dgm:prSet/>
      <dgm:spPr/>
      <dgm:t>
        <a:bodyPr/>
        <a:lstStyle/>
        <a:p>
          <a:endParaRPr lang="en-US">
            <a:solidFill>
              <a:schemeClr val="bg1"/>
            </a:solidFill>
            <a:latin typeface="Optima" panose="02000503060000020004" pitchFamily="2" charset="0"/>
          </a:endParaRPr>
        </a:p>
      </dgm:t>
    </dgm:pt>
    <dgm:pt modelId="{B834C5C1-726C-124E-8AB5-C3558A4F682A}" type="pres">
      <dgm:prSet presAssocID="{7466AFBA-AB83-1144-9946-9EE6060EC8F7}" presName="diagram" presStyleCnt="0">
        <dgm:presLayoutVars>
          <dgm:dir/>
          <dgm:resizeHandles val="exact"/>
        </dgm:presLayoutVars>
      </dgm:prSet>
      <dgm:spPr/>
    </dgm:pt>
    <dgm:pt modelId="{573150E5-7CBF-AE4D-9937-42790D521F5A}" type="pres">
      <dgm:prSet presAssocID="{5F0D660E-EDA4-2042-88A1-0312C5EB84D0}" presName="node" presStyleLbl="node1" presStyleIdx="0" presStyleCnt="1" custScaleX="83060" custScaleY="80269" custLinFactNeighborX="0" custLinFactNeighborY="633">
        <dgm:presLayoutVars>
          <dgm:bulletEnabled val="1"/>
        </dgm:presLayoutVars>
      </dgm:prSet>
      <dgm:spPr/>
    </dgm:pt>
  </dgm:ptLst>
  <dgm:cxnLst>
    <dgm:cxn modelId="{74072D20-24D1-F54B-96FF-30DF95EFE07B}" type="presOf" srcId="{7466AFBA-AB83-1144-9946-9EE6060EC8F7}" destId="{B834C5C1-726C-124E-8AB5-C3558A4F682A}" srcOrd="0" destOrd="0" presId="urn:microsoft.com/office/officeart/2005/8/layout/default"/>
    <dgm:cxn modelId="{486BE173-2383-464A-9796-FB4570C09B94}" srcId="{5F0D660E-EDA4-2042-88A1-0312C5EB84D0}" destId="{E2A7F530-C3B0-D646-9B98-A128F84BD114}" srcOrd="1" destOrd="0" parTransId="{EEC41026-3242-7440-8408-5C687C2EF4A1}" sibTransId="{7CF61449-3BC7-6747-80EA-A15E1F92FBA5}"/>
    <dgm:cxn modelId="{42BF5D82-5FCB-EF44-B0D4-F6CA4553563C}" srcId="{7466AFBA-AB83-1144-9946-9EE6060EC8F7}" destId="{5F0D660E-EDA4-2042-88A1-0312C5EB84D0}" srcOrd="0" destOrd="0" parTransId="{BBC66B9C-771F-D040-9048-09B5CE9B2DDB}" sibTransId="{010B354D-AB00-C04F-95EF-5E78253A60E6}"/>
    <dgm:cxn modelId="{75782C9D-063A-E749-98EA-FDCB6B73EE6C}" type="presOf" srcId="{5F0D660E-EDA4-2042-88A1-0312C5EB84D0}" destId="{573150E5-7CBF-AE4D-9937-42790D521F5A}" srcOrd="0" destOrd="0" presId="urn:microsoft.com/office/officeart/2005/8/layout/default"/>
    <dgm:cxn modelId="{62BD0EA2-A081-5449-BB71-16ADBEF79807}" srcId="{5F0D660E-EDA4-2042-88A1-0312C5EB84D0}" destId="{B5383479-A8FC-F142-95D0-CDA4C7FF8448}" srcOrd="0" destOrd="0" parTransId="{F34DD2AB-6A7C-CA49-8894-8EC33643193D}" sibTransId="{4ADD317C-0F54-8345-BA6E-D88D71B788EE}"/>
    <dgm:cxn modelId="{050166BB-442D-5A42-9A93-7B8FAC069A63}" type="presOf" srcId="{32AFEE48-EA96-D940-A91B-53092BFC5ACA}" destId="{573150E5-7CBF-AE4D-9937-42790D521F5A}" srcOrd="0" destOrd="3" presId="urn:microsoft.com/office/officeart/2005/8/layout/default"/>
    <dgm:cxn modelId="{915CB4D6-85BE-0149-9F3F-6D114BF311F5}" type="presOf" srcId="{B5383479-A8FC-F142-95D0-CDA4C7FF8448}" destId="{573150E5-7CBF-AE4D-9937-42790D521F5A}" srcOrd="0" destOrd="1" presId="urn:microsoft.com/office/officeart/2005/8/layout/default"/>
    <dgm:cxn modelId="{62B46CE4-3D96-AC49-AA34-C2CE6F321FEB}" srcId="{5F0D660E-EDA4-2042-88A1-0312C5EB84D0}" destId="{32AFEE48-EA96-D940-A91B-53092BFC5ACA}" srcOrd="2" destOrd="0" parTransId="{36B2F0FB-90F1-264F-9C9E-DBE729EC211F}" sibTransId="{AEBFCE7A-A788-6148-9F75-30E798F7A771}"/>
    <dgm:cxn modelId="{01E5ADFF-AFD3-1C4C-8EC0-5C0EC05D6758}" type="presOf" srcId="{E2A7F530-C3B0-D646-9B98-A128F84BD114}" destId="{573150E5-7CBF-AE4D-9937-42790D521F5A}" srcOrd="0" destOrd="2" presId="urn:microsoft.com/office/officeart/2005/8/layout/default"/>
    <dgm:cxn modelId="{C6C77629-B0B3-2D41-8CB6-E5957D843BEF}" type="presParOf" srcId="{B834C5C1-726C-124E-8AB5-C3558A4F682A}" destId="{573150E5-7CBF-AE4D-9937-42790D521F5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BDE1C9-265D-9F4A-9227-C8F005534FDB}"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en-US"/>
        </a:p>
      </dgm:t>
    </dgm:pt>
    <dgm:pt modelId="{0552712F-C4FA-E847-BF6C-401BDC608E1B}">
      <dgm:prSet custT="1"/>
      <dgm:spPr/>
      <dgm:t>
        <a:bodyPr/>
        <a:lstStyle/>
        <a:p>
          <a:r>
            <a:rPr lang="en-US" sz="1600">
              <a:latin typeface="Optima" panose="02000503060000020004" pitchFamily="2" charset="0"/>
            </a:rPr>
            <a:t>Explain confidentiality and its limits in developmentally appropriate terms</a:t>
          </a:r>
        </a:p>
      </dgm:t>
    </dgm:pt>
    <dgm:pt modelId="{0DED86A9-D9C1-2B42-960F-C33E9247D50A}" type="parTrans" cxnId="{D2FD014E-A47E-104D-BC85-9BC936281803}">
      <dgm:prSet/>
      <dgm:spPr/>
      <dgm:t>
        <a:bodyPr/>
        <a:lstStyle/>
        <a:p>
          <a:endParaRPr lang="en-US"/>
        </a:p>
      </dgm:t>
    </dgm:pt>
    <dgm:pt modelId="{DA6FF20E-A71C-B248-B5C8-ADF3411957BB}" type="sibTrans" cxnId="{D2FD014E-A47E-104D-BC85-9BC936281803}">
      <dgm:prSet/>
      <dgm:spPr/>
      <dgm:t>
        <a:bodyPr/>
        <a:lstStyle/>
        <a:p>
          <a:endParaRPr lang="en-US"/>
        </a:p>
      </dgm:t>
    </dgm:pt>
    <dgm:pt modelId="{A464C0EF-1E7C-3D44-B8B9-369C20FAE21B}">
      <dgm:prSet custT="1"/>
      <dgm:spPr/>
      <dgm:t>
        <a:bodyPr/>
        <a:lstStyle/>
        <a:p>
          <a:r>
            <a:rPr lang="en-US" sz="1800">
              <a:latin typeface="Optima" panose="02000503060000020004" pitchFamily="2" charset="0"/>
            </a:rPr>
            <a:t>Remind the group members that unfortunately, you do not have any control over group members who share something personal or specific about what happened in group. It’s a team effort.</a:t>
          </a:r>
        </a:p>
      </dgm:t>
    </dgm:pt>
    <dgm:pt modelId="{7EBB7D2D-1B9F-A849-9A9B-E62A4958A568}" type="parTrans" cxnId="{9660F8AD-203A-2646-8F7B-1C04FB686C2A}">
      <dgm:prSet/>
      <dgm:spPr/>
      <dgm:t>
        <a:bodyPr/>
        <a:lstStyle/>
        <a:p>
          <a:endParaRPr lang="en-US"/>
        </a:p>
      </dgm:t>
    </dgm:pt>
    <dgm:pt modelId="{A535B4E7-5D51-E34A-B84E-0383B3CE73DA}" type="sibTrans" cxnId="{9660F8AD-203A-2646-8F7B-1C04FB686C2A}">
      <dgm:prSet/>
      <dgm:spPr/>
      <dgm:t>
        <a:bodyPr/>
        <a:lstStyle/>
        <a:p>
          <a:endParaRPr lang="en-US"/>
        </a:p>
      </dgm:t>
    </dgm:pt>
    <dgm:pt modelId="{CB3CDCB3-CB8D-6846-BD0D-B2D5CC650811}">
      <dgm:prSet custT="1"/>
      <dgm:spPr/>
      <dgm:t>
        <a:bodyPr/>
        <a:lstStyle/>
        <a:p>
          <a:r>
            <a:rPr lang="en-US" sz="1400">
              <a:latin typeface="Optima" panose="02000503060000020004" pitchFamily="2" charset="0"/>
            </a:rPr>
            <a:t>The group members or the group leader may want to create a rule that gives a consequence to whomever breaks confidentiality.</a:t>
          </a:r>
        </a:p>
      </dgm:t>
    </dgm:pt>
    <dgm:pt modelId="{224CB97F-C6CC-AB47-8F37-D3D1BEDA9C3B}" type="parTrans" cxnId="{EFEC1CC1-1FCC-8D47-A26E-F8DD199E078E}">
      <dgm:prSet/>
      <dgm:spPr/>
      <dgm:t>
        <a:bodyPr/>
        <a:lstStyle/>
        <a:p>
          <a:endParaRPr lang="en-US"/>
        </a:p>
      </dgm:t>
    </dgm:pt>
    <dgm:pt modelId="{F97E9B20-9BA2-A144-8D26-94CC512823AC}" type="sibTrans" cxnId="{EFEC1CC1-1FCC-8D47-A26E-F8DD199E078E}">
      <dgm:prSet/>
      <dgm:spPr/>
      <dgm:t>
        <a:bodyPr/>
        <a:lstStyle/>
        <a:p>
          <a:endParaRPr lang="en-US"/>
        </a:p>
      </dgm:t>
    </dgm:pt>
    <dgm:pt modelId="{6F806FA1-5EDD-5D41-A125-F9ED584EC390}">
      <dgm:prSet custT="1"/>
      <dgm:spPr/>
      <dgm:t>
        <a:bodyPr/>
        <a:lstStyle/>
        <a:p>
          <a:r>
            <a:rPr lang="en-US" sz="1400">
              <a:latin typeface="Optima" panose="02000503060000020004" pitchFamily="2" charset="0"/>
            </a:rPr>
            <a:t>Be sure to discuss the issue of confidentiality whenever a new member or individual outside of the group attends the group</a:t>
          </a:r>
        </a:p>
      </dgm:t>
    </dgm:pt>
    <dgm:pt modelId="{46420CC9-AAB7-8E40-BE34-174DFB459F4C}" type="parTrans" cxnId="{86FCD0EA-9AFC-B740-AF30-176160988030}">
      <dgm:prSet/>
      <dgm:spPr/>
      <dgm:t>
        <a:bodyPr/>
        <a:lstStyle/>
        <a:p>
          <a:endParaRPr lang="en-US"/>
        </a:p>
      </dgm:t>
    </dgm:pt>
    <dgm:pt modelId="{F3E39B11-10A9-E84B-B59A-AE74B3E951B2}" type="sibTrans" cxnId="{86FCD0EA-9AFC-B740-AF30-176160988030}">
      <dgm:prSet/>
      <dgm:spPr/>
      <dgm:t>
        <a:bodyPr/>
        <a:lstStyle/>
        <a:p>
          <a:endParaRPr lang="en-US"/>
        </a:p>
      </dgm:t>
    </dgm:pt>
    <dgm:pt modelId="{18F72BC4-80D4-BC49-8E39-3B8ED575BE0F}">
      <dgm:prSet/>
      <dgm:spPr/>
      <dgm:t>
        <a:bodyPr/>
        <a:lstStyle/>
        <a:p>
          <a:r>
            <a:rPr lang="en-US">
              <a:latin typeface="Optima" panose="02000503060000020004" pitchFamily="2" charset="0"/>
            </a:rPr>
            <a:t>any volunteer or individual who visits the group will abide by the group rules regarding confidentiality</a:t>
          </a:r>
        </a:p>
      </dgm:t>
    </dgm:pt>
    <dgm:pt modelId="{D72CF963-8454-7540-B6E0-662D3148E88D}" type="parTrans" cxnId="{9B9FC601-B20E-3449-832E-79540DC33A09}">
      <dgm:prSet/>
      <dgm:spPr/>
      <dgm:t>
        <a:bodyPr/>
        <a:lstStyle/>
        <a:p>
          <a:endParaRPr lang="en-US"/>
        </a:p>
      </dgm:t>
    </dgm:pt>
    <dgm:pt modelId="{C18F074E-C55E-7442-B1A7-6E7C0BBB108A}" type="sibTrans" cxnId="{9B9FC601-B20E-3449-832E-79540DC33A09}">
      <dgm:prSet/>
      <dgm:spPr/>
      <dgm:t>
        <a:bodyPr/>
        <a:lstStyle/>
        <a:p>
          <a:endParaRPr lang="en-US"/>
        </a:p>
      </dgm:t>
    </dgm:pt>
    <dgm:pt modelId="{E341CA76-AAAB-AB49-B19C-687F2E0E231D}" type="pres">
      <dgm:prSet presAssocID="{DDBDE1C9-265D-9F4A-9227-C8F005534FDB}" presName="Name0" presStyleCnt="0">
        <dgm:presLayoutVars>
          <dgm:chPref val="1"/>
          <dgm:dir/>
          <dgm:animOne val="branch"/>
          <dgm:animLvl val="lvl"/>
          <dgm:resizeHandles/>
        </dgm:presLayoutVars>
      </dgm:prSet>
      <dgm:spPr/>
    </dgm:pt>
    <dgm:pt modelId="{EDCC1F00-35D6-FE41-BF4E-6B1A0DAABA4F}" type="pres">
      <dgm:prSet presAssocID="{0552712F-C4FA-E847-BF6C-401BDC608E1B}" presName="vertOne" presStyleCnt="0"/>
      <dgm:spPr/>
    </dgm:pt>
    <dgm:pt modelId="{0FF599EB-8683-384F-A41F-D7F7337932AF}" type="pres">
      <dgm:prSet presAssocID="{0552712F-C4FA-E847-BF6C-401BDC608E1B}" presName="txOne" presStyleLbl="node0" presStyleIdx="0" presStyleCnt="2" custScaleY="210267">
        <dgm:presLayoutVars>
          <dgm:chPref val="3"/>
        </dgm:presLayoutVars>
      </dgm:prSet>
      <dgm:spPr/>
    </dgm:pt>
    <dgm:pt modelId="{AF7987B8-BF28-524F-956D-6FE372631677}" type="pres">
      <dgm:prSet presAssocID="{0552712F-C4FA-E847-BF6C-401BDC608E1B}" presName="horzOne" presStyleCnt="0"/>
      <dgm:spPr/>
    </dgm:pt>
    <dgm:pt modelId="{1B783906-5143-9148-81B2-C4B8D9854F59}" type="pres">
      <dgm:prSet presAssocID="{DA6FF20E-A71C-B248-B5C8-ADF3411957BB}" presName="sibSpaceOne" presStyleCnt="0"/>
      <dgm:spPr/>
    </dgm:pt>
    <dgm:pt modelId="{EEF228ED-5D36-1249-93FC-0880BC81B6ED}" type="pres">
      <dgm:prSet presAssocID="{A464C0EF-1E7C-3D44-B8B9-369C20FAE21B}" presName="vertOne" presStyleCnt="0"/>
      <dgm:spPr/>
    </dgm:pt>
    <dgm:pt modelId="{831D2B50-D104-294D-9980-48760D19CD5D}" type="pres">
      <dgm:prSet presAssocID="{A464C0EF-1E7C-3D44-B8B9-369C20FAE21B}" presName="txOne" presStyleLbl="node0" presStyleIdx="1" presStyleCnt="2" custScaleY="210267">
        <dgm:presLayoutVars>
          <dgm:chPref val="3"/>
        </dgm:presLayoutVars>
      </dgm:prSet>
      <dgm:spPr/>
    </dgm:pt>
    <dgm:pt modelId="{9E3AFA06-D08F-ED4D-8D9D-5F16116CCB22}" type="pres">
      <dgm:prSet presAssocID="{A464C0EF-1E7C-3D44-B8B9-369C20FAE21B}" presName="parTransOne" presStyleCnt="0"/>
      <dgm:spPr/>
    </dgm:pt>
    <dgm:pt modelId="{5EDB60BE-20B2-FC4E-B1D5-D5850774B76F}" type="pres">
      <dgm:prSet presAssocID="{A464C0EF-1E7C-3D44-B8B9-369C20FAE21B}" presName="horzOne" presStyleCnt="0"/>
      <dgm:spPr/>
    </dgm:pt>
    <dgm:pt modelId="{E53A1DC4-58B3-C94B-85C7-2E3C30F1777E}" type="pres">
      <dgm:prSet presAssocID="{CB3CDCB3-CB8D-6846-BD0D-B2D5CC650811}" presName="vertTwo" presStyleCnt="0"/>
      <dgm:spPr/>
    </dgm:pt>
    <dgm:pt modelId="{F91AB2D7-42EF-8748-A34B-B201A6BBC63E}" type="pres">
      <dgm:prSet presAssocID="{CB3CDCB3-CB8D-6846-BD0D-B2D5CC650811}" presName="txTwo" presStyleLbl="node2" presStyleIdx="0" presStyleCnt="3" custScaleY="210267">
        <dgm:presLayoutVars>
          <dgm:chPref val="3"/>
        </dgm:presLayoutVars>
      </dgm:prSet>
      <dgm:spPr/>
    </dgm:pt>
    <dgm:pt modelId="{3EAC60BF-DAA1-914A-91EB-15A3B3338007}" type="pres">
      <dgm:prSet presAssocID="{CB3CDCB3-CB8D-6846-BD0D-B2D5CC650811}" presName="horzTwo" presStyleCnt="0"/>
      <dgm:spPr/>
    </dgm:pt>
    <dgm:pt modelId="{131C12C9-F239-CE4A-8F84-E122B6695652}" type="pres">
      <dgm:prSet presAssocID="{F97E9B20-9BA2-A144-8D26-94CC512823AC}" presName="sibSpaceTwo" presStyleCnt="0"/>
      <dgm:spPr/>
    </dgm:pt>
    <dgm:pt modelId="{DD84CE8C-D12A-934C-8277-87740C17AA03}" type="pres">
      <dgm:prSet presAssocID="{6F806FA1-5EDD-5D41-A125-F9ED584EC390}" presName="vertTwo" presStyleCnt="0"/>
      <dgm:spPr/>
    </dgm:pt>
    <dgm:pt modelId="{CBAF80D6-0934-BE45-9249-503933E65317}" type="pres">
      <dgm:prSet presAssocID="{6F806FA1-5EDD-5D41-A125-F9ED584EC390}" presName="txTwo" presStyleLbl="node2" presStyleIdx="1" presStyleCnt="3" custScaleY="210267">
        <dgm:presLayoutVars>
          <dgm:chPref val="3"/>
        </dgm:presLayoutVars>
      </dgm:prSet>
      <dgm:spPr/>
    </dgm:pt>
    <dgm:pt modelId="{5DD2DF0C-2DCA-B14C-A944-F587C5431383}" type="pres">
      <dgm:prSet presAssocID="{6F806FA1-5EDD-5D41-A125-F9ED584EC390}" presName="horzTwo" presStyleCnt="0"/>
      <dgm:spPr/>
    </dgm:pt>
    <dgm:pt modelId="{31C320F4-82B1-E441-AFDD-78CFF1B2972A}" type="pres">
      <dgm:prSet presAssocID="{F3E39B11-10A9-E84B-B59A-AE74B3E951B2}" presName="sibSpaceTwo" presStyleCnt="0"/>
      <dgm:spPr/>
    </dgm:pt>
    <dgm:pt modelId="{5C927DC3-5EF6-7D48-BBE7-AD54A331CF18}" type="pres">
      <dgm:prSet presAssocID="{18F72BC4-80D4-BC49-8E39-3B8ED575BE0F}" presName="vertTwo" presStyleCnt="0"/>
      <dgm:spPr/>
    </dgm:pt>
    <dgm:pt modelId="{7962305F-64D2-9149-98DE-D59E7437734A}" type="pres">
      <dgm:prSet presAssocID="{18F72BC4-80D4-BC49-8E39-3B8ED575BE0F}" presName="txTwo" presStyleLbl="node2" presStyleIdx="2" presStyleCnt="3" custScaleY="208004" custLinFactNeighborX="312" custLinFactNeighborY="16128">
        <dgm:presLayoutVars>
          <dgm:chPref val="3"/>
        </dgm:presLayoutVars>
      </dgm:prSet>
      <dgm:spPr/>
    </dgm:pt>
    <dgm:pt modelId="{D54EDE76-A18E-274F-8522-F670D8007D1E}" type="pres">
      <dgm:prSet presAssocID="{18F72BC4-80D4-BC49-8E39-3B8ED575BE0F}" presName="horzTwo" presStyleCnt="0"/>
      <dgm:spPr/>
    </dgm:pt>
  </dgm:ptLst>
  <dgm:cxnLst>
    <dgm:cxn modelId="{9B9FC601-B20E-3449-832E-79540DC33A09}" srcId="{A464C0EF-1E7C-3D44-B8B9-369C20FAE21B}" destId="{18F72BC4-80D4-BC49-8E39-3B8ED575BE0F}" srcOrd="2" destOrd="0" parTransId="{D72CF963-8454-7540-B6E0-662D3148E88D}" sibTransId="{C18F074E-C55E-7442-B1A7-6E7C0BBB108A}"/>
    <dgm:cxn modelId="{D2FD014E-A47E-104D-BC85-9BC936281803}" srcId="{DDBDE1C9-265D-9F4A-9227-C8F005534FDB}" destId="{0552712F-C4FA-E847-BF6C-401BDC608E1B}" srcOrd="0" destOrd="0" parTransId="{0DED86A9-D9C1-2B42-960F-C33E9247D50A}" sibTransId="{DA6FF20E-A71C-B248-B5C8-ADF3411957BB}"/>
    <dgm:cxn modelId="{4B010B6B-0086-7541-809C-8F69FA27564D}" type="presOf" srcId="{A464C0EF-1E7C-3D44-B8B9-369C20FAE21B}" destId="{831D2B50-D104-294D-9980-48760D19CD5D}" srcOrd="0" destOrd="0" presId="urn:microsoft.com/office/officeart/2005/8/layout/hierarchy4"/>
    <dgm:cxn modelId="{136F7798-69AE-3C48-915A-B9EE62C2C70B}" type="presOf" srcId="{0552712F-C4FA-E847-BF6C-401BDC608E1B}" destId="{0FF599EB-8683-384F-A41F-D7F7337932AF}" srcOrd="0" destOrd="0" presId="urn:microsoft.com/office/officeart/2005/8/layout/hierarchy4"/>
    <dgm:cxn modelId="{9660F8AD-203A-2646-8F7B-1C04FB686C2A}" srcId="{DDBDE1C9-265D-9F4A-9227-C8F005534FDB}" destId="{A464C0EF-1E7C-3D44-B8B9-369C20FAE21B}" srcOrd="1" destOrd="0" parTransId="{7EBB7D2D-1B9F-A849-9A9B-E62A4958A568}" sibTransId="{A535B4E7-5D51-E34A-B84E-0383B3CE73DA}"/>
    <dgm:cxn modelId="{72F0D4B0-29ED-8C43-9DE8-0200F3C08733}" type="presOf" srcId="{6F806FA1-5EDD-5D41-A125-F9ED584EC390}" destId="{CBAF80D6-0934-BE45-9249-503933E65317}" srcOrd="0" destOrd="0" presId="urn:microsoft.com/office/officeart/2005/8/layout/hierarchy4"/>
    <dgm:cxn modelId="{EFEC1CC1-1FCC-8D47-A26E-F8DD199E078E}" srcId="{A464C0EF-1E7C-3D44-B8B9-369C20FAE21B}" destId="{CB3CDCB3-CB8D-6846-BD0D-B2D5CC650811}" srcOrd="0" destOrd="0" parTransId="{224CB97F-C6CC-AB47-8F37-D3D1BEDA9C3B}" sibTransId="{F97E9B20-9BA2-A144-8D26-94CC512823AC}"/>
    <dgm:cxn modelId="{EAD33DDD-47BD-0F4D-BCD5-FD40019EED05}" type="presOf" srcId="{18F72BC4-80D4-BC49-8E39-3B8ED575BE0F}" destId="{7962305F-64D2-9149-98DE-D59E7437734A}" srcOrd="0" destOrd="0" presId="urn:microsoft.com/office/officeart/2005/8/layout/hierarchy4"/>
    <dgm:cxn modelId="{86FCD0EA-9AFC-B740-AF30-176160988030}" srcId="{A464C0EF-1E7C-3D44-B8B9-369C20FAE21B}" destId="{6F806FA1-5EDD-5D41-A125-F9ED584EC390}" srcOrd="1" destOrd="0" parTransId="{46420CC9-AAB7-8E40-BE34-174DFB459F4C}" sibTransId="{F3E39B11-10A9-E84B-B59A-AE74B3E951B2}"/>
    <dgm:cxn modelId="{228337F9-DE05-B749-9230-2393C5D8E7B2}" type="presOf" srcId="{DDBDE1C9-265D-9F4A-9227-C8F005534FDB}" destId="{E341CA76-AAAB-AB49-B19C-687F2E0E231D}" srcOrd="0" destOrd="0" presId="urn:microsoft.com/office/officeart/2005/8/layout/hierarchy4"/>
    <dgm:cxn modelId="{CAAFC6F9-2CF6-044E-82E4-A61266E16CE6}" type="presOf" srcId="{CB3CDCB3-CB8D-6846-BD0D-B2D5CC650811}" destId="{F91AB2D7-42EF-8748-A34B-B201A6BBC63E}" srcOrd="0" destOrd="0" presId="urn:microsoft.com/office/officeart/2005/8/layout/hierarchy4"/>
    <dgm:cxn modelId="{3D8C67B7-8594-9E44-9947-E9A2FA3D7A9E}" type="presParOf" srcId="{E341CA76-AAAB-AB49-B19C-687F2E0E231D}" destId="{EDCC1F00-35D6-FE41-BF4E-6B1A0DAABA4F}" srcOrd="0" destOrd="0" presId="urn:microsoft.com/office/officeart/2005/8/layout/hierarchy4"/>
    <dgm:cxn modelId="{33CE80DB-29A1-BF4D-95A0-588F05910ADD}" type="presParOf" srcId="{EDCC1F00-35D6-FE41-BF4E-6B1A0DAABA4F}" destId="{0FF599EB-8683-384F-A41F-D7F7337932AF}" srcOrd="0" destOrd="0" presId="urn:microsoft.com/office/officeart/2005/8/layout/hierarchy4"/>
    <dgm:cxn modelId="{A996117B-6885-2C43-B89E-564FA36CD085}" type="presParOf" srcId="{EDCC1F00-35D6-FE41-BF4E-6B1A0DAABA4F}" destId="{AF7987B8-BF28-524F-956D-6FE372631677}" srcOrd="1" destOrd="0" presId="urn:microsoft.com/office/officeart/2005/8/layout/hierarchy4"/>
    <dgm:cxn modelId="{F665CAC7-333C-D44B-8857-A28918F7D5CA}" type="presParOf" srcId="{E341CA76-AAAB-AB49-B19C-687F2E0E231D}" destId="{1B783906-5143-9148-81B2-C4B8D9854F59}" srcOrd="1" destOrd="0" presId="urn:microsoft.com/office/officeart/2005/8/layout/hierarchy4"/>
    <dgm:cxn modelId="{90DBD12D-12C7-F84F-9CEC-C2369B95E898}" type="presParOf" srcId="{E341CA76-AAAB-AB49-B19C-687F2E0E231D}" destId="{EEF228ED-5D36-1249-93FC-0880BC81B6ED}" srcOrd="2" destOrd="0" presId="urn:microsoft.com/office/officeart/2005/8/layout/hierarchy4"/>
    <dgm:cxn modelId="{735BBC98-97AC-4247-BAC2-F818467FB710}" type="presParOf" srcId="{EEF228ED-5D36-1249-93FC-0880BC81B6ED}" destId="{831D2B50-D104-294D-9980-48760D19CD5D}" srcOrd="0" destOrd="0" presId="urn:microsoft.com/office/officeart/2005/8/layout/hierarchy4"/>
    <dgm:cxn modelId="{DD950DC2-F2E9-CA4B-878A-431CEE59F9DD}" type="presParOf" srcId="{EEF228ED-5D36-1249-93FC-0880BC81B6ED}" destId="{9E3AFA06-D08F-ED4D-8D9D-5F16116CCB22}" srcOrd="1" destOrd="0" presId="urn:microsoft.com/office/officeart/2005/8/layout/hierarchy4"/>
    <dgm:cxn modelId="{D07701A4-00B6-DE45-887D-31ECA407C585}" type="presParOf" srcId="{EEF228ED-5D36-1249-93FC-0880BC81B6ED}" destId="{5EDB60BE-20B2-FC4E-B1D5-D5850774B76F}" srcOrd="2" destOrd="0" presId="urn:microsoft.com/office/officeart/2005/8/layout/hierarchy4"/>
    <dgm:cxn modelId="{D473CEBB-BC38-1F47-8079-AF13A2CFF448}" type="presParOf" srcId="{5EDB60BE-20B2-FC4E-B1D5-D5850774B76F}" destId="{E53A1DC4-58B3-C94B-85C7-2E3C30F1777E}" srcOrd="0" destOrd="0" presId="urn:microsoft.com/office/officeart/2005/8/layout/hierarchy4"/>
    <dgm:cxn modelId="{46FC5713-2BAA-DD4D-8455-5FA8966B5E0A}" type="presParOf" srcId="{E53A1DC4-58B3-C94B-85C7-2E3C30F1777E}" destId="{F91AB2D7-42EF-8748-A34B-B201A6BBC63E}" srcOrd="0" destOrd="0" presId="urn:microsoft.com/office/officeart/2005/8/layout/hierarchy4"/>
    <dgm:cxn modelId="{41F3A7C2-5F76-1C4E-B78A-91BB6ED61AA6}" type="presParOf" srcId="{E53A1DC4-58B3-C94B-85C7-2E3C30F1777E}" destId="{3EAC60BF-DAA1-914A-91EB-15A3B3338007}" srcOrd="1" destOrd="0" presId="urn:microsoft.com/office/officeart/2005/8/layout/hierarchy4"/>
    <dgm:cxn modelId="{B8899F1A-BC9D-7945-8406-F2BBEACA9C2C}" type="presParOf" srcId="{5EDB60BE-20B2-FC4E-B1D5-D5850774B76F}" destId="{131C12C9-F239-CE4A-8F84-E122B6695652}" srcOrd="1" destOrd="0" presId="urn:microsoft.com/office/officeart/2005/8/layout/hierarchy4"/>
    <dgm:cxn modelId="{39B4D9D5-8276-6848-9C7D-5F2E40EC2A00}" type="presParOf" srcId="{5EDB60BE-20B2-FC4E-B1D5-D5850774B76F}" destId="{DD84CE8C-D12A-934C-8277-87740C17AA03}" srcOrd="2" destOrd="0" presId="urn:microsoft.com/office/officeart/2005/8/layout/hierarchy4"/>
    <dgm:cxn modelId="{3541CEB5-C5D4-1E4F-BE69-23B6C72F0C1E}" type="presParOf" srcId="{DD84CE8C-D12A-934C-8277-87740C17AA03}" destId="{CBAF80D6-0934-BE45-9249-503933E65317}" srcOrd="0" destOrd="0" presId="urn:microsoft.com/office/officeart/2005/8/layout/hierarchy4"/>
    <dgm:cxn modelId="{B2DAE057-A9C1-E842-A021-75B4B21179BD}" type="presParOf" srcId="{DD84CE8C-D12A-934C-8277-87740C17AA03}" destId="{5DD2DF0C-2DCA-B14C-A944-F587C5431383}" srcOrd="1" destOrd="0" presId="urn:microsoft.com/office/officeart/2005/8/layout/hierarchy4"/>
    <dgm:cxn modelId="{36720D62-8D4F-614C-A50B-759C046CADFC}" type="presParOf" srcId="{5EDB60BE-20B2-FC4E-B1D5-D5850774B76F}" destId="{31C320F4-82B1-E441-AFDD-78CFF1B2972A}" srcOrd="3" destOrd="0" presId="urn:microsoft.com/office/officeart/2005/8/layout/hierarchy4"/>
    <dgm:cxn modelId="{BFE0C413-A391-3749-95E2-9376D6F1EFB9}" type="presParOf" srcId="{5EDB60BE-20B2-FC4E-B1D5-D5850774B76F}" destId="{5C927DC3-5EF6-7D48-BBE7-AD54A331CF18}" srcOrd="4" destOrd="0" presId="urn:microsoft.com/office/officeart/2005/8/layout/hierarchy4"/>
    <dgm:cxn modelId="{E787F0D3-5953-F941-8E6D-CC31B284C97B}" type="presParOf" srcId="{5C927DC3-5EF6-7D48-BBE7-AD54A331CF18}" destId="{7962305F-64D2-9149-98DE-D59E7437734A}" srcOrd="0" destOrd="0" presId="urn:microsoft.com/office/officeart/2005/8/layout/hierarchy4"/>
    <dgm:cxn modelId="{2453EC1B-B452-1C40-B547-40E100A54AF8}" type="presParOf" srcId="{5C927DC3-5EF6-7D48-BBE7-AD54A331CF18}" destId="{D54EDE76-A18E-274F-8522-F670D8007D1E}"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24546-5C01-884E-8929-AF1622392E44}">
      <dsp:nvSpPr>
        <dsp:cNvPr id="0" name=""/>
        <dsp:cNvSpPr/>
      </dsp:nvSpPr>
      <dsp:spPr>
        <a:xfrm>
          <a:off x="0" y="53796"/>
          <a:ext cx="8199120" cy="88744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50800" dist="38100" dir="16200000"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latin typeface="Optima" panose="02000503060000020004" pitchFamily="2" charset="0"/>
            </a:rPr>
            <a:t>What is social emotional learning? (SEL)</a:t>
          </a:r>
          <a:endParaRPr lang="en-US" sz="3700" kern="1200"/>
        </a:p>
      </dsp:txBody>
      <dsp:txXfrm>
        <a:off x="43321" y="97117"/>
        <a:ext cx="8112478" cy="800803"/>
      </dsp:txXfrm>
    </dsp:sp>
    <dsp:sp modelId="{DF146430-6170-0744-8E52-1AA960E090D1}">
      <dsp:nvSpPr>
        <dsp:cNvPr id="0" name=""/>
        <dsp:cNvSpPr/>
      </dsp:nvSpPr>
      <dsp:spPr>
        <a:xfrm>
          <a:off x="0" y="941241"/>
          <a:ext cx="8199120" cy="3906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22" tIns="46990" rIns="263144" bIns="46990" numCol="1" spcCol="1270" anchor="t" anchorCtr="0">
          <a:noAutofit/>
        </a:bodyPr>
        <a:lstStyle/>
        <a:p>
          <a:pPr marL="285750" lvl="1" indent="-285750" algn="l" defTabSz="1289050">
            <a:lnSpc>
              <a:spcPct val="90000"/>
            </a:lnSpc>
            <a:spcBef>
              <a:spcPct val="0"/>
            </a:spcBef>
            <a:spcAft>
              <a:spcPct val="20000"/>
            </a:spcAft>
            <a:buNone/>
          </a:pPr>
          <a:r>
            <a:rPr lang="en-US" sz="2900" kern="1200">
              <a:solidFill>
                <a:schemeClr val="tx2"/>
              </a:solidFill>
              <a:latin typeface="Optima" panose="02000503060000020004" pitchFamily="2" charset="0"/>
            </a:rPr>
            <a:t>CASEL definition:</a:t>
          </a:r>
        </a:p>
        <a:p>
          <a:pPr marL="571500" lvl="2" indent="-285750" algn="l" defTabSz="1289050">
            <a:lnSpc>
              <a:spcPct val="90000"/>
            </a:lnSpc>
            <a:spcBef>
              <a:spcPct val="0"/>
            </a:spcBef>
            <a:spcAft>
              <a:spcPct val="20000"/>
            </a:spcAft>
            <a:buFont typeface="Wingdings" pitchFamily="2" charset="2"/>
            <a:buChar char="q"/>
          </a:pPr>
          <a:r>
            <a:rPr lang="en-US" sz="2900" kern="1200">
              <a:solidFill>
                <a:schemeClr val="tx2"/>
              </a:solidFill>
              <a:latin typeface="Optima" panose="02000503060000020004" pitchFamily="2" charset="0"/>
            </a:rPr>
            <a:t> the process through which children and adults   	understand and manage emotions</a:t>
          </a:r>
        </a:p>
        <a:p>
          <a:pPr marL="571500" lvl="2" indent="-285750" algn="l" defTabSz="1289050">
            <a:lnSpc>
              <a:spcPct val="90000"/>
            </a:lnSpc>
            <a:spcBef>
              <a:spcPct val="0"/>
            </a:spcBef>
            <a:spcAft>
              <a:spcPct val="20000"/>
            </a:spcAft>
            <a:buFont typeface="Wingdings" pitchFamily="2" charset="2"/>
            <a:buChar char="q"/>
          </a:pPr>
          <a:r>
            <a:rPr lang="en-US" sz="2900" kern="1200">
              <a:solidFill>
                <a:schemeClr val="tx2"/>
              </a:solidFill>
              <a:latin typeface="Optima" panose="02000503060000020004" pitchFamily="2" charset="0"/>
            </a:rPr>
            <a:t> set and achieve positive goals</a:t>
          </a:r>
        </a:p>
        <a:p>
          <a:pPr marL="571500" lvl="2" indent="-285750" algn="l" defTabSz="1289050">
            <a:lnSpc>
              <a:spcPct val="90000"/>
            </a:lnSpc>
            <a:spcBef>
              <a:spcPct val="0"/>
            </a:spcBef>
            <a:spcAft>
              <a:spcPct val="20000"/>
            </a:spcAft>
            <a:buFont typeface="Wingdings" pitchFamily="2" charset="2"/>
            <a:buChar char="q"/>
          </a:pPr>
          <a:r>
            <a:rPr lang="en-US" sz="2900" kern="1200">
              <a:solidFill>
                <a:schemeClr val="tx2"/>
              </a:solidFill>
              <a:latin typeface="Optima" panose="02000503060000020004" pitchFamily="2" charset="0"/>
            </a:rPr>
            <a:t> feel and show empathy for others</a:t>
          </a:r>
        </a:p>
        <a:p>
          <a:pPr marL="571500" lvl="2" indent="-285750" algn="l" defTabSz="1289050">
            <a:lnSpc>
              <a:spcPct val="90000"/>
            </a:lnSpc>
            <a:spcBef>
              <a:spcPct val="0"/>
            </a:spcBef>
            <a:spcAft>
              <a:spcPct val="20000"/>
            </a:spcAft>
            <a:buFont typeface="Wingdings" pitchFamily="2" charset="2"/>
            <a:buChar char="q"/>
          </a:pPr>
          <a:r>
            <a:rPr lang="en-US" sz="2900" kern="1200">
              <a:solidFill>
                <a:schemeClr val="tx2"/>
              </a:solidFill>
              <a:latin typeface="Optima" panose="02000503060000020004" pitchFamily="2" charset="0"/>
            </a:rPr>
            <a:t> establish and maintain positive relationships</a:t>
          </a:r>
        </a:p>
        <a:p>
          <a:pPr marL="571500" lvl="2" indent="-285750" algn="l" defTabSz="1289050">
            <a:lnSpc>
              <a:spcPct val="90000"/>
            </a:lnSpc>
            <a:spcBef>
              <a:spcPct val="0"/>
            </a:spcBef>
            <a:spcAft>
              <a:spcPct val="20000"/>
            </a:spcAft>
            <a:buFont typeface="Wingdings" pitchFamily="2" charset="2"/>
            <a:buChar char="q"/>
          </a:pPr>
          <a:r>
            <a:rPr lang="en-US" sz="2900" kern="1200">
              <a:solidFill>
                <a:schemeClr val="tx2"/>
              </a:solidFill>
              <a:latin typeface="Optima" panose="02000503060000020004" pitchFamily="2" charset="0"/>
            </a:rPr>
            <a:t> make responsible decisions</a:t>
          </a:r>
        </a:p>
        <a:p>
          <a:pPr marL="571500" lvl="2" indent="-285750" algn="l" defTabSz="1289050">
            <a:lnSpc>
              <a:spcPct val="90000"/>
            </a:lnSpc>
            <a:spcBef>
              <a:spcPct val="0"/>
            </a:spcBef>
            <a:spcAft>
              <a:spcPct val="20000"/>
            </a:spcAft>
            <a:buNone/>
          </a:pPr>
          <a:r>
            <a:rPr lang="en-US" sz="2900" kern="1200">
              <a:latin typeface="Optima" panose="02000503060000020004" pitchFamily="2" charset="0"/>
            </a:rPr>
            <a:t>			</a:t>
          </a:r>
        </a:p>
      </dsp:txBody>
      <dsp:txXfrm>
        <a:off x="0" y="941241"/>
        <a:ext cx="8199120" cy="39060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D8F9F-5A06-844A-9832-25AAE3169DA5}">
      <dsp:nvSpPr>
        <dsp:cNvPr id="0" name=""/>
        <dsp:cNvSpPr/>
      </dsp:nvSpPr>
      <dsp:spPr>
        <a:xfrm>
          <a:off x="0" y="204100"/>
          <a:ext cx="8342026" cy="63437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latin typeface="Optima" panose="02000503060000020004" pitchFamily="2" charset="0"/>
            </a:rPr>
            <a:t>Absent Students</a:t>
          </a:r>
        </a:p>
      </dsp:txBody>
      <dsp:txXfrm>
        <a:off x="0" y="204100"/>
        <a:ext cx="8342026" cy="634375"/>
      </dsp:txXfrm>
    </dsp:sp>
    <dsp:sp modelId="{032D60EE-39B5-DF4B-8391-A173FD734FF8}">
      <dsp:nvSpPr>
        <dsp:cNvPr id="0" name=""/>
        <dsp:cNvSpPr/>
      </dsp:nvSpPr>
      <dsp:spPr>
        <a:xfrm>
          <a:off x="0" y="838475"/>
          <a:ext cx="8342026" cy="406808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Wingdings" pitchFamily="2" charset="2"/>
            <a:buChar char="§"/>
          </a:pPr>
          <a:r>
            <a:rPr lang="en-US" sz="1900" kern="1200">
              <a:solidFill>
                <a:schemeClr val="tx2"/>
              </a:solidFill>
              <a:latin typeface="Optima" panose="02000503060000020004" pitchFamily="2" charset="0"/>
            </a:rPr>
            <a:t>Consider calling a parent to determine reason after continual absences</a:t>
          </a:r>
        </a:p>
        <a:p>
          <a:pPr marL="342900" lvl="2" indent="-171450" algn="l" defTabSz="844550">
            <a:lnSpc>
              <a:spcPct val="90000"/>
            </a:lnSpc>
            <a:spcBef>
              <a:spcPct val="0"/>
            </a:spcBef>
            <a:spcAft>
              <a:spcPct val="15000"/>
            </a:spcAft>
            <a:buFont typeface="Wingdings" pitchFamily="2" charset="2"/>
            <a:buChar char="§"/>
          </a:pPr>
          <a:r>
            <a:rPr lang="en-US" sz="1900" kern="1200">
              <a:solidFill>
                <a:schemeClr val="tx2"/>
              </a:solidFill>
              <a:latin typeface="Optima" panose="02000503060000020004" pitchFamily="2" charset="0"/>
            </a:rPr>
            <a:t>What’s being missed in class and group</a:t>
          </a:r>
        </a:p>
        <a:p>
          <a:pPr marL="342900" lvl="2" indent="-171450" algn="l" defTabSz="844550">
            <a:lnSpc>
              <a:spcPct val="90000"/>
            </a:lnSpc>
            <a:spcBef>
              <a:spcPct val="0"/>
            </a:spcBef>
            <a:spcAft>
              <a:spcPct val="15000"/>
            </a:spcAft>
            <a:buFont typeface="Wingdings" pitchFamily="2" charset="2"/>
            <a:buChar char="§"/>
          </a:pPr>
          <a:r>
            <a:rPr lang="en-US" sz="1900" kern="1200">
              <a:solidFill>
                <a:schemeClr val="tx2"/>
              </a:solidFill>
              <a:latin typeface="Optima" panose="02000503060000020004" pitchFamily="2" charset="0"/>
            </a:rPr>
            <a:t>Stress importance of coming to school</a:t>
          </a:r>
        </a:p>
        <a:p>
          <a:pPr marL="342900" lvl="2" indent="-171450" algn="l" defTabSz="844550">
            <a:lnSpc>
              <a:spcPct val="90000"/>
            </a:lnSpc>
            <a:spcBef>
              <a:spcPct val="0"/>
            </a:spcBef>
            <a:spcAft>
              <a:spcPct val="15000"/>
            </a:spcAft>
            <a:buFont typeface="Wingdings" pitchFamily="2" charset="2"/>
            <a:buChar char="§"/>
          </a:pPr>
          <a:r>
            <a:rPr lang="en-US" sz="1900" kern="1200">
              <a:solidFill>
                <a:schemeClr val="tx2"/>
              </a:solidFill>
              <a:latin typeface="Optima" panose="02000503060000020004" pitchFamily="2" charset="0"/>
            </a:rPr>
            <a:t>Be non-confrontational</a:t>
          </a:r>
        </a:p>
        <a:p>
          <a:pPr marL="342900" lvl="2" indent="-171450" algn="l" defTabSz="844550">
            <a:lnSpc>
              <a:spcPct val="90000"/>
            </a:lnSpc>
            <a:spcBef>
              <a:spcPct val="0"/>
            </a:spcBef>
            <a:spcAft>
              <a:spcPct val="15000"/>
            </a:spcAft>
            <a:buFont typeface="Wingdings" pitchFamily="2" charset="2"/>
            <a:buChar char="§"/>
          </a:pPr>
          <a:r>
            <a:rPr lang="en-US" sz="1900" kern="1200">
              <a:solidFill>
                <a:schemeClr val="tx2"/>
              </a:solidFill>
              <a:latin typeface="Optima" panose="02000503060000020004" pitchFamily="2" charset="0"/>
            </a:rPr>
            <a:t>Let parent know you are concerned and would like to see their child continue with group</a:t>
          </a:r>
        </a:p>
        <a:p>
          <a:pPr marL="342900" lvl="2" indent="-171450" algn="l" defTabSz="844550">
            <a:lnSpc>
              <a:spcPct val="90000"/>
            </a:lnSpc>
            <a:spcBef>
              <a:spcPct val="0"/>
            </a:spcBef>
            <a:spcAft>
              <a:spcPct val="15000"/>
            </a:spcAft>
            <a:buFont typeface="Wingdings" pitchFamily="2" charset="2"/>
            <a:buChar char="§"/>
          </a:pPr>
          <a:r>
            <a:rPr lang="en-US" sz="1900" kern="1200">
              <a:solidFill>
                <a:schemeClr val="tx2"/>
              </a:solidFill>
              <a:latin typeface="Optima" panose="02000503060000020004" pitchFamily="2" charset="0"/>
            </a:rPr>
            <a:t>Problem solve ways to support parents in getting child back to school</a:t>
          </a:r>
        </a:p>
        <a:p>
          <a:pPr marL="342900" lvl="2" indent="-171450" algn="l" defTabSz="844550">
            <a:lnSpc>
              <a:spcPct val="90000"/>
            </a:lnSpc>
            <a:spcBef>
              <a:spcPct val="0"/>
            </a:spcBef>
            <a:spcAft>
              <a:spcPct val="15000"/>
            </a:spcAft>
            <a:buFont typeface="Wingdings" pitchFamily="2" charset="2"/>
            <a:buChar char="§"/>
          </a:pPr>
          <a:r>
            <a:rPr lang="en-US" sz="1900" kern="1200">
              <a:solidFill>
                <a:schemeClr val="tx2"/>
              </a:solidFill>
              <a:latin typeface="Optima" panose="02000503060000020004" pitchFamily="2" charset="0"/>
            </a:rPr>
            <a:t>Plan a family session</a:t>
          </a:r>
        </a:p>
        <a:p>
          <a:pPr marL="514350" lvl="3" indent="-171450" algn="l" defTabSz="844550">
            <a:lnSpc>
              <a:spcPct val="90000"/>
            </a:lnSpc>
            <a:spcBef>
              <a:spcPct val="0"/>
            </a:spcBef>
            <a:spcAft>
              <a:spcPct val="15000"/>
            </a:spcAft>
            <a:buFont typeface="Wingdings" pitchFamily="2" charset="2"/>
            <a:buChar char="§"/>
          </a:pPr>
          <a:r>
            <a:rPr lang="en-US" sz="1900" kern="1200">
              <a:solidFill>
                <a:schemeClr val="tx2"/>
              </a:solidFill>
              <a:latin typeface="Optima" panose="02000503060000020004" pitchFamily="2" charset="0"/>
            </a:rPr>
            <a:t>“I have been concerned about your child’s attendance at school. She has been missing a lot of schoolwork and a lot of important topics in our group. If there’s a specific problem that’s keeping her from attending school, maybe we could discuss it and work something out. I am here to help. Is there anything that I can do to help her get to school?”</a:t>
          </a:r>
        </a:p>
      </dsp:txBody>
      <dsp:txXfrm>
        <a:off x="0" y="838475"/>
        <a:ext cx="8342026" cy="40680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E30AA-C1D8-EB45-8A40-E93F3E503E45}">
      <dsp:nvSpPr>
        <dsp:cNvPr id="0" name=""/>
        <dsp:cNvSpPr/>
      </dsp:nvSpPr>
      <dsp:spPr>
        <a:xfrm>
          <a:off x="0" y="82952"/>
          <a:ext cx="8372007" cy="123317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solidFill>
                <a:schemeClr val="bg2"/>
              </a:solidFill>
              <a:latin typeface="Optima" panose="02000503060000020004" pitchFamily="2" charset="0"/>
            </a:rPr>
            <a:t>Dealing with Questions About the Personal Information of the Group Leader</a:t>
          </a:r>
        </a:p>
      </dsp:txBody>
      <dsp:txXfrm>
        <a:off x="60199" y="143151"/>
        <a:ext cx="8251609" cy="1112781"/>
      </dsp:txXfrm>
    </dsp:sp>
    <dsp:sp modelId="{9B4D8AEE-B309-6442-A14C-853DB2B6FBAF}">
      <dsp:nvSpPr>
        <dsp:cNvPr id="0" name=""/>
        <dsp:cNvSpPr/>
      </dsp:nvSpPr>
      <dsp:spPr>
        <a:xfrm>
          <a:off x="0" y="1316132"/>
          <a:ext cx="8372007" cy="3465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5811" tIns="39370" rIns="220472" bIns="39370" numCol="1" spcCol="1270" anchor="t" anchorCtr="0">
          <a:noAutofit/>
        </a:bodyPr>
        <a:lstStyle/>
        <a:p>
          <a:pPr marL="228600" lvl="1" indent="-228600" algn="l" defTabSz="1066800">
            <a:lnSpc>
              <a:spcPct val="90000"/>
            </a:lnSpc>
            <a:spcBef>
              <a:spcPct val="0"/>
            </a:spcBef>
            <a:spcAft>
              <a:spcPct val="20000"/>
            </a:spcAft>
            <a:buFont typeface="Wingdings" pitchFamily="2" charset="2"/>
            <a:buChar char="§"/>
          </a:pPr>
          <a:r>
            <a:rPr lang="en-US" sz="2400" kern="1200">
              <a:solidFill>
                <a:schemeClr val="tx2"/>
              </a:solidFill>
              <a:latin typeface="Optima" panose="02000503060000020004" pitchFamily="2" charset="0"/>
            </a:rPr>
            <a:t>Thoughtful disclosure can help build rapport</a:t>
          </a:r>
        </a:p>
        <a:p>
          <a:pPr marL="457200" lvl="2" indent="-228600" algn="l" defTabSz="1066800">
            <a:lnSpc>
              <a:spcPct val="90000"/>
            </a:lnSpc>
            <a:spcBef>
              <a:spcPct val="0"/>
            </a:spcBef>
            <a:spcAft>
              <a:spcPct val="20000"/>
            </a:spcAft>
            <a:buFont typeface="Wingdings" pitchFamily="2" charset="2"/>
            <a:buChar char="§"/>
          </a:pPr>
          <a:r>
            <a:rPr lang="en-US" sz="2400" kern="1200">
              <a:solidFill>
                <a:schemeClr val="tx2"/>
              </a:solidFill>
              <a:latin typeface="Optima" panose="02000503060000020004" pitchFamily="2" charset="0"/>
            </a:rPr>
            <a:t>Be professional and tactful</a:t>
          </a:r>
        </a:p>
        <a:p>
          <a:pPr marL="228600" lvl="1" indent="-228600" algn="l" defTabSz="1066800">
            <a:lnSpc>
              <a:spcPct val="90000"/>
            </a:lnSpc>
            <a:spcBef>
              <a:spcPct val="0"/>
            </a:spcBef>
            <a:spcAft>
              <a:spcPct val="20000"/>
            </a:spcAft>
            <a:buFont typeface="Wingdings" pitchFamily="2" charset="2"/>
            <a:buChar char="§"/>
          </a:pPr>
          <a:r>
            <a:rPr lang="en-US" sz="2400" kern="1200">
              <a:solidFill>
                <a:schemeClr val="tx2"/>
              </a:solidFill>
              <a:latin typeface="Optima" panose="02000503060000020004" pitchFamily="2" charset="0"/>
            </a:rPr>
            <a:t>When declining…</a:t>
          </a:r>
        </a:p>
        <a:p>
          <a:pPr marL="457200" lvl="2" indent="-228600" algn="l" defTabSz="1066800">
            <a:lnSpc>
              <a:spcPct val="90000"/>
            </a:lnSpc>
            <a:spcBef>
              <a:spcPct val="0"/>
            </a:spcBef>
            <a:spcAft>
              <a:spcPct val="20000"/>
            </a:spcAft>
            <a:buFont typeface="Wingdings" pitchFamily="2" charset="2"/>
            <a:buChar char="§"/>
          </a:pPr>
          <a:r>
            <a:rPr lang="en-US" sz="2400" kern="1200">
              <a:solidFill>
                <a:schemeClr val="tx2"/>
              </a:solidFill>
              <a:latin typeface="Optima" panose="02000503060000020004" pitchFamily="2" charset="0"/>
            </a:rPr>
            <a:t>“I really like that you are interested in me, and I like to get to know things about you, too. But, some things stay private and this is one of those things.”</a:t>
          </a:r>
        </a:p>
        <a:p>
          <a:pPr marL="457200" lvl="2" indent="-228600" algn="l" defTabSz="1066800">
            <a:lnSpc>
              <a:spcPct val="90000"/>
            </a:lnSpc>
            <a:spcBef>
              <a:spcPct val="0"/>
            </a:spcBef>
            <a:spcAft>
              <a:spcPct val="20000"/>
            </a:spcAft>
            <a:buFont typeface="Wingdings" pitchFamily="2" charset="2"/>
            <a:buChar char="§"/>
          </a:pPr>
          <a:r>
            <a:rPr lang="en-US" sz="2400" kern="1200">
              <a:solidFill>
                <a:schemeClr val="tx2"/>
              </a:solidFill>
              <a:latin typeface="Optima" panose="02000503060000020004" pitchFamily="2" charset="0"/>
            </a:rPr>
            <a:t>“But, our time together goes fast and there are many things we need to do while we’re together. So let’s get back to it!”</a:t>
          </a:r>
        </a:p>
        <a:p>
          <a:pPr marL="228600" lvl="1" indent="-228600" algn="l" defTabSz="1066800">
            <a:lnSpc>
              <a:spcPct val="90000"/>
            </a:lnSpc>
            <a:spcBef>
              <a:spcPct val="0"/>
            </a:spcBef>
            <a:spcAft>
              <a:spcPct val="20000"/>
            </a:spcAft>
            <a:buFont typeface="Wingdings" pitchFamily="2" charset="2"/>
            <a:buChar char="§"/>
          </a:pPr>
          <a:r>
            <a:rPr lang="en-US" sz="2400" kern="1200">
              <a:solidFill>
                <a:schemeClr val="tx2"/>
              </a:solidFill>
              <a:latin typeface="Optima" panose="02000503060000020004" pitchFamily="2" charset="0"/>
            </a:rPr>
            <a:t>Balance pace with sensitivity</a:t>
          </a:r>
        </a:p>
      </dsp:txBody>
      <dsp:txXfrm>
        <a:off x="0" y="1316132"/>
        <a:ext cx="8372007" cy="34651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5631-AB98-3646-A2A8-24E500D9EAF8}">
      <dsp:nvSpPr>
        <dsp:cNvPr id="0" name=""/>
        <dsp:cNvSpPr/>
      </dsp:nvSpPr>
      <dsp:spPr>
        <a:xfrm>
          <a:off x="0" y="612876"/>
          <a:ext cx="8058150" cy="7286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latin typeface="Optima" panose="02000503060000020004" pitchFamily="2" charset="0"/>
            </a:rPr>
            <a:t>Directly Challenging to the Leader</a:t>
          </a:r>
        </a:p>
      </dsp:txBody>
      <dsp:txXfrm>
        <a:off x="35571" y="648447"/>
        <a:ext cx="7987008" cy="657538"/>
      </dsp:txXfrm>
    </dsp:sp>
    <dsp:sp modelId="{1F92767F-696D-8B40-86A2-DC5D7E7786F6}">
      <dsp:nvSpPr>
        <dsp:cNvPr id="0" name=""/>
        <dsp:cNvSpPr/>
      </dsp:nvSpPr>
      <dsp:spPr>
        <a:xfrm>
          <a:off x="0" y="1596932"/>
          <a:ext cx="8058150" cy="26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846" tIns="25400" rIns="142240" bIns="25400" numCol="1" spcCol="1270" anchor="t" anchorCtr="0">
          <a:noAutofit/>
        </a:bodyPr>
        <a:lstStyle/>
        <a:p>
          <a:pPr marL="228600" lvl="1" indent="-228600" algn="l" defTabSz="889000">
            <a:lnSpc>
              <a:spcPct val="90000"/>
            </a:lnSpc>
            <a:spcBef>
              <a:spcPct val="0"/>
            </a:spcBef>
            <a:spcAft>
              <a:spcPct val="20000"/>
            </a:spcAft>
            <a:buFont typeface="Wingdings" pitchFamily="2" charset="2"/>
            <a:buChar char="§"/>
          </a:pPr>
          <a:r>
            <a:rPr lang="en-US" sz="2000" kern="1200">
              <a:solidFill>
                <a:schemeClr val="tx2"/>
              </a:solidFill>
              <a:latin typeface="Optima" panose="02000503060000020004" pitchFamily="2" charset="0"/>
            </a:rPr>
            <a:t>Find out if the following are a factor for the student…</a:t>
          </a:r>
        </a:p>
        <a:p>
          <a:pPr marL="457200" lvl="2" indent="-228600" algn="l" defTabSz="889000">
            <a:lnSpc>
              <a:spcPct val="90000"/>
            </a:lnSpc>
            <a:spcBef>
              <a:spcPct val="0"/>
            </a:spcBef>
            <a:spcAft>
              <a:spcPct val="20000"/>
            </a:spcAft>
            <a:buFont typeface="Wingdings" pitchFamily="2" charset="2"/>
            <a:buChar char="§"/>
          </a:pPr>
          <a:r>
            <a:rPr lang="en-US" sz="2000" kern="1200">
              <a:solidFill>
                <a:schemeClr val="tx2"/>
              </a:solidFill>
              <a:latin typeface="Optima" panose="02000503060000020004" pitchFamily="2" charset="0"/>
            </a:rPr>
            <a:t>Feels threatened and/or misunderstood</a:t>
          </a:r>
        </a:p>
        <a:p>
          <a:pPr marL="457200" lvl="2" indent="-228600" algn="l" defTabSz="889000">
            <a:lnSpc>
              <a:spcPct val="90000"/>
            </a:lnSpc>
            <a:spcBef>
              <a:spcPct val="0"/>
            </a:spcBef>
            <a:spcAft>
              <a:spcPct val="20000"/>
            </a:spcAft>
            <a:buFont typeface="Wingdings" pitchFamily="2" charset="2"/>
            <a:buChar char="§"/>
          </a:pPr>
          <a:r>
            <a:rPr lang="en-US" sz="2000" kern="1200">
              <a:solidFill>
                <a:schemeClr val="tx2"/>
              </a:solidFill>
              <a:latin typeface="Optima" panose="02000503060000020004" pitchFamily="2" charset="0"/>
            </a:rPr>
            <a:t>Had unsuccessful experiences with professionals in the past</a:t>
          </a:r>
        </a:p>
        <a:p>
          <a:pPr marL="457200" lvl="2" indent="-228600" algn="l" defTabSz="889000">
            <a:lnSpc>
              <a:spcPct val="90000"/>
            </a:lnSpc>
            <a:spcBef>
              <a:spcPct val="0"/>
            </a:spcBef>
            <a:spcAft>
              <a:spcPct val="20000"/>
            </a:spcAft>
            <a:buFont typeface="Wingdings" pitchFamily="2" charset="2"/>
            <a:buChar char="§"/>
          </a:pPr>
          <a:r>
            <a:rPr lang="en-US" sz="2000" kern="1200">
              <a:solidFill>
                <a:schemeClr val="tx2"/>
              </a:solidFill>
              <a:latin typeface="Optima" panose="02000503060000020004" pitchFamily="2" charset="0"/>
            </a:rPr>
            <a:t>Cultural differences</a:t>
          </a:r>
        </a:p>
        <a:p>
          <a:pPr marL="457200" lvl="2" indent="-228600" algn="l" defTabSz="889000">
            <a:lnSpc>
              <a:spcPct val="90000"/>
            </a:lnSpc>
            <a:spcBef>
              <a:spcPct val="0"/>
            </a:spcBef>
            <a:spcAft>
              <a:spcPct val="20000"/>
            </a:spcAft>
            <a:buFont typeface="Wingdings" pitchFamily="2" charset="2"/>
            <a:buChar char="§"/>
          </a:pPr>
          <a:r>
            <a:rPr lang="en-US" sz="2000" kern="1200">
              <a:solidFill>
                <a:schemeClr val="tx2"/>
              </a:solidFill>
              <a:latin typeface="Optima" panose="02000503060000020004" pitchFamily="2" charset="0"/>
            </a:rPr>
            <a:t>May feel you are taking the parent or teacher’s side</a:t>
          </a:r>
        </a:p>
        <a:p>
          <a:pPr marL="228600" lvl="1" indent="-228600" algn="l" defTabSz="889000">
            <a:lnSpc>
              <a:spcPct val="90000"/>
            </a:lnSpc>
            <a:spcBef>
              <a:spcPct val="0"/>
            </a:spcBef>
            <a:spcAft>
              <a:spcPct val="20000"/>
            </a:spcAft>
            <a:buFont typeface="Wingdings" pitchFamily="2" charset="2"/>
            <a:buChar char="§"/>
          </a:pPr>
          <a:r>
            <a:rPr lang="en-US" sz="2000" kern="1200">
              <a:solidFill>
                <a:schemeClr val="tx2"/>
              </a:solidFill>
              <a:latin typeface="Optima" panose="02000503060000020004" pitchFamily="2" charset="0"/>
            </a:rPr>
            <a:t>Potential steps</a:t>
          </a:r>
        </a:p>
        <a:p>
          <a:pPr marL="457200" lvl="2" indent="-228600" algn="l" defTabSz="889000">
            <a:lnSpc>
              <a:spcPct val="90000"/>
            </a:lnSpc>
            <a:spcBef>
              <a:spcPct val="0"/>
            </a:spcBef>
            <a:spcAft>
              <a:spcPct val="20000"/>
            </a:spcAft>
            <a:buFont typeface="Wingdings" pitchFamily="2" charset="2"/>
            <a:buChar char="§"/>
          </a:pPr>
          <a:r>
            <a:rPr lang="en-US" sz="2000" kern="1200">
              <a:solidFill>
                <a:schemeClr val="tx2"/>
              </a:solidFill>
              <a:latin typeface="Optima" panose="02000503060000020004" pitchFamily="2" charset="0"/>
            </a:rPr>
            <a:t>Discuss that group can be helpful despite differences and tailored to fit member needs</a:t>
          </a:r>
        </a:p>
      </dsp:txBody>
      <dsp:txXfrm>
        <a:off x="0" y="1596932"/>
        <a:ext cx="8058150" cy="2691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EB47C-C2C9-2441-9576-4F92DE8F80CC}">
      <dsp:nvSpPr>
        <dsp:cNvPr id="0" name=""/>
        <dsp:cNvSpPr/>
      </dsp:nvSpPr>
      <dsp:spPr>
        <a:xfrm>
          <a:off x="4264993" y="785773"/>
          <a:ext cx="3964606" cy="27283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tima" panose="02000503060000020004" pitchFamily="2" charset="0"/>
            </a:rPr>
            <a:t>“Be prepared to feel awkward when you do this kind of play. Be prepared that you will not want to do it, because it feels awkward. And be prepared for your child not to like it at first. Whenever a family member learns a new behavior, there is a natural tendency for other family members to resist the new behavior and try to revert back to the status quo. In fact, some family members might try to pressure you back to the old way of doing things.”</a:t>
          </a:r>
          <a:br>
            <a:rPr lang="en-US" sz="1200" kern="1200"/>
          </a:br>
          <a:endParaRPr lang="en-US" sz="1200" kern="1200"/>
        </a:p>
      </dsp:txBody>
      <dsp:txXfrm>
        <a:off x="4264993" y="785773"/>
        <a:ext cx="3964606" cy="2728389"/>
      </dsp:txXfrm>
    </dsp:sp>
    <dsp:sp modelId="{FF1B45B9-3754-1040-8194-99B85B017066}">
      <dsp:nvSpPr>
        <dsp:cNvPr id="0" name=""/>
        <dsp:cNvSpPr/>
      </dsp:nvSpPr>
      <dsp:spPr>
        <a:xfrm>
          <a:off x="2" y="2950188"/>
          <a:ext cx="5072369" cy="3145012"/>
        </a:xfrm>
        <a:prstGeom prst="rect">
          <a:avLst/>
        </a:prstGeom>
        <a:solidFill>
          <a:srgbClr val="192E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Optima" panose="02000503060000020004" pitchFamily="2" charset="0"/>
            </a:rPr>
            <a:t>“You will probably feel awkward praising at first, especially if you haven’t done much of this in the past. You may even feel like your praise sounds phony. So don’t wait to praise until you feel warmth toward your child. Just get the words out, even if they are kind of flat. The feelings and genuineness will come later. The more you practice, the more natural it will become.”</a:t>
          </a:r>
          <a:br>
            <a:rPr lang="en-US" sz="1600" kern="1200">
              <a:latin typeface="Optima" panose="02000503060000020004" pitchFamily="2" charset="0"/>
            </a:rPr>
          </a:br>
          <a:endParaRPr lang="en-US" sz="1600" kern="1200">
            <a:latin typeface="Optima" panose="02000503060000020004" pitchFamily="2" charset="0"/>
          </a:endParaRPr>
        </a:p>
      </dsp:txBody>
      <dsp:txXfrm>
        <a:off x="2" y="2950188"/>
        <a:ext cx="5072369" cy="3145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A4122-73D4-1F4D-8687-4CA938271899}">
      <dsp:nvSpPr>
        <dsp:cNvPr id="0" name=""/>
        <dsp:cNvSpPr/>
      </dsp:nvSpPr>
      <dsp:spPr>
        <a:xfrm>
          <a:off x="-490464" y="20611"/>
          <a:ext cx="4789357" cy="4789357"/>
        </a:xfrm>
        <a:prstGeom prst="lightningBol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8EDC53-1333-4F40-9089-9C99C8CB19BD}">
      <dsp:nvSpPr>
        <dsp:cNvPr id="0" name=""/>
        <dsp:cNvSpPr/>
      </dsp:nvSpPr>
      <dsp:spPr>
        <a:xfrm>
          <a:off x="923286" y="20611"/>
          <a:ext cx="7549439" cy="4789357"/>
        </a:xfrm>
        <a:prstGeom prst="rect">
          <a:avLst/>
        </a:prstGeom>
        <a:solidFill>
          <a:srgbClr val="FFE946">
            <a:alpha val="75000"/>
          </a:srgbClr>
        </a:solidFill>
        <a:ln w="25400" cap="flat" cmpd="sng" algn="ctr">
          <a:solidFill>
            <a:schemeClr val="dk2">
              <a:hueOff val="0"/>
              <a:satOff val="0"/>
              <a:lumOff val="0"/>
              <a:alphaOff val="0"/>
            </a:schemeClr>
          </a:solidFill>
          <a:prstDash val="solid"/>
        </a:ln>
        <a:effectLst>
          <a:outerShdw blurRad="76200" dir="13500000" sy="23000" kx="1200000" algn="br" rotWithShape="0">
            <a:prstClr val="black">
              <a:alpha val="20000"/>
            </a:prstClr>
          </a:outerShdw>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kern="1200">
              <a:solidFill>
                <a:schemeClr val="tx2"/>
              </a:solidFill>
              <a:latin typeface="Optima" panose="02000503060000020004" pitchFamily="2" charset="0"/>
            </a:rPr>
            <a:t>SEL impacts our lives</a:t>
          </a:r>
        </a:p>
      </dsp:txBody>
      <dsp:txXfrm>
        <a:off x="923286" y="20611"/>
        <a:ext cx="3774719" cy="4789357"/>
      </dsp:txXfrm>
    </dsp:sp>
    <dsp:sp modelId="{38DCBC23-366B-F548-AA6C-D1D9AE02D0C2}">
      <dsp:nvSpPr>
        <dsp:cNvPr id="0" name=""/>
        <dsp:cNvSpPr/>
      </dsp:nvSpPr>
      <dsp:spPr>
        <a:xfrm>
          <a:off x="4807145" y="17"/>
          <a:ext cx="3175116" cy="478935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66800">
            <a:lnSpc>
              <a:spcPct val="90000"/>
            </a:lnSpc>
            <a:spcBef>
              <a:spcPct val="0"/>
            </a:spcBef>
            <a:spcAft>
              <a:spcPct val="15000"/>
            </a:spcAft>
            <a:buFont typeface="Wingdings" pitchFamily="2" charset="2"/>
            <a:buChar char="§"/>
          </a:pPr>
          <a:r>
            <a:rPr lang="en-US" sz="2400" kern="1200">
              <a:solidFill>
                <a:schemeClr val="tx2"/>
              </a:solidFill>
              <a:latin typeface="Optima" panose="02000503060000020004" pitchFamily="2" charset="0"/>
            </a:rPr>
            <a:t>Social competence</a:t>
          </a:r>
        </a:p>
        <a:p>
          <a:pPr marL="228600" lvl="1" indent="-228600" algn="l" defTabSz="1066800">
            <a:lnSpc>
              <a:spcPct val="90000"/>
            </a:lnSpc>
            <a:spcBef>
              <a:spcPct val="0"/>
            </a:spcBef>
            <a:spcAft>
              <a:spcPct val="15000"/>
            </a:spcAft>
            <a:buFont typeface="Wingdings" pitchFamily="2" charset="2"/>
            <a:buChar char="§"/>
          </a:pPr>
          <a:r>
            <a:rPr lang="en-US" sz="2400" kern="1200">
              <a:solidFill>
                <a:schemeClr val="tx2"/>
              </a:solidFill>
              <a:latin typeface="Optima" panose="02000503060000020004" pitchFamily="2" charset="0"/>
            </a:rPr>
            <a:t>Emotional regulation</a:t>
          </a:r>
        </a:p>
        <a:p>
          <a:pPr marL="228600" lvl="1" indent="-228600" algn="l" defTabSz="1066800">
            <a:lnSpc>
              <a:spcPct val="90000"/>
            </a:lnSpc>
            <a:spcBef>
              <a:spcPct val="0"/>
            </a:spcBef>
            <a:spcAft>
              <a:spcPct val="15000"/>
            </a:spcAft>
            <a:buFont typeface="Wingdings" pitchFamily="2" charset="2"/>
            <a:buChar char="§"/>
          </a:pPr>
          <a:r>
            <a:rPr lang="en-US" sz="2400" kern="1200">
              <a:solidFill>
                <a:schemeClr val="tx2"/>
              </a:solidFill>
              <a:latin typeface="Optima" panose="02000503060000020004" pitchFamily="2" charset="0"/>
            </a:rPr>
            <a:t>Academic success</a:t>
          </a:r>
        </a:p>
        <a:p>
          <a:pPr marL="228600" lvl="1" indent="-228600" algn="l" defTabSz="1066800">
            <a:lnSpc>
              <a:spcPct val="90000"/>
            </a:lnSpc>
            <a:spcBef>
              <a:spcPct val="0"/>
            </a:spcBef>
            <a:spcAft>
              <a:spcPct val="15000"/>
            </a:spcAft>
            <a:buFont typeface="Wingdings" pitchFamily="2" charset="2"/>
            <a:buChar char="§"/>
          </a:pPr>
          <a:r>
            <a:rPr lang="en-US" sz="2400" kern="1200">
              <a:solidFill>
                <a:schemeClr val="tx2"/>
              </a:solidFill>
              <a:latin typeface="Optima" panose="02000503060000020004" pitchFamily="2" charset="0"/>
            </a:rPr>
            <a:t>Safety </a:t>
          </a:r>
          <a:r>
            <a:rPr lang="en-US" sz="2000" kern="1200">
              <a:solidFill>
                <a:schemeClr val="tx2"/>
              </a:solidFill>
              <a:latin typeface="Optima" panose="02000503060000020004" pitchFamily="2" charset="0"/>
            </a:rPr>
            <a:t>(e.g., violence prevention)</a:t>
          </a:r>
        </a:p>
        <a:p>
          <a:pPr marL="228600" lvl="1" indent="-228600" algn="l" defTabSz="1066800">
            <a:lnSpc>
              <a:spcPct val="90000"/>
            </a:lnSpc>
            <a:spcBef>
              <a:spcPct val="0"/>
            </a:spcBef>
            <a:spcAft>
              <a:spcPct val="15000"/>
            </a:spcAft>
            <a:buFont typeface="Wingdings" pitchFamily="2" charset="2"/>
            <a:buChar char="§"/>
          </a:pPr>
          <a:r>
            <a:rPr lang="en-US" sz="2400" kern="1200">
              <a:solidFill>
                <a:schemeClr val="tx2"/>
              </a:solidFill>
              <a:latin typeface="Optima" panose="02000503060000020004" pitchFamily="2" charset="0"/>
            </a:rPr>
            <a:t>Health </a:t>
          </a:r>
          <a:r>
            <a:rPr lang="en-US" sz="2000" kern="1200">
              <a:solidFill>
                <a:schemeClr val="tx2"/>
              </a:solidFill>
              <a:latin typeface="Optima" panose="02000503060000020004" pitchFamily="2" charset="0"/>
            </a:rPr>
            <a:t>(e.g., drug prevention)</a:t>
          </a:r>
          <a:endParaRPr lang="en-US" sz="2400" kern="1200">
            <a:solidFill>
              <a:schemeClr val="tx2"/>
            </a:solidFill>
            <a:latin typeface="Optima" panose="02000503060000020004" pitchFamily="2" charset="0"/>
          </a:endParaRPr>
        </a:p>
      </dsp:txBody>
      <dsp:txXfrm>
        <a:off x="4807145" y="17"/>
        <a:ext cx="3175116" cy="47893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7FC96-7279-814A-94EA-14A56529EDA2}">
      <dsp:nvSpPr>
        <dsp:cNvPr id="0" name=""/>
        <dsp:cNvSpPr/>
      </dsp:nvSpPr>
      <dsp:spPr>
        <a:xfrm>
          <a:off x="617219" y="0"/>
          <a:ext cx="6995160" cy="45259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397B2-C7DF-8744-9B90-9A1F4C1446F1}">
      <dsp:nvSpPr>
        <dsp:cNvPr id="0" name=""/>
        <dsp:cNvSpPr/>
      </dsp:nvSpPr>
      <dsp:spPr>
        <a:xfrm>
          <a:off x="724" y="1357788"/>
          <a:ext cx="2629533"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Optima" panose="02000503060000020004" pitchFamily="2" charset="0"/>
            </a:rPr>
            <a:t>Peer rejection</a:t>
          </a:r>
          <a:br>
            <a:rPr lang="en-US" sz="3200" kern="1200">
              <a:latin typeface="Optima" panose="02000503060000020004" pitchFamily="2" charset="0"/>
            </a:rPr>
          </a:br>
          <a:endParaRPr lang="en-US" sz="3200" kern="1200">
            <a:latin typeface="Optima" panose="02000503060000020004" pitchFamily="2" charset="0"/>
          </a:endParaRPr>
        </a:p>
      </dsp:txBody>
      <dsp:txXfrm>
        <a:off x="89100" y="1446164"/>
        <a:ext cx="2452781" cy="1633633"/>
      </dsp:txXfrm>
    </dsp:sp>
    <dsp:sp modelId="{EFA359A1-011E-B249-98D3-2FB6ED55710F}">
      <dsp:nvSpPr>
        <dsp:cNvPr id="0" name=""/>
        <dsp:cNvSpPr/>
      </dsp:nvSpPr>
      <dsp:spPr>
        <a:xfrm>
          <a:off x="2800033" y="1357788"/>
          <a:ext cx="2629533"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Optima" panose="02000503060000020004" pitchFamily="2" charset="0"/>
            </a:rPr>
            <a:t>Poor school performance</a:t>
          </a:r>
          <a:br>
            <a:rPr lang="en-US" sz="3200" kern="1200">
              <a:latin typeface="Optima" panose="02000503060000020004" pitchFamily="2" charset="0"/>
            </a:rPr>
          </a:br>
          <a:endParaRPr lang="en-US" sz="3200" kern="1200">
            <a:latin typeface="Optima" panose="02000503060000020004" pitchFamily="2" charset="0"/>
          </a:endParaRPr>
        </a:p>
      </dsp:txBody>
      <dsp:txXfrm>
        <a:off x="2888409" y="1446164"/>
        <a:ext cx="2452781" cy="1633633"/>
      </dsp:txXfrm>
    </dsp:sp>
    <dsp:sp modelId="{1BD0A0F5-4474-DA41-9FE1-28C39538BA8D}">
      <dsp:nvSpPr>
        <dsp:cNvPr id="0" name=""/>
        <dsp:cNvSpPr/>
      </dsp:nvSpPr>
      <dsp:spPr>
        <a:xfrm>
          <a:off x="5599342" y="1357788"/>
          <a:ext cx="2629533"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Optima" panose="02000503060000020004" pitchFamily="2" charset="0"/>
            </a:rPr>
            <a:t>Mental health problems </a:t>
          </a:r>
        </a:p>
      </dsp:txBody>
      <dsp:txXfrm>
        <a:off x="5687718" y="1446164"/>
        <a:ext cx="2452781" cy="16336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ACBC5-130E-7743-8698-58FC645449A5}">
      <dsp:nvSpPr>
        <dsp:cNvPr id="0" name=""/>
        <dsp:cNvSpPr/>
      </dsp:nvSpPr>
      <dsp:spPr>
        <a:xfrm rot="174809">
          <a:off x="2894984" y="2308536"/>
          <a:ext cx="703822" cy="68027"/>
        </a:xfrm>
        <a:custGeom>
          <a:avLst/>
          <a:gdLst/>
          <a:ahLst/>
          <a:cxnLst/>
          <a:rect l="0" t="0" r="0" b="0"/>
          <a:pathLst>
            <a:path>
              <a:moveTo>
                <a:pt x="0" y="34013"/>
              </a:moveTo>
              <a:lnTo>
                <a:pt x="703822" y="34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D8A231-E397-3145-AD69-3EE0A421ED1F}">
      <dsp:nvSpPr>
        <dsp:cNvPr id="0" name=""/>
        <dsp:cNvSpPr/>
      </dsp:nvSpPr>
      <dsp:spPr>
        <a:xfrm>
          <a:off x="91277" y="616391"/>
          <a:ext cx="3299014" cy="329901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92FE48-1F62-D34E-948F-EFE3FFCF0785}">
      <dsp:nvSpPr>
        <dsp:cNvPr id="0" name=""/>
        <dsp:cNvSpPr/>
      </dsp:nvSpPr>
      <dsp:spPr>
        <a:xfrm>
          <a:off x="3598086" y="688557"/>
          <a:ext cx="1690731" cy="34297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Optima" panose="02000503060000020004" pitchFamily="2" charset="0"/>
            </a:rPr>
            <a:t>core competencies that are central to social and emotional learning:</a:t>
          </a:r>
        </a:p>
      </dsp:txBody>
      <dsp:txXfrm>
        <a:off x="3845688" y="1190837"/>
        <a:ext cx="1195527" cy="2425220"/>
      </dsp:txXfrm>
    </dsp:sp>
    <dsp:sp modelId="{4C91E0CC-60D0-D544-B626-7F4C37B634E4}">
      <dsp:nvSpPr>
        <dsp:cNvPr id="0" name=""/>
        <dsp:cNvSpPr/>
      </dsp:nvSpPr>
      <dsp:spPr>
        <a:xfrm>
          <a:off x="5847604" y="688557"/>
          <a:ext cx="2536097" cy="342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155700">
            <a:lnSpc>
              <a:spcPct val="90000"/>
            </a:lnSpc>
            <a:spcBef>
              <a:spcPct val="0"/>
            </a:spcBef>
            <a:spcAft>
              <a:spcPct val="15000"/>
            </a:spcAft>
            <a:buFont typeface="Wingdings" pitchFamily="2" charset="2"/>
            <a:buChar char="§"/>
          </a:pPr>
          <a:r>
            <a:rPr lang="en-US" sz="2600" kern="1200">
              <a:solidFill>
                <a:schemeClr val="tx2"/>
              </a:solidFill>
              <a:latin typeface="Optima" panose="02000503060000020004" pitchFamily="2" charset="0"/>
            </a:rPr>
            <a:t>Self-awareness</a:t>
          </a:r>
        </a:p>
        <a:p>
          <a:pPr marL="228600" lvl="1" indent="-228600" algn="l" defTabSz="1155700">
            <a:lnSpc>
              <a:spcPct val="90000"/>
            </a:lnSpc>
            <a:spcBef>
              <a:spcPct val="0"/>
            </a:spcBef>
            <a:spcAft>
              <a:spcPct val="15000"/>
            </a:spcAft>
            <a:buFont typeface="Wingdings" pitchFamily="2" charset="2"/>
            <a:buChar char="§"/>
          </a:pPr>
          <a:r>
            <a:rPr lang="en-US" sz="2600" kern="1200">
              <a:solidFill>
                <a:schemeClr val="tx2"/>
              </a:solidFill>
              <a:latin typeface="Optima" panose="02000503060000020004" pitchFamily="2" charset="0"/>
            </a:rPr>
            <a:t>Self-management</a:t>
          </a:r>
        </a:p>
        <a:p>
          <a:pPr marL="228600" lvl="1" indent="-228600" algn="l" defTabSz="1155700">
            <a:lnSpc>
              <a:spcPct val="90000"/>
            </a:lnSpc>
            <a:spcBef>
              <a:spcPct val="0"/>
            </a:spcBef>
            <a:spcAft>
              <a:spcPct val="15000"/>
            </a:spcAft>
            <a:buFont typeface="Wingdings" pitchFamily="2" charset="2"/>
            <a:buChar char="§"/>
          </a:pPr>
          <a:r>
            <a:rPr lang="en-US" sz="2600" kern="1200">
              <a:solidFill>
                <a:schemeClr val="tx2"/>
              </a:solidFill>
              <a:latin typeface="Optima" panose="02000503060000020004" pitchFamily="2" charset="0"/>
            </a:rPr>
            <a:t>Social awareness</a:t>
          </a:r>
        </a:p>
        <a:p>
          <a:pPr marL="228600" lvl="1" indent="-228600" algn="l" defTabSz="1155700">
            <a:lnSpc>
              <a:spcPct val="90000"/>
            </a:lnSpc>
            <a:spcBef>
              <a:spcPct val="0"/>
            </a:spcBef>
            <a:spcAft>
              <a:spcPct val="15000"/>
            </a:spcAft>
            <a:buFont typeface="Wingdings" pitchFamily="2" charset="2"/>
            <a:buChar char="§"/>
          </a:pPr>
          <a:r>
            <a:rPr lang="en-US" sz="2600" kern="1200">
              <a:solidFill>
                <a:schemeClr val="tx2"/>
              </a:solidFill>
              <a:latin typeface="Optima" panose="02000503060000020004" pitchFamily="2" charset="0"/>
            </a:rPr>
            <a:t>Relationship skills</a:t>
          </a:r>
        </a:p>
        <a:p>
          <a:pPr marL="228600" lvl="1" indent="-228600" algn="l" defTabSz="1155700">
            <a:lnSpc>
              <a:spcPct val="90000"/>
            </a:lnSpc>
            <a:spcBef>
              <a:spcPct val="0"/>
            </a:spcBef>
            <a:spcAft>
              <a:spcPct val="15000"/>
            </a:spcAft>
            <a:buFont typeface="Wingdings" pitchFamily="2" charset="2"/>
            <a:buChar char="§"/>
          </a:pPr>
          <a:r>
            <a:rPr lang="en-US" sz="2600" kern="1200">
              <a:solidFill>
                <a:schemeClr val="tx2"/>
              </a:solidFill>
              <a:latin typeface="Optima" panose="02000503060000020004" pitchFamily="2" charset="0"/>
            </a:rPr>
            <a:t>Responsible decision-making</a:t>
          </a:r>
        </a:p>
      </dsp:txBody>
      <dsp:txXfrm>
        <a:off x="5847604" y="688557"/>
        <a:ext cx="2536097" cy="34297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97BE2-CCE3-E84D-B570-6EF7EF19F267}">
      <dsp:nvSpPr>
        <dsp:cNvPr id="0" name=""/>
        <dsp:cNvSpPr/>
      </dsp:nvSpPr>
      <dsp:spPr>
        <a:xfrm>
          <a:off x="4988" y="1161158"/>
          <a:ext cx="8219622" cy="2203646"/>
        </a:xfrm>
        <a:prstGeom prst="rect">
          <a:avLst/>
        </a:prstGeom>
        <a:solidFill>
          <a:schemeClr val="accent1">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Optima" panose="02000503060000020004" pitchFamily="2" charset="0"/>
            </a:rPr>
            <a:t>“The Strong Kids Social and Emotional Learning (SEL) programs consist of 12 carefully sequenced lessons that are designed for maximum impact on cognitive, affective, and social functioning within a relatively brief period of time and relatively little preparation and training.”</a:t>
          </a:r>
        </a:p>
      </dsp:txBody>
      <dsp:txXfrm>
        <a:off x="4988" y="1161158"/>
        <a:ext cx="8219622" cy="22036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E6894-0DA6-0B46-9062-1F559E8BB68B}">
      <dsp:nvSpPr>
        <dsp:cNvPr id="0" name=""/>
        <dsp:cNvSpPr/>
      </dsp:nvSpPr>
      <dsp:spPr>
        <a:xfrm>
          <a:off x="345578" y="1448"/>
          <a:ext cx="7538442" cy="45230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Twelve 60-80-minute lessons (ideally one per week)</a:t>
          </a:r>
        </a:p>
        <a:p>
          <a:pPr marL="171450" lvl="1" indent="-171450" algn="l" defTabSz="844550">
            <a:lnSpc>
              <a:spcPct val="90000"/>
            </a:lnSpc>
            <a:spcBef>
              <a:spcPct val="0"/>
            </a:spcBef>
            <a:spcAft>
              <a:spcPct val="15000"/>
            </a:spcAft>
            <a:buNone/>
          </a:pPr>
          <a:r>
            <a:rPr lang="en-US" sz="1900" kern="1200"/>
            <a:t>1) About </a:t>
          </a:r>
          <a:r>
            <a:rPr lang="en-US" sz="1900" i="1" kern="1200"/>
            <a:t>Strong Kids</a:t>
          </a:r>
          <a:r>
            <a:rPr lang="en-US" sz="1900" kern="1200"/>
            <a:t>: Emotional Strength Training</a:t>
          </a:r>
        </a:p>
        <a:p>
          <a:pPr marL="171450" lvl="1" indent="-171450" algn="l" defTabSz="844550">
            <a:lnSpc>
              <a:spcPct val="90000"/>
            </a:lnSpc>
            <a:spcBef>
              <a:spcPct val="0"/>
            </a:spcBef>
            <a:spcAft>
              <a:spcPct val="15000"/>
            </a:spcAft>
            <a:buNone/>
          </a:pPr>
          <a:r>
            <a:rPr lang="en-US" sz="1900" kern="1200"/>
            <a:t>2) Understanding Your Emotions 1</a:t>
          </a:r>
        </a:p>
        <a:p>
          <a:pPr marL="171450" lvl="1" indent="-171450" algn="l" defTabSz="844550">
            <a:lnSpc>
              <a:spcPct val="90000"/>
            </a:lnSpc>
            <a:spcBef>
              <a:spcPct val="0"/>
            </a:spcBef>
            <a:spcAft>
              <a:spcPct val="15000"/>
            </a:spcAft>
            <a:buNone/>
          </a:pPr>
          <a:r>
            <a:rPr lang="en-US" sz="1900" kern="1200"/>
            <a:t>3) Understanding Your Emotions 2</a:t>
          </a:r>
        </a:p>
        <a:p>
          <a:pPr marL="171450" lvl="1" indent="-171450" algn="l" defTabSz="844550">
            <a:lnSpc>
              <a:spcPct val="90000"/>
            </a:lnSpc>
            <a:spcBef>
              <a:spcPct val="0"/>
            </a:spcBef>
            <a:spcAft>
              <a:spcPct val="15000"/>
            </a:spcAft>
            <a:buNone/>
          </a:pPr>
          <a:r>
            <a:rPr lang="en-US" sz="1900" kern="1200"/>
            <a:t>4) Understanding Other People’s Emotions</a:t>
          </a:r>
        </a:p>
        <a:p>
          <a:pPr marL="171450" lvl="1" indent="-171450" algn="l" defTabSz="844550">
            <a:lnSpc>
              <a:spcPct val="90000"/>
            </a:lnSpc>
            <a:spcBef>
              <a:spcPct val="0"/>
            </a:spcBef>
            <a:spcAft>
              <a:spcPct val="15000"/>
            </a:spcAft>
            <a:buNone/>
          </a:pPr>
          <a:r>
            <a:rPr lang="en-US" sz="1900" kern="1200"/>
            <a:t>5) Dealing with Anger</a:t>
          </a:r>
        </a:p>
        <a:p>
          <a:pPr marL="171450" lvl="1" indent="-171450" algn="l" defTabSz="844550">
            <a:lnSpc>
              <a:spcPct val="90000"/>
            </a:lnSpc>
            <a:spcBef>
              <a:spcPct val="0"/>
            </a:spcBef>
            <a:spcAft>
              <a:spcPct val="15000"/>
            </a:spcAft>
            <a:buNone/>
          </a:pPr>
          <a:r>
            <a:rPr lang="en-US" sz="1900" kern="1200"/>
            <a:t>6) Clear Thinking 1</a:t>
          </a:r>
        </a:p>
        <a:p>
          <a:pPr marL="171450" lvl="1" indent="-171450" algn="l" defTabSz="844550">
            <a:lnSpc>
              <a:spcPct val="90000"/>
            </a:lnSpc>
            <a:spcBef>
              <a:spcPct val="0"/>
            </a:spcBef>
            <a:spcAft>
              <a:spcPct val="15000"/>
            </a:spcAft>
            <a:buNone/>
          </a:pPr>
          <a:r>
            <a:rPr lang="en-US" sz="1900" kern="1200"/>
            <a:t>7) Clear Thinking 2</a:t>
          </a:r>
        </a:p>
        <a:p>
          <a:pPr marL="171450" lvl="1" indent="-171450" algn="l" defTabSz="844550">
            <a:lnSpc>
              <a:spcPct val="90000"/>
            </a:lnSpc>
            <a:spcBef>
              <a:spcPct val="0"/>
            </a:spcBef>
            <a:spcAft>
              <a:spcPct val="15000"/>
            </a:spcAft>
            <a:buNone/>
          </a:pPr>
          <a:r>
            <a:rPr lang="en-US" sz="1900" kern="1200"/>
            <a:t>8) Solving People Problems</a:t>
          </a:r>
        </a:p>
        <a:p>
          <a:pPr marL="171450" lvl="1" indent="-171450" algn="l" defTabSz="844550">
            <a:lnSpc>
              <a:spcPct val="90000"/>
            </a:lnSpc>
            <a:spcBef>
              <a:spcPct val="0"/>
            </a:spcBef>
            <a:spcAft>
              <a:spcPct val="15000"/>
            </a:spcAft>
            <a:buNone/>
          </a:pPr>
          <a:r>
            <a:rPr lang="en-US" sz="1900" kern="1200"/>
            <a:t>9) Letting Go of Stress</a:t>
          </a:r>
        </a:p>
        <a:p>
          <a:pPr marL="171450" lvl="1" indent="-171450" algn="l" defTabSz="844550">
            <a:lnSpc>
              <a:spcPct val="90000"/>
            </a:lnSpc>
            <a:spcBef>
              <a:spcPct val="0"/>
            </a:spcBef>
            <a:spcAft>
              <a:spcPct val="15000"/>
            </a:spcAft>
            <a:buNone/>
          </a:pPr>
          <a:r>
            <a:rPr lang="en-US" sz="1900" kern="1200"/>
            <a:t>10) Positive Living</a:t>
          </a:r>
        </a:p>
        <a:p>
          <a:pPr marL="171450" lvl="1" indent="-171450" algn="l" defTabSz="844550">
            <a:lnSpc>
              <a:spcPct val="90000"/>
            </a:lnSpc>
            <a:spcBef>
              <a:spcPct val="0"/>
            </a:spcBef>
            <a:spcAft>
              <a:spcPct val="15000"/>
            </a:spcAft>
            <a:buNone/>
          </a:pPr>
          <a:r>
            <a:rPr lang="en-US" sz="1900" kern="1200"/>
            <a:t>11) Creating Strong and SMART Goals</a:t>
          </a:r>
        </a:p>
        <a:p>
          <a:pPr marL="171450" lvl="1" indent="-171450" algn="l" defTabSz="844550">
            <a:lnSpc>
              <a:spcPct val="90000"/>
            </a:lnSpc>
            <a:spcBef>
              <a:spcPct val="0"/>
            </a:spcBef>
            <a:spcAft>
              <a:spcPct val="15000"/>
            </a:spcAft>
            <a:buNone/>
          </a:pPr>
          <a:r>
            <a:rPr lang="en-US" sz="1900" kern="1200"/>
            <a:t>12) Finishing UP!</a:t>
          </a:r>
        </a:p>
      </dsp:txBody>
      <dsp:txXfrm>
        <a:off x="345578" y="1448"/>
        <a:ext cx="7538442" cy="45230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E9B6D-65B0-494B-8281-16674F63E195}">
      <dsp:nvSpPr>
        <dsp:cNvPr id="0" name=""/>
        <dsp:cNvSpPr/>
      </dsp:nvSpPr>
      <dsp:spPr>
        <a:xfrm>
          <a:off x="2249561" y="-45403"/>
          <a:ext cx="4191010" cy="3714754"/>
        </a:xfrm>
        <a:prstGeom prst="ellipse">
          <a:avLst/>
        </a:prstGeom>
        <a:solidFill>
          <a:schemeClr val="accent4">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i="1" kern="1200">
              <a:latin typeface="Optima" panose="02000503060000020004" pitchFamily="2" charset="0"/>
            </a:rPr>
            <a:t>“Promote resilience and mitigate risk in children and adolescents [through developing their social and emotional skills].”</a:t>
          </a:r>
          <a:endParaRPr lang="en-US" sz="1800" kern="1200">
            <a:latin typeface="Optima" panose="02000503060000020004" pitchFamily="2" charset="0"/>
          </a:endParaRPr>
        </a:p>
      </dsp:txBody>
      <dsp:txXfrm>
        <a:off x="2808362" y="604678"/>
        <a:ext cx="3073407" cy="1671639"/>
      </dsp:txXfrm>
    </dsp:sp>
    <dsp:sp modelId="{1E97CC0D-0331-7F44-9AB4-563A3C962CC1}">
      <dsp:nvSpPr>
        <dsp:cNvPr id="0" name=""/>
        <dsp:cNvSpPr/>
      </dsp:nvSpPr>
      <dsp:spPr>
        <a:xfrm>
          <a:off x="3891193" y="2219643"/>
          <a:ext cx="3261360" cy="3261360"/>
        </a:xfrm>
        <a:prstGeom prst="ellipse">
          <a:avLst/>
        </a:prstGeom>
        <a:solidFill>
          <a:schemeClr val="accent4">
            <a:alpha val="50000"/>
            <a:hueOff val="-2232385"/>
            <a:satOff val="13449"/>
            <a:lumOff val="107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a:latin typeface="Optima" panose="02000503060000020004" pitchFamily="2" charset="0"/>
            </a:rPr>
            <a:t>Embraces CASEL’s five person-centered and interrelated competency areas (CASEL, 2014)</a:t>
          </a:r>
        </a:p>
      </dsp:txBody>
      <dsp:txXfrm>
        <a:off x="4888626" y="3062161"/>
        <a:ext cx="1956816" cy="1793748"/>
      </dsp:txXfrm>
    </dsp:sp>
    <dsp:sp modelId="{0FD0C5CF-F98E-CE49-BA01-ED36F3B01E96}">
      <dsp:nvSpPr>
        <dsp:cNvPr id="0" name=""/>
        <dsp:cNvSpPr/>
      </dsp:nvSpPr>
      <dsp:spPr>
        <a:xfrm>
          <a:off x="1991446" y="2743205"/>
          <a:ext cx="2353625" cy="2214235"/>
        </a:xfrm>
        <a:prstGeom prst="ellipse">
          <a:avLst/>
        </a:prstGeom>
        <a:solidFill>
          <a:schemeClr val="accent4">
            <a:alpha val="50000"/>
            <a:hueOff val="-4464770"/>
            <a:satOff val="26899"/>
            <a:lumOff val="2156"/>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a:latin typeface="Optima" panose="02000503060000020004" pitchFamily="2" charset="0"/>
            </a:rPr>
            <a:t>Affordable, low-resource, and evidence-based</a:t>
          </a:r>
        </a:p>
      </dsp:txBody>
      <dsp:txXfrm>
        <a:off x="2213079" y="3315216"/>
        <a:ext cx="1412175" cy="12178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150E5-7CBF-AE4D-9937-42790D521F5A}">
      <dsp:nvSpPr>
        <dsp:cNvPr id="0" name=""/>
        <dsp:cNvSpPr/>
      </dsp:nvSpPr>
      <dsp:spPr>
        <a:xfrm>
          <a:off x="697047" y="312492"/>
          <a:ext cx="6835505" cy="396349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2355850">
            <a:lnSpc>
              <a:spcPct val="90000"/>
            </a:lnSpc>
            <a:spcBef>
              <a:spcPct val="0"/>
            </a:spcBef>
            <a:spcAft>
              <a:spcPct val="35000"/>
            </a:spcAft>
            <a:buNone/>
          </a:pPr>
          <a:r>
            <a:rPr lang="en-US" sz="5300" kern="1200">
              <a:solidFill>
                <a:schemeClr val="bg1"/>
              </a:solidFill>
              <a:latin typeface="Optima" panose="02000503060000020004" pitchFamily="2" charset="0"/>
            </a:rPr>
            <a:t>In very first meeting…</a:t>
          </a:r>
        </a:p>
        <a:p>
          <a:pPr marL="285750" lvl="1" indent="-285750" algn="l" defTabSz="1422400">
            <a:lnSpc>
              <a:spcPct val="90000"/>
            </a:lnSpc>
            <a:spcBef>
              <a:spcPct val="0"/>
            </a:spcBef>
            <a:spcAft>
              <a:spcPct val="15000"/>
            </a:spcAft>
            <a:buChar char="•"/>
          </a:pPr>
          <a:r>
            <a:rPr lang="en-US" sz="3200" b="0" kern="1200">
              <a:solidFill>
                <a:schemeClr val="bg1"/>
              </a:solidFill>
              <a:latin typeface="Optima" panose="02000503060000020004" pitchFamily="2" charset="0"/>
            </a:rPr>
            <a:t>Explain the importance  of establishing group rules</a:t>
          </a:r>
        </a:p>
        <a:p>
          <a:pPr marL="285750" lvl="1" indent="-285750" algn="l" defTabSz="1422400">
            <a:lnSpc>
              <a:spcPct val="90000"/>
            </a:lnSpc>
            <a:spcBef>
              <a:spcPct val="0"/>
            </a:spcBef>
            <a:spcAft>
              <a:spcPct val="15000"/>
            </a:spcAft>
            <a:buChar char="•"/>
          </a:pPr>
          <a:r>
            <a:rPr lang="en-US" sz="3200" b="0" kern="1200">
              <a:solidFill>
                <a:schemeClr val="bg1"/>
              </a:solidFill>
              <a:latin typeface="Optima" panose="02000503060000020004" pitchFamily="2" charset="0"/>
            </a:rPr>
            <a:t>Engage students in developing rules</a:t>
          </a:r>
        </a:p>
        <a:p>
          <a:pPr marL="285750" lvl="1" indent="-285750" algn="l" defTabSz="1422400">
            <a:lnSpc>
              <a:spcPct val="90000"/>
            </a:lnSpc>
            <a:spcBef>
              <a:spcPct val="0"/>
            </a:spcBef>
            <a:spcAft>
              <a:spcPct val="15000"/>
            </a:spcAft>
            <a:buChar char="•"/>
          </a:pPr>
          <a:r>
            <a:rPr lang="en-US" sz="3200" b="0" kern="1200">
              <a:solidFill>
                <a:schemeClr val="bg1"/>
              </a:solidFill>
              <a:latin typeface="Optima" panose="02000503060000020004" pitchFamily="2" charset="0"/>
            </a:rPr>
            <a:t>Establish confidentiality</a:t>
          </a:r>
        </a:p>
      </dsp:txBody>
      <dsp:txXfrm>
        <a:off x="697047" y="312492"/>
        <a:ext cx="6835505" cy="39634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599EB-8683-384F-A41F-D7F7337932AF}">
      <dsp:nvSpPr>
        <dsp:cNvPr id="0" name=""/>
        <dsp:cNvSpPr/>
      </dsp:nvSpPr>
      <dsp:spPr>
        <a:xfrm>
          <a:off x="2984" y="797"/>
          <a:ext cx="1896665" cy="21524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Optima" panose="02000503060000020004" pitchFamily="2" charset="0"/>
            </a:rPr>
            <a:t>Explain confidentiality and its limits in developmentally appropriate terms</a:t>
          </a:r>
        </a:p>
      </dsp:txBody>
      <dsp:txXfrm>
        <a:off x="58535" y="56348"/>
        <a:ext cx="1785563" cy="2041380"/>
      </dsp:txXfrm>
    </dsp:sp>
    <dsp:sp modelId="{831D2B50-D104-294D-9980-48760D19CD5D}">
      <dsp:nvSpPr>
        <dsp:cNvPr id="0" name=""/>
        <dsp:cNvSpPr/>
      </dsp:nvSpPr>
      <dsp:spPr>
        <a:xfrm>
          <a:off x="2217978" y="797"/>
          <a:ext cx="6008636" cy="21524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Optima" panose="02000503060000020004" pitchFamily="2" charset="0"/>
            </a:rPr>
            <a:t>Remind the group members that unfortunately, you do not have any control over group members who share something personal or specific about what happened in group. It’s a team effort.</a:t>
          </a:r>
        </a:p>
      </dsp:txBody>
      <dsp:txXfrm>
        <a:off x="2281022" y="63841"/>
        <a:ext cx="5882548" cy="2026394"/>
      </dsp:txXfrm>
    </dsp:sp>
    <dsp:sp modelId="{F91AB2D7-42EF-8748-A34B-B201A6BBC63E}">
      <dsp:nvSpPr>
        <dsp:cNvPr id="0" name=""/>
        <dsp:cNvSpPr/>
      </dsp:nvSpPr>
      <dsp:spPr>
        <a:xfrm>
          <a:off x="2220912" y="2372682"/>
          <a:ext cx="1894813" cy="215248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tima" panose="02000503060000020004" pitchFamily="2" charset="0"/>
            </a:rPr>
            <a:t>The group members or the group leader may want to create a rule that gives a consequence to whomever breaks confidentiality.</a:t>
          </a:r>
        </a:p>
      </dsp:txBody>
      <dsp:txXfrm>
        <a:off x="2276409" y="2428179"/>
        <a:ext cx="1783819" cy="2041488"/>
      </dsp:txXfrm>
    </dsp:sp>
    <dsp:sp modelId="{CBAF80D6-0934-BE45-9249-503933E65317}">
      <dsp:nvSpPr>
        <dsp:cNvPr id="0" name=""/>
        <dsp:cNvSpPr/>
      </dsp:nvSpPr>
      <dsp:spPr>
        <a:xfrm>
          <a:off x="4274890" y="2372682"/>
          <a:ext cx="1894813" cy="215248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tima" panose="02000503060000020004" pitchFamily="2" charset="0"/>
            </a:rPr>
            <a:t>Be sure to discuss the issue of confidentiality whenever a new member or individual outside of the group attends the group</a:t>
          </a:r>
        </a:p>
      </dsp:txBody>
      <dsp:txXfrm>
        <a:off x="4330387" y="2428179"/>
        <a:ext cx="1783819" cy="2041488"/>
      </dsp:txXfrm>
    </dsp:sp>
    <dsp:sp modelId="{7962305F-64D2-9149-98DE-D59E7437734A}">
      <dsp:nvSpPr>
        <dsp:cNvPr id="0" name=""/>
        <dsp:cNvSpPr/>
      </dsp:nvSpPr>
      <dsp:spPr>
        <a:xfrm>
          <a:off x="6334779" y="2396646"/>
          <a:ext cx="1894813" cy="212931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Optima" panose="02000503060000020004" pitchFamily="2" charset="0"/>
            </a:rPr>
            <a:t>any volunteer or individual who visits the group will abide by the group rules regarding confidentiality</a:t>
          </a:r>
        </a:p>
      </dsp:txBody>
      <dsp:txXfrm>
        <a:off x="6390276" y="2452143"/>
        <a:ext cx="1783819" cy="201832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9CDE7-B61E-BD40-9481-F1F4B64F3159}" type="datetimeFigureOut">
              <a:rPr lang="en-US" smtClean="0"/>
              <a:t>2/8/21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59AB08-EB93-3549-BBDC-5D1C9C1B344A}" type="slidenum">
              <a:rPr lang="en-US" smtClean="0"/>
              <a:t>‹#›</a:t>
            </a:fld>
            <a:endParaRPr lang="en-US"/>
          </a:p>
        </p:txBody>
      </p:sp>
    </p:spTree>
    <p:extLst>
      <p:ext uri="{BB962C8B-B14F-4D97-AF65-F5344CB8AC3E}">
        <p14:creationId xmlns:p14="http://schemas.microsoft.com/office/powerpoint/2010/main" val="35998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1</a:t>
            </a:fld>
            <a:endParaRPr lang="en-US"/>
          </a:p>
        </p:txBody>
      </p:sp>
    </p:spTree>
    <p:extLst>
      <p:ext uri="{BB962C8B-B14F-4D97-AF65-F5344CB8AC3E}">
        <p14:creationId xmlns:p14="http://schemas.microsoft.com/office/powerpoint/2010/main" val="368531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59AB08-EB93-3549-BBDC-5D1C9C1B344A}" type="slidenum">
              <a:rPr lang="en-US" smtClean="0"/>
              <a:t>14</a:t>
            </a:fld>
            <a:endParaRPr lang="en-US"/>
          </a:p>
        </p:txBody>
      </p:sp>
    </p:spTree>
    <p:extLst>
      <p:ext uri="{BB962C8B-B14F-4D97-AF65-F5344CB8AC3E}">
        <p14:creationId xmlns:p14="http://schemas.microsoft.com/office/powerpoint/2010/main" val="1328170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itchFamily="2" charset="2"/>
              <a:buChar char="§"/>
            </a:pPr>
            <a:r>
              <a:rPr lang="en-US">
                <a:solidFill>
                  <a:schemeClr val="tx2"/>
                </a:solidFill>
                <a:latin typeface="Optima" panose="02000503060000020004" pitchFamily="2" charset="0"/>
              </a:rPr>
              <a:t>Sensitive the increased likelihood of comorbidity with depression</a:t>
            </a:r>
          </a:p>
          <a:p>
            <a:pPr lvl="1">
              <a:buFont typeface="Wingdings" pitchFamily="2" charset="2"/>
              <a:buChar char="§"/>
            </a:pPr>
            <a:r>
              <a:rPr lang="en-US">
                <a:solidFill>
                  <a:schemeClr val="tx2"/>
                </a:solidFill>
                <a:latin typeface="Optima" panose="02000503060000020004" pitchFamily="2" charset="0"/>
              </a:rPr>
              <a:t>More information on the nature of anxiety (what it is and where it does and does not come from)</a:t>
            </a:r>
          </a:p>
          <a:p>
            <a:endParaRPr lang="en-US"/>
          </a:p>
        </p:txBody>
      </p:sp>
      <p:sp>
        <p:nvSpPr>
          <p:cNvPr id="4" name="Slide Number Placeholder 3"/>
          <p:cNvSpPr>
            <a:spLocks noGrp="1"/>
          </p:cNvSpPr>
          <p:nvPr>
            <p:ph type="sldNum" sz="quarter" idx="5"/>
          </p:nvPr>
        </p:nvSpPr>
        <p:spPr/>
        <p:txBody>
          <a:bodyPr/>
          <a:lstStyle/>
          <a:p>
            <a:fld id="{0C59AB08-EB93-3549-BBDC-5D1C9C1B344A}" type="slidenum">
              <a:rPr lang="en-US" smtClean="0"/>
              <a:t>19</a:t>
            </a:fld>
            <a:endParaRPr lang="en-US"/>
          </a:p>
        </p:txBody>
      </p:sp>
    </p:spTree>
    <p:extLst>
      <p:ext uri="{BB962C8B-B14F-4D97-AF65-F5344CB8AC3E}">
        <p14:creationId xmlns:p14="http://schemas.microsoft.com/office/powerpoint/2010/main" val="1245150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2"/>
                </a:solidFill>
                <a:latin typeface="Optima" panose="02000503060000020004" pitchFamily="2" charset="0"/>
              </a:rPr>
              <a:t>Core elements: focus on coping with difficult family situations, resisting peer pressure, setting and achieving goals, refusing substances, and reducing antisocial behaviors.</a:t>
            </a:r>
            <a:endParaRPr lang="en-US"/>
          </a:p>
        </p:txBody>
      </p:sp>
      <p:sp>
        <p:nvSpPr>
          <p:cNvPr id="4" name="Slide Number Placeholder 3"/>
          <p:cNvSpPr>
            <a:spLocks noGrp="1"/>
          </p:cNvSpPr>
          <p:nvPr>
            <p:ph type="sldNum" sz="quarter" idx="5"/>
          </p:nvPr>
        </p:nvSpPr>
        <p:spPr/>
        <p:txBody>
          <a:bodyPr/>
          <a:lstStyle/>
          <a:p>
            <a:fld id="{0C59AB08-EB93-3549-BBDC-5D1C9C1B344A}" type="slidenum">
              <a:rPr lang="en-US" smtClean="0"/>
              <a:t>33</a:t>
            </a:fld>
            <a:endParaRPr lang="en-US"/>
          </a:p>
        </p:txBody>
      </p:sp>
    </p:spTree>
    <p:extLst>
      <p:ext uri="{BB962C8B-B14F-4D97-AF65-F5344CB8AC3E}">
        <p14:creationId xmlns:p14="http://schemas.microsoft.com/office/powerpoint/2010/main" val="189404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sz="1200">
              <a:solidFill>
                <a:schemeClr val="tx2"/>
              </a:solidFill>
              <a:latin typeface="Optima" panose="02000503060000020004" pitchFamily="2" charset="0"/>
              <a:cs typeface="Arial" panose="020B0604020202020204" pitchFamily="34" charset="0"/>
            </a:endParaRPr>
          </a:p>
          <a:p>
            <a:pPr>
              <a:spcBef>
                <a:spcPts val="0"/>
              </a:spcBef>
            </a:pPr>
            <a:r>
              <a:rPr lang="en-US" sz="1200" i="1">
                <a:solidFill>
                  <a:schemeClr val="tx2"/>
                </a:solidFill>
                <a:latin typeface="Optima" panose="02000503060000020004" pitchFamily="2" charset="0"/>
                <a:cs typeface="Arial" panose="020B0604020202020204" pitchFamily="34" charset="0"/>
              </a:rPr>
              <a:t>*school wide support to have set up for all the years required</a:t>
            </a:r>
            <a:endParaRPr lang="en-US" sz="1100" b="1" i="1"/>
          </a:p>
          <a:p>
            <a:endParaRPr lang="en-US"/>
          </a:p>
        </p:txBody>
      </p:sp>
      <p:sp>
        <p:nvSpPr>
          <p:cNvPr id="4" name="Slide Number Placeholder 3"/>
          <p:cNvSpPr>
            <a:spLocks noGrp="1"/>
          </p:cNvSpPr>
          <p:nvPr>
            <p:ph type="sldNum" sz="quarter" idx="5"/>
          </p:nvPr>
        </p:nvSpPr>
        <p:spPr/>
        <p:txBody>
          <a:bodyPr/>
          <a:lstStyle/>
          <a:p>
            <a:fld id="{0C59AB08-EB93-3549-BBDC-5D1C9C1B344A}" type="slidenum">
              <a:rPr lang="en-US" smtClean="0"/>
              <a:t>35</a:t>
            </a:fld>
            <a:endParaRPr lang="en-US"/>
          </a:p>
        </p:txBody>
      </p:sp>
    </p:spTree>
    <p:extLst>
      <p:ext uri="{BB962C8B-B14F-4D97-AF65-F5344CB8AC3E}">
        <p14:creationId xmlns:p14="http://schemas.microsoft.com/office/powerpoint/2010/main" val="408333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images.app.goo.gl</a:t>
            </a:r>
            <a:r>
              <a:rPr lang="en-US"/>
              <a:t>/2TUZxzSyMMjttCycA</a:t>
            </a:r>
          </a:p>
        </p:txBody>
      </p:sp>
      <p:sp>
        <p:nvSpPr>
          <p:cNvPr id="4" name="Slide Number Placeholder 3"/>
          <p:cNvSpPr>
            <a:spLocks noGrp="1"/>
          </p:cNvSpPr>
          <p:nvPr>
            <p:ph type="sldNum" sz="quarter" idx="5"/>
          </p:nvPr>
        </p:nvSpPr>
        <p:spPr/>
        <p:txBody>
          <a:bodyPr/>
          <a:lstStyle/>
          <a:p>
            <a:fld id="{0C59AB08-EB93-3549-BBDC-5D1C9C1B344A}" type="slidenum">
              <a:rPr lang="en-US" smtClean="0"/>
              <a:t>47</a:t>
            </a:fld>
            <a:endParaRPr lang="en-US"/>
          </a:p>
        </p:txBody>
      </p:sp>
    </p:spTree>
    <p:extLst>
      <p:ext uri="{BB962C8B-B14F-4D97-AF65-F5344CB8AC3E}">
        <p14:creationId xmlns:p14="http://schemas.microsoft.com/office/powerpoint/2010/main" val="510312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59AB08-EB93-3549-BBDC-5D1C9C1B344A}" type="slidenum">
              <a:rPr lang="en-US" smtClean="0"/>
              <a:t>48</a:t>
            </a:fld>
            <a:endParaRPr lang="en-US"/>
          </a:p>
        </p:txBody>
      </p:sp>
    </p:spTree>
    <p:extLst>
      <p:ext uri="{BB962C8B-B14F-4D97-AF65-F5344CB8AC3E}">
        <p14:creationId xmlns:p14="http://schemas.microsoft.com/office/powerpoint/2010/main" val="2025916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Optima" panose="02000503060000020004" pitchFamily="2" charset="0"/>
              </a:rPr>
              <a:t>. If there is going to be a visitor or possible new group member, the group may want to discuss and vote on whether everyone is comfortable with a new person joining the group.</a:t>
            </a:r>
            <a:endParaRPr lang="en-US"/>
          </a:p>
          <a:p>
            <a:endParaRPr lang="en-US"/>
          </a:p>
        </p:txBody>
      </p:sp>
      <p:sp>
        <p:nvSpPr>
          <p:cNvPr id="4" name="Slide Number Placeholder 3"/>
          <p:cNvSpPr>
            <a:spLocks noGrp="1"/>
          </p:cNvSpPr>
          <p:nvPr>
            <p:ph type="sldNum" sz="quarter" idx="5"/>
          </p:nvPr>
        </p:nvSpPr>
        <p:spPr/>
        <p:txBody>
          <a:bodyPr/>
          <a:lstStyle/>
          <a:p>
            <a:fld id="{0C59AB08-EB93-3549-BBDC-5D1C9C1B344A}" type="slidenum">
              <a:rPr lang="en-US" smtClean="0"/>
              <a:t>50</a:t>
            </a:fld>
            <a:endParaRPr lang="en-US"/>
          </a:p>
        </p:txBody>
      </p:sp>
    </p:spTree>
    <p:extLst>
      <p:ext uri="{BB962C8B-B14F-4D97-AF65-F5344CB8AC3E}">
        <p14:creationId xmlns:p14="http://schemas.microsoft.com/office/powerpoint/2010/main" val="435079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a:solidFill>
                  <a:schemeClr val="tx2"/>
                </a:solidFill>
                <a:latin typeface="Optima" panose="02000503060000020004" pitchFamily="2" charset="0"/>
              </a:rPr>
              <a:t>Without clear expectations, the short time you have to meet may dwindle away as students ask to leave to use the restroom or gather materials. Setting up clear procedures in advance for how transitions will be handled may help reduce distractions and maximize time.</a:t>
            </a:r>
            <a:endParaRPr lang="en-US" sz="1200">
              <a:solidFill>
                <a:schemeClr val="tx2"/>
              </a:solidFill>
              <a:latin typeface="Optima" panose="02000503060000020004" pitchFamily="2" charset="0"/>
            </a:endParaRPr>
          </a:p>
          <a:p>
            <a:endParaRPr lang="en-US"/>
          </a:p>
        </p:txBody>
      </p:sp>
      <p:sp>
        <p:nvSpPr>
          <p:cNvPr id="4" name="Slide Number Placeholder 3"/>
          <p:cNvSpPr>
            <a:spLocks noGrp="1"/>
          </p:cNvSpPr>
          <p:nvPr>
            <p:ph type="sldNum" sz="quarter" idx="5"/>
          </p:nvPr>
        </p:nvSpPr>
        <p:spPr/>
        <p:txBody>
          <a:bodyPr/>
          <a:lstStyle/>
          <a:p>
            <a:fld id="{0C59AB08-EB93-3549-BBDC-5D1C9C1B344A}" type="slidenum">
              <a:rPr lang="en-US" smtClean="0"/>
              <a:t>51</a:t>
            </a:fld>
            <a:endParaRPr lang="en-US"/>
          </a:p>
        </p:txBody>
      </p:sp>
    </p:spTree>
    <p:extLst>
      <p:ext uri="{BB962C8B-B14F-4D97-AF65-F5344CB8AC3E}">
        <p14:creationId xmlns:p14="http://schemas.microsoft.com/office/powerpoint/2010/main" val="3275472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85800">
              <a:lnSpc>
                <a:spcPct val="90000"/>
              </a:lnSpc>
              <a:spcBef>
                <a:spcPts val="750"/>
              </a:spcBef>
              <a:buNone/>
              <a:defRPr/>
            </a:pPr>
            <a:r>
              <a:rPr lang="en-US" sz="1800" b="1">
                <a:solidFill>
                  <a:prstClr val="black"/>
                </a:solidFill>
                <a:latin typeface="+mn-lt"/>
              </a:rPr>
              <a:t>Time-Out</a:t>
            </a:r>
          </a:p>
          <a:p>
            <a:pPr marL="514350" lvl="1" indent="-171450" defTabSz="685800">
              <a:lnSpc>
                <a:spcPct val="90000"/>
              </a:lnSpc>
              <a:spcBef>
                <a:spcPts val="375"/>
              </a:spcBef>
              <a:buFont typeface="Arial" panose="020B0604020202020204" pitchFamily="34" charset="0"/>
              <a:buChar char="•"/>
              <a:defRPr/>
            </a:pPr>
            <a:r>
              <a:rPr lang="en-US">
                <a:solidFill>
                  <a:prstClr val="black"/>
                </a:solidFill>
                <a:latin typeface="+mn-lt"/>
              </a:rPr>
              <a:t>Practice, designate an area, plan for refusals and re-engagement (if appropriate)</a:t>
            </a:r>
            <a:br>
              <a:rPr lang="en-US">
                <a:solidFill>
                  <a:prstClr val="black"/>
                </a:solidFill>
                <a:latin typeface="+mn-lt"/>
              </a:rPr>
            </a:br>
            <a:endParaRPr lang="en-US">
              <a:solidFill>
                <a:prstClr val="black"/>
              </a:solidFill>
              <a:latin typeface="+mn-lt"/>
            </a:endParaRPr>
          </a:p>
          <a:p>
            <a:pPr marL="514350" lvl="1" indent="-171450" defTabSz="685800">
              <a:lnSpc>
                <a:spcPct val="90000"/>
              </a:lnSpc>
              <a:spcBef>
                <a:spcPts val="375"/>
              </a:spcBef>
              <a:buFont typeface="Arial" panose="020B0604020202020204" pitchFamily="34" charset="0"/>
              <a:buChar char="•"/>
              <a:defRPr/>
            </a:pPr>
            <a:r>
              <a:rPr lang="en-US" b="1" i="1">
                <a:solidFill>
                  <a:prstClr val="black"/>
                </a:solidFill>
                <a:latin typeface="+mn-lt"/>
              </a:rPr>
              <a:t>Rule of thumb: </a:t>
            </a:r>
            <a:r>
              <a:rPr lang="en-US">
                <a:solidFill>
                  <a:prstClr val="black"/>
                </a:solidFill>
                <a:latin typeface="+mn-lt"/>
              </a:rPr>
              <a:t>1 minute for every year of the student’s age, up to 5 minutes, and the last two should be quiet, indicating that the child has calmed down and is able to return to the group (Wester-Stratton, 2005).</a:t>
            </a:r>
          </a:p>
          <a:p>
            <a:endParaRPr lang="en-US"/>
          </a:p>
        </p:txBody>
      </p:sp>
      <p:sp>
        <p:nvSpPr>
          <p:cNvPr id="4" name="Slide Number Placeholder 3"/>
          <p:cNvSpPr>
            <a:spLocks noGrp="1"/>
          </p:cNvSpPr>
          <p:nvPr>
            <p:ph type="sldNum" sz="quarter" idx="5"/>
          </p:nvPr>
        </p:nvSpPr>
        <p:spPr/>
        <p:txBody>
          <a:bodyPr/>
          <a:lstStyle/>
          <a:p>
            <a:fld id="{0C59AB08-EB93-3549-BBDC-5D1C9C1B344A}" type="slidenum">
              <a:rPr lang="en-US" smtClean="0"/>
              <a:t>53</a:t>
            </a:fld>
            <a:endParaRPr lang="en-US"/>
          </a:p>
        </p:txBody>
      </p:sp>
    </p:spTree>
    <p:extLst>
      <p:ext uri="{BB962C8B-B14F-4D97-AF65-F5344CB8AC3E}">
        <p14:creationId xmlns:p14="http://schemas.microsoft.com/office/powerpoint/2010/main" val="1605489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images.app.goo.gl</a:t>
            </a:r>
            <a:r>
              <a:rPr lang="en-US"/>
              <a:t>/iTSzGMVhGdR2ZSzD9 </a:t>
            </a:r>
          </a:p>
        </p:txBody>
      </p:sp>
      <p:sp>
        <p:nvSpPr>
          <p:cNvPr id="4" name="Slide Number Placeholder 3"/>
          <p:cNvSpPr>
            <a:spLocks noGrp="1"/>
          </p:cNvSpPr>
          <p:nvPr>
            <p:ph type="sldNum" sz="quarter" idx="5"/>
          </p:nvPr>
        </p:nvSpPr>
        <p:spPr/>
        <p:txBody>
          <a:bodyPr/>
          <a:lstStyle/>
          <a:p>
            <a:fld id="{0C59AB08-EB93-3549-BBDC-5D1C9C1B344A}" type="slidenum">
              <a:rPr lang="en-US" smtClean="0"/>
              <a:t>55</a:t>
            </a:fld>
            <a:endParaRPr lang="en-US"/>
          </a:p>
        </p:txBody>
      </p:sp>
    </p:spTree>
    <p:extLst>
      <p:ext uri="{BB962C8B-B14F-4D97-AF65-F5344CB8AC3E}">
        <p14:creationId xmlns:p14="http://schemas.microsoft.com/office/powerpoint/2010/main" val="1307807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images.app.goo.gl</a:t>
            </a:r>
            <a:r>
              <a:rPr lang="en-US"/>
              <a:t>/nuemqroBpsPFWcpS7</a:t>
            </a:r>
          </a:p>
        </p:txBody>
      </p:sp>
      <p:sp>
        <p:nvSpPr>
          <p:cNvPr id="4" name="Slide Number Placeholder 3"/>
          <p:cNvSpPr>
            <a:spLocks noGrp="1"/>
          </p:cNvSpPr>
          <p:nvPr>
            <p:ph type="sldNum" sz="quarter" idx="5"/>
          </p:nvPr>
        </p:nvSpPr>
        <p:spPr/>
        <p:txBody>
          <a:bodyPr/>
          <a:lstStyle/>
          <a:p>
            <a:fld id="{0C59AB08-EB93-3549-BBDC-5D1C9C1B344A}" type="slidenum">
              <a:rPr lang="en-US" smtClean="0"/>
              <a:t>4</a:t>
            </a:fld>
            <a:endParaRPr lang="en-US"/>
          </a:p>
        </p:txBody>
      </p:sp>
    </p:spTree>
    <p:extLst>
      <p:ext uri="{BB962C8B-B14F-4D97-AF65-F5344CB8AC3E}">
        <p14:creationId xmlns:p14="http://schemas.microsoft.com/office/powerpoint/2010/main" val="1168315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images.app.goo.gl</a:t>
            </a:r>
            <a:r>
              <a:rPr lang="en-US"/>
              <a:t>/7pJJprwWQpRhMWHZ8</a:t>
            </a:r>
          </a:p>
        </p:txBody>
      </p:sp>
      <p:sp>
        <p:nvSpPr>
          <p:cNvPr id="4" name="Slide Number Placeholder 3"/>
          <p:cNvSpPr>
            <a:spLocks noGrp="1"/>
          </p:cNvSpPr>
          <p:nvPr>
            <p:ph type="sldNum" sz="quarter" idx="5"/>
          </p:nvPr>
        </p:nvSpPr>
        <p:spPr/>
        <p:txBody>
          <a:bodyPr/>
          <a:lstStyle/>
          <a:p>
            <a:fld id="{0C59AB08-EB93-3549-BBDC-5D1C9C1B344A}" type="slidenum">
              <a:rPr lang="en-US" smtClean="0"/>
              <a:t>64</a:t>
            </a:fld>
            <a:endParaRPr lang="en-US"/>
          </a:p>
        </p:txBody>
      </p:sp>
    </p:spTree>
    <p:extLst>
      <p:ext uri="{BB962C8B-B14F-4D97-AF65-F5344CB8AC3E}">
        <p14:creationId xmlns:p14="http://schemas.microsoft.com/office/powerpoint/2010/main" val="1872777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images.app.goo.gl</a:t>
            </a:r>
            <a:r>
              <a:rPr lang="en-US"/>
              <a:t>/EdmW3kWaWir7YG1XA</a:t>
            </a:r>
          </a:p>
        </p:txBody>
      </p:sp>
      <p:sp>
        <p:nvSpPr>
          <p:cNvPr id="4" name="Slide Number Placeholder 3"/>
          <p:cNvSpPr>
            <a:spLocks noGrp="1"/>
          </p:cNvSpPr>
          <p:nvPr>
            <p:ph type="sldNum" sz="quarter" idx="5"/>
          </p:nvPr>
        </p:nvSpPr>
        <p:spPr/>
        <p:txBody>
          <a:bodyPr/>
          <a:lstStyle/>
          <a:p>
            <a:fld id="{0C59AB08-EB93-3549-BBDC-5D1C9C1B344A}" type="slidenum">
              <a:rPr lang="en-US" smtClean="0"/>
              <a:t>72</a:t>
            </a:fld>
            <a:endParaRPr lang="en-US"/>
          </a:p>
        </p:txBody>
      </p:sp>
    </p:spTree>
    <p:extLst>
      <p:ext uri="{BB962C8B-B14F-4D97-AF65-F5344CB8AC3E}">
        <p14:creationId xmlns:p14="http://schemas.microsoft.com/office/powerpoint/2010/main" val="247952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81</a:t>
            </a:fld>
            <a:endParaRPr lang="en-US"/>
          </a:p>
        </p:txBody>
      </p:sp>
    </p:spTree>
    <p:extLst>
      <p:ext uri="{BB962C8B-B14F-4D97-AF65-F5344CB8AC3E}">
        <p14:creationId xmlns:p14="http://schemas.microsoft.com/office/powerpoint/2010/main" val="2945272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4E6AD6-76B8-42E8-8A73-EDA283F4B8E0}" type="slidenum">
              <a:rPr lang="en-US" smtClean="0"/>
              <a:t>5</a:t>
            </a:fld>
            <a:endParaRPr lang="en-US"/>
          </a:p>
        </p:txBody>
      </p:sp>
    </p:spTree>
    <p:extLst>
      <p:ext uri="{BB962C8B-B14F-4D97-AF65-F5344CB8AC3E}">
        <p14:creationId xmlns:p14="http://schemas.microsoft.com/office/powerpoint/2010/main" val="419181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8b6417f288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8b6417f28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https://</a:t>
            </a:r>
            <a:r>
              <a:rPr lang="en-US" err="1"/>
              <a:t>images.app.goo.gl</a:t>
            </a:r>
            <a:r>
              <a:rPr lang="en-US"/>
              <a:t>/dFwy7vfQnXL4jMS66</a:t>
            </a:r>
          </a:p>
          <a:p>
            <a:pPr marL="0" lvl="0" indent="0" algn="l" rtl="0">
              <a:spcBef>
                <a:spcPts val="0"/>
              </a:spcBef>
              <a:spcAft>
                <a:spcPts val="0"/>
              </a:spcAft>
              <a:buNone/>
            </a:pPr>
            <a:r>
              <a:rPr lang="en-US"/>
              <a:t>Internalizing behaviors are negative behaviors that are focused inward. The dichotomy between internalizing and externalizing is not perfect. For example…</a:t>
            </a:r>
            <a:endParaRPr/>
          </a:p>
        </p:txBody>
      </p:sp>
    </p:spTree>
    <p:extLst>
      <p:ext uri="{BB962C8B-B14F-4D97-AF65-F5344CB8AC3E}">
        <p14:creationId xmlns:p14="http://schemas.microsoft.com/office/powerpoint/2010/main" val="3250639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b6417f28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b6417f2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comes to mind when you hear the term Hyperactivity?</a:t>
            </a:r>
          </a:p>
          <a:p>
            <a:pPr marL="0" lvl="0" indent="0" algn="l" rtl="0">
              <a:spcBef>
                <a:spcPts val="0"/>
              </a:spcBef>
              <a:spcAft>
                <a:spcPts val="0"/>
              </a:spcAft>
              <a:buNone/>
            </a:pPr>
            <a:r>
              <a:rPr lang="en-US"/>
              <a:t>It has been argued that “hyperactivity” is one of the most confusing terms in psychopathology. It really refers to two types of problems. The first type is an excess of motor activity or restlessness, while the second type involves attention deficits, particularly with respect to the child being unable to sustain and modulate his/her attention in a controlled setting such as the classroom. Developing our knowledge base on externalizing behaviors will help us respond with interventions that reduce externalizing behavior</a:t>
            </a:r>
            <a:endParaRPr/>
          </a:p>
        </p:txBody>
      </p:sp>
    </p:spTree>
    <p:extLst>
      <p:ext uri="{BB962C8B-B14F-4D97-AF65-F5344CB8AC3E}">
        <p14:creationId xmlns:p14="http://schemas.microsoft.com/office/powerpoint/2010/main" val="3798758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Other skills: how to be assertive in stressful situations, relaxation skills, cognitive restructuring techniques, monitoring mood, problem solving, conflict-resolution techniques, and planning for the future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There is a parallel group intervention for parents of depressed adolescents that informs them of the CWD-A core components and encourages their support and reinforcement of the adolescent’s use of skills. Parents are also taught communication and problem-solving skills.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kern="0">
              <a:solidFill>
                <a:srgbClr val="595959"/>
              </a:solidFill>
            </a:endParaRPr>
          </a:p>
          <a:p>
            <a:endParaRPr lang="en-US"/>
          </a:p>
        </p:txBody>
      </p:sp>
      <p:sp>
        <p:nvSpPr>
          <p:cNvPr id="4" name="Slide Number Placeholder 3"/>
          <p:cNvSpPr>
            <a:spLocks noGrp="1"/>
          </p:cNvSpPr>
          <p:nvPr>
            <p:ph type="sldNum" sz="quarter" idx="5"/>
          </p:nvPr>
        </p:nvSpPr>
        <p:spPr/>
        <p:txBody>
          <a:bodyPr/>
          <a:lstStyle/>
          <a:p>
            <a:fld id="{0C59AB08-EB93-3549-BBDC-5D1C9C1B344A}" type="slidenum">
              <a:rPr lang="en-US" smtClean="0"/>
              <a:t>10</a:t>
            </a:fld>
            <a:endParaRPr lang="en-US"/>
          </a:p>
        </p:txBody>
      </p:sp>
    </p:spTree>
    <p:extLst>
      <p:ext uri="{BB962C8B-B14F-4D97-AF65-F5344CB8AC3E}">
        <p14:creationId xmlns:p14="http://schemas.microsoft.com/office/powerpoint/2010/main" val="2484818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(e.g., understanding emotions, followed by experiential learning activities such as discussion, modeling, role play, and application to real-life experiences) *Parent component helps parent or primary caregiver support child’s use of new skills</a:t>
            </a:r>
          </a:p>
          <a:p>
            <a:endParaRPr lang="en-US"/>
          </a:p>
        </p:txBody>
      </p:sp>
      <p:sp>
        <p:nvSpPr>
          <p:cNvPr id="4" name="Slide Number Placeholder 3"/>
          <p:cNvSpPr>
            <a:spLocks noGrp="1"/>
          </p:cNvSpPr>
          <p:nvPr>
            <p:ph type="sldNum" sz="quarter" idx="5"/>
          </p:nvPr>
        </p:nvSpPr>
        <p:spPr/>
        <p:txBody>
          <a:bodyPr/>
          <a:lstStyle/>
          <a:p>
            <a:fld id="{0C59AB08-EB93-3549-BBDC-5D1C9C1B344A}" type="slidenum">
              <a:rPr lang="en-US" smtClean="0"/>
              <a:t>11</a:t>
            </a:fld>
            <a:endParaRPr lang="en-US"/>
          </a:p>
        </p:txBody>
      </p:sp>
    </p:spTree>
    <p:extLst>
      <p:ext uri="{BB962C8B-B14F-4D97-AF65-F5344CB8AC3E}">
        <p14:creationId xmlns:p14="http://schemas.microsoft.com/office/powerpoint/2010/main" val="38613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latin typeface="Optima" panose="02000503060000020004" pitchFamily="2" charset="0"/>
              </a:rPr>
              <a:t>Topics include: mindfulness practice, relationship building, communication skills, distress tolerance, and problem solving</a:t>
            </a:r>
            <a:endParaRPr lang="en-US" sz="1200" kern="0">
              <a:solidFill>
                <a:srgbClr val="595959"/>
              </a:solidFill>
              <a:latin typeface="Optima" panose="02000503060000020004" pitchFamily="2" charset="0"/>
            </a:endParaRPr>
          </a:p>
          <a:p>
            <a:endParaRPr lang="en-US"/>
          </a:p>
        </p:txBody>
      </p:sp>
      <p:sp>
        <p:nvSpPr>
          <p:cNvPr id="4" name="Slide Number Placeholder 3"/>
          <p:cNvSpPr>
            <a:spLocks noGrp="1"/>
          </p:cNvSpPr>
          <p:nvPr>
            <p:ph type="sldNum" sz="quarter" idx="5"/>
          </p:nvPr>
        </p:nvSpPr>
        <p:spPr/>
        <p:txBody>
          <a:bodyPr/>
          <a:lstStyle/>
          <a:p>
            <a:fld id="{0C59AB08-EB93-3549-BBDC-5D1C9C1B344A}" type="slidenum">
              <a:rPr lang="en-US" smtClean="0"/>
              <a:t>12</a:t>
            </a:fld>
            <a:endParaRPr lang="en-US"/>
          </a:p>
        </p:txBody>
      </p:sp>
    </p:spTree>
    <p:extLst>
      <p:ext uri="{BB962C8B-B14F-4D97-AF65-F5344CB8AC3E}">
        <p14:creationId xmlns:p14="http://schemas.microsoft.com/office/powerpoint/2010/main" val="539079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595959"/>
              </a:buClr>
              <a:buFont typeface="Wingdings" pitchFamily="2" charset="2"/>
              <a:buChar char="§"/>
            </a:pPr>
            <a:r>
              <a:rPr lang="en-US" sz="1200">
                <a:latin typeface="Optima" panose="02000503060000020004" pitchFamily="2" charset="0"/>
              </a:rPr>
              <a:t>recognizing anxious feelings and physical reactions to anxiety, being cognitively aware in anxiety-provoking situations, and developing a plan to help cope with the situation.</a:t>
            </a:r>
          </a:p>
          <a:p>
            <a:endParaRPr lang="en-US"/>
          </a:p>
        </p:txBody>
      </p:sp>
      <p:sp>
        <p:nvSpPr>
          <p:cNvPr id="4" name="Slide Number Placeholder 3"/>
          <p:cNvSpPr>
            <a:spLocks noGrp="1"/>
          </p:cNvSpPr>
          <p:nvPr>
            <p:ph type="sldNum" sz="quarter" idx="5"/>
          </p:nvPr>
        </p:nvSpPr>
        <p:spPr/>
        <p:txBody>
          <a:bodyPr/>
          <a:lstStyle/>
          <a:p>
            <a:fld id="{0C59AB08-EB93-3549-BBDC-5D1C9C1B344A}" type="slidenum">
              <a:rPr lang="en-US" smtClean="0"/>
              <a:t>13</a:t>
            </a:fld>
            <a:endParaRPr lang="en-US"/>
          </a:p>
        </p:txBody>
      </p:sp>
    </p:spTree>
    <p:extLst>
      <p:ext uri="{BB962C8B-B14F-4D97-AF65-F5344CB8AC3E}">
        <p14:creationId xmlns:p14="http://schemas.microsoft.com/office/powerpoint/2010/main" val="3038685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61043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73652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41854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637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282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058943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8227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86279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810867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71526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14983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08641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8810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Tree>
    <p:extLst>
      <p:ext uri="{BB962C8B-B14F-4D97-AF65-F5344CB8AC3E}">
        <p14:creationId xmlns:p14="http://schemas.microsoft.com/office/powerpoint/2010/main" val="4167765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emf"/><Relationship Id="rId5" Type="http://schemas.openxmlformats.org/officeDocument/2006/relationships/image" Target="../media/image9.jpe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jpeg"/><Relationship Id="rId5" Type="http://schemas.openxmlformats.org/officeDocument/2006/relationships/image" Target="../media/image4.emf"/><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emf"/><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jpeg"/><Relationship Id="rId5" Type="http://schemas.openxmlformats.org/officeDocument/2006/relationships/image" Target="../media/image4.emf"/><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em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emf"/><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s://unco.co1.qualtrics.com/jfe/form/SV_9tODO4aeVWVLSgB" TargetMode="Externa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tiff"/><Relationship Id="rId5" Type="http://schemas.openxmlformats.org/officeDocument/2006/relationships/image" Target="../media/image17.jpeg"/><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2.tiff"/></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4.emf"/></Relationships>
</file>

<file path=ppt/slides/_rels/slide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3.png"/><Relationship Id="rId4" Type="http://schemas.openxmlformats.org/officeDocument/2006/relationships/diagramData" Target="../diagrams/data2.xml"/><Relationship Id="rId9"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png"/><Relationship Id="rId4" Type="http://schemas.openxmlformats.org/officeDocument/2006/relationships/diagramData" Target="../diagrams/data3.xml"/><Relationship Id="rId9" Type="http://schemas.openxmlformats.org/officeDocument/2006/relationships/image" Target="../media/image4.emf"/></Relationships>
</file>

<file path=ppt/slides/_rels/slide3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png"/><Relationship Id="rId4" Type="http://schemas.openxmlformats.org/officeDocument/2006/relationships/diagramData" Target="../diagrams/data4.xml"/><Relationship Id="rId9"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hyperlink" Target="https://rainbowdays.org/our-services/cbsg-program-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icanproblemsolve.info/" TargetMode="Externa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hyperlink" Target="https://www.lifeskillstraining.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pathstraining.com/main/curriculum/" TargetMode="Externa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strongkidsresources.com/" TargetMode="Externa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3.png"/><Relationship Id="rId4" Type="http://schemas.openxmlformats.org/officeDocument/2006/relationships/diagramData" Target="../diagrams/data5.xml"/><Relationship Id="rId9"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tiff"/><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QuickStyle" Target="../diagrams/quickStyle6.xml"/><Relationship Id="rId11" Type="http://schemas.openxmlformats.org/officeDocument/2006/relationships/image" Target="../media/image3.png"/><Relationship Id="rId5" Type="http://schemas.openxmlformats.org/officeDocument/2006/relationships/diagramLayout" Target="../diagrams/layout6.xml"/><Relationship Id="rId10" Type="http://schemas.openxmlformats.org/officeDocument/2006/relationships/image" Target="../media/image30.png"/><Relationship Id="rId4" Type="http://schemas.openxmlformats.org/officeDocument/2006/relationships/diagramData" Target="../diagrams/data6.xml"/><Relationship Id="rId9" Type="http://schemas.openxmlformats.org/officeDocument/2006/relationships/image" Target="../media/image4.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emf"/><Relationship Id="rId5" Type="http://schemas.openxmlformats.org/officeDocument/2006/relationships/image" Target="../media/image35.jpeg"/><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emf"/><Relationship Id="rId5" Type="http://schemas.openxmlformats.org/officeDocument/2006/relationships/image" Target="../media/image37.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3.png"/><Relationship Id="rId4" Type="http://schemas.openxmlformats.org/officeDocument/2006/relationships/diagramData" Target="../diagrams/data7.xml"/><Relationship Id="rId9" Type="http://schemas.openxmlformats.org/officeDocument/2006/relationships/image" Target="../media/image4.e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8.tiff"/><Relationship Id="rId4"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0.png"/><Relationship Id="rId5" Type="http://schemas.openxmlformats.org/officeDocument/2006/relationships/image" Target="../media/image39.tiff"/><Relationship Id="rId4"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3.png"/><Relationship Id="rId4" Type="http://schemas.openxmlformats.org/officeDocument/2006/relationships/notesSlide" Target="../notesSlides/notesSlide16.xml"/><Relationship Id="rId9" Type="http://schemas.microsoft.com/office/2007/relationships/diagramDrawing" Target="../diagrams/drawing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image" Target="../media/image41.tiff"/></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41.tiff"/><Relationship Id="rId4"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image" Target="../media/image42.tiff"/></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43.tiff"/><Relationship Id="rId4"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41.tiff"/><Relationship Id="rId4" Type="http://schemas.openxmlformats.org/officeDocument/2006/relationships/image" Target="../media/image44.tif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44.tiff"/><Relationship Id="rId4" Type="http://schemas.openxmlformats.org/officeDocument/2006/relationships/hyperlink" Target="http://www.nasponline.org/resources-and-publication/resources/school-safety-and-crisis/bullying-prevention" TargetMode="External"/></Relationships>
</file>

<file path=ppt/slides/_rels/slide5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Layout" Target="../slideLayouts/slideLayout2.xml"/><Relationship Id="rId7" Type="http://schemas.openxmlformats.org/officeDocument/2006/relationships/diagramColors" Target="../diagrams/colors10.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openxmlformats.org/officeDocument/2006/relationships/image" Target="../media/image3.png"/><Relationship Id="rId4" Type="http://schemas.openxmlformats.org/officeDocument/2006/relationships/diagramData" Target="../diagrams/data10.xml"/><Relationship Id="rId9" Type="http://schemas.openxmlformats.org/officeDocument/2006/relationships/image" Target="../media/image44.tiff"/></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44.tiff"/><Relationship Id="rId4" Type="http://schemas.openxmlformats.org/officeDocument/2006/relationships/image" Target="../media/image41.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tiff"/><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slideLayout" Target="../slideLayouts/slideLayout2.xml"/><Relationship Id="rId7" Type="http://schemas.openxmlformats.org/officeDocument/2006/relationships/diagramColors" Target="../diagrams/colors11.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3.png"/><Relationship Id="rId4" Type="http://schemas.openxmlformats.org/officeDocument/2006/relationships/diagramData" Target="../diagrams/data11.xml"/><Relationship Id="rId9" Type="http://schemas.openxmlformats.org/officeDocument/2006/relationships/image" Target="../media/image44.tiff"/></Relationships>
</file>

<file path=ppt/slides/_rels/slide6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xml"/><Relationship Id="rId7" Type="http://schemas.openxmlformats.org/officeDocument/2006/relationships/diagramColors" Target="../diagrams/colors1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3.png"/><Relationship Id="rId4" Type="http://schemas.openxmlformats.org/officeDocument/2006/relationships/diagramData" Target="../diagrams/data12.xml"/><Relationship Id="rId9" Type="http://schemas.openxmlformats.org/officeDocument/2006/relationships/image" Target="../media/image44.tiff"/></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png"/><Relationship Id="rId5" Type="http://schemas.openxmlformats.org/officeDocument/2006/relationships/image" Target="../media/image45.tiff"/><Relationship Id="rId4" Type="http://schemas.openxmlformats.org/officeDocument/2006/relationships/notesSlide" Target="../notesSlides/notesSlide2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3.png"/><Relationship Id="rId4" Type="http://schemas.openxmlformats.org/officeDocument/2006/relationships/image" Target="../media/image41.tiff"/></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slideLayout" Target="../slideLayouts/slideLayout2.xml"/><Relationship Id="rId7" Type="http://schemas.openxmlformats.org/officeDocument/2006/relationships/diagramColors" Target="../diagrams/colors13.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diagramQuickStyle" Target="../diagrams/quickStyle13.xml"/><Relationship Id="rId5" Type="http://schemas.openxmlformats.org/officeDocument/2006/relationships/diagramLayout" Target="../diagrams/layout13.xml"/><Relationship Id="rId10" Type="http://schemas.openxmlformats.org/officeDocument/2006/relationships/image" Target="../media/image3.png"/><Relationship Id="rId4" Type="http://schemas.openxmlformats.org/officeDocument/2006/relationships/diagramData" Target="../diagrams/data13.xml"/><Relationship Id="rId9" Type="http://schemas.openxmlformats.org/officeDocument/2006/relationships/image" Target="../media/image44.tiff"/></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3.png"/><Relationship Id="rId5" Type="http://schemas.openxmlformats.org/officeDocument/2006/relationships/image" Target="../media/image46.tiff"/><Relationship Id="rId4" Type="http://schemas.openxmlformats.org/officeDocument/2006/relationships/notesSlide" Target="../notesSlides/notesSlide2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3.png"/><Relationship Id="rId5" Type="http://schemas.openxmlformats.org/officeDocument/2006/relationships/hyperlink" Target="https://unco.co1.qualtrics.com/jfe/form/SV_d5pxgv3juVZYU5f" TargetMode="External"/><Relationship Id="rId4" Type="http://schemas.openxmlformats.org/officeDocument/2006/relationships/image" Target="../media/image4.emf"/></Relationships>
</file>

<file path=ppt/slides/_rels/slide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0" y="4315944"/>
            <a:ext cx="9144000" cy="2542057"/>
          </a:xfrm>
          <a:prstGeom prst="rect">
            <a:avLst/>
          </a:prstGeom>
          <a:noFill/>
          <a:ln>
            <a:noFill/>
          </a:ln>
        </p:spPr>
      </p:pic>
      <p:sp>
        <p:nvSpPr>
          <p:cNvPr id="16" name="Rectangle 15"/>
          <p:cNvSpPr/>
          <p:nvPr/>
        </p:nvSpPr>
        <p:spPr>
          <a:xfrm>
            <a:off x="0" y="4138333"/>
            <a:ext cx="9144000" cy="284177"/>
          </a:xfrm>
          <a:prstGeom prst="rect">
            <a:avLst/>
          </a:prstGeom>
          <a:solidFill>
            <a:srgbClr val="F8B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p:cNvSpPr>
            <a:spLocks noGrp="1"/>
          </p:cNvSpPr>
          <p:nvPr>
            <p:ph type="ctrTitle"/>
          </p:nvPr>
        </p:nvSpPr>
        <p:spPr>
          <a:xfrm>
            <a:off x="0" y="364689"/>
            <a:ext cx="9144000" cy="648758"/>
          </a:xfrm>
        </p:spPr>
        <p:txBody>
          <a:bodyPr/>
          <a:lstStyle/>
          <a:p>
            <a:r>
              <a:rPr lang="en-US" sz="5400">
                <a:solidFill>
                  <a:schemeClr val="tx2"/>
                </a:solidFill>
                <a:latin typeface="Optima" panose="02000503060000020004" pitchFamily="2" charset="0"/>
              </a:rPr>
              <a:t>Managing Behaviors:</a:t>
            </a:r>
            <a:br>
              <a:rPr lang="en-US" sz="5400">
                <a:solidFill>
                  <a:schemeClr val="tx2"/>
                </a:solidFill>
                <a:latin typeface="Optima" panose="02000503060000020004" pitchFamily="2" charset="0"/>
              </a:rPr>
            </a:br>
            <a:r>
              <a:rPr lang="en-US" sz="5400">
                <a:solidFill>
                  <a:schemeClr val="tx2"/>
                </a:solidFill>
                <a:latin typeface="Optima" panose="02000503060000020004" pitchFamily="2" charset="0"/>
              </a:rPr>
              <a:t>Social Emotional Learning &amp; Internalizing Symptoms</a:t>
            </a:r>
          </a:p>
        </p:txBody>
      </p:sp>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
        <p:nvSpPr>
          <p:cNvPr id="14" name="Text Box 19"/>
          <p:cNvSpPr txBox="1"/>
          <p:nvPr/>
        </p:nvSpPr>
        <p:spPr>
          <a:xfrm>
            <a:off x="98905" y="5936611"/>
            <a:ext cx="3362960" cy="822144"/>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20000"/>
              </a:lnSpc>
              <a:spcBef>
                <a:spcPts val="0"/>
              </a:spcBef>
              <a:spcAft>
                <a:spcPts val="0"/>
              </a:spcAft>
            </a:pPr>
            <a:r>
              <a:rPr lang="en-US" sz="1200">
                <a:solidFill>
                  <a:schemeClr val="bg1"/>
                </a:solidFill>
                <a:latin typeface="Georgia"/>
                <a:ea typeface="ヒラギノ丸ゴ Pro W4"/>
                <a:cs typeface="Times New Roman"/>
              </a:rPr>
              <a:t>Department of School Psychology </a:t>
            </a:r>
          </a:p>
          <a:p>
            <a:pPr marL="0" marR="0">
              <a:lnSpc>
                <a:spcPct val="120000"/>
              </a:lnSpc>
              <a:spcBef>
                <a:spcPts val="0"/>
              </a:spcBef>
              <a:spcAft>
                <a:spcPts val="0"/>
              </a:spcAft>
            </a:pPr>
            <a:r>
              <a:rPr lang="en-US" sz="1200">
                <a:solidFill>
                  <a:schemeClr val="bg1"/>
                </a:solidFill>
                <a:latin typeface="Georgia"/>
                <a:ea typeface="ヒラギノ丸ゴ Pro W4"/>
                <a:cs typeface="Times New Roman"/>
              </a:rPr>
              <a:t>Group Interventions Professional Development</a:t>
            </a:r>
          </a:p>
          <a:p>
            <a:pPr marL="0" marR="0">
              <a:lnSpc>
                <a:spcPct val="120000"/>
              </a:lnSpc>
              <a:spcBef>
                <a:spcPts val="0"/>
              </a:spcBef>
              <a:spcAft>
                <a:spcPts val="0"/>
              </a:spcAft>
            </a:pPr>
            <a:r>
              <a:rPr lang="en-US" sz="1200">
                <a:solidFill>
                  <a:schemeClr val="bg1"/>
                </a:solidFill>
                <a:latin typeface="Georgia"/>
                <a:ea typeface="ヒラギノ丸ゴ Pro W4"/>
                <a:cs typeface="Times New Roman"/>
              </a:rPr>
              <a:t>2020-2021</a:t>
            </a:r>
          </a:p>
          <a:p>
            <a:pPr marL="0" marR="0">
              <a:spcBef>
                <a:spcPts val="0"/>
              </a:spcBef>
              <a:spcAft>
                <a:spcPts val="0"/>
              </a:spcAft>
            </a:pPr>
            <a:endParaRPr lang="en-US" sz="1200">
              <a:solidFill>
                <a:schemeClr val="bg1">
                  <a:lumMod val="50000"/>
                </a:schemeClr>
              </a:solidFill>
              <a:effectLst/>
              <a:ea typeface="ヒラギノ丸ゴ Pro W4"/>
              <a:cs typeface="Times New Roman"/>
            </a:endParaRPr>
          </a:p>
        </p:txBody>
      </p:sp>
      <p:pic>
        <p:nvPicPr>
          <p:cNvPr id="11" name="Picture 10"/>
          <p:cNvPicPr>
            <a:picLocks noChangeAspect="1"/>
          </p:cNvPicPr>
          <p:nvPr/>
        </p:nvPicPr>
        <p:blipFill>
          <a:blip r:embed="rId6"/>
          <a:stretch>
            <a:fillRect/>
          </a:stretch>
        </p:blipFill>
        <p:spPr>
          <a:xfrm>
            <a:off x="3096105" y="3321322"/>
            <a:ext cx="2951790" cy="2847610"/>
          </a:xfrm>
          <a:prstGeom prst="rect">
            <a:avLst/>
          </a:prstGeom>
        </p:spPr>
      </p:pic>
      <p:pic>
        <p:nvPicPr>
          <p:cNvPr id="3" name="Audio Recording Dec 14, 2020 at 12:09:21 PM" descr="Audio Recording Dec 14, 2020 at 12:09:21 PM">
            <a:hlinkClick r:id="" action="ppaction://media"/>
            <a:extLst>
              <a:ext uri="{FF2B5EF4-FFF2-40B4-BE49-F238E27FC236}">
                <a16:creationId xmlns:a16="http://schemas.microsoft.com/office/drawing/2014/main" id="{0203628B-AA61-FC48-A7FB-A0F69992F3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86247" y="177520"/>
            <a:ext cx="812800" cy="812800"/>
          </a:xfrm>
          <a:prstGeom prst="rect">
            <a:avLst/>
          </a:prstGeom>
          <a:solidFill>
            <a:srgbClr val="FAB134"/>
          </a:solidFill>
        </p:spPr>
      </p:pic>
    </p:spTree>
    <p:extLst>
      <p:ext uri="{BB962C8B-B14F-4D97-AF65-F5344CB8AC3E}">
        <p14:creationId xmlns:p14="http://schemas.microsoft.com/office/powerpoint/2010/main" val="81846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C6929F3-6A08-B04C-AE94-0090C89F097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945944" y="334829"/>
            <a:ext cx="2675003" cy="32635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282219" y="0"/>
            <a:ext cx="5067300" cy="939800"/>
          </a:xfrm>
          <a:prstGeom prst="rect">
            <a:avLst/>
          </a:prstGeom>
        </p:spPr>
      </p:pic>
      <p:sp>
        <p:nvSpPr>
          <p:cNvPr id="8" name="Title 1"/>
          <p:cNvSpPr txBox="1">
            <a:spLocks/>
          </p:cNvSpPr>
          <p:nvPr/>
        </p:nvSpPr>
        <p:spPr>
          <a:xfrm>
            <a:off x="190479" y="169333"/>
            <a:ext cx="4755465" cy="6487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a:solidFill>
                  <a:srgbClr val="FFFFFF"/>
                </a:solidFill>
                <a:latin typeface="Optima" panose="02000503060000020004" pitchFamily="2" charset="0"/>
                <a:cs typeface="Helvetica"/>
              </a:rPr>
              <a:t>Evidence-Based Interventions for Internalizing Behaviors</a:t>
            </a:r>
          </a:p>
        </p:txBody>
      </p:sp>
      <p:sp>
        <p:nvSpPr>
          <p:cNvPr id="9" name="Text Box 19"/>
          <p:cNvSpPr txBox="1"/>
          <p:nvPr/>
        </p:nvSpPr>
        <p:spPr>
          <a:xfrm>
            <a:off x="236665" y="1480329"/>
            <a:ext cx="5067299" cy="3897342"/>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85725" indent="0" defTabSz="685800">
              <a:buClr>
                <a:srgbClr val="595959"/>
              </a:buClr>
              <a:buNone/>
              <a:defRPr/>
            </a:pPr>
            <a:r>
              <a:rPr lang="en-US" sz="2400" b="1" i="1" kern="0">
                <a:solidFill>
                  <a:schemeClr val="tx2"/>
                </a:solidFill>
                <a:latin typeface="Optima" panose="02000503060000020004" pitchFamily="2" charset="0"/>
              </a:rPr>
              <a:t>Adolescent Coping with Depression Course</a:t>
            </a:r>
          </a:p>
          <a:p>
            <a:pPr marL="285750" lvl="0" indent="-285750">
              <a:buClr>
                <a:srgbClr val="595959"/>
              </a:buClr>
              <a:buFont typeface="Wingdings" pitchFamily="2" charset="2"/>
              <a:buChar char="§"/>
            </a:pPr>
            <a:r>
              <a:rPr lang="en-US">
                <a:solidFill>
                  <a:schemeClr val="tx2"/>
                </a:solidFill>
                <a:latin typeface="Optima" panose="02000503060000020004" pitchFamily="2" charset="0"/>
              </a:rPr>
              <a:t>Skills-based small-group treatment program for actively depressed adolescents ages 9-18</a:t>
            </a:r>
            <a:endParaRPr lang="en-US" kern="0">
              <a:solidFill>
                <a:schemeClr val="tx2"/>
              </a:solidFill>
              <a:latin typeface="Optima" panose="02000503060000020004" pitchFamily="2" charset="0"/>
            </a:endParaRPr>
          </a:p>
          <a:p>
            <a:pPr marL="285750" indent="-285750">
              <a:buFont typeface="Wingdings" pitchFamily="2" charset="2"/>
              <a:buChar char="§"/>
            </a:pPr>
            <a:r>
              <a:rPr lang="en-US">
                <a:solidFill>
                  <a:schemeClr val="tx2"/>
                </a:solidFill>
                <a:latin typeface="Optima" panose="02000503060000020004" pitchFamily="2" charset="0"/>
              </a:rPr>
              <a:t>Core components: increasing social skills and pleasant activities, decreasing anxiety and depressive symptoms</a:t>
            </a:r>
          </a:p>
          <a:p>
            <a:pPr marL="285750" lvl="0" indent="-285750">
              <a:buClr>
                <a:srgbClr val="595959"/>
              </a:buClr>
              <a:buFont typeface="Wingdings" pitchFamily="2" charset="2"/>
              <a:buChar char="§"/>
            </a:pPr>
            <a:r>
              <a:rPr lang="en-US">
                <a:solidFill>
                  <a:schemeClr val="tx2"/>
                </a:solidFill>
                <a:latin typeface="Optima" panose="02000503060000020004" pitchFamily="2" charset="0"/>
              </a:rPr>
              <a:t>16 structured sessions over the course of 8 weeks, 2 sessions/week, each session 2 hours in length</a:t>
            </a:r>
            <a:endParaRPr lang="en-US" kern="0">
              <a:solidFill>
                <a:schemeClr val="tx2"/>
              </a:solidFill>
              <a:latin typeface="Optima" panose="02000503060000020004" pitchFamily="2" charset="0"/>
            </a:endParaRPr>
          </a:p>
          <a:p>
            <a:pPr marL="285750" lvl="0" indent="-285750">
              <a:buClr>
                <a:srgbClr val="595959"/>
              </a:buClr>
              <a:buFont typeface="Wingdings" pitchFamily="2" charset="2"/>
              <a:buChar char="§"/>
            </a:pPr>
            <a:r>
              <a:rPr lang="en-US">
                <a:solidFill>
                  <a:schemeClr val="tx2"/>
                </a:solidFill>
                <a:latin typeface="Optima" panose="02000503060000020004" pitchFamily="2" charset="0"/>
              </a:rPr>
              <a:t>Repeated opportunities to practice skills, develop contracts, and participate in group activities; homework</a:t>
            </a:r>
          </a:p>
          <a:p>
            <a:pPr lvl="0">
              <a:buClr>
                <a:srgbClr val="595959"/>
              </a:buClr>
            </a:pPr>
            <a:endParaRPr lang="en-US" kern="0">
              <a:solidFill>
                <a:schemeClr val="tx2"/>
              </a:solidFill>
              <a:latin typeface="Optima" panose="02000503060000020004" pitchFamily="2" charset="0"/>
            </a:endParaRPr>
          </a:p>
        </p:txBody>
      </p:sp>
      <p:pic>
        <p:nvPicPr>
          <p:cNvPr id="15" name="Picture 2">
            <a:extLst>
              <a:ext uri="{FF2B5EF4-FFF2-40B4-BE49-F238E27FC236}">
                <a16:creationId xmlns:a16="http://schemas.microsoft.com/office/drawing/2014/main" id="{BE594694-83FF-7D45-8839-4D3A68A106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4561" y="613833"/>
            <a:ext cx="2179439" cy="30469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33CF2AF-9FB3-8749-9F3E-CF4AA0F4CC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6062" y="3598333"/>
            <a:ext cx="1718218" cy="15342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Dec 14, 2020 at 12:34:07 PM" descr="Audio Recording Dec 14, 2020 at 12:34:07 PM">
            <a:hlinkClick r:id="" action="ppaction://media"/>
            <a:extLst>
              <a:ext uri="{FF2B5EF4-FFF2-40B4-BE49-F238E27FC236}">
                <a16:creationId xmlns:a16="http://schemas.microsoft.com/office/drawing/2014/main" id="{29ABFBA3-1102-BF41-9B1A-04EAEBD24E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51021" y="344224"/>
            <a:ext cx="812800" cy="812800"/>
          </a:xfrm>
          <a:prstGeom prst="rect">
            <a:avLst/>
          </a:prstGeom>
          <a:solidFill>
            <a:srgbClr val="FAB134"/>
          </a:solidFill>
        </p:spPr>
      </p:pic>
    </p:spTree>
    <p:extLst>
      <p:ext uri="{BB962C8B-B14F-4D97-AF65-F5344CB8AC3E}">
        <p14:creationId xmlns:p14="http://schemas.microsoft.com/office/powerpoint/2010/main" val="73914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282219" y="0"/>
            <a:ext cx="5067300" cy="939800"/>
          </a:xfrm>
          <a:prstGeom prst="rect">
            <a:avLst/>
          </a:prstGeom>
        </p:spPr>
      </p:pic>
      <p:sp>
        <p:nvSpPr>
          <p:cNvPr id="8" name="Title 1"/>
          <p:cNvSpPr txBox="1">
            <a:spLocks/>
          </p:cNvSpPr>
          <p:nvPr/>
        </p:nvSpPr>
        <p:spPr>
          <a:xfrm>
            <a:off x="190479" y="169333"/>
            <a:ext cx="4755465" cy="6487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a:solidFill>
                  <a:srgbClr val="FFFFFF"/>
                </a:solidFill>
                <a:latin typeface="Optima" panose="02000503060000020004" pitchFamily="2" charset="0"/>
                <a:cs typeface="Helvetica"/>
              </a:rPr>
              <a:t>Evidence-Based Interventions for Internalizing Behaviors</a:t>
            </a:r>
          </a:p>
        </p:txBody>
      </p:sp>
      <p:sp>
        <p:nvSpPr>
          <p:cNvPr id="9" name="Text Box 19"/>
          <p:cNvSpPr txBox="1"/>
          <p:nvPr/>
        </p:nvSpPr>
        <p:spPr>
          <a:xfrm>
            <a:off x="190479" y="1105296"/>
            <a:ext cx="5067300" cy="5400436"/>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85725" indent="0" defTabSz="685800">
              <a:buClr>
                <a:srgbClr val="595959"/>
              </a:buClr>
              <a:buNone/>
              <a:defRPr/>
            </a:pPr>
            <a:r>
              <a:rPr lang="en-US" sz="2400" b="1" i="1" kern="0">
                <a:solidFill>
                  <a:schemeClr val="tx2"/>
                </a:solidFill>
                <a:latin typeface="Optima" panose="02000503060000020004" pitchFamily="2" charset="0"/>
              </a:rPr>
              <a:t>The Cool Kids Child and Adolescent Anxiety Management Program</a:t>
            </a:r>
          </a:p>
          <a:p>
            <a:pPr marL="85725" indent="0" defTabSz="685800">
              <a:buClr>
                <a:srgbClr val="595959"/>
              </a:buClr>
              <a:buNone/>
              <a:defRPr/>
            </a:pPr>
            <a:endParaRPr lang="en-US" sz="2400" b="1" i="1" kern="0">
              <a:solidFill>
                <a:schemeClr val="tx2"/>
              </a:solidFill>
              <a:latin typeface="Optima" panose="02000503060000020004" pitchFamily="2" charset="0"/>
            </a:endParaRPr>
          </a:p>
          <a:p>
            <a:pPr marL="342900" lvl="0" indent="-342900">
              <a:buClr>
                <a:srgbClr val="595959"/>
              </a:buClr>
              <a:buFont typeface="Wingdings" pitchFamily="2" charset="2"/>
              <a:buChar char="§"/>
            </a:pPr>
            <a:r>
              <a:rPr lang="en-US" sz="2000">
                <a:solidFill>
                  <a:schemeClr val="tx2"/>
                </a:solidFill>
                <a:latin typeface="Optima" panose="02000503060000020004" pitchFamily="2" charset="0"/>
              </a:rPr>
              <a:t>Program for children ages 6-18 with separate parent component</a:t>
            </a:r>
            <a:endParaRPr lang="en-US" sz="2000" kern="0">
              <a:solidFill>
                <a:schemeClr val="tx2"/>
              </a:solidFill>
              <a:latin typeface="Optima" panose="02000503060000020004" pitchFamily="2" charset="0"/>
            </a:endParaRPr>
          </a:p>
          <a:p>
            <a:pPr marL="342900" indent="-342900">
              <a:buFont typeface="Wingdings" pitchFamily="2" charset="2"/>
              <a:buChar char="§"/>
            </a:pPr>
            <a:r>
              <a:rPr lang="en-US" sz="2000">
                <a:solidFill>
                  <a:schemeClr val="tx2"/>
                </a:solidFill>
                <a:latin typeface="Optima" panose="02000503060000020004" pitchFamily="2" charset="0"/>
              </a:rPr>
              <a:t>Teaches anxiety management skills which includes identifying and challenging anxious thoughts, feelings, and behaviors; approaching avoided situations/events; using additional coping skills for dealing with teasing and bullying</a:t>
            </a:r>
          </a:p>
          <a:p>
            <a:pPr marL="342900" indent="-342900">
              <a:buFont typeface="Wingdings" pitchFamily="2" charset="2"/>
              <a:buChar char="§"/>
            </a:pPr>
            <a:r>
              <a:rPr lang="en-US" sz="2000">
                <a:solidFill>
                  <a:schemeClr val="tx2"/>
                </a:solidFill>
                <a:latin typeface="Optima" panose="02000503060000020004" pitchFamily="2" charset="0"/>
              </a:rPr>
              <a:t>10 individual or group sessions during the school day, topic-focused </a:t>
            </a:r>
          </a:p>
          <a:p>
            <a:pPr lvl="0">
              <a:buClr>
                <a:srgbClr val="595959"/>
              </a:buClr>
            </a:pPr>
            <a:endParaRPr lang="en-US" kern="0">
              <a:solidFill>
                <a:schemeClr val="tx2"/>
              </a:solidFill>
              <a:latin typeface="Optima" panose="02000503060000020004" pitchFamily="2" charset="0"/>
            </a:endParaRPr>
          </a:p>
        </p:txBody>
      </p:sp>
      <p:pic>
        <p:nvPicPr>
          <p:cNvPr id="11" name="Picture 4" descr="Cool Kids Anxiety Program School Kit">
            <a:extLst>
              <a:ext uri="{FF2B5EF4-FFF2-40B4-BE49-F238E27FC236}">
                <a16:creationId xmlns:a16="http://schemas.microsoft.com/office/drawing/2014/main" id="{6930A132-F349-B249-BAA3-220E42AD25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9996" y="1512185"/>
            <a:ext cx="3593525" cy="35935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 name="Audio Recording Dec 14, 2020 at 12:37:05 PM" descr="Audio Recording Dec 14, 2020 at 12:37:05 PM">
            <a:hlinkClick r:id="" action="ppaction://media"/>
            <a:extLst>
              <a:ext uri="{FF2B5EF4-FFF2-40B4-BE49-F238E27FC236}">
                <a16:creationId xmlns:a16="http://schemas.microsoft.com/office/drawing/2014/main" id="{174A7EFD-964A-FC49-892F-AA1DBC36B0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0652" y="332150"/>
            <a:ext cx="812800" cy="812800"/>
          </a:xfrm>
          <a:prstGeom prst="rect">
            <a:avLst/>
          </a:prstGeom>
          <a:solidFill>
            <a:srgbClr val="FFC000"/>
          </a:solidFill>
        </p:spPr>
      </p:pic>
    </p:spTree>
    <p:extLst>
      <p:ext uri="{BB962C8B-B14F-4D97-AF65-F5344CB8AC3E}">
        <p14:creationId xmlns:p14="http://schemas.microsoft.com/office/powerpoint/2010/main" val="317589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6C4FFCF-5D9F-48CA-98A4-B41D922F9F1C}"/>
              </a:ext>
            </a:extLst>
          </p:cNvPr>
          <p:cNvSpPr txBox="1">
            <a:spLocks noGrp="1"/>
          </p:cNvSpPr>
          <p:nvPr>
            <p:ph idx="1"/>
          </p:nvPr>
        </p:nvSpPr>
        <p:spPr>
          <a:xfrm>
            <a:off x="403019" y="1086533"/>
            <a:ext cx="4679620" cy="423361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85725" indent="0">
              <a:buClr>
                <a:srgbClr val="595959"/>
              </a:buClr>
              <a:buNone/>
            </a:pPr>
            <a:r>
              <a:rPr lang="en-US" sz="2000" b="1" i="1">
                <a:latin typeface="Optima" panose="02000503060000020004" pitchFamily="2" charset="0"/>
              </a:rPr>
              <a:t>Structured Psychotherapy for Adolescents Responding to Chronic Stress</a:t>
            </a:r>
            <a:endParaRPr lang="en-US" sz="2000" b="1" i="1" kern="0">
              <a:solidFill>
                <a:srgbClr val="595959"/>
              </a:solidFill>
              <a:latin typeface="Optima" panose="02000503060000020004" pitchFamily="2" charset="0"/>
            </a:endParaRPr>
          </a:p>
          <a:p>
            <a:pPr lvl="0">
              <a:buClr>
                <a:srgbClr val="595959"/>
              </a:buClr>
            </a:pPr>
            <a:r>
              <a:rPr lang="en-US" sz="2000">
                <a:latin typeface="Optima" panose="02000503060000020004" pitchFamily="2" charset="0"/>
              </a:rPr>
              <a:t>Designed to address needs of chronically traumatized adolescents who may still be living with ongoing stress and depression</a:t>
            </a:r>
          </a:p>
          <a:p>
            <a:pPr lvl="0">
              <a:buClr>
                <a:srgbClr val="595959"/>
              </a:buClr>
            </a:pPr>
            <a:r>
              <a:rPr lang="en-US" sz="2000">
                <a:latin typeface="Optima" panose="02000503060000020004" pitchFamily="2" charset="0"/>
              </a:rPr>
              <a:t>Goals: help adolescents cope more effectively in the moment, enhance self-efficacy, connect with others and establish supportive relationships, cultivate awareness, and create meaning in their lives</a:t>
            </a:r>
          </a:p>
          <a:p>
            <a:pPr lvl="0">
              <a:buClr>
                <a:srgbClr val="595959"/>
              </a:buClr>
            </a:pPr>
            <a:r>
              <a:rPr lang="en-US" sz="2000">
                <a:latin typeface="Optima" panose="02000503060000020004" pitchFamily="2" charset="0"/>
              </a:rPr>
              <a:t>16 weekly sessions, 1 hour each</a:t>
            </a:r>
          </a:p>
        </p:txBody>
      </p:sp>
      <p:pic>
        <p:nvPicPr>
          <p:cNvPr id="3" name="Picture 2" descr="structured psychotherapy for adolescents responding to chronic ...">
            <a:extLst>
              <a:ext uri="{FF2B5EF4-FFF2-40B4-BE49-F238E27FC236}">
                <a16:creationId xmlns:a16="http://schemas.microsoft.com/office/drawing/2014/main" id="{BDABEB7F-BE66-4966-A703-73B5725090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1379" y="1086534"/>
            <a:ext cx="2875469" cy="383395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BED2CB21-F411-3142-BE02-A93C595F7B45}"/>
              </a:ext>
            </a:extLst>
          </p:cNvPr>
          <p:cNvGrpSpPr/>
          <p:nvPr/>
        </p:nvGrpSpPr>
        <p:grpSpPr>
          <a:xfrm>
            <a:off x="-282219" y="0"/>
            <a:ext cx="5067300" cy="939800"/>
            <a:chOff x="-282219" y="0"/>
            <a:chExt cx="5067300" cy="939800"/>
          </a:xfrm>
        </p:grpSpPr>
        <p:pic>
          <p:nvPicPr>
            <p:cNvPr id="13" name="Picture 12">
              <a:extLst>
                <a:ext uri="{FF2B5EF4-FFF2-40B4-BE49-F238E27FC236}">
                  <a16:creationId xmlns:a16="http://schemas.microsoft.com/office/drawing/2014/main" id="{A0554E74-51D2-1B46-80C9-14FCF1BA47F3}"/>
                </a:ext>
              </a:extLst>
            </p:cNvPr>
            <p:cNvPicPr>
              <a:picLocks noChangeAspect="1"/>
            </p:cNvPicPr>
            <p:nvPr/>
          </p:nvPicPr>
          <p:blipFill>
            <a:blip r:embed="rId6"/>
            <a:stretch>
              <a:fillRect/>
            </a:stretch>
          </p:blipFill>
          <p:spPr>
            <a:xfrm>
              <a:off x="-282219" y="0"/>
              <a:ext cx="5067300" cy="939800"/>
            </a:xfrm>
            <a:prstGeom prst="rect">
              <a:avLst/>
            </a:prstGeom>
          </p:spPr>
        </p:pic>
        <p:sp>
          <p:nvSpPr>
            <p:cNvPr id="14" name="Rectangle 13">
              <a:extLst>
                <a:ext uri="{FF2B5EF4-FFF2-40B4-BE49-F238E27FC236}">
                  <a16:creationId xmlns:a16="http://schemas.microsoft.com/office/drawing/2014/main" id="{9DFE6F85-7475-8D4E-B3FB-55EE4FEEAE5B}"/>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pic>
        <p:nvPicPr>
          <p:cNvPr id="2" name="Audio Recording Dec 14, 2020 at 12:41:48 PM" descr="Audio Recording Dec 14, 2020 at 12:41:48 PM">
            <a:hlinkClick r:id="" action="ppaction://media"/>
            <a:extLst>
              <a:ext uri="{FF2B5EF4-FFF2-40B4-BE49-F238E27FC236}">
                <a16:creationId xmlns:a16="http://schemas.microsoft.com/office/drawing/2014/main" id="{C64B509C-E508-504F-8786-9647C136E8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3616" y="146734"/>
            <a:ext cx="812800" cy="812800"/>
          </a:xfrm>
          <a:prstGeom prst="rect">
            <a:avLst/>
          </a:prstGeom>
          <a:solidFill>
            <a:srgbClr val="FAB134"/>
          </a:solidFill>
        </p:spPr>
      </p:pic>
    </p:spTree>
    <p:extLst>
      <p:ext uri="{BB962C8B-B14F-4D97-AF65-F5344CB8AC3E}">
        <p14:creationId xmlns:p14="http://schemas.microsoft.com/office/powerpoint/2010/main" val="55701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0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282219" y="0"/>
            <a:ext cx="5067300" cy="939800"/>
          </a:xfrm>
          <a:prstGeom prst="rect">
            <a:avLst/>
          </a:prstGeom>
        </p:spPr>
      </p:pic>
      <p:sp>
        <p:nvSpPr>
          <p:cNvPr id="8" name="Title 1"/>
          <p:cNvSpPr txBox="1">
            <a:spLocks/>
          </p:cNvSpPr>
          <p:nvPr/>
        </p:nvSpPr>
        <p:spPr>
          <a:xfrm>
            <a:off x="190479" y="169333"/>
            <a:ext cx="4755465" cy="6487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a:solidFill>
                  <a:srgbClr val="FFFFFF"/>
                </a:solidFill>
                <a:latin typeface="Optima" panose="02000503060000020004" pitchFamily="2" charset="0"/>
                <a:cs typeface="Helvetica"/>
              </a:rPr>
              <a:t>Evidence-Based Interventions for Internalizing Behaviors</a:t>
            </a:r>
          </a:p>
        </p:txBody>
      </p:sp>
      <p:sp>
        <p:nvSpPr>
          <p:cNvPr id="19" name="Text Placeholder 2">
            <a:extLst>
              <a:ext uri="{FF2B5EF4-FFF2-40B4-BE49-F238E27FC236}">
                <a16:creationId xmlns:a16="http://schemas.microsoft.com/office/drawing/2014/main" id="{9A4A9778-F670-DC45-BC21-451475BDA759}"/>
              </a:ext>
            </a:extLst>
          </p:cNvPr>
          <p:cNvSpPr txBox="1">
            <a:spLocks noGrp="1"/>
          </p:cNvSpPr>
          <p:nvPr>
            <p:ph idx="1"/>
          </p:nvPr>
        </p:nvSpPr>
        <p:spPr>
          <a:xfrm>
            <a:off x="457200" y="1349115"/>
            <a:ext cx="4114800" cy="4630579"/>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85725" indent="0" defTabSz="685800">
              <a:buClr>
                <a:srgbClr val="595959"/>
              </a:buClr>
              <a:buNone/>
              <a:defRPr/>
            </a:pPr>
            <a:r>
              <a:rPr lang="en-US" sz="2400" b="1" kern="0">
                <a:solidFill>
                  <a:schemeClr val="tx2"/>
                </a:solidFill>
                <a:latin typeface="Optima" panose="02000503060000020004" pitchFamily="2" charset="0"/>
              </a:rPr>
              <a:t>Coping Cat</a:t>
            </a:r>
            <a:endParaRPr lang="en-US" sz="1600" b="1" kern="0">
              <a:solidFill>
                <a:schemeClr val="tx2"/>
              </a:solidFill>
              <a:latin typeface="Optima" panose="02000503060000020004" pitchFamily="2" charset="0"/>
            </a:endParaRPr>
          </a:p>
          <a:p>
            <a:pPr lvl="0">
              <a:buClr>
                <a:srgbClr val="595959"/>
              </a:buClr>
              <a:buFont typeface="Wingdings" pitchFamily="2" charset="2"/>
              <a:buChar char="§"/>
            </a:pPr>
            <a:r>
              <a:rPr lang="en-US" sz="1600">
                <a:latin typeface="Optima" panose="02000503060000020004" pitchFamily="2" charset="0"/>
              </a:rPr>
              <a:t>Cognitive-behavioral group intervention for youth ages 6-17 </a:t>
            </a:r>
          </a:p>
          <a:p>
            <a:pPr lvl="0">
              <a:buClr>
                <a:srgbClr val="595959"/>
              </a:buClr>
              <a:buFont typeface="Wingdings" pitchFamily="2" charset="2"/>
              <a:buChar char="§"/>
            </a:pPr>
            <a:r>
              <a:rPr lang="en-US" sz="1600">
                <a:latin typeface="Optima" panose="02000503060000020004" pitchFamily="2" charset="0"/>
              </a:rPr>
              <a:t>Common Techniques: modeling real-life situations, role playing, relaxation training, reinforcement</a:t>
            </a:r>
          </a:p>
          <a:p>
            <a:pPr lvl="0">
              <a:buClr>
                <a:srgbClr val="595959"/>
              </a:buClr>
              <a:buFont typeface="Wingdings" pitchFamily="2" charset="2"/>
              <a:buChar char="§"/>
            </a:pPr>
            <a:r>
              <a:rPr lang="en-US" sz="1600">
                <a:latin typeface="Optima" panose="02000503060000020004" pitchFamily="2" charset="0"/>
              </a:rPr>
              <a:t>16 sessions broken into 2 parts: </a:t>
            </a:r>
          </a:p>
          <a:p>
            <a:pPr lvl="1">
              <a:buClr>
                <a:srgbClr val="595959"/>
              </a:buClr>
              <a:buFont typeface="Wingdings" pitchFamily="2" charset="2"/>
              <a:buChar char="§"/>
            </a:pPr>
            <a:r>
              <a:rPr lang="en-US" sz="1600">
                <a:latin typeface="Optima" panose="02000503060000020004" pitchFamily="2" charset="0"/>
              </a:rPr>
              <a:t>sessions 1-8:  basic concepts are practiced and reinforced;</a:t>
            </a:r>
          </a:p>
          <a:p>
            <a:pPr lvl="1">
              <a:buClr>
                <a:srgbClr val="595959"/>
              </a:buClr>
              <a:buFont typeface="Wingdings" pitchFamily="2" charset="2"/>
              <a:buChar char="§"/>
            </a:pPr>
            <a:r>
              <a:rPr lang="en-US" sz="1600">
                <a:latin typeface="Optima" panose="02000503060000020004" pitchFamily="2" charset="0"/>
              </a:rPr>
              <a:t>sessions 8-16: new skills are practiced in both imaginary and real-life situations varying from low stress, low anxiety to high stress, high anxiety</a:t>
            </a:r>
            <a:endParaRPr lang="en-US" sz="1600" kern="0">
              <a:solidFill>
                <a:srgbClr val="595959"/>
              </a:solidFill>
              <a:latin typeface="Optima" panose="02000503060000020004" pitchFamily="2" charset="0"/>
            </a:endParaRPr>
          </a:p>
        </p:txBody>
      </p:sp>
      <p:pic>
        <p:nvPicPr>
          <p:cNvPr id="20" name="Picture 2" descr="Coping Cat Workbook, Second Edition (Child Therapy Workbooks ...">
            <a:extLst>
              <a:ext uri="{FF2B5EF4-FFF2-40B4-BE49-F238E27FC236}">
                <a16:creationId xmlns:a16="http://schemas.microsoft.com/office/drawing/2014/main" id="{16CF8ACC-6566-B44D-BD9E-58FE9602EA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5138" y="3003556"/>
            <a:ext cx="1938104" cy="25652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mazon.com: coping cats | Therapy counseling, Behavioral therapy ...">
            <a:extLst>
              <a:ext uri="{FF2B5EF4-FFF2-40B4-BE49-F238E27FC236}">
                <a16:creationId xmlns:a16="http://schemas.microsoft.com/office/drawing/2014/main" id="{402AB3C9-B68E-524E-9024-0A6C9AEB38F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76" r="12634"/>
          <a:stretch/>
        </p:blipFill>
        <p:spPr bwMode="auto">
          <a:xfrm>
            <a:off x="5257779" y="214304"/>
            <a:ext cx="2470355" cy="326350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Dec 14, 2020 at 12:43:36 PM" descr="Audio Recording Dec 14, 2020 at 12:43:36 PM">
            <a:hlinkClick r:id="" action="ppaction://media"/>
            <a:extLst>
              <a:ext uri="{FF2B5EF4-FFF2-40B4-BE49-F238E27FC236}">
                <a16:creationId xmlns:a16="http://schemas.microsoft.com/office/drawing/2014/main" id="{7969D1B7-F922-5548-AC32-2B6E56D421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73542" y="214304"/>
            <a:ext cx="812800" cy="812800"/>
          </a:xfrm>
          <a:prstGeom prst="rect">
            <a:avLst/>
          </a:prstGeom>
          <a:solidFill>
            <a:srgbClr val="FFC000"/>
          </a:solidFill>
        </p:spPr>
      </p:pic>
    </p:spTree>
    <p:extLst>
      <p:ext uri="{BB962C8B-B14F-4D97-AF65-F5344CB8AC3E}">
        <p14:creationId xmlns:p14="http://schemas.microsoft.com/office/powerpoint/2010/main" val="202493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6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B8052-4DD3-41F5-A4AA-6B8156057E4F}"/>
              </a:ext>
            </a:extLst>
          </p:cNvPr>
          <p:cNvSpPr>
            <a:spLocks noGrp="1"/>
          </p:cNvSpPr>
          <p:nvPr>
            <p:ph type="title"/>
          </p:nvPr>
        </p:nvSpPr>
        <p:spPr>
          <a:xfrm>
            <a:off x="457200" y="1105261"/>
            <a:ext cx="8229600" cy="1143000"/>
          </a:xfrm>
        </p:spPr>
        <p:txBody>
          <a:bodyPr/>
          <a:lstStyle/>
          <a:p>
            <a:pPr algn="ctr"/>
            <a:r>
              <a:rPr lang="en-US">
                <a:solidFill>
                  <a:schemeClr val="tx2"/>
                </a:solidFill>
                <a:latin typeface="Optima" panose="02000503060000020004" pitchFamily="2" charset="0"/>
              </a:rPr>
              <a:t>The C.A.T. Project</a:t>
            </a:r>
          </a:p>
        </p:txBody>
      </p:sp>
      <p:pic>
        <p:nvPicPr>
          <p:cNvPr id="1026" name="Picture 2" descr="Amazon.com: &quot;The C.A.T. Project&quot; Manual For The Cognitive ...">
            <a:extLst>
              <a:ext uri="{FF2B5EF4-FFF2-40B4-BE49-F238E27FC236}">
                <a16:creationId xmlns:a16="http://schemas.microsoft.com/office/drawing/2014/main" id="{9CE84D1C-CA41-4580-8110-8A6B7C156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1657" y="2075855"/>
            <a:ext cx="2750344" cy="35647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m: &quot;The C.A.T. Project&quot; Workbook For The Cognitive ...">
            <a:extLst>
              <a:ext uri="{FF2B5EF4-FFF2-40B4-BE49-F238E27FC236}">
                <a16:creationId xmlns:a16="http://schemas.microsoft.com/office/drawing/2014/main" id="{D3AABAAD-7F20-4F7A-992B-59BA4CD0A3A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280812" y="2535201"/>
            <a:ext cx="2041532" cy="26460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D16436E-53A8-BD48-BC92-C7DBB71DB5C5}"/>
              </a:ext>
            </a:extLst>
          </p:cNvPr>
          <p:cNvGrpSpPr/>
          <p:nvPr/>
        </p:nvGrpSpPr>
        <p:grpSpPr>
          <a:xfrm>
            <a:off x="-282219" y="0"/>
            <a:ext cx="5067300" cy="939800"/>
            <a:chOff x="-282219" y="0"/>
            <a:chExt cx="5067300" cy="939800"/>
          </a:xfrm>
        </p:grpSpPr>
        <p:pic>
          <p:nvPicPr>
            <p:cNvPr id="10" name="Picture 9">
              <a:extLst>
                <a:ext uri="{FF2B5EF4-FFF2-40B4-BE49-F238E27FC236}">
                  <a16:creationId xmlns:a16="http://schemas.microsoft.com/office/drawing/2014/main" id="{5409F420-756D-7A44-A376-03FB09D72B4D}"/>
                </a:ext>
              </a:extLst>
            </p:cNvPr>
            <p:cNvPicPr>
              <a:picLocks noChangeAspect="1"/>
            </p:cNvPicPr>
            <p:nvPr/>
          </p:nvPicPr>
          <p:blipFill>
            <a:blip r:embed="rId7"/>
            <a:stretch>
              <a:fillRect/>
            </a:stretch>
          </p:blipFill>
          <p:spPr>
            <a:xfrm>
              <a:off x="-282219" y="0"/>
              <a:ext cx="5067300" cy="939800"/>
            </a:xfrm>
            <a:prstGeom prst="rect">
              <a:avLst/>
            </a:prstGeom>
          </p:spPr>
        </p:pic>
        <p:sp>
          <p:nvSpPr>
            <p:cNvPr id="11" name="Rectangle 10">
              <a:extLst>
                <a:ext uri="{FF2B5EF4-FFF2-40B4-BE49-F238E27FC236}">
                  <a16:creationId xmlns:a16="http://schemas.microsoft.com/office/drawing/2014/main" id="{89400543-140D-3C46-9FA5-46650E170480}"/>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pic>
        <p:nvPicPr>
          <p:cNvPr id="3" name="Audio Recording Dec 14, 2020 at 12:44:34 PM" descr="Audio Recording Dec 14, 2020 at 12:44:34 PM">
            <a:hlinkClick r:id="" action="ppaction://media"/>
            <a:extLst>
              <a:ext uri="{FF2B5EF4-FFF2-40B4-BE49-F238E27FC236}">
                <a16:creationId xmlns:a16="http://schemas.microsoft.com/office/drawing/2014/main" id="{FC5ACCC6-C3B9-BE40-922C-C7E841AA4A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11090" y="181181"/>
            <a:ext cx="812800" cy="812800"/>
          </a:xfrm>
          <a:prstGeom prst="rect">
            <a:avLst/>
          </a:prstGeom>
          <a:solidFill>
            <a:srgbClr val="FAB134"/>
          </a:solidFill>
        </p:spPr>
      </p:pic>
    </p:spTree>
    <p:extLst>
      <p:ext uri="{BB962C8B-B14F-4D97-AF65-F5344CB8AC3E}">
        <p14:creationId xmlns:p14="http://schemas.microsoft.com/office/powerpoint/2010/main" val="300270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3EEF3-E7AC-4301-8DBE-0E8C69BD1FAD}"/>
              </a:ext>
            </a:extLst>
          </p:cNvPr>
          <p:cNvSpPr>
            <a:spLocks noGrp="1"/>
          </p:cNvSpPr>
          <p:nvPr>
            <p:ph type="title"/>
          </p:nvPr>
        </p:nvSpPr>
        <p:spPr>
          <a:xfrm>
            <a:off x="213081" y="1346096"/>
            <a:ext cx="8229600" cy="1143000"/>
          </a:xfrm>
        </p:spPr>
        <p:txBody>
          <a:bodyPr/>
          <a:lstStyle/>
          <a:p>
            <a:r>
              <a:rPr lang="en-US">
                <a:solidFill>
                  <a:schemeClr val="tx2"/>
                </a:solidFill>
                <a:latin typeface="Optima" panose="02000503060000020004" pitchFamily="2" charset="0"/>
              </a:rPr>
              <a:t>What is the C.A.T. Project?</a:t>
            </a:r>
          </a:p>
        </p:txBody>
      </p:sp>
      <p:sp>
        <p:nvSpPr>
          <p:cNvPr id="3" name="Content Placeholder 2">
            <a:extLst>
              <a:ext uri="{FF2B5EF4-FFF2-40B4-BE49-F238E27FC236}">
                <a16:creationId xmlns:a16="http://schemas.microsoft.com/office/drawing/2014/main" id="{CDDCBA70-06E5-460D-8837-CACCB36BD379}"/>
              </a:ext>
            </a:extLst>
          </p:cNvPr>
          <p:cNvSpPr>
            <a:spLocks noGrp="1"/>
          </p:cNvSpPr>
          <p:nvPr>
            <p:ph idx="1"/>
          </p:nvPr>
        </p:nvSpPr>
        <p:spPr>
          <a:xfrm>
            <a:off x="457200" y="2064331"/>
            <a:ext cx="8229600" cy="4525963"/>
          </a:xfrm>
        </p:spPr>
        <p:txBody>
          <a:bodyPr/>
          <a:lstStyle/>
          <a:p>
            <a:r>
              <a:rPr lang="en-US" sz="2400">
                <a:solidFill>
                  <a:schemeClr val="tx2"/>
                </a:solidFill>
                <a:latin typeface="Optima" panose="02000503060000020004" pitchFamily="2" charset="0"/>
              </a:rPr>
              <a:t>Essentially Coping Cat, but for adolescents ages 14-17 years</a:t>
            </a:r>
            <a:br>
              <a:rPr lang="en-US" sz="2400">
                <a:solidFill>
                  <a:schemeClr val="tx2"/>
                </a:solidFill>
                <a:latin typeface="Optima" panose="02000503060000020004" pitchFamily="2" charset="0"/>
              </a:rPr>
            </a:br>
            <a:endParaRPr lang="en-US" sz="2400">
              <a:solidFill>
                <a:schemeClr val="tx2"/>
              </a:solidFill>
              <a:latin typeface="Optima" panose="02000503060000020004" pitchFamily="2" charset="0"/>
            </a:endParaRPr>
          </a:p>
          <a:p>
            <a:r>
              <a:rPr lang="en-US" sz="2400">
                <a:solidFill>
                  <a:schemeClr val="tx2"/>
                </a:solidFill>
                <a:latin typeface="Optima" panose="02000503060000020004" pitchFamily="2" charset="0"/>
              </a:rPr>
              <a:t>Divided into two eight-session segments</a:t>
            </a:r>
            <a:br>
              <a:rPr lang="en-US" sz="2400">
                <a:solidFill>
                  <a:schemeClr val="tx2"/>
                </a:solidFill>
                <a:latin typeface="Optima" panose="02000503060000020004" pitchFamily="2" charset="0"/>
              </a:rPr>
            </a:br>
            <a:endParaRPr lang="en-US" sz="2400">
              <a:solidFill>
                <a:schemeClr val="tx2"/>
              </a:solidFill>
              <a:latin typeface="Optima" panose="02000503060000020004" pitchFamily="2" charset="0"/>
            </a:endParaRPr>
          </a:p>
          <a:p>
            <a:r>
              <a:rPr lang="en-US" sz="2400">
                <a:solidFill>
                  <a:schemeClr val="tx2"/>
                </a:solidFill>
                <a:latin typeface="Optima" panose="02000503060000020004" pitchFamily="2" charset="0"/>
              </a:rPr>
              <a:t>Sessions are 50-60 minutes in length (1.5-2 hours for group format)</a:t>
            </a:r>
          </a:p>
        </p:txBody>
      </p:sp>
      <p:grpSp>
        <p:nvGrpSpPr>
          <p:cNvPr id="4" name="Group 3">
            <a:extLst>
              <a:ext uri="{FF2B5EF4-FFF2-40B4-BE49-F238E27FC236}">
                <a16:creationId xmlns:a16="http://schemas.microsoft.com/office/drawing/2014/main" id="{4380C658-BCB4-CE49-B8F8-07945C055225}"/>
              </a:ext>
            </a:extLst>
          </p:cNvPr>
          <p:cNvGrpSpPr/>
          <p:nvPr/>
        </p:nvGrpSpPr>
        <p:grpSpPr>
          <a:xfrm>
            <a:off x="-282219" y="0"/>
            <a:ext cx="5067300" cy="939800"/>
            <a:chOff x="-282219" y="0"/>
            <a:chExt cx="5067300" cy="939800"/>
          </a:xfrm>
        </p:grpSpPr>
        <p:pic>
          <p:nvPicPr>
            <p:cNvPr id="5" name="Picture 4">
              <a:extLst>
                <a:ext uri="{FF2B5EF4-FFF2-40B4-BE49-F238E27FC236}">
                  <a16:creationId xmlns:a16="http://schemas.microsoft.com/office/drawing/2014/main" id="{C35E537D-AE69-F743-AF28-D1301D01C770}"/>
                </a:ext>
              </a:extLst>
            </p:cNvPr>
            <p:cNvPicPr>
              <a:picLocks noChangeAspect="1"/>
            </p:cNvPicPr>
            <p:nvPr/>
          </p:nvPicPr>
          <p:blipFill>
            <a:blip r:embed="rId4"/>
            <a:stretch>
              <a:fillRect/>
            </a:stretch>
          </p:blipFill>
          <p:spPr>
            <a:xfrm>
              <a:off x="-282219" y="0"/>
              <a:ext cx="5067300" cy="939800"/>
            </a:xfrm>
            <a:prstGeom prst="rect">
              <a:avLst/>
            </a:prstGeom>
          </p:spPr>
        </p:pic>
        <p:sp>
          <p:nvSpPr>
            <p:cNvPr id="6" name="Rectangle 5">
              <a:extLst>
                <a:ext uri="{FF2B5EF4-FFF2-40B4-BE49-F238E27FC236}">
                  <a16:creationId xmlns:a16="http://schemas.microsoft.com/office/drawing/2014/main" id="{DED826EF-FDE5-E443-A882-2853F53C7F6F}"/>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pic>
        <p:nvPicPr>
          <p:cNvPr id="7" name="Picture 4" descr="Amazon.com: &quot;The C.A.T. Project&quot; Workbook For The Cognitive ...">
            <a:extLst>
              <a:ext uri="{FF2B5EF4-FFF2-40B4-BE49-F238E27FC236}">
                <a16:creationId xmlns:a16="http://schemas.microsoft.com/office/drawing/2014/main" id="{EDB9D376-EFD3-1244-94E8-2E97067CB7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2090" y="4626446"/>
            <a:ext cx="1366337" cy="177091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Recording Dec 14, 2020 at 12:47:06 PM" descr="Audio Recording Dec 14, 2020 at 12:47:06 PM">
            <a:hlinkClick r:id="" action="ppaction://media"/>
            <a:extLst>
              <a:ext uri="{FF2B5EF4-FFF2-40B4-BE49-F238E27FC236}">
                <a16:creationId xmlns:a16="http://schemas.microsoft.com/office/drawing/2014/main" id="{98FE2EAE-4421-EA4C-A842-EFC50CA054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5627" y="256781"/>
            <a:ext cx="812800" cy="812800"/>
          </a:xfrm>
          <a:prstGeom prst="rect">
            <a:avLst/>
          </a:prstGeom>
          <a:solidFill>
            <a:srgbClr val="FAB134"/>
          </a:solidFill>
        </p:spPr>
      </p:pic>
    </p:spTree>
    <p:extLst>
      <p:ext uri="{BB962C8B-B14F-4D97-AF65-F5344CB8AC3E}">
        <p14:creationId xmlns:p14="http://schemas.microsoft.com/office/powerpoint/2010/main" val="361246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C5CAD3-3504-43E5-973D-059A1E0BCC65}"/>
              </a:ext>
            </a:extLst>
          </p:cNvPr>
          <p:cNvSpPr>
            <a:spLocks noGrp="1"/>
          </p:cNvSpPr>
          <p:nvPr>
            <p:ph idx="1"/>
          </p:nvPr>
        </p:nvSpPr>
        <p:spPr>
          <a:xfrm>
            <a:off x="457200" y="1267691"/>
            <a:ext cx="8229600" cy="4525963"/>
          </a:xfrm>
        </p:spPr>
        <p:txBody>
          <a:bodyPr>
            <a:normAutofit/>
          </a:bodyPr>
          <a:lstStyle/>
          <a:p>
            <a:pPr marL="0" indent="0">
              <a:buNone/>
            </a:pPr>
            <a:endParaRPr lang="en-US" sz="2400">
              <a:solidFill>
                <a:schemeClr val="tx2"/>
              </a:solidFill>
              <a:latin typeface="Optima" panose="02000503060000020004" pitchFamily="2" charset="0"/>
            </a:endParaRPr>
          </a:p>
          <a:p>
            <a:pPr marL="457200" lvl="1" indent="0">
              <a:buNone/>
            </a:pPr>
            <a:r>
              <a:rPr lang="en-US" sz="2400">
                <a:solidFill>
                  <a:schemeClr val="tx2"/>
                </a:solidFill>
                <a:latin typeface="Optima" panose="02000503060000020004" pitchFamily="2" charset="0"/>
              </a:rPr>
              <a:t>CBT strategies are presented as part of a 4-step plan. To facilitate recall, the following acronym (FEAR) is introduced:</a:t>
            </a:r>
          </a:p>
          <a:p>
            <a:pPr lvl="2"/>
            <a:r>
              <a:rPr lang="en-US" b="1" u="sng">
                <a:solidFill>
                  <a:schemeClr val="tx2"/>
                </a:solidFill>
                <a:latin typeface="Optima" panose="02000503060000020004" pitchFamily="2" charset="0"/>
              </a:rPr>
              <a:t>F</a:t>
            </a:r>
            <a:r>
              <a:rPr lang="en-US">
                <a:solidFill>
                  <a:schemeClr val="tx2"/>
                </a:solidFill>
                <a:latin typeface="Optima" panose="02000503060000020004" pitchFamily="2" charset="0"/>
              </a:rPr>
              <a:t>eeling Frightened?</a:t>
            </a:r>
          </a:p>
          <a:p>
            <a:pPr lvl="2"/>
            <a:r>
              <a:rPr lang="en-US" b="1" u="sng">
                <a:solidFill>
                  <a:schemeClr val="tx2"/>
                </a:solidFill>
                <a:latin typeface="Optima" panose="02000503060000020004" pitchFamily="2" charset="0"/>
              </a:rPr>
              <a:t>E</a:t>
            </a:r>
            <a:r>
              <a:rPr lang="en-US">
                <a:solidFill>
                  <a:schemeClr val="tx2"/>
                </a:solidFill>
                <a:latin typeface="Optima" panose="02000503060000020004" pitchFamily="2" charset="0"/>
              </a:rPr>
              <a:t>xpecting bad things to happen?</a:t>
            </a:r>
          </a:p>
          <a:p>
            <a:pPr lvl="2"/>
            <a:r>
              <a:rPr lang="en-US" b="1" u="sng">
                <a:solidFill>
                  <a:schemeClr val="tx2"/>
                </a:solidFill>
                <a:latin typeface="Optima" panose="02000503060000020004" pitchFamily="2" charset="0"/>
              </a:rPr>
              <a:t>A</a:t>
            </a:r>
            <a:r>
              <a:rPr lang="en-US">
                <a:solidFill>
                  <a:schemeClr val="tx2"/>
                </a:solidFill>
                <a:latin typeface="Optima" panose="02000503060000020004" pitchFamily="2" charset="0"/>
              </a:rPr>
              <a:t>ttitudes and Actions that will Help?</a:t>
            </a:r>
          </a:p>
          <a:p>
            <a:pPr lvl="2"/>
            <a:r>
              <a:rPr lang="en-US" b="1" u="sng">
                <a:solidFill>
                  <a:schemeClr val="tx2"/>
                </a:solidFill>
                <a:latin typeface="Optima" panose="02000503060000020004" pitchFamily="2" charset="0"/>
              </a:rPr>
              <a:t>R</a:t>
            </a:r>
            <a:r>
              <a:rPr lang="en-US">
                <a:solidFill>
                  <a:schemeClr val="tx2"/>
                </a:solidFill>
                <a:latin typeface="Optima" panose="02000503060000020004" pitchFamily="2" charset="0"/>
              </a:rPr>
              <a:t>esults and Rewards?</a:t>
            </a:r>
          </a:p>
        </p:txBody>
      </p:sp>
      <p:grpSp>
        <p:nvGrpSpPr>
          <p:cNvPr id="6" name="Group 5">
            <a:extLst>
              <a:ext uri="{FF2B5EF4-FFF2-40B4-BE49-F238E27FC236}">
                <a16:creationId xmlns:a16="http://schemas.microsoft.com/office/drawing/2014/main" id="{B99CB6DD-C101-5544-B9ED-2191FDC37414}"/>
              </a:ext>
            </a:extLst>
          </p:cNvPr>
          <p:cNvGrpSpPr/>
          <p:nvPr/>
        </p:nvGrpSpPr>
        <p:grpSpPr>
          <a:xfrm>
            <a:off x="-282219" y="0"/>
            <a:ext cx="5067300" cy="939800"/>
            <a:chOff x="-282219" y="0"/>
            <a:chExt cx="5067300" cy="939800"/>
          </a:xfrm>
        </p:grpSpPr>
        <p:pic>
          <p:nvPicPr>
            <p:cNvPr id="7" name="Picture 6">
              <a:extLst>
                <a:ext uri="{FF2B5EF4-FFF2-40B4-BE49-F238E27FC236}">
                  <a16:creationId xmlns:a16="http://schemas.microsoft.com/office/drawing/2014/main" id="{8B110F0A-587B-974F-870F-530A6C9C5621}"/>
                </a:ext>
              </a:extLst>
            </p:cNvPr>
            <p:cNvPicPr>
              <a:picLocks noChangeAspect="1"/>
            </p:cNvPicPr>
            <p:nvPr/>
          </p:nvPicPr>
          <p:blipFill>
            <a:blip r:embed="rId4"/>
            <a:stretch>
              <a:fillRect/>
            </a:stretch>
          </p:blipFill>
          <p:spPr>
            <a:xfrm>
              <a:off x="-282219" y="0"/>
              <a:ext cx="5067300" cy="939800"/>
            </a:xfrm>
            <a:prstGeom prst="rect">
              <a:avLst/>
            </a:prstGeom>
          </p:spPr>
        </p:pic>
        <p:sp>
          <p:nvSpPr>
            <p:cNvPr id="8" name="Rectangle 7">
              <a:extLst>
                <a:ext uri="{FF2B5EF4-FFF2-40B4-BE49-F238E27FC236}">
                  <a16:creationId xmlns:a16="http://schemas.microsoft.com/office/drawing/2014/main" id="{8C046065-DFD4-F34E-B8C9-2D78CD88798E}"/>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pic>
        <p:nvPicPr>
          <p:cNvPr id="9" name="Picture 4" descr="Amazon.com: &quot;The C.A.T. Project&quot; Workbook For The Cognitive ...">
            <a:extLst>
              <a:ext uri="{FF2B5EF4-FFF2-40B4-BE49-F238E27FC236}">
                <a16:creationId xmlns:a16="http://schemas.microsoft.com/office/drawing/2014/main" id="{FDFD31CF-55BF-3845-8556-E8FBD9FD7E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395" y="4196054"/>
            <a:ext cx="1366337" cy="177091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Dec 14, 2020 at 12:48:49 PM" descr="Audio Recording Dec 14, 2020 at 12:48:49 PM">
            <a:hlinkClick r:id="" action="ppaction://media"/>
            <a:extLst>
              <a:ext uri="{FF2B5EF4-FFF2-40B4-BE49-F238E27FC236}">
                <a16:creationId xmlns:a16="http://schemas.microsoft.com/office/drawing/2014/main" id="{DDC34FEB-E7A8-E146-8B15-B98CEC7702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1926" y="290946"/>
            <a:ext cx="812800" cy="812800"/>
          </a:xfrm>
          <a:prstGeom prst="rect">
            <a:avLst/>
          </a:prstGeom>
          <a:solidFill>
            <a:srgbClr val="FAB134"/>
          </a:solidFill>
        </p:spPr>
      </p:pic>
    </p:spTree>
    <p:extLst>
      <p:ext uri="{BB962C8B-B14F-4D97-AF65-F5344CB8AC3E}">
        <p14:creationId xmlns:p14="http://schemas.microsoft.com/office/powerpoint/2010/main" val="66513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F98159-FF99-49A1-BA7D-80A3F49FE1CA}"/>
              </a:ext>
            </a:extLst>
          </p:cNvPr>
          <p:cNvSpPr>
            <a:spLocks noGrp="1"/>
          </p:cNvSpPr>
          <p:nvPr>
            <p:ph idx="1"/>
          </p:nvPr>
        </p:nvSpPr>
        <p:spPr>
          <a:xfrm>
            <a:off x="213081" y="1315192"/>
            <a:ext cx="6964878" cy="4525963"/>
          </a:xfrm>
        </p:spPr>
        <p:txBody>
          <a:bodyPr>
            <a:normAutofit fontScale="92500" lnSpcReduction="20000"/>
          </a:bodyPr>
          <a:lstStyle/>
          <a:p>
            <a:pPr marL="457200" lvl="1" indent="0">
              <a:buNone/>
            </a:pPr>
            <a:r>
              <a:rPr lang="en-US">
                <a:solidFill>
                  <a:schemeClr val="tx2"/>
                </a:solidFill>
                <a:latin typeface="Optima" panose="02000503060000020004" pitchFamily="2" charset="0"/>
              </a:rPr>
              <a:t>Several key concepts are sequentially introduced during this first segment:</a:t>
            </a:r>
          </a:p>
          <a:p>
            <a:pPr lvl="2"/>
            <a:r>
              <a:rPr lang="en-US">
                <a:solidFill>
                  <a:schemeClr val="tx2"/>
                </a:solidFill>
                <a:latin typeface="Optima" panose="02000503060000020004" pitchFamily="2" charset="0"/>
              </a:rPr>
              <a:t>Focusing on awareness of bodily reactions </a:t>
            </a:r>
          </a:p>
          <a:p>
            <a:pPr lvl="2"/>
            <a:r>
              <a:rPr lang="en-US">
                <a:solidFill>
                  <a:schemeClr val="tx2"/>
                </a:solidFill>
                <a:latin typeface="Optima" panose="02000503060000020004" pitchFamily="2" charset="0"/>
              </a:rPr>
              <a:t>Learning to recognize and focus on ‘self-talk’</a:t>
            </a:r>
          </a:p>
          <a:p>
            <a:pPr lvl="2"/>
            <a:r>
              <a:rPr lang="en-US">
                <a:solidFill>
                  <a:schemeClr val="tx2"/>
                </a:solidFill>
                <a:latin typeface="Optima" panose="02000503060000020004" pitchFamily="2" charset="0"/>
              </a:rPr>
              <a:t>Considering the behavioral implications of anxious self-talk</a:t>
            </a:r>
          </a:p>
          <a:p>
            <a:pPr lvl="2"/>
            <a:r>
              <a:rPr lang="en-US">
                <a:solidFill>
                  <a:schemeClr val="tx2"/>
                </a:solidFill>
                <a:latin typeface="Optima" panose="02000503060000020004" pitchFamily="2" charset="0"/>
              </a:rPr>
              <a:t>Self-evaluation and self-reward</a:t>
            </a:r>
          </a:p>
          <a:p>
            <a:pPr lvl="2"/>
            <a:endParaRPr lang="en-US">
              <a:solidFill>
                <a:schemeClr val="tx2"/>
              </a:solidFill>
              <a:latin typeface="Optima" panose="02000503060000020004" pitchFamily="2" charset="0"/>
            </a:endParaRPr>
          </a:p>
          <a:p>
            <a:pPr marL="457200" lvl="1" indent="0">
              <a:buNone/>
            </a:pPr>
            <a:r>
              <a:rPr lang="en-US">
                <a:solidFill>
                  <a:schemeClr val="tx2"/>
                </a:solidFill>
                <a:latin typeface="Optima" panose="02000503060000020004" pitchFamily="2" charset="0"/>
              </a:rPr>
              <a:t>The teens are then given an opportunity to work with the FEAR plan in real-life examples; some are provided in the workbook, and others are generated from the client’s own life.</a:t>
            </a:r>
          </a:p>
        </p:txBody>
      </p:sp>
      <p:grpSp>
        <p:nvGrpSpPr>
          <p:cNvPr id="6" name="Group 5">
            <a:extLst>
              <a:ext uri="{FF2B5EF4-FFF2-40B4-BE49-F238E27FC236}">
                <a16:creationId xmlns:a16="http://schemas.microsoft.com/office/drawing/2014/main" id="{AC7331F1-56E9-D44B-A6DB-85B3951D34C8}"/>
              </a:ext>
            </a:extLst>
          </p:cNvPr>
          <p:cNvGrpSpPr/>
          <p:nvPr/>
        </p:nvGrpSpPr>
        <p:grpSpPr>
          <a:xfrm>
            <a:off x="-282219" y="0"/>
            <a:ext cx="5067300" cy="939800"/>
            <a:chOff x="-282219" y="0"/>
            <a:chExt cx="5067300" cy="939800"/>
          </a:xfrm>
        </p:grpSpPr>
        <p:pic>
          <p:nvPicPr>
            <p:cNvPr id="7" name="Picture 6">
              <a:extLst>
                <a:ext uri="{FF2B5EF4-FFF2-40B4-BE49-F238E27FC236}">
                  <a16:creationId xmlns:a16="http://schemas.microsoft.com/office/drawing/2014/main" id="{80711663-C766-9D4D-95F5-2FDFCE38792C}"/>
                </a:ext>
              </a:extLst>
            </p:cNvPr>
            <p:cNvPicPr>
              <a:picLocks noChangeAspect="1"/>
            </p:cNvPicPr>
            <p:nvPr/>
          </p:nvPicPr>
          <p:blipFill>
            <a:blip r:embed="rId4"/>
            <a:stretch>
              <a:fillRect/>
            </a:stretch>
          </p:blipFill>
          <p:spPr>
            <a:xfrm>
              <a:off x="-282219" y="0"/>
              <a:ext cx="5067300" cy="939800"/>
            </a:xfrm>
            <a:prstGeom prst="rect">
              <a:avLst/>
            </a:prstGeom>
          </p:spPr>
        </p:pic>
        <p:sp>
          <p:nvSpPr>
            <p:cNvPr id="8" name="Rectangle 7">
              <a:extLst>
                <a:ext uri="{FF2B5EF4-FFF2-40B4-BE49-F238E27FC236}">
                  <a16:creationId xmlns:a16="http://schemas.microsoft.com/office/drawing/2014/main" id="{C7F08C13-BC2C-F14B-9091-3E0AA7B02DB9}"/>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pic>
        <p:nvPicPr>
          <p:cNvPr id="10" name="Picture 4" descr="Amazon.com: &quot;The C.A.T. Project&quot; Workbook For The Cognitive ...">
            <a:extLst>
              <a:ext uri="{FF2B5EF4-FFF2-40B4-BE49-F238E27FC236}">
                <a16:creationId xmlns:a16="http://schemas.microsoft.com/office/drawing/2014/main" id="{B8D076A2-6AC9-CF47-AF9B-2B78317944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959" y="4317085"/>
            <a:ext cx="1366337" cy="177091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Dec 14, 2020 at 12:51:04 PM" descr="Audio Recording Dec 14, 2020 at 12:51:04 PM">
            <a:hlinkClick r:id="" action="ppaction://media"/>
            <a:extLst>
              <a:ext uri="{FF2B5EF4-FFF2-40B4-BE49-F238E27FC236}">
                <a16:creationId xmlns:a16="http://schemas.microsoft.com/office/drawing/2014/main" id="{56110D53-8E00-FD49-B7DA-5F00D88ACE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3616" y="206233"/>
            <a:ext cx="812800" cy="812800"/>
          </a:xfrm>
          <a:prstGeom prst="rect">
            <a:avLst/>
          </a:prstGeom>
          <a:solidFill>
            <a:srgbClr val="FAB134"/>
          </a:solidFill>
        </p:spPr>
      </p:pic>
    </p:spTree>
    <p:extLst>
      <p:ext uri="{BB962C8B-B14F-4D97-AF65-F5344CB8AC3E}">
        <p14:creationId xmlns:p14="http://schemas.microsoft.com/office/powerpoint/2010/main" val="7452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8C04C3-969F-4DE0-8F79-D86D184EAE89}"/>
              </a:ext>
            </a:extLst>
          </p:cNvPr>
          <p:cNvSpPr>
            <a:spLocks noGrp="1"/>
          </p:cNvSpPr>
          <p:nvPr>
            <p:ph idx="1"/>
          </p:nvPr>
        </p:nvSpPr>
        <p:spPr>
          <a:xfrm>
            <a:off x="362197" y="1166018"/>
            <a:ext cx="8229600" cy="4525963"/>
          </a:xfrm>
        </p:spPr>
        <p:txBody>
          <a:bodyPr/>
          <a:lstStyle/>
          <a:p>
            <a:pPr marL="0" indent="0">
              <a:buNone/>
            </a:pPr>
            <a:r>
              <a:rPr lang="en-US" sz="2600">
                <a:solidFill>
                  <a:schemeClr val="tx2"/>
                </a:solidFill>
                <a:latin typeface="Optima" panose="02000503060000020004" pitchFamily="2" charset="0"/>
              </a:rPr>
              <a:t>The second segment of the program is devoted to skill application in increasingly anxiety-provoking situations.</a:t>
            </a:r>
            <a:br>
              <a:rPr lang="en-US" sz="2000">
                <a:solidFill>
                  <a:schemeClr val="tx2"/>
                </a:solidFill>
                <a:latin typeface="Optima" panose="02000503060000020004" pitchFamily="2" charset="0"/>
              </a:rPr>
            </a:br>
            <a:endParaRPr lang="en-US" sz="2000">
              <a:solidFill>
                <a:schemeClr val="tx2"/>
              </a:solidFill>
              <a:latin typeface="Optima" panose="02000503060000020004" pitchFamily="2" charset="0"/>
            </a:endParaRPr>
          </a:p>
          <a:p>
            <a:pPr lvl="1">
              <a:buFont typeface="Wingdings" pitchFamily="2" charset="2"/>
              <a:buChar char="§"/>
            </a:pPr>
            <a:r>
              <a:rPr lang="en-US" sz="2000">
                <a:solidFill>
                  <a:schemeClr val="tx2"/>
                </a:solidFill>
                <a:latin typeface="Optima" panose="02000503060000020004" pitchFamily="2" charset="0"/>
              </a:rPr>
              <a:t>Training strategies such as modeling coping, role-play, and homework assignments are still used</a:t>
            </a:r>
            <a:br>
              <a:rPr lang="en-US" sz="2000">
                <a:solidFill>
                  <a:schemeClr val="tx2"/>
                </a:solidFill>
                <a:latin typeface="Optima" panose="02000503060000020004" pitchFamily="2" charset="0"/>
              </a:rPr>
            </a:br>
            <a:endParaRPr lang="en-US" sz="2000">
              <a:solidFill>
                <a:schemeClr val="tx2"/>
              </a:solidFill>
              <a:latin typeface="Optima" panose="02000503060000020004" pitchFamily="2" charset="0"/>
            </a:endParaRPr>
          </a:p>
          <a:p>
            <a:pPr lvl="1">
              <a:buFont typeface="Wingdings" pitchFamily="2" charset="2"/>
              <a:buChar char="§"/>
            </a:pPr>
            <a:r>
              <a:rPr lang="en-US" sz="2000">
                <a:solidFill>
                  <a:schemeClr val="tx2"/>
                </a:solidFill>
                <a:latin typeface="Optima" panose="02000503060000020004" pitchFamily="2" charset="0"/>
              </a:rPr>
              <a:t>Role play and exposure tasks are arranged in sequence [imaginal exposure (low anxiety)</a:t>
            </a:r>
            <a:r>
              <a:rPr lang="en-US" sz="2000">
                <a:solidFill>
                  <a:schemeClr val="tx2"/>
                </a:solidFill>
                <a:latin typeface="Optima" panose="02000503060000020004" pitchFamily="2" charset="0"/>
                <a:sym typeface="Wingdings" panose="05000000000000000000" pitchFamily="2" charset="2"/>
              </a:rPr>
              <a:t>in vivo exposure (increasing anxiety)]</a:t>
            </a:r>
            <a:br>
              <a:rPr lang="en-US" sz="2000">
                <a:solidFill>
                  <a:schemeClr val="tx2"/>
                </a:solidFill>
                <a:latin typeface="Optima" panose="02000503060000020004" pitchFamily="2" charset="0"/>
                <a:sym typeface="Wingdings" panose="05000000000000000000" pitchFamily="2" charset="2"/>
              </a:rPr>
            </a:br>
            <a:endParaRPr lang="en-US" sz="2000">
              <a:solidFill>
                <a:schemeClr val="tx2"/>
              </a:solidFill>
              <a:latin typeface="Optima" panose="02000503060000020004" pitchFamily="2" charset="0"/>
              <a:sym typeface="Wingdings" panose="05000000000000000000" pitchFamily="2" charset="2"/>
            </a:endParaRPr>
          </a:p>
          <a:p>
            <a:pPr lvl="1">
              <a:buFont typeface="Wingdings" pitchFamily="2" charset="2"/>
              <a:buChar char="§"/>
            </a:pPr>
            <a:r>
              <a:rPr lang="en-US" sz="2000">
                <a:solidFill>
                  <a:schemeClr val="tx2"/>
                </a:solidFill>
                <a:latin typeface="Optima" panose="02000503060000020004" pitchFamily="2" charset="0"/>
                <a:sym typeface="Wingdings" panose="05000000000000000000" pitchFamily="2" charset="2"/>
              </a:rPr>
              <a:t>The last session includes videotaping a film clip(s) about what the teens learned in the program</a:t>
            </a:r>
            <a:endParaRPr lang="en-US" sz="2000">
              <a:solidFill>
                <a:schemeClr val="tx2"/>
              </a:solidFill>
              <a:latin typeface="Optima" panose="02000503060000020004" pitchFamily="2" charset="0"/>
            </a:endParaRPr>
          </a:p>
        </p:txBody>
      </p:sp>
      <p:grpSp>
        <p:nvGrpSpPr>
          <p:cNvPr id="6" name="Group 5">
            <a:extLst>
              <a:ext uri="{FF2B5EF4-FFF2-40B4-BE49-F238E27FC236}">
                <a16:creationId xmlns:a16="http://schemas.microsoft.com/office/drawing/2014/main" id="{1E9F82D2-ACC9-064D-B31C-1889922D5BC2}"/>
              </a:ext>
            </a:extLst>
          </p:cNvPr>
          <p:cNvGrpSpPr/>
          <p:nvPr/>
        </p:nvGrpSpPr>
        <p:grpSpPr>
          <a:xfrm>
            <a:off x="-282219" y="0"/>
            <a:ext cx="5067300" cy="939800"/>
            <a:chOff x="-282219" y="0"/>
            <a:chExt cx="5067300" cy="939800"/>
          </a:xfrm>
        </p:grpSpPr>
        <p:pic>
          <p:nvPicPr>
            <p:cNvPr id="7" name="Picture 6">
              <a:extLst>
                <a:ext uri="{FF2B5EF4-FFF2-40B4-BE49-F238E27FC236}">
                  <a16:creationId xmlns:a16="http://schemas.microsoft.com/office/drawing/2014/main" id="{55B33150-14B4-DC4D-A122-7090FBBAD8E7}"/>
                </a:ext>
              </a:extLst>
            </p:cNvPr>
            <p:cNvPicPr>
              <a:picLocks noChangeAspect="1"/>
            </p:cNvPicPr>
            <p:nvPr/>
          </p:nvPicPr>
          <p:blipFill>
            <a:blip r:embed="rId4"/>
            <a:stretch>
              <a:fillRect/>
            </a:stretch>
          </p:blipFill>
          <p:spPr>
            <a:xfrm>
              <a:off x="-282219" y="0"/>
              <a:ext cx="5067300" cy="939800"/>
            </a:xfrm>
            <a:prstGeom prst="rect">
              <a:avLst/>
            </a:prstGeom>
          </p:spPr>
        </p:pic>
        <p:sp>
          <p:nvSpPr>
            <p:cNvPr id="8" name="Rectangle 7">
              <a:extLst>
                <a:ext uri="{FF2B5EF4-FFF2-40B4-BE49-F238E27FC236}">
                  <a16:creationId xmlns:a16="http://schemas.microsoft.com/office/drawing/2014/main" id="{71A2244A-4284-C04C-9F4D-433F09F19FF5}"/>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pic>
        <p:nvPicPr>
          <p:cNvPr id="9" name="Picture 4" descr="Amazon.com: &quot;The C.A.T. Project&quot; Workbook For The Cognitive ...">
            <a:extLst>
              <a:ext uri="{FF2B5EF4-FFF2-40B4-BE49-F238E27FC236}">
                <a16:creationId xmlns:a16="http://schemas.microsoft.com/office/drawing/2014/main" id="{1BF41C0F-3272-824C-B523-E2A21285B1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675" y="4806523"/>
            <a:ext cx="1366337" cy="177091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Dec 14, 2020 at 12:54:25 PM" descr="Audio Recording Dec 14, 2020 at 12:54:25 PM">
            <a:hlinkClick r:id="" action="ppaction://media"/>
            <a:extLst>
              <a:ext uri="{FF2B5EF4-FFF2-40B4-BE49-F238E27FC236}">
                <a16:creationId xmlns:a16="http://schemas.microsoft.com/office/drawing/2014/main" id="{56C49B1C-E669-9844-BCA9-0B5F24EB34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8461" y="240109"/>
            <a:ext cx="812800" cy="812800"/>
          </a:xfrm>
          <a:prstGeom prst="rect">
            <a:avLst/>
          </a:prstGeom>
          <a:solidFill>
            <a:srgbClr val="FAB134"/>
          </a:solidFill>
        </p:spPr>
      </p:pic>
    </p:spTree>
    <p:extLst>
      <p:ext uri="{BB962C8B-B14F-4D97-AF65-F5344CB8AC3E}">
        <p14:creationId xmlns:p14="http://schemas.microsoft.com/office/powerpoint/2010/main" val="250000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FFD35C-BC34-49AB-8B18-2A5FC351F420}"/>
              </a:ext>
            </a:extLst>
          </p:cNvPr>
          <p:cNvSpPr>
            <a:spLocks noGrp="1"/>
          </p:cNvSpPr>
          <p:nvPr>
            <p:ph idx="1"/>
          </p:nvPr>
        </p:nvSpPr>
        <p:spPr>
          <a:xfrm>
            <a:off x="206019" y="1410844"/>
            <a:ext cx="8229600" cy="3607724"/>
          </a:xfrm>
        </p:spPr>
        <p:txBody>
          <a:bodyPr>
            <a:normAutofit/>
          </a:bodyPr>
          <a:lstStyle/>
          <a:p>
            <a:pPr marL="0" indent="0">
              <a:buNone/>
            </a:pPr>
            <a:r>
              <a:rPr lang="en-US">
                <a:solidFill>
                  <a:schemeClr val="tx2"/>
                </a:solidFill>
                <a:latin typeface="Optima" panose="02000503060000020004" pitchFamily="2" charset="0"/>
              </a:rPr>
              <a:t>Adolescent-friendly adjustments:</a:t>
            </a:r>
          </a:p>
          <a:p>
            <a:pPr lvl="1">
              <a:buFont typeface="Wingdings" pitchFamily="2" charset="2"/>
              <a:buChar char="§"/>
            </a:pPr>
            <a:r>
              <a:rPr lang="en-US">
                <a:solidFill>
                  <a:schemeClr val="tx2"/>
                </a:solidFill>
                <a:latin typeface="Optima" panose="02000503060000020004" pitchFamily="2" charset="0"/>
              </a:rPr>
              <a:t>Program design</a:t>
            </a:r>
          </a:p>
          <a:p>
            <a:pPr lvl="1">
              <a:buFont typeface="Wingdings" pitchFamily="2" charset="2"/>
              <a:buChar char="§"/>
            </a:pPr>
            <a:r>
              <a:rPr lang="en-US">
                <a:solidFill>
                  <a:schemeClr val="tx2"/>
                </a:solidFill>
                <a:latin typeface="Optima" panose="02000503060000020004" pitchFamily="2" charset="0"/>
              </a:rPr>
              <a:t>Strategic use of the FEAR plan</a:t>
            </a:r>
          </a:p>
          <a:p>
            <a:pPr lvl="1">
              <a:buFont typeface="Wingdings" pitchFamily="2" charset="2"/>
              <a:buChar char="§"/>
            </a:pPr>
            <a:r>
              <a:rPr lang="en-US">
                <a:solidFill>
                  <a:schemeClr val="tx2"/>
                </a:solidFill>
                <a:latin typeface="Optima" panose="02000503060000020004" pitchFamily="2" charset="0"/>
              </a:rPr>
              <a:t>Refer to cognitive “thinking traps” more maturely</a:t>
            </a:r>
          </a:p>
          <a:p>
            <a:pPr lvl="1">
              <a:buFont typeface="Wingdings" pitchFamily="2" charset="2"/>
              <a:buChar char="§"/>
            </a:pPr>
            <a:r>
              <a:rPr lang="en-US">
                <a:solidFill>
                  <a:schemeClr val="tx2"/>
                </a:solidFill>
                <a:latin typeface="Optima" panose="02000503060000020004" pitchFamily="2" charset="0"/>
              </a:rPr>
              <a:t>Point system</a:t>
            </a:r>
          </a:p>
          <a:p>
            <a:pPr lvl="1">
              <a:buFont typeface="Wingdings" pitchFamily="2" charset="2"/>
              <a:buChar char="§"/>
            </a:pPr>
            <a:r>
              <a:rPr lang="en-US">
                <a:solidFill>
                  <a:schemeClr val="tx2"/>
                </a:solidFill>
                <a:latin typeface="Optima" panose="02000503060000020004" pitchFamily="2" charset="0"/>
              </a:rPr>
              <a:t>Encouraging independence</a:t>
            </a:r>
          </a:p>
          <a:p>
            <a:pPr marL="457200" lvl="1" indent="0">
              <a:buNone/>
            </a:pPr>
            <a:endParaRPr lang="en-US" i="1">
              <a:solidFill>
                <a:schemeClr val="tx2"/>
              </a:solidFill>
              <a:latin typeface="Optima" panose="02000503060000020004" pitchFamily="2" charset="0"/>
            </a:endParaRPr>
          </a:p>
          <a:p>
            <a:pPr lvl="1">
              <a:buFont typeface="Wingdings" pitchFamily="2" charset="2"/>
              <a:buChar char="§"/>
            </a:pPr>
            <a:endParaRPr lang="en-US">
              <a:solidFill>
                <a:schemeClr val="tx2"/>
              </a:solidFill>
              <a:latin typeface="Optima" panose="02000503060000020004" pitchFamily="2" charset="0"/>
            </a:endParaRPr>
          </a:p>
          <a:p>
            <a:pPr lvl="1">
              <a:buFont typeface="Wingdings" pitchFamily="2" charset="2"/>
              <a:buChar char="§"/>
            </a:pPr>
            <a:endParaRPr lang="en-US">
              <a:solidFill>
                <a:schemeClr val="tx2"/>
              </a:solidFill>
              <a:latin typeface="Optima" panose="02000503060000020004" pitchFamily="2" charset="0"/>
            </a:endParaRPr>
          </a:p>
        </p:txBody>
      </p:sp>
      <p:pic>
        <p:nvPicPr>
          <p:cNvPr id="4" name="Picture 4" descr="Amazon.com: &quot;The C.A.T. Project&quot; Workbook For The Cognitive ...">
            <a:extLst>
              <a:ext uri="{FF2B5EF4-FFF2-40B4-BE49-F238E27FC236}">
                <a16:creationId xmlns:a16="http://schemas.microsoft.com/office/drawing/2014/main" id="{02BF3E2A-7004-4545-AF62-429378A415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3754" y="4464176"/>
            <a:ext cx="1366337" cy="177091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FAF97869-D000-D448-BB1D-D593F1496434}"/>
              </a:ext>
            </a:extLst>
          </p:cNvPr>
          <p:cNvGrpSpPr/>
          <p:nvPr/>
        </p:nvGrpSpPr>
        <p:grpSpPr>
          <a:xfrm>
            <a:off x="-282219" y="0"/>
            <a:ext cx="5067300" cy="939800"/>
            <a:chOff x="-282219" y="0"/>
            <a:chExt cx="5067300" cy="939800"/>
          </a:xfrm>
        </p:grpSpPr>
        <p:pic>
          <p:nvPicPr>
            <p:cNvPr id="9" name="Picture 8">
              <a:extLst>
                <a:ext uri="{FF2B5EF4-FFF2-40B4-BE49-F238E27FC236}">
                  <a16:creationId xmlns:a16="http://schemas.microsoft.com/office/drawing/2014/main" id="{D03C9FEA-966A-784D-A05E-D6BED7935B14}"/>
                </a:ext>
              </a:extLst>
            </p:cNvPr>
            <p:cNvPicPr>
              <a:picLocks noChangeAspect="1"/>
            </p:cNvPicPr>
            <p:nvPr/>
          </p:nvPicPr>
          <p:blipFill>
            <a:blip r:embed="rId6"/>
            <a:stretch>
              <a:fillRect/>
            </a:stretch>
          </p:blipFill>
          <p:spPr>
            <a:xfrm>
              <a:off x="-282219" y="0"/>
              <a:ext cx="5067300" cy="939800"/>
            </a:xfrm>
            <a:prstGeom prst="rect">
              <a:avLst/>
            </a:prstGeom>
          </p:spPr>
        </p:pic>
        <p:sp>
          <p:nvSpPr>
            <p:cNvPr id="10" name="Rectangle 9">
              <a:extLst>
                <a:ext uri="{FF2B5EF4-FFF2-40B4-BE49-F238E27FC236}">
                  <a16:creationId xmlns:a16="http://schemas.microsoft.com/office/drawing/2014/main" id="{75E9C91B-1E77-FE40-A700-C6D2CB740E61}"/>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sp>
        <p:nvSpPr>
          <p:cNvPr id="2" name="TextBox 1">
            <a:extLst>
              <a:ext uri="{FF2B5EF4-FFF2-40B4-BE49-F238E27FC236}">
                <a16:creationId xmlns:a16="http://schemas.microsoft.com/office/drawing/2014/main" id="{BD4E8008-D9BE-D044-9C3E-CB6431FEC5CD}"/>
              </a:ext>
            </a:extLst>
          </p:cNvPr>
          <p:cNvSpPr txBox="1"/>
          <p:nvPr/>
        </p:nvSpPr>
        <p:spPr>
          <a:xfrm>
            <a:off x="296395" y="5199321"/>
            <a:ext cx="8048847" cy="1354217"/>
          </a:xfrm>
          <a:prstGeom prst="rect">
            <a:avLst/>
          </a:prstGeom>
          <a:noFill/>
        </p:spPr>
        <p:txBody>
          <a:bodyPr wrap="square" rtlCol="0">
            <a:spAutoFit/>
          </a:bodyPr>
          <a:lstStyle/>
          <a:p>
            <a:r>
              <a:rPr lang="en-US" sz="3200" i="1">
                <a:solidFill>
                  <a:schemeClr val="tx2"/>
                </a:solidFill>
                <a:latin typeface="Optima" panose="02000503060000020004" pitchFamily="2" charset="0"/>
              </a:rPr>
              <a:t>Flexible</a:t>
            </a:r>
            <a:r>
              <a:rPr lang="en-US" sz="3200">
                <a:solidFill>
                  <a:schemeClr val="tx2"/>
                </a:solidFill>
                <a:latin typeface="Optima" panose="02000503060000020004" pitchFamily="2" charset="0"/>
              </a:rPr>
              <a:t> adherence to the protocol is encouraged</a:t>
            </a:r>
          </a:p>
          <a:p>
            <a:endParaRPr lang="en-US"/>
          </a:p>
        </p:txBody>
      </p:sp>
      <p:pic>
        <p:nvPicPr>
          <p:cNvPr id="6" name="Audio Recording Dec 14, 2020 at 12:59:16 PM" descr="Audio Recording Dec 14, 2020 at 12:59:16 PM">
            <a:hlinkClick r:id="" action="ppaction://media"/>
            <a:extLst>
              <a:ext uri="{FF2B5EF4-FFF2-40B4-BE49-F238E27FC236}">
                <a16:creationId xmlns:a16="http://schemas.microsoft.com/office/drawing/2014/main" id="{0D5090E4-FB69-9E43-B90F-8D749C67E5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pic>
        <p:nvPicPr>
          <p:cNvPr id="11" name="Audio Recording Dec 14, 2020 at 12:59:16 PM" descr="Audio Recording Dec 14, 2020 at 12:59:16 PM">
            <a:hlinkClick r:id="" action="ppaction://media"/>
            <a:extLst>
              <a:ext uri="{FF2B5EF4-FFF2-40B4-BE49-F238E27FC236}">
                <a16:creationId xmlns:a16="http://schemas.microsoft.com/office/drawing/2014/main" id="{3C3113E6-CD10-0B41-AC31-16BB434787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9219" y="194321"/>
            <a:ext cx="812800" cy="812800"/>
          </a:xfrm>
          <a:prstGeom prst="rect">
            <a:avLst/>
          </a:prstGeom>
          <a:solidFill>
            <a:srgbClr val="FFC000"/>
          </a:solidFill>
        </p:spPr>
      </p:pic>
    </p:spTree>
    <p:extLst>
      <p:ext uri="{BB962C8B-B14F-4D97-AF65-F5344CB8AC3E}">
        <p14:creationId xmlns:p14="http://schemas.microsoft.com/office/powerpoint/2010/main" val="1413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2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94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82219" y="0"/>
            <a:ext cx="5067300" cy="939800"/>
          </a:xfrm>
          <a:prstGeom prst="rect">
            <a:avLst/>
          </a:prstGeom>
        </p:spPr>
      </p:pic>
      <p:sp>
        <p:nvSpPr>
          <p:cNvPr id="8" name="Title 1"/>
          <p:cNvSpPr txBox="1">
            <a:spLocks/>
          </p:cNvSpPr>
          <p:nvPr/>
        </p:nvSpPr>
        <p:spPr>
          <a:xfrm>
            <a:off x="190479" y="169333"/>
            <a:ext cx="4367407" cy="6487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Pre-training survey</a:t>
            </a:r>
          </a:p>
        </p:txBody>
      </p:sp>
      <p:sp>
        <p:nvSpPr>
          <p:cNvPr id="9" name="Text Box 19"/>
          <p:cNvSpPr txBox="1"/>
          <p:nvPr/>
        </p:nvSpPr>
        <p:spPr>
          <a:xfrm>
            <a:off x="183426" y="1441061"/>
            <a:ext cx="8420247" cy="1130690"/>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2400" b="1">
                <a:solidFill>
                  <a:schemeClr val="accent1">
                    <a:lumMod val="75000"/>
                  </a:schemeClr>
                </a:solidFill>
                <a:effectLst/>
                <a:latin typeface="Optima" panose="02000503060000020004" pitchFamily="2" charset="0"/>
                <a:ea typeface="ヒラギノ丸ゴ Pro W4"/>
                <a:cs typeface="Times New Roman"/>
              </a:rPr>
              <a:t>Please fill out the survey below regarding past experience with group interventions.</a:t>
            </a:r>
            <a:endParaRPr lang="en-US" sz="2400">
              <a:solidFill>
                <a:schemeClr val="accent1">
                  <a:lumMod val="75000"/>
                </a:schemeClr>
              </a:solidFill>
              <a:effectLst/>
              <a:latin typeface="Optima" panose="02000503060000020004" pitchFamily="2" charset="0"/>
              <a:ea typeface="ヒラギノ丸ゴ Pro W4"/>
              <a:cs typeface="Times New Roman"/>
            </a:endParaRPr>
          </a:p>
        </p:txBody>
      </p:sp>
      <p:sp>
        <p:nvSpPr>
          <p:cNvPr id="2" name="TextBox 1">
            <a:extLst>
              <a:ext uri="{FF2B5EF4-FFF2-40B4-BE49-F238E27FC236}">
                <a16:creationId xmlns:a16="http://schemas.microsoft.com/office/drawing/2014/main" id="{B3E20E91-C4A6-D34C-9113-F404CF5DADD2}"/>
              </a:ext>
            </a:extLst>
          </p:cNvPr>
          <p:cNvSpPr txBox="1"/>
          <p:nvPr/>
        </p:nvSpPr>
        <p:spPr>
          <a:xfrm>
            <a:off x="314325" y="2900363"/>
            <a:ext cx="8158163" cy="369332"/>
          </a:xfrm>
          <a:prstGeom prst="rect">
            <a:avLst/>
          </a:prstGeom>
          <a:noFill/>
        </p:spPr>
        <p:txBody>
          <a:bodyPr wrap="square" lIns="91440" tIns="45720" rIns="91440" bIns="45720" rtlCol="0" anchor="t">
            <a:spAutoFit/>
          </a:bodyPr>
          <a:lstStyle/>
          <a:p>
            <a:pPr algn="ctr"/>
            <a:r>
              <a:rPr lang="en-US" dirty="0">
                <a:ea typeface="+mn-lt"/>
                <a:cs typeface="+mn-lt"/>
                <a:hlinkClick r:id="rId5"/>
              </a:rPr>
              <a:t>Pre-training Survey</a:t>
            </a:r>
            <a:endParaRPr lang="en-US"/>
          </a:p>
        </p:txBody>
      </p:sp>
      <p:pic>
        <p:nvPicPr>
          <p:cNvPr id="3" name="Audio Recording Dec 14, 2020 at 12:15:35 PM" descr="Audio Recording Dec 14, 2020 at 12:15:35 PM">
            <a:hlinkClick r:id="" action="ppaction://media"/>
            <a:extLst>
              <a:ext uri="{FF2B5EF4-FFF2-40B4-BE49-F238E27FC236}">
                <a16:creationId xmlns:a16="http://schemas.microsoft.com/office/drawing/2014/main" id="{E84CAD64-87A5-EF48-AEA6-6DFF2B95FF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2335" y="57555"/>
            <a:ext cx="812800" cy="812800"/>
          </a:xfrm>
          <a:prstGeom prst="rect">
            <a:avLst/>
          </a:prstGeom>
          <a:solidFill>
            <a:srgbClr val="FAB134"/>
          </a:solidFill>
        </p:spPr>
      </p:pic>
    </p:spTree>
    <p:extLst>
      <p:ext uri="{BB962C8B-B14F-4D97-AF65-F5344CB8AC3E}">
        <p14:creationId xmlns:p14="http://schemas.microsoft.com/office/powerpoint/2010/main" val="196156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35D0FF9-66B7-314A-A6B4-8918B01C63C7}"/>
              </a:ext>
            </a:extLst>
          </p:cNvPr>
          <p:cNvGrpSpPr/>
          <p:nvPr/>
        </p:nvGrpSpPr>
        <p:grpSpPr>
          <a:xfrm>
            <a:off x="-282219" y="0"/>
            <a:ext cx="5067300" cy="939800"/>
            <a:chOff x="-282219" y="0"/>
            <a:chExt cx="5067300" cy="939800"/>
          </a:xfrm>
        </p:grpSpPr>
        <p:pic>
          <p:nvPicPr>
            <p:cNvPr id="7" name="Picture 6">
              <a:extLst>
                <a:ext uri="{FF2B5EF4-FFF2-40B4-BE49-F238E27FC236}">
                  <a16:creationId xmlns:a16="http://schemas.microsoft.com/office/drawing/2014/main" id="{41742656-F954-514A-87FC-836254572258}"/>
                </a:ext>
              </a:extLst>
            </p:cNvPr>
            <p:cNvPicPr>
              <a:picLocks noChangeAspect="1"/>
            </p:cNvPicPr>
            <p:nvPr/>
          </p:nvPicPr>
          <p:blipFill>
            <a:blip r:embed="rId4"/>
            <a:stretch>
              <a:fillRect/>
            </a:stretch>
          </p:blipFill>
          <p:spPr>
            <a:xfrm>
              <a:off x="-282219" y="0"/>
              <a:ext cx="5067300" cy="939800"/>
            </a:xfrm>
            <a:prstGeom prst="rect">
              <a:avLst/>
            </a:prstGeom>
          </p:spPr>
        </p:pic>
        <p:sp>
          <p:nvSpPr>
            <p:cNvPr id="8" name="Rectangle 7">
              <a:extLst>
                <a:ext uri="{FF2B5EF4-FFF2-40B4-BE49-F238E27FC236}">
                  <a16:creationId xmlns:a16="http://schemas.microsoft.com/office/drawing/2014/main" id="{63F9AB51-EEDD-2F43-99CD-D9604A860857}"/>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sp>
        <p:nvSpPr>
          <p:cNvPr id="2" name="Title 1">
            <a:extLst>
              <a:ext uri="{FF2B5EF4-FFF2-40B4-BE49-F238E27FC236}">
                <a16:creationId xmlns:a16="http://schemas.microsoft.com/office/drawing/2014/main" id="{9BA4126B-27CE-44AF-AF1A-18DAEB6B542E}"/>
              </a:ext>
            </a:extLst>
          </p:cNvPr>
          <p:cNvSpPr>
            <a:spLocks noGrp="1"/>
          </p:cNvSpPr>
          <p:nvPr>
            <p:ph type="title"/>
          </p:nvPr>
        </p:nvSpPr>
        <p:spPr>
          <a:xfrm>
            <a:off x="533402" y="970992"/>
            <a:ext cx="8229600" cy="1143000"/>
          </a:xfrm>
        </p:spPr>
        <p:txBody>
          <a:bodyPr>
            <a:normAutofit/>
          </a:bodyPr>
          <a:lstStyle/>
          <a:p>
            <a:r>
              <a:rPr lang="en-US" sz="3600">
                <a:solidFill>
                  <a:schemeClr val="tx2"/>
                </a:solidFill>
                <a:latin typeface="Optima" panose="02000503060000020004" pitchFamily="2" charset="0"/>
              </a:rPr>
              <a:t>C.A.T. Project Curriculum Structure</a:t>
            </a:r>
          </a:p>
        </p:txBody>
      </p:sp>
      <p:sp>
        <p:nvSpPr>
          <p:cNvPr id="3" name="Content Placeholder 2">
            <a:extLst>
              <a:ext uri="{FF2B5EF4-FFF2-40B4-BE49-F238E27FC236}">
                <a16:creationId xmlns:a16="http://schemas.microsoft.com/office/drawing/2014/main" id="{7C37F1C9-A791-4EAA-A054-664368EE929B}"/>
              </a:ext>
            </a:extLst>
          </p:cNvPr>
          <p:cNvSpPr>
            <a:spLocks noGrp="1"/>
          </p:cNvSpPr>
          <p:nvPr>
            <p:ph sz="half" idx="1"/>
          </p:nvPr>
        </p:nvSpPr>
        <p:spPr>
          <a:xfrm>
            <a:off x="457199" y="1600200"/>
            <a:ext cx="4327881" cy="4954979"/>
          </a:xfrm>
        </p:spPr>
        <p:txBody>
          <a:bodyPr>
            <a:normAutofit fontScale="92500" lnSpcReduction="20000"/>
          </a:bodyPr>
          <a:lstStyle/>
          <a:p>
            <a:pPr marL="0" indent="0">
              <a:lnSpc>
                <a:spcPct val="150000"/>
              </a:lnSpc>
              <a:buNone/>
            </a:pPr>
            <a:r>
              <a:rPr lang="en-US" sz="2400">
                <a:solidFill>
                  <a:schemeClr val="tx2"/>
                </a:solidFill>
                <a:latin typeface="Optima" panose="02000503060000020004" pitchFamily="2" charset="0"/>
              </a:rPr>
              <a:t>Sessions 1-8 </a:t>
            </a:r>
          </a:p>
          <a:p>
            <a:pPr marL="457200" indent="-457200">
              <a:lnSpc>
                <a:spcPct val="150000"/>
              </a:lnSpc>
              <a:buFont typeface="+mj-lt"/>
              <a:buAutoNum type="arabicPeriod"/>
            </a:pPr>
            <a:r>
              <a:rPr lang="en-US" sz="2400">
                <a:solidFill>
                  <a:schemeClr val="tx2"/>
                </a:solidFill>
                <a:latin typeface="Optima" panose="02000503060000020004" pitchFamily="2" charset="0"/>
              </a:rPr>
              <a:t>Introduction to CAT Project</a:t>
            </a:r>
          </a:p>
          <a:p>
            <a:pPr marL="285750">
              <a:lnSpc>
                <a:spcPct val="150000"/>
              </a:lnSpc>
              <a:buFont typeface="+mj-lt"/>
              <a:buAutoNum type="arabicPeriod"/>
            </a:pPr>
            <a:r>
              <a:rPr lang="en-US" sz="2400">
                <a:solidFill>
                  <a:schemeClr val="tx2"/>
                </a:solidFill>
                <a:latin typeface="Optima" panose="02000503060000020004" pitchFamily="2" charset="0"/>
              </a:rPr>
              <a:t>Recognizing Emotions</a:t>
            </a:r>
          </a:p>
          <a:p>
            <a:pPr marL="285750">
              <a:lnSpc>
                <a:spcPct val="150000"/>
              </a:lnSpc>
              <a:buFont typeface="+mj-lt"/>
              <a:buAutoNum type="arabicPeriod"/>
            </a:pPr>
            <a:r>
              <a:rPr lang="en-US" sz="2400">
                <a:solidFill>
                  <a:schemeClr val="tx2"/>
                </a:solidFill>
                <a:latin typeface="Optima" panose="02000503060000020004" pitchFamily="2" charset="0"/>
              </a:rPr>
              <a:t>Introduction to Relaxation</a:t>
            </a:r>
          </a:p>
          <a:p>
            <a:pPr marL="285750">
              <a:lnSpc>
                <a:spcPct val="150000"/>
              </a:lnSpc>
              <a:buFont typeface="+mj-lt"/>
              <a:buAutoNum type="arabicPeriod"/>
            </a:pPr>
            <a:r>
              <a:rPr lang="en-US" sz="2400">
                <a:solidFill>
                  <a:schemeClr val="tx2"/>
                </a:solidFill>
                <a:latin typeface="Optima" panose="02000503060000020004" pitchFamily="2" charset="0"/>
              </a:rPr>
              <a:t>Meet the Parents, Part 1</a:t>
            </a:r>
          </a:p>
          <a:p>
            <a:pPr marL="285750">
              <a:lnSpc>
                <a:spcPct val="150000"/>
              </a:lnSpc>
              <a:buFont typeface="+mj-lt"/>
              <a:buAutoNum type="arabicPeriod"/>
            </a:pPr>
            <a:r>
              <a:rPr lang="en-US" sz="2400">
                <a:solidFill>
                  <a:schemeClr val="tx2"/>
                </a:solidFill>
                <a:latin typeface="Optima" panose="02000503060000020004" pitchFamily="2" charset="0"/>
              </a:rPr>
              <a:t>Identifying and Challenging Self-Talk</a:t>
            </a:r>
          </a:p>
          <a:p>
            <a:pPr marL="285750">
              <a:lnSpc>
                <a:spcPct val="150000"/>
              </a:lnSpc>
              <a:buFont typeface="+mj-lt"/>
              <a:buAutoNum type="arabicPeriod"/>
            </a:pPr>
            <a:r>
              <a:rPr lang="en-US" sz="2400">
                <a:solidFill>
                  <a:schemeClr val="tx2"/>
                </a:solidFill>
                <a:latin typeface="Optima" panose="02000503060000020004" pitchFamily="2" charset="0"/>
              </a:rPr>
              <a:t>Coping and Problem-Solving</a:t>
            </a:r>
          </a:p>
          <a:p>
            <a:pPr marL="285750">
              <a:lnSpc>
                <a:spcPct val="150000"/>
              </a:lnSpc>
              <a:buFont typeface="+mj-lt"/>
              <a:buAutoNum type="arabicPeriod"/>
            </a:pPr>
            <a:r>
              <a:rPr lang="en-US" sz="2400">
                <a:solidFill>
                  <a:schemeClr val="tx2"/>
                </a:solidFill>
                <a:latin typeface="Optima" panose="02000503060000020004" pitchFamily="2" charset="0"/>
              </a:rPr>
              <a:t>Self-Rating and Self-Reward</a:t>
            </a:r>
          </a:p>
          <a:p>
            <a:pPr marL="285750">
              <a:lnSpc>
                <a:spcPct val="150000"/>
              </a:lnSpc>
              <a:buFont typeface="+mj-lt"/>
              <a:buAutoNum type="arabicPeriod"/>
            </a:pPr>
            <a:r>
              <a:rPr lang="en-US" sz="2400">
                <a:solidFill>
                  <a:schemeClr val="tx2"/>
                </a:solidFill>
                <a:latin typeface="Optima" panose="02000503060000020004" pitchFamily="2" charset="0"/>
              </a:rPr>
              <a:t>Application of FEAR Plan</a:t>
            </a:r>
          </a:p>
        </p:txBody>
      </p:sp>
      <p:pic>
        <p:nvPicPr>
          <p:cNvPr id="4" name="Picture 4" descr="Amazon.com: &quot;The C.A.T. Project&quot; Workbook For The Cognitive ...">
            <a:extLst>
              <a:ext uri="{FF2B5EF4-FFF2-40B4-BE49-F238E27FC236}">
                <a16:creationId xmlns:a16="http://schemas.microsoft.com/office/drawing/2014/main" id="{A478D752-C8E4-4A4C-83DB-8B3B6108B35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08401" y="1644732"/>
            <a:ext cx="3095562" cy="4012171"/>
          </a:xfrm>
          <a:prstGeom prst="rect">
            <a:avLst/>
          </a:prstGeom>
          <a:solidFill>
            <a:srgbClr val="FFFFFF"/>
          </a:solidFill>
        </p:spPr>
      </p:pic>
      <p:pic>
        <p:nvPicPr>
          <p:cNvPr id="5" name="Audio Recording Dec 14, 2020 at 1:01:52 PM" descr="Audio Recording Dec 14, 2020 at 1:01:52 PM">
            <a:hlinkClick r:id="" action="ppaction://media"/>
            <a:extLst>
              <a:ext uri="{FF2B5EF4-FFF2-40B4-BE49-F238E27FC236}">
                <a16:creationId xmlns:a16="http://schemas.microsoft.com/office/drawing/2014/main" id="{1B97B1E0-7A57-A842-AB8E-E0A53FB2DD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0202" y="158192"/>
            <a:ext cx="812800" cy="812800"/>
          </a:xfrm>
          <a:prstGeom prst="rect">
            <a:avLst/>
          </a:prstGeom>
          <a:solidFill>
            <a:srgbClr val="FAB134"/>
          </a:solidFill>
        </p:spPr>
      </p:pic>
    </p:spTree>
    <p:extLst>
      <p:ext uri="{BB962C8B-B14F-4D97-AF65-F5344CB8AC3E}">
        <p14:creationId xmlns:p14="http://schemas.microsoft.com/office/powerpoint/2010/main" val="262363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671089-3D6D-41B3-99CA-C378CF6E1CAC}"/>
              </a:ext>
            </a:extLst>
          </p:cNvPr>
          <p:cNvSpPr>
            <a:spLocks noGrp="1"/>
          </p:cNvSpPr>
          <p:nvPr>
            <p:ph idx="1"/>
          </p:nvPr>
        </p:nvSpPr>
        <p:spPr>
          <a:xfrm>
            <a:off x="25212" y="1649956"/>
            <a:ext cx="8229600" cy="5287945"/>
          </a:xfrm>
        </p:spPr>
        <p:txBody>
          <a:bodyPr/>
          <a:lstStyle/>
          <a:p>
            <a:pPr marL="457200" lvl="1" indent="0">
              <a:buNone/>
            </a:pPr>
            <a:r>
              <a:rPr lang="en-US" sz="2200">
                <a:solidFill>
                  <a:schemeClr val="tx2"/>
                </a:solidFill>
                <a:latin typeface="Optima" panose="02000503060000020004" pitchFamily="2" charset="0"/>
              </a:rPr>
              <a:t>Session 1. Introduction to CAT Project</a:t>
            </a:r>
          </a:p>
          <a:p>
            <a:pPr marL="457200" lvl="1" indent="0">
              <a:buNone/>
            </a:pPr>
            <a:r>
              <a:rPr lang="en-US" sz="2200">
                <a:solidFill>
                  <a:schemeClr val="tx2"/>
                </a:solidFill>
                <a:latin typeface="Optima" panose="02000503060000020004" pitchFamily="2" charset="0"/>
              </a:rPr>
              <a:t>	</a:t>
            </a:r>
            <a:r>
              <a:rPr lang="en-US" sz="1800">
                <a:solidFill>
                  <a:schemeClr val="tx2"/>
                </a:solidFill>
                <a:latin typeface="Optima" panose="02000503060000020004" pitchFamily="2" charset="0"/>
              </a:rPr>
              <a:t>Familiarity, basic information, normalization</a:t>
            </a:r>
          </a:p>
          <a:p>
            <a:pPr marL="457200" lvl="1" indent="0">
              <a:buNone/>
            </a:pPr>
            <a:r>
              <a:rPr lang="en-US" sz="2200">
                <a:solidFill>
                  <a:schemeClr val="tx2"/>
                </a:solidFill>
                <a:latin typeface="Optima" panose="02000503060000020004" pitchFamily="2" charset="0"/>
              </a:rPr>
              <a:t>Session 2. Recognizing Emotions</a:t>
            </a:r>
          </a:p>
          <a:p>
            <a:pPr marL="457200" lvl="1" indent="0">
              <a:buNone/>
            </a:pPr>
            <a:r>
              <a:rPr lang="en-US" sz="2200">
                <a:solidFill>
                  <a:schemeClr val="tx2"/>
                </a:solidFill>
                <a:latin typeface="Optima" panose="02000503060000020004" pitchFamily="2" charset="0"/>
              </a:rPr>
              <a:t>	</a:t>
            </a:r>
            <a:r>
              <a:rPr lang="en-US" sz="1800">
                <a:solidFill>
                  <a:schemeClr val="tx2"/>
                </a:solidFill>
                <a:latin typeface="Optima" panose="02000503060000020004" pitchFamily="2" charset="0"/>
              </a:rPr>
              <a:t>Review, distinguish anxious feelings, introduce step 1 of FEAR Plan – 	“Feeling Frightened,” identify responses to anxiety, introduce anxiety 	hierarchy</a:t>
            </a:r>
          </a:p>
          <a:p>
            <a:pPr marL="457200" lvl="1" indent="0">
              <a:buNone/>
            </a:pPr>
            <a:r>
              <a:rPr lang="en-US" sz="2200">
                <a:solidFill>
                  <a:schemeClr val="tx2"/>
                </a:solidFill>
                <a:latin typeface="Optima" panose="02000503060000020004" pitchFamily="2" charset="0"/>
              </a:rPr>
              <a:t>Session 3. Introduction to Relaxation</a:t>
            </a:r>
          </a:p>
          <a:p>
            <a:pPr marL="457200" lvl="1" indent="0">
              <a:buNone/>
            </a:pPr>
            <a:r>
              <a:rPr lang="en-US" sz="1800">
                <a:solidFill>
                  <a:schemeClr val="tx2"/>
                </a:solidFill>
                <a:latin typeface="Optima" panose="02000503060000020004" pitchFamily="2" charset="0"/>
              </a:rPr>
              <a:t>	Review distinctions between anxious and other feelings, identify 	somatic responses, practice relaxation </a:t>
            </a:r>
          </a:p>
          <a:p>
            <a:pPr marL="457200" lvl="1" indent="0">
              <a:buNone/>
            </a:pPr>
            <a:r>
              <a:rPr lang="en-US" sz="2200">
                <a:solidFill>
                  <a:schemeClr val="tx2"/>
                </a:solidFill>
                <a:latin typeface="Optima" panose="02000503060000020004" pitchFamily="2" charset="0"/>
              </a:rPr>
              <a:t>Session 4. Meet the Parents, Part 1</a:t>
            </a:r>
          </a:p>
          <a:p>
            <a:pPr marL="457200" lvl="1" indent="0">
              <a:buNone/>
            </a:pPr>
            <a:r>
              <a:rPr lang="en-US" sz="2200">
                <a:solidFill>
                  <a:schemeClr val="tx2"/>
                </a:solidFill>
                <a:latin typeface="Optima" panose="02000503060000020004" pitchFamily="2" charset="0"/>
              </a:rPr>
              <a:t>	</a:t>
            </a:r>
            <a:r>
              <a:rPr lang="en-US" sz="1800">
                <a:solidFill>
                  <a:schemeClr val="tx2"/>
                </a:solidFill>
                <a:latin typeface="Optima" panose="02000503060000020004" pitchFamily="2" charset="0"/>
              </a:rPr>
              <a:t>Encourage parental cooperation, provide parenting guidelines</a:t>
            </a:r>
          </a:p>
        </p:txBody>
      </p:sp>
      <p:grpSp>
        <p:nvGrpSpPr>
          <p:cNvPr id="4" name="Group 3">
            <a:extLst>
              <a:ext uri="{FF2B5EF4-FFF2-40B4-BE49-F238E27FC236}">
                <a16:creationId xmlns:a16="http://schemas.microsoft.com/office/drawing/2014/main" id="{C8CFF125-B9BC-0A43-AB2D-4435BB0FE7CF}"/>
              </a:ext>
            </a:extLst>
          </p:cNvPr>
          <p:cNvGrpSpPr/>
          <p:nvPr/>
        </p:nvGrpSpPr>
        <p:grpSpPr>
          <a:xfrm>
            <a:off x="-282219" y="0"/>
            <a:ext cx="5067300" cy="939800"/>
            <a:chOff x="-282219" y="0"/>
            <a:chExt cx="5067300" cy="939800"/>
          </a:xfrm>
        </p:grpSpPr>
        <p:pic>
          <p:nvPicPr>
            <p:cNvPr id="5" name="Picture 4">
              <a:extLst>
                <a:ext uri="{FF2B5EF4-FFF2-40B4-BE49-F238E27FC236}">
                  <a16:creationId xmlns:a16="http://schemas.microsoft.com/office/drawing/2014/main" id="{11D258EC-8C60-AA4D-914E-D496A5E9211D}"/>
                </a:ext>
              </a:extLst>
            </p:cNvPr>
            <p:cNvPicPr>
              <a:picLocks noChangeAspect="1"/>
            </p:cNvPicPr>
            <p:nvPr/>
          </p:nvPicPr>
          <p:blipFill>
            <a:blip r:embed="rId4"/>
            <a:stretch>
              <a:fillRect/>
            </a:stretch>
          </p:blipFill>
          <p:spPr>
            <a:xfrm>
              <a:off x="-282219" y="0"/>
              <a:ext cx="5067300" cy="939800"/>
            </a:xfrm>
            <a:prstGeom prst="rect">
              <a:avLst/>
            </a:prstGeom>
          </p:spPr>
        </p:pic>
        <p:sp>
          <p:nvSpPr>
            <p:cNvPr id="6" name="Rectangle 5">
              <a:extLst>
                <a:ext uri="{FF2B5EF4-FFF2-40B4-BE49-F238E27FC236}">
                  <a16:creationId xmlns:a16="http://schemas.microsoft.com/office/drawing/2014/main" id="{FC6CF02D-ABC9-D447-BC89-78AB8BFDC51E}"/>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pic>
        <p:nvPicPr>
          <p:cNvPr id="9" name="Picture 4" descr="Amazon.com: &quot;The C.A.T. Project&quot; Workbook For The Cognitive ...">
            <a:extLst>
              <a:ext uri="{FF2B5EF4-FFF2-40B4-BE49-F238E27FC236}">
                <a16:creationId xmlns:a16="http://schemas.microsoft.com/office/drawing/2014/main" id="{47E47373-FF28-1D46-8601-61CC69B7B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3858" y="4617708"/>
            <a:ext cx="1366337" cy="177091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Recording Dec 14, 2020 at 1:06:30 PM" descr="Audio Recording Dec 14, 2020 at 1:06:30 PM">
            <a:hlinkClick r:id="" action="ppaction://media"/>
            <a:extLst>
              <a:ext uri="{FF2B5EF4-FFF2-40B4-BE49-F238E27FC236}">
                <a16:creationId xmlns:a16="http://schemas.microsoft.com/office/drawing/2014/main" id="{38E7BE26-4212-DE45-BB7D-58B967057D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7395" y="193707"/>
            <a:ext cx="812800" cy="812800"/>
          </a:xfrm>
          <a:prstGeom prst="rect">
            <a:avLst/>
          </a:prstGeom>
          <a:solidFill>
            <a:srgbClr val="FAB134"/>
          </a:solidFill>
        </p:spPr>
      </p:pic>
    </p:spTree>
    <p:extLst>
      <p:ext uri="{BB962C8B-B14F-4D97-AF65-F5344CB8AC3E}">
        <p14:creationId xmlns:p14="http://schemas.microsoft.com/office/powerpoint/2010/main" val="122999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CFF125-B9BC-0A43-AB2D-4435BB0FE7CF}"/>
              </a:ext>
            </a:extLst>
          </p:cNvPr>
          <p:cNvGrpSpPr/>
          <p:nvPr/>
        </p:nvGrpSpPr>
        <p:grpSpPr>
          <a:xfrm>
            <a:off x="-282219" y="0"/>
            <a:ext cx="5067300" cy="939800"/>
            <a:chOff x="-282219" y="0"/>
            <a:chExt cx="5067300" cy="939800"/>
          </a:xfrm>
        </p:grpSpPr>
        <p:pic>
          <p:nvPicPr>
            <p:cNvPr id="5" name="Picture 4">
              <a:extLst>
                <a:ext uri="{FF2B5EF4-FFF2-40B4-BE49-F238E27FC236}">
                  <a16:creationId xmlns:a16="http://schemas.microsoft.com/office/drawing/2014/main" id="{11D258EC-8C60-AA4D-914E-D496A5E9211D}"/>
                </a:ext>
              </a:extLst>
            </p:cNvPr>
            <p:cNvPicPr>
              <a:picLocks noChangeAspect="1"/>
            </p:cNvPicPr>
            <p:nvPr/>
          </p:nvPicPr>
          <p:blipFill>
            <a:blip r:embed="rId4"/>
            <a:stretch>
              <a:fillRect/>
            </a:stretch>
          </p:blipFill>
          <p:spPr>
            <a:xfrm>
              <a:off x="-282219" y="0"/>
              <a:ext cx="5067300" cy="939800"/>
            </a:xfrm>
            <a:prstGeom prst="rect">
              <a:avLst/>
            </a:prstGeom>
          </p:spPr>
        </p:pic>
        <p:sp>
          <p:nvSpPr>
            <p:cNvPr id="6" name="Rectangle 5">
              <a:extLst>
                <a:ext uri="{FF2B5EF4-FFF2-40B4-BE49-F238E27FC236}">
                  <a16:creationId xmlns:a16="http://schemas.microsoft.com/office/drawing/2014/main" id="{FC6CF02D-ABC9-D447-BC89-78AB8BFDC51E}"/>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pic>
        <p:nvPicPr>
          <p:cNvPr id="9" name="Picture 4" descr="Amazon.com: &quot;The C.A.T. Project&quot; Workbook For The Cognitive ...">
            <a:extLst>
              <a:ext uri="{FF2B5EF4-FFF2-40B4-BE49-F238E27FC236}">
                <a16:creationId xmlns:a16="http://schemas.microsoft.com/office/drawing/2014/main" id="{47E47373-FF28-1D46-8601-61CC69B7B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1436" y="4717917"/>
            <a:ext cx="1366337" cy="177091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C6F90E25-90BA-D44B-B17B-BF63CD5658BA}"/>
              </a:ext>
            </a:extLst>
          </p:cNvPr>
          <p:cNvSpPr>
            <a:spLocks noGrp="1"/>
          </p:cNvSpPr>
          <p:nvPr>
            <p:ph idx="1"/>
          </p:nvPr>
        </p:nvSpPr>
        <p:spPr>
          <a:xfrm>
            <a:off x="25212" y="1649956"/>
            <a:ext cx="8229600" cy="5287945"/>
          </a:xfrm>
        </p:spPr>
        <p:txBody>
          <a:bodyPr/>
          <a:lstStyle/>
          <a:p>
            <a:pPr marL="457200" lvl="1" indent="0">
              <a:buNone/>
            </a:pPr>
            <a:r>
              <a:rPr lang="en-US" sz="2200">
                <a:solidFill>
                  <a:schemeClr val="tx2"/>
                </a:solidFill>
                <a:latin typeface="Optima" panose="02000503060000020004" pitchFamily="2" charset="0"/>
              </a:rPr>
              <a:t>Session 5. Identifying and Challenging Self-Talk</a:t>
            </a:r>
          </a:p>
          <a:p>
            <a:pPr marL="457200" lvl="1" indent="0">
              <a:buNone/>
            </a:pPr>
            <a:r>
              <a:rPr lang="en-US" sz="2200">
                <a:solidFill>
                  <a:schemeClr val="tx2"/>
                </a:solidFill>
                <a:latin typeface="Optima" panose="02000503060000020004" pitchFamily="2" charset="0"/>
              </a:rPr>
              <a:t>	</a:t>
            </a:r>
            <a:r>
              <a:rPr lang="en-US" sz="1800">
                <a:solidFill>
                  <a:schemeClr val="tx2"/>
                </a:solidFill>
                <a:latin typeface="Optima" panose="02000503060000020004" pitchFamily="2" charset="0"/>
              </a:rPr>
              <a:t>Consider function of personal thoughts, introduce step 2 of FEAR Plan – 	“Expecting Bad Things to Happen,” recognize self-talk</a:t>
            </a:r>
          </a:p>
          <a:p>
            <a:pPr marL="457200" lvl="1" indent="0">
              <a:buNone/>
            </a:pPr>
            <a:r>
              <a:rPr lang="en-US" sz="2200">
                <a:solidFill>
                  <a:schemeClr val="tx2"/>
                </a:solidFill>
                <a:latin typeface="Optima" panose="02000503060000020004" pitchFamily="2" charset="0"/>
              </a:rPr>
              <a:t>Session 6. Coping and Problem-Solving</a:t>
            </a:r>
          </a:p>
          <a:p>
            <a:pPr marL="457200" lvl="1" indent="0">
              <a:buNone/>
            </a:pPr>
            <a:r>
              <a:rPr lang="en-US" sz="2200">
                <a:solidFill>
                  <a:schemeClr val="tx2"/>
                </a:solidFill>
                <a:latin typeface="Optima" panose="02000503060000020004" pitchFamily="2" charset="0"/>
              </a:rPr>
              <a:t>	</a:t>
            </a:r>
            <a:r>
              <a:rPr lang="en-US" sz="1800">
                <a:solidFill>
                  <a:schemeClr val="tx2"/>
                </a:solidFill>
                <a:latin typeface="Optima" panose="02000503060000020004" pitchFamily="2" charset="0"/>
              </a:rPr>
              <a:t>Change anxious self-talk into coping self-talk, introduce step 3 of FEAR 	Plan – “Attitudes and Actions that can Help”</a:t>
            </a:r>
          </a:p>
          <a:p>
            <a:pPr marL="457200" lvl="1" indent="0">
              <a:buNone/>
            </a:pPr>
            <a:r>
              <a:rPr lang="en-US" sz="2200">
                <a:solidFill>
                  <a:schemeClr val="tx2"/>
                </a:solidFill>
                <a:latin typeface="Optima" panose="02000503060000020004" pitchFamily="2" charset="0"/>
              </a:rPr>
              <a:t>Session 7. Self-Rating and Self-Reward</a:t>
            </a:r>
          </a:p>
          <a:p>
            <a:pPr marL="457200" lvl="1" indent="0">
              <a:buNone/>
            </a:pPr>
            <a:r>
              <a:rPr lang="en-US" sz="1800">
                <a:solidFill>
                  <a:schemeClr val="tx2"/>
                </a:solidFill>
                <a:latin typeface="Optima" panose="02000503060000020004" pitchFamily="2" charset="0"/>
              </a:rPr>
              <a:t>	Rate and reward performance, introduce step 4 of FEAR Plan – “Results 	and Rewards”</a:t>
            </a:r>
          </a:p>
          <a:p>
            <a:pPr marL="457200" lvl="1" indent="0">
              <a:buNone/>
            </a:pPr>
            <a:r>
              <a:rPr lang="en-US" sz="2200">
                <a:solidFill>
                  <a:schemeClr val="tx2"/>
                </a:solidFill>
                <a:latin typeface="Optima" panose="02000503060000020004" pitchFamily="2" charset="0"/>
              </a:rPr>
              <a:t>Session 8. Application of FEAR Plan</a:t>
            </a:r>
          </a:p>
          <a:p>
            <a:pPr marL="457200" lvl="1" indent="0">
              <a:buNone/>
            </a:pPr>
            <a:r>
              <a:rPr lang="en-US" sz="2200">
                <a:solidFill>
                  <a:schemeClr val="tx2"/>
                </a:solidFill>
                <a:latin typeface="Optima" panose="02000503060000020004" pitchFamily="2" charset="0"/>
              </a:rPr>
              <a:t>	</a:t>
            </a:r>
            <a:r>
              <a:rPr lang="en-US" sz="1800">
                <a:solidFill>
                  <a:schemeClr val="tx2"/>
                </a:solidFill>
                <a:latin typeface="Optima" panose="02000503060000020004" pitchFamily="2" charset="0"/>
              </a:rPr>
              <a:t>Example scenarios</a:t>
            </a:r>
          </a:p>
        </p:txBody>
      </p:sp>
      <p:pic>
        <p:nvPicPr>
          <p:cNvPr id="2" name="Audio Recording Dec 14, 2020 at 1:09:00 PM" descr="Audio Recording Dec 14, 2020 at 1:09:00 PM">
            <a:hlinkClick r:id="" action="ppaction://media"/>
            <a:extLst>
              <a:ext uri="{FF2B5EF4-FFF2-40B4-BE49-F238E27FC236}">
                <a16:creationId xmlns:a16="http://schemas.microsoft.com/office/drawing/2014/main" id="{389C1F71-85ED-1E4B-A36D-394966100C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4973" y="272963"/>
            <a:ext cx="812800" cy="812800"/>
          </a:xfrm>
          <a:prstGeom prst="rect">
            <a:avLst/>
          </a:prstGeom>
          <a:solidFill>
            <a:srgbClr val="FAB134"/>
          </a:solidFill>
        </p:spPr>
      </p:pic>
    </p:spTree>
    <p:extLst>
      <p:ext uri="{BB962C8B-B14F-4D97-AF65-F5344CB8AC3E}">
        <p14:creationId xmlns:p14="http://schemas.microsoft.com/office/powerpoint/2010/main" val="408742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9AE6-4A68-4672-AF34-0BE40CD216EC}"/>
              </a:ext>
            </a:extLst>
          </p:cNvPr>
          <p:cNvSpPr>
            <a:spLocks noGrp="1"/>
          </p:cNvSpPr>
          <p:nvPr>
            <p:ph type="title"/>
          </p:nvPr>
        </p:nvSpPr>
        <p:spPr>
          <a:xfrm>
            <a:off x="-775958" y="1001679"/>
            <a:ext cx="7440619" cy="1060165"/>
          </a:xfrm>
        </p:spPr>
        <p:txBody>
          <a:bodyPr/>
          <a:lstStyle/>
          <a:p>
            <a:pPr algn="ctr"/>
            <a:r>
              <a:rPr lang="en-US">
                <a:solidFill>
                  <a:schemeClr val="tx2"/>
                </a:solidFill>
                <a:latin typeface="Optima" panose="02000503060000020004" pitchFamily="2" charset="0"/>
              </a:rPr>
              <a:t>Workbook Sample</a:t>
            </a:r>
            <a:br>
              <a:rPr lang="en-US">
                <a:solidFill>
                  <a:schemeClr val="tx2"/>
                </a:solidFill>
                <a:latin typeface="Optima" panose="02000503060000020004" pitchFamily="2" charset="0"/>
              </a:rPr>
            </a:br>
            <a:r>
              <a:rPr lang="en-US" sz="1650">
                <a:solidFill>
                  <a:schemeClr val="tx2"/>
                </a:solidFill>
                <a:latin typeface="Optima" panose="02000503060000020004" pitchFamily="2" charset="0"/>
              </a:rPr>
              <a:t>Session 2: Recognizing Emotions</a:t>
            </a:r>
            <a:br>
              <a:rPr lang="en-US" sz="1650">
                <a:solidFill>
                  <a:schemeClr val="tx2"/>
                </a:solidFill>
                <a:latin typeface="Optima" panose="02000503060000020004" pitchFamily="2" charset="0"/>
              </a:rPr>
            </a:br>
            <a:r>
              <a:rPr lang="en-US" sz="1650">
                <a:solidFill>
                  <a:schemeClr val="tx2"/>
                </a:solidFill>
                <a:latin typeface="Optima" panose="02000503060000020004" pitchFamily="2" charset="0"/>
              </a:rPr>
              <a:t>Workbook Activity B</a:t>
            </a:r>
            <a:endParaRPr lang="en-US">
              <a:solidFill>
                <a:schemeClr val="tx2"/>
              </a:solidFill>
              <a:latin typeface="Optima" panose="02000503060000020004" pitchFamily="2" charset="0"/>
            </a:endParaRPr>
          </a:p>
        </p:txBody>
      </p:sp>
      <p:sp>
        <p:nvSpPr>
          <p:cNvPr id="3" name="Content Placeholder 2">
            <a:extLst>
              <a:ext uri="{FF2B5EF4-FFF2-40B4-BE49-F238E27FC236}">
                <a16:creationId xmlns:a16="http://schemas.microsoft.com/office/drawing/2014/main" id="{2423CE1D-05D1-41BE-B1C9-03CF382A3CE5}"/>
              </a:ext>
            </a:extLst>
          </p:cNvPr>
          <p:cNvSpPr>
            <a:spLocks noGrp="1"/>
          </p:cNvSpPr>
          <p:nvPr>
            <p:ph idx="4294967295"/>
          </p:nvPr>
        </p:nvSpPr>
        <p:spPr>
          <a:xfrm>
            <a:off x="534476" y="2247259"/>
            <a:ext cx="5149850" cy="3570288"/>
          </a:xfrm>
          <a:prstGeom prst="rect">
            <a:avLst/>
          </a:prstGeom>
        </p:spPr>
        <p:txBody>
          <a:bodyPr>
            <a:normAutofit fontScale="92500" lnSpcReduction="10000"/>
          </a:bodyPr>
          <a:lstStyle/>
          <a:p>
            <a:pPr marL="0" indent="0">
              <a:buNone/>
            </a:pPr>
            <a:r>
              <a:rPr lang="en-US" sz="1200">
                <a:solidFill>
                  <a:schemeClr val="tx2"/>
                </a:solidFill>
                <a:latin typeface="Optima" panose="02000503060000020004" pitchFamily="2" charset="0"/>
              </a:rPr>
              <a:t>After facilitating listing of emotions and their physical expressions of emotions…</a:t>
            </a:r>
          </a:p>
          <a:p>
            <a:r>
              <a:rPr lang="en-US" sz="1200">
                <a:solidFill>
                  <a:schemeClr val="tx2"/>
                </a:solidFill>
                <a:latin typeface="Optima" panose="02000503060000020004" pitchFamily="2" charset="0"/>
              </a:rPr>
              <a:t>Introduce the sliding scale or Subjective Units of Distress Scale (SUDS) rating. The youth asks the question “How much anxiety do I feel?” The scale ranges from 0-8:</a:t>
            </a:r>
          </a:p>
          <a:p>
            <a:endParaRPr lang="en-US">
              <a:solidFill>
                <a:schemeClr val="tx2"/>
              </a:solidFill>
              <a:latin typeface="Optima" panose="02000503060000020004" pitchFamily="2" charset="0"/>
            </a:endParaRPr>
          </a:p>
          <a:p>
            <a:pPr marL="0" indent="0">
              <a:buNone/>
            </a:pPr>
            <a:endParaRPr lang="en-US">
              <a:solidFill>
                <a:schemeClr val="tx2"/>
              </a:solidFill>
              <a:latin typeface="Optima" panose="02000503060000020004" pitchFamily="2" charset="0"/>
            </a:endParaRPr>
          </a:p>
          <a:p>
            <a:pPr marL="0" indent="0">
              <a:buNone/>
            </a:pPr>
            <a:endParaRPr lang="en-US" sz="1350">
              <a:solidFill>
                <a:schemeClr val="tx2"/>
              </a:solidFill>
              <a:latin typeface="Optima" panose="02000503060000020004" pitchFamily="2" charset="0"/>
            </a:endParaRPr>
          </a:p>
          <a:p>
            <a:pPr marL="0" indent="0">
              <a:buNone/>
            </a:pPr>
            <a:r>
              <a:rPr lang="en-US" sz="1350">
                <a:solidFill>
                  <a:schemeClr val="tx2"/>
                </a:solidFill>
                <a:latin typeface="Optima" panose="02000503060000020004" pitchFamily="2" charset="0"/>
              </a:rPr>
              <a:t>0 = none    2 =  little bit           4 = some	        6 = a lot       8 = very much</a:t>
            </a:r>
          </a:p>
          <a:p>
            <a:pPr marL="0" indent="0">
              <a:buNone/>
            </a:pPr>
            <a:endParaRPr lang="en-US" sz="1350">
              <a:solidFill>
                <a:schemeClr val="tx2"/>
              </a:solidFill>
              <a:latin typeface="Optima" panose="02000503060000020004" pitchFamily="2" charset="0"/>
            </a:endParaRPr>
          </a:p>
          <a:p>
            <a:pPr marL="0" indent="0">
              <a:buNone/>
            </a:pPr>
            <a:r>
              <a:rPr lang="en-US" sz="1350">
                <a:solidFill>
                  <a:schemeClr val="tx2"/>
                </a:solidFill>
                <a:latin typeface="Optima" panose="02000503060000020004" pitchFamily="2" charset="0"/>
              </a:rPr>
              <a:t>This can be used to help determine which situations are more anxiety provoking for the youth. The therapist asks the question: “How much anxiety do you feel when ________? To help the youth use the scale more consistently and effectively, add behavioral anchors to each or some of the numbers e.g., a ‘5’ is how anxious I felt when I thought I lost my term paper. An ‘8’ is how I felt when I had to give a five-minute talk in front of the </a:t>
            </a:r>
            <a:r>
              <a:rPr lang="en-US" sz="1275">
                <a:solidFill>
                  <a:schemeClr val="tx2"/>
                </a:solidFill>
                <a:latin typeface="Optima" panose="02000503060000020004" pitchFamily="2" charset="0"/>
              </a:rPr>
              <a:t>whole</a:t>
            </a:r>
            <a:r>
              <a:rPr lang="en-US" sz="1350">
                <a:solidFill>
                  <a:schemeClr val="tx2"/>
                </a:solidFill>
                <a:latin typeface="Optima" panose="02000503060000020004" pitchFamily="2" charset="0"/>
              </a:rPr>
              <a:t> school .</a:t>
            </a:r>
          </a:p>
        </p:txBody>
      </p:sp>
      <p:sp>
        <p:nvSpPr>
          <p:cNvPr id="5" name="Right Triangle 4">
            <a:extLst>
              <a:ext uri="{FF2B5EF4-FFF2-40B4-BE49-F238E27FC236}">
                <a16:creationId xmlns:a16="http://schemas.microsoft.com/office/drawing/2014/main" id="{9FE48F56-BE21-417F-A353-489DDA16D482}"/>
              </a:ext>
            </a:extLst>
          </p:cNvPr>
          <p:cNvSpPr/>
          <p:nvPr/>
        </p:nvSpPr>
        <p:spPr>
          <a:xfrm rot="10800000">
            <a:off x="805955" y="3119438"/>
            <a:ext cx="4422710" cy="81176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2"/>
              </a:solidFill>
              <a:latin typeface="Optima" panose="02000503060000020004" pitchFamily="2" charset="0"/>
            </a:endParaRPr>
          </a:p>
        </p:txBody>
      </p:sp>
      <p:sp>
        <p:nvSpPr>
          <p:cNvPr id="6" name="Right Triangle 5">
            <a:extLst>
              <a:ext uri="{FF2B5EF4-FFF2-40B4-BE49-F238E27FC236}">
                <a16:creationId xmlns:a16="http://schemas.microsoft.com/office/drawing/2014/main" id="{49FF4792-55F2-4942-9751-269D0341FD89}"/>
              </a:ext>
            </a:extLst>
          </p:cNvPr>
          <p:cNvSpPr/>
          <p:nvPr/>
        </p:nvSpPr>
        <p:spPr>
          <a:xfrm>
            <a:off x="805955" y="3220640"/>
            <a:ext cx="4422710" cy="811763"/>
          </a:xfrm>
          <a:prstGeom prst="r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2"/>
              </a:solidFill>
              <a:latin typeface="Optima" panose="02000503060000020004" pitchFamily="2" charset="0"/>
            </a:endParaRPr>
          </a:p>
        </p:txBody>
      </p:sp>
      <p:cxnSp>
        <p:nvCxnSpPr>
          <p:cNvPr id="8" name="Straight Connector 7">
            <a:extLst>
              <a:ext uri="{FF2B5EF4-FFF2-40B4-BE49-F238E27FC236}">
                <a16:creationId xmlns:a16="http://schemas.microsoft.com/office/drawing/2014/main" id="{6B22E9C5-6792-4982-ACDE-5B82816465E8}"/>
              </a:ext>
            </a:extLst>
          </p:cNvPr>
          <p:cNvCxnSpPr/>
          <p:nvPr/>
        </p:nvCxnSpPr>
        <p:spPr>
          <a:xfrm>
            <a:off x="1794307" y="3670431"/>
            <a:ext cx="0" cy="111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C2A793-76B5-486C-B73A-C959BAAC887D}"/>
              </a:ext>
            </a:extLst>
          </p:cNvPr>
          <p:cNvCxnSpPr/>
          <p:nvPr/>
        </p:nvCxnSpPr>
        <p:spPr>
          <a:xfrm>
            <a:off x="2944352" y="3670431"/>
            <a:ext cx="0" cy="111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F3E89F-1950-4CF4-B2E1-7F4C066B52E3}"/>
              </a:ext>
            </a:extLst>
          </p:cNvPr>
          <p:cNvCxnSpPr>
            <a:cxnSpLocks/>
          </p:cNvCxnSpPr>
          <p:nvPr/>
        </p:nvCxnSpPr>
        <p:spPr>
          <a:xfrm>
            <a:off x="4083930" y="3658769"/>
            <a:ext cx="0" cy="11196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descr="A picture containing clock&#10;&#10;Description automatically generated">
            <a:extLst>
              <a:ext uri="{FF2B5EF4-FFF2-40B4-BE49-F238E27FC236}">
                <a16:creationId xmlns:a16="http://schemas.microsoft.com/office/drawing/2014/main" id="{FE1C4A94-2DF0-4D56-A6C1-C6D8947E1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107714" y="1707706"/>
            <a:ext cx="4612898" cy="3459674"/>
          </a:xfrm>
          <a:prstGeom prst="rect">
            <a:avLst/>
          </a:prstGeom>
          <a:effectLst>
            <a:softEdge rad="482600"/>
          </a:effectLst>
        </p:spPr>
      </p:pic>
      <p:grpSp>
        <p:nvGrpSpPr>
          <p:cNvPr id="11" name="Group 10">
            <a:extLst>
              <a:ext uri="{FF2B5EF4-FFF2-40B4-BE49-F238E27FC236}">
                <a16:creationId xmlns:a16="http://schemas.microsoft.com/office/drawing/2014/main" id="{03DB3F51-A5BB-A944-8F31-E66B1568287E}"/>
              </a:ext>
            </a:extLst>
          </p:cNvPr>
          <p:cNvGrpSpPr/>
          <p:nvPr/>
        </p:nvGrpSpPr>
        <p:grpSpPr>
          <a:xfrm>
            <a:off x="-282219" y="0"/>
            <a:ext cx="5067300" cy="939800"/>
            <a:chOff x="-282219" y="0"/>
            <a:chExt cx="5067300" cy="939800"/>
          </a:xfrm>
        </p:grpSpPr>
        <p:pic>
          <p:nvPicPr>
            <p:cNvPr id="12" name="Picture 11">
              <a:extLst>
                <a:ext uri="{FF2B5EF4-FFF2-40B4-BE49-F238E27FC236}">
                  <a16:creationId xmlns:a16="http://schemas.microsoft.com/office/drawing/2014/main" id="{26FD0C36-4C17-F642-AF98-CF388404D093}"/>
                </a:ext>
              </a:extLst>
            </p:cNvPr>
            <p:cNvPicPr>
              <a:picLocks noChangeAspect="1"/>
            </p:cNvPicPr>
            <p:nvPr/>
          </p:nvPicPr>
          <p:blipFill>
            <a:blip r:embed="rId5"/>
            <a:stretch>
              <a:fillRect/>
            </a:stretch>
          </p:blipFill>
          <p:spPr>
            <a:xfrm>
              <a:off x="-282219" y="0"/>
              <a:ext cx="5067300" cy="939800"/>
            </a:xfrm>
            <a:prstGeom prst="rect">
              <a:avLst/>
            </a:prstGeom>
          </p:spPr>
        </p:pic>
        <p:sp>
          <p:nvSpPr>
            <p:cNvPr id="14" name="Rectangle 13">
              <a:extLst>
                <a:ext uri="{FF2B5EF4-FFF2-40B4-BE49-F238E27FC236}">
                  <a16:creationId xmlns:a16="http://schemas.microsoft.com/office/drawing/2014/main" id="{E829F792-9325-4E42-AF7A-6502DB36012F}"/>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pic>
        <p:nvPicPr>
          <p:cNvPr id="4" name="Audio Recording Dec 14, 2020 at 1:28:22 PM" descr="Audio Recording Dec 14, 2020 at 1:28:22 PM">
            <a:hlinkClick r:id="" action="ppaction://media"/>
            <a:extLst>
              <a:ext uri="{FF2B5EF4-FFF2-40B4-BE49-F238E27FC236}">
                <a16:creationId xmlns:a16="http://schemas.microsoft.com/office/drawing/2014/main" id="{AEF7ED3F-B66E-7C4F-A50E-AFD542A64F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5732" y="188879"/>
            <a:ext cx="812800" cy="812800"/>
          </a:xfrm>
          <a:prstGeom prst="rect">
            <a:avLst/>
          </a:prstGeom>
          <a:solidFill>
            <a:srgbClr val="FAB134"/>
          </a:solidFill>
        </p:spPr>
      </p:pic>
    </p:spTree>
    <p:extLst>
      <p:ext uri="{BB962C8B-B14F-4D97-AF65-F5344CB8AC3E}">
        <p14:creationId xmlns:p14="http://schemas.microsoft.com/office/powerpoint/2010/main" val="351543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44788B-D602-4F22-A811-7A269D0256AF}"/>
              </a:ext>
            </a:extLst>
          </p:cNvPr>
          <p:cNvSpPr>
            <a:spLocks noGrp="1"/>
          </p:cNvSpPr>
          <p:nvPr>
            <p:ph type="title"/>
          </p:nvPr>
        </p:nvSpPr>
        <p:spPr>
          <a:xfrm>
            <a:off x="628651" y="1131094"/>
            <a:ext cx="4354343" cy="994172"/>
          </a:xfrm>
        </p:spPr>
        <p:txBody>
          <a:bodyPr>
            <a:noAutofit/>
          </a:bodyPr>
          <a:lstStyle/>
          <a:p>
            <a:pPr algn="ctr"/>
            <a:r>
              <a:rPr lang="en-US" sz="2800">
                <a:solidFill>
                  <a:schemeClr val="tx2"/>
                </a:solidFill>
                <a:latin typeface="Optima" panose="02000503060000020004" pitchFamily="2" charset="0"/>
              </a:rPr>
              <a:t>Workbook Sample</a:t>
            </a:r>
            <a:br>
              <a:rPr lang="en-US" sz="2800">
                <a:solidFill>
                  <a:schemeClr val="tx2"/>
                </a:solidFill>
                <a:latin typeface="Optima" panose="02000503060000020004" pitchFamily="2" charset="0"/>
              </a:rPr>
            </a:br>
            <a:r>
              <a:rPr lang="en-US" sz="1100">
                <a:solidFill>
                  <a:schemeClr val="tx2"/>
                </a:solidFill>
                <a:latin typeface="Optima" panose="02000503060000020004" pitchFamily="2" charset="0"/>
              </a:rPr>
              <a:t>Session 2: Recognizing Emotions</a:t>
            </a:r>
            <a:br>
              <a:rPr lang="en-US" sz="1100">
                <a:solidFill>
                  <a:schemeClr val="tx2"/>
                </a:solidFill>
                <a:latin typeface="Optima" panose="02000503060000020004" pitchFamily="2" charset="0"/>
              </a:rPr>
            </a:br>
            <a:r>
              <a:rPr lang="en-US" sz="1100">
                <a:solidFill>
                  <a:schemeClr val="tx2"/>
                </a:solidFill>
                <a:latin typeface="Optima" panose="02000503060000020004" pitchFamily="2" charset="0"/>
              </a:rPr>
              <a:t>Activity 5 (also in workbook)</a:t>
            </a:r>
            <a:endParaRPr lang="en-US" sz="2800">
              <a:solidFill>
                <a:schemeClr val="tx2"/>
              </a:solidFill>
              <a:latin typeface="Optima" panose="02000503060000020004" pitchFamily="2" charset="0"/>
            </a:endParaRPr>
          </a:p>
        </p:txBody>
      </p:sp>
      <p:sp>
        <p:nvSpPr>
          <p:cNvPr id="14" name="Content Placeholder 13">
            <a:extLst>
              <a:ext uri="{FF2B5EF4-FFF2-40B4-BE49-F238E27FC236}">
                <a16:creationId xmlns:a16="http://schemas.microsoft.com/office/drawing/2014/main" id="{3F8F1DDD-B112-401C-971E-D4716BE71335}"/>
              </a:ext>
            </a:extLst>
          </p:cNvPr>
          <p:cNvSpPr txBox="1">
            <a:spLocks noGrp="1"/>
          </p:cNvSpPr>
          <p:nvPr>
            <p:ph idx="1"/>
          </p:nvPr>
        </p:nvSpPr>
        <p:spPr>
          <a:xfrm>
            <a:off x="213081" y="1983716"/>
            <a:ext cx="5498950" cy="3237809"/>
          </a:xfrm>
          <a:prstGeom prst="rect">
            <a:avLst/>
          </a:prstGeom>
          <a:noFill/>
        </p:spPr>
        <p:txBody>
          <a:bodyPr wrap="square" rtlCol="0">
            <a:spAutoFit/>
          </a:bodyPr>
          <a:lstStyle/>
          <a:p>
            <a:pPr marL="0" indent="0">
              <a:buNone/>
            </a:pPr>
            <a:r>
              <a:rPr lang="en-US" sz="1400" b="1">
                <a:solidFill>
                  <a:schemeClr val="tx2"/>
                </a:solidFill>
                <a:latin typeface="Optima" panose="02000503060000020004" pitchFamily="2" charset="0"/>
              </a:rPr>
              <a:t>Introduce the FEAR Plan and Step 1 of the plan, “Feeling Frightened?”</a:t>
            </a:r>
          </a:p>
          <a:p>
            <a:pPr marL="0" indent="0">
              <a:buNone/>
            </a:pPr>
            <a:r>
              <a:rPr lang="en-US" sz="1400">
                <a:solidFill>
                  <a:schemeClr val="tx2"/>
                </a:solidFill>
                <a:latin typeface="Optima" panose="02000503060000020004" pitchFamily="2" charset="0"/>
              </a:rPr>
              <a:t>“The FEAR Plan is a plan to use whenever you’re anxious. It helps you to cope with situations that make you feel anxious. Today we’re going to learn the first step of the FEAR Plan: Recognizing physical feelings and tension in your body and that you’re worried is the first step in learning how to cope with these situations. To help remember the first step you can use the question: </a:t>
            </a:r>
            <a:r>
              <a:rPr lang="en-US" sz="1400" b="1">
                <a:solidFill>
                  <a:schemeClr val="tx2"/>
                </a:solidFill>
                <a:latin typeface="Optima" panose="02000503060000020004" pitchFamily="2" charset="0"/>
              </a:rPr>
              <a:t>“Feeling frightened?”</a:t>
            </a:r>
          </a:p>
          <a:p>
            <a:pPr marL="0" indent="0">
              <a:buNone/>
            </a:pPr>
            <a:endParaRPr lang="en-US" sz="1400" b="1">
              <a:solidFill>
                <a:schemeClr val="tx2"/>
              </a:solidFill>
              <a:latin typeface="Optima" panose="02000503060000020004" pitchFamily="2" charset="0"/>
            </a:endParaRPr>
          </a:p>
          <a:p>
            <a:pPr marL="0" indent="0">
              <a:buNone/>
            </a:pPr>
            <a:r>
              <a:rPr lang="en-US" sz="1400" b="1">
                <a:solidFill>
                  <a:schemeClr val="tx2"/>
                </a:solidFill>
                <a:latin typeface="Optima" panose="02000503060000020004" pitchFamily="2" charset="0"/>
              </a:rPr>
              <a:t>Begin constructing a FEAR Hierarchy: </a:t>
            </a:r>
            <a:r>
              <a:rPr lang="en-US" sz="1400">
                <a:solidFill>
                  <a:schemeClr val="tx2"/>
                </a:solidFill>
                <a:latin typeface="Optima" panose="02000503060000020004" pitchFamily="2" charset="0"/>
              </a:rPr>
              <a:t>Begin to construct a hierarchy of anxiety-provoking situations (“FEAR Hierarchy” space provided in the back of the Workbook). The situations should be listed from least anxiety-provoking (SUDS=1/2/3) to most (SUDS 7/8) anxiety-provoking</a:t>
            </a:r>
            <a:endParaRPr lang="en-US" sz="1400" b="1">
              <a:solidFill>
                <a:schemeClr val="tx2"/>
              </a:solidFill>
              <a:latin typeface="Optima" panose="02000503060000020004" pitchFamily="2" charset="0"/>
            </a:endParaRPr>
          </a:p>
        </p:txBody>
      </p:sp>
      <p:pic>
        <p:nvPicPr>
          <p:cNvPr id="18" name="Picture 17" descr="A close up of a piece of paper&#10;&#10;Description automatically generated">
            <a:extLst>
              <a:ext uri="{FF2B5EF4-FFF2-40B4-BE49-F238E27FC236}">
                <a16:creationId xmlns:a16="http://schemas.microsoft.com/office/drawing/2014/main" id="{E4323887-9553-47F7-8422-5131BAD6A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95364" y="1176549"/>
            <a:ext cx="4497777" cy="3373333"/>
          </a:xfrm>
          <a:prstGeom prst="rect">
            <a:avLst/>
          </a:prstGeom>
          <a:effectLst>
            <a:softEdge rad="355600"/>
          </a:effectLst>
        </p:spPr>
      </p:pic>
      <p:grpSp>
        <p:nvGrpSpPr>
          <p:cNvPr id="5" name="Group 4">
            <a:extLst>
              <a:ext uri="{FF2B5EF4-FFF2-40B4-BE49-F238E27FC236}">
                <a16:creationId xmlns:a16="http://schemas.microsoft.com/office/drawing/2014/main" id="{1BB417F3-197D-3F4D-8D5A-73A5E21AA7CC}"/>
              </a:ext>
            </a:extLst>
          </p:cNvPr>
          <p:cNvGrpSpPr/>
          <p:nvPr/>
        </p:nvGrpSpPr>
        <p:grpSpPr>
          <a:xfrm>
            <a:off x="-282219" y="0"/>
            <a:ext cx="5067300" cy="939800"/>
            <a:chOff x="-282219" y="0"/>
            <a:chExt cx="5067300" cy="939800"/>
          </a:xfrm>
        </p:grpSpPr>
        <p:pic>
          <p:nvPicPr>
            <p:cNvPr id="6" name="Picture 5">
              <a:extLst>
                <a:ext uri="{FF2B5EF4-FFF2-40B4-BE49-F238E27FC236}">
                  <a16:creationId xmlns:a16="http://schemas.microsoft.com/office/drawing/2014/main" id="{04F9632E-5865-6649-BE06-AF914A714D87}"/>
                </a:ext>
              </a:extLst>
            </p:cNvPr>
            <p:cNvPicPr>
              <a:picLocks noChangeAspect="1"/>
            </p:cNvPicPr>
            <p:nvPr/>
          </p:nvPicPr>
          <p:blipFill>
            <a:blip r:embed="rId3"/>
            <a:stretch>
              <a:fillRect/>
            </a:stretch>
          </p:blipFill>
          <p:spPr>
            <a:xfrm>
              <a:off x="-282219" y="0"/>
              <a:ext cx="5067300" cy="939800"/>
            </a:xfrm>
            <a:prstGeom prst="rect">
              <a:avLst/>
            </a:prstGeom>
          </p:spPr>
        </p:pic>
        <p:sp>
          <p:nvSpPr>
            <p:cNvPr id="7" name="Rectangle 6">
              <a:extLst>
                <a:ext uri="{FF2B5EF4-FFF2-40B4-BE49-F238E27FC236}">
                  <a16:creationId xmlns:a16="http://schemas.microsoft.com/office/drawing/2014/main" id="{2B5B0F7E-C88F-664F-92D7-E82828D02F58}"/>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spTree>
    <p:extLst>
      <p:ext uri="{BB962C8B-B14F-4D97-AF65-F5344CB8AC3E}">
        <p14:creationId xmlns:p14="http://schemas.microsoft.com/office/powerpoint/2010/main" val="4291996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omputer&#10;&#10;Description automatically generated">
            <a:extLst>
              <a:ext uri="{FF2B5EF4-FFF2-40B4-BE49-F238E27FC236}">
                <a16:creationId xmlns:a16="http://schemas.microsoft.com/office/drawing/2014/main" id="{E4FDF687-170D-4141-8A6D-4F574AB058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9131"/>
          <a:stretch/>
        </p:blipFill>
        <p:spPr>
          <a:xfrm rot="5400000">
            <a:off x="2190372" y="1534791"/>
            <a:ext cx="5133696" cy="4237185"/>
          </a:xfrm>
          <a:effectLst>
            <a:softEdge rad="215900"/>
          </a:effectLst>
        </p:spPr>
      </p:pic>
      <p:grpSp>
        <p:nvGrpSpPr>
          <p:cNvPr id="4" name="Group 3">
            <a:extLst>
              <a:ext uri="{FF2B5EF4-FFF2-40B4-BE49-F238E27FC236}">
                <a16:creationId xmlns:a16="http://schemas.microsoft.com/office/drawing/2014/main" id="{ADBF6518-4DE1-8443-8CDA-5FC80E999631}"/>
              </a:ext>
            </a:extLst>
          </p:cNvPr>
          <p:cNvGrpSpPr/>
          <p:nvPr/>
        </p:nvGrpSpPr>
        <p:grpSpPr>
          <a:xfrm>
            <a:off x="-282219" y="0"/>
            <a:ext cx="5067300" cy="939800"/>
            <a:chOff x="-282219" y="0"/>
            <a:chExt cx="5067300" cy="939800"/>
          </a:xfrm>
        </p:grpSpPr>
        <p:pic>
          <p:nvPicPr>
            <p:cNvPr id="6" name="Picture 5">
              <a:extLst>
                <a:ext uri="{FF2B5EF4-FFF2-40B4-BE49-F238E27FC236}">
                  <a16:creationId xmlns:a16="http://schemas.microsoft.com/office/drawing/2014/main" id="{05EAD94A-F4EC-1D4F-AC86-63A581E135D5}"/>
                </a:ext>
              </a:extLst>
            </p:cNvPr>
            <p:cNvPicPr>
              <a:picLocks noChangeAspect="1"/>
            </p:cNvPicPr>
            <p:nvPr/>
          </p:nvPicPr>
          <p:blipFill>
            <a:blip r:embed="rId3"/>
            <a:stretch>
              <a:fillRect/>
            </a:stretch>
          </p:blipFill>
          <p:spPr>
            <a:xfrm>
              <a:off x="-282219" y="0"/>
              <a:ext cx="5067300" cy="939800"/>
            </a:xfrm>
            <a:prstGeom prst="rect">
              <a:avLst/>
            </a:prstGeom>
          </p:spPr>
        </p:pic>
        <p:sp>
          <p:nvSpPr>
            <p:cNvPr id="7" name="Rectangle 6">
              <a:extLst>
                <a:ext uri="{FF2B5EF4-FFF2-40B4-BE49-F238E27FC236}">
                  <a16:creationId xmlns:a16="http://schemas.microsoft.com/office/drawing/2014/main" id="{E897FB4C-62CE-0D4D-84E5-EB9C4E950C63}"/>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spTree>
    <p:extLst>
      <p:ext uri="{BB962C8B-B14F-4D97-AF65-F5344CB8AC3E}">
        <p14:creationId xmlns:p14="http://schemas.microsoft.com/office/powerpoint/2010/main" val="2462920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B0B7-23AD-4FF1-AB56-0E3607FC7585}"/>
              </a:ext>
            </a:extLst>
          </p:cNvPr>
          <p:cNvSpPr>
            <a:spLocks noGrp="1"/>
          </p:cNvSpPr>
          <p:nvPr>
            <p:ph type="title"/>
          </p:nvPr>
        </p:nvSpPr>
        <p:spPr>
          <a:xfrm>
            <a:off x="213081" y="1007637"/>
            <a:ext cx="8229600" cy="1143000"/>
          </a:xfrm>
        </p:spPr>
        <p:txBody>
          <a:bodyPr/>
          <a:lstStyle/>
          <a:p>
            <a:r>
              <a:rPr lang="en-US">
                <a:solidFill>
                  <a:schemeClr val="tx2"/>
                </a:solidFill>
                <a:latin typeface="Optima" panose="02000503060000020004" pitchFamily="2" charset="0"/>
              </a:rPr>
              <a:t>C.A.T. Lesson Structure </a:t>
            </a:r>
          </a:p>
        </p:txBody>
      </p:sp>
      <p:sp>
        <p:nvSpPr>
          <p:cNvPr id="3" name="Content Placeholder 2">
            <a:extLst>
              <a:ext uri="{FF2B5EF4-FFF2-40B4-BE49-F238E27FC236}">
                <a16:creationId xmlns:a16="http://schemas.microsoft.com/office/drawing/2014/main" id="{40CDB696-03DF-468A-80F5-C9AD48166B26}"/>
              </a:ext>
            </a:extLst>
          </p:cNvPr>
          <p:cNvSpPr>
            <a:spLocks noGrp="1"/>
          </p:cNvSpPr>
          <p:nvPr>
            <p:ph idx="1"/>
          </p:nvPr>
        </p:nvSpPr>
        <p:spPr>
          <a:xfrm>
            <a:off x="457200" y="2150637"/>
            <a:ext cx="7985481" cy="4392667"/>
          </a:xfrm>
        </p:spPr>
        <p:txBody>
          <a:bodyPr/>
          <a:lstStyle/>
          <a:p>
            <a:pPr marL="0" indent="0">
              <a:buNone/>
            </a:pPr>
            <a:r>
              <a:rPr lang="en-US" sz="2800">
                <a:solidFill>
                  <a:schemeClr val="tx2"/>
                </a:solidFill>
                <a:latin typeface="Optima" panose="02000503060000020004" pitchFamily="2" charset="0"/>
              </a:rPr>
              <a:t>Sessions 9-16 </a:t>
            </a:r>
          </a:p>
          <a:p>
            <a:pPr marL="685800" lvl="1" indent="-342900">
              <a:buFont typeface="+mj-lt"/>
              <a:buAutoNum type="arabicPeriod" startAt="9"/>
            </a:pPr>
            <a:r>
              <a:rPr lang="en-US" sz="2400">
                <a:solidFill>
                  <a:schemeClr val="tx2"/>
                </a:solidFill>
                <a:latin typeface="Optima" panose="02000503060000020004" pitchFamily="2" charset="0"/>
              </a:rPr>
              <a:t>Meet the Parents, Part II</a:t>
            </a:r>
          </a:p>
          <a:p>
            <a:pPr marL="685800" lvl="1" indent="-342900">
              <a:buFont typeface="+mj-lt"/>
              <a:buAutoNum type="arabicPeriod" startAt="9"/>
            </a:pPr>
            <a:r>
              <a:rPr lang="en-US" sz="2400">
                <a:solidFill>
                  <a:schemeClr val="tx2"/>
                </a:solidFill>
                <a:latin typeface="Optima" panose="02000503060000020004" pitchFamily="2" charset="0"/>
              </a:rPr>
              <a:t>Start Practicing</a:t>
            </a:r>
          </a:p>
          <a:p>
            <a:pPr marL="685800" lvl="1" indent="-342900">
              <a:buFont typeface="+mj-lt"/>
              <a:buAutoNum type="arabicPeriod" startAt="9"/>
            </a:pPr>
            <a:r>
              <a:rPr lang="en-US" sz="2400">
                <a:solidFill>
                  <a:schemeClr val="tx2"/>
                </a:solidFill>
                <a:latin typeface="Optima" panose="02000503060000020004" pitchFamily="2" charset="0"/>
              </a:rPr>
              <a:t>More Practice</a:t>
            </a:r>
          </a:p>
          <a:p>
            <a:pPr marL="685800" lvl="1" indent="-342900">
              <a:buFont typeface="+mj-lt"/>
              <a:buAutoNum type="arabicPeriod" startAt="9"/>
            </a:pPr>
            <a:r>
              <a:rPr lang="en-US" sz="2400">
                <a:solidFill>
                  <a:schemeClr val="tx2"/>
                </a:solidFill>
                <a:latin typeface="Optima" panose="02000503060000020004" pitchFamily="2" charset="0"/>
              </a:rPr>
              <a:t>More Practice</a:t>
            </a:r>
          </a:p>
          <a:p>
            <a:pPr marL="685800" lvl="1" indent="-342900">
              <a:buFont typeface="+mj-lt"/>
              <a:buAutoNum type="arabicPeriod" startAt="9"/>
            </a:pPr>
            <a:r>
              <a:rPr lang="en-US" sz="2400">
                <a:solidFill>
                  <a:schemeClr val="tx2"/>
                </a:solidFill>
                <a:latin typeface="Optima" panose="02000503060000020004" pitchFamily="2" charset="0"/>
              </a:rPr>
              <a:t>More Practice</a:t>
            </a:r>
          </a:p>
          <a:p>
            <a:pPr marL="685800" lvl="1" indent="-342900">
              <a:buFont typeface="+mj-lt"/>
              <a:buAutoNum type="arabicPeriod" startAt="9"/>
            </a:pPr>
            <a:r>
              <a:rPr lang="en-US" sz="2400">
                <a:solidFill>
                  <a:schemeClr val="tx2"/>
                </a:solidFill>
                <a:latin typeface="Optima" panose="02000503060000020004" pitchFamily="2" charset="0"/>
              </a:rPr>
              <a:t>More Practice</a:t>
            </a:r>
          </a:p>
          <a:p>
            <a:pPr marL="685800" lvl="1" indent="-342900">
              <a:buFont typeface="+mj-lt"/>
              <a:buAutoNum type="arabicPeriod" startAt="9"/>
            </a:pPr>
            <a:r>
              <a:rPr lang="en-US" sz="2400">
                <a:solidFill>
                  <a:schemeClr val="tx2"/>
                </a:solidFill>
                <a:latin typeface="Optima" panose="02000503060000020004" pitchFamily="2" charset="0"/>
              </a:rPr>
              <a:t>More Practice</a:t>
            </a:r>
          </a:p>
          <a:p>
            <a:pPr marL="685800" lvl="1" indent="-342900">
              <a:buFont typeface="+mj-lt"/>
              <a:buAutoNum type="arabicPeriod" startAt="9"/>
            </a:pPr>
            <a:r>
              <a:rPr lang="en-US" sz="2400">
                <a:solidFill>
                  <a:schemeClr val="tx2"/>
                </a:solidFill>
                <a:latin typeface="Optima" panose="02000503060000020004" pitchFamily="2" charset="0"/>
              </a:rPr>
              <a:t>More Practice</a:t>
            </a:r>
          </a:p>
        </p:txBody>
      </p:sp>
      <p:grpSp>
        <p:nvGrpSpPr>
          <p:cNvPr id="4" name="Group 3">
            <a:extLst>
              <a:ext uri="{FF2B5EF4-FFF2-40B4-BE49-F238E27FC236}">
                <a16:creationId xmlns:a16="http://schemas.microsoft.com/office/drawing/2014/main" id="{4DA5E901-4E34-A048-807D-F76C116AE284}"/>
              </a:ext>
            </a:extLst>
          </p:cNvPr>
          <p:cNvGrpSpPr/>
          <p:nvPr/>
        </p:nvGrpSpPr>
        <p:grpSpPr>
          <a:xfrm>
            <a:off x="-282219" y="0"/>
            <a:ext cx="5067300" cy="939800"/>
            <a:chOff x="-282219" y="0"/>
            <a:chExt cx="5067300" cy="939800"/>
          </a:xfrm>
        </p:grpSpPr>
        <p:pic>
          <p:nvPicPr>
            <p:cNvPr id="5" name="Picture 4">
              <a:extLst>
                <a:ext uri="{FF2B5EF4-FFF2-40B4-BE49-F238E27FC236}">
                  <a16:creationId xmlns:a16="http://schemas.microsoft.com/office/drawing/2014/main" id="{0055FCEB-A0A5-8040-8417-9EE79423CEEB}"/>
                </a:ext>
              </a:extLst>
            </p:cNvPr>
            <p:cNvPicPr>
              <a:picLocks noChangeAspect="1"/>
            </p:cNvPicPr>
            <p:nvPr/>
          </p:nvPicPr>
          <p:blipFill>
            <a:blip r:embed="rId4"/>
            <a:stretch>
              <a:fillRect/>
            </a:stretch>
          </p:blipFill>
          <p:spPr>
            <a:xfrm>
              <a:off x="-282219" y="0"/>
              <a:ext cx="5067300" cy="939800"/>
            </a:xfrm>
            <a:prstGeom prst="rect">
              <a:avLst/>
            </a:prstGeom>
          </p:spPr>
        </p:pic>
        <p:sp>
          <p:nvSpPr>
            <p:cNvPr id="6" name="Rectangle 5">
              <a:extLst>
                <a:ext uri="{FF2B5EF4-FFF2-40B4-BE49-F238E27FC236}">
                  <a16:creationId xmlns:a16="http://schemas.microsoft.com/office/drawing/2014/main" id="{4C867ABC-2567-D340-AA83-6A83D04763F7}"/>
                </a:ext>
              </a:extLst>
            </p:cNvPr>
            <p:cNvSpPr/>
            <p:nvPr/>
          </p:nvSpPr>
          <p:spPr>
            <a:xfrm>
              <a:off x="213081" y="146734"/>
              <a:ext cx="4572000" cy="646331"/>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Internalizing Behaviors</a:t>
              </a:r>
            </a:p>
          </p:txBody>
        </p:sp>
      </p:grpSp>
      <p:pic>
        <p:nvPicPr>
          <p:cNvPr id="7" name="Picture 4" descr="Amazon.com: &quot;The C.A.T. Project&quot; Workbook For The Cognitive ...">
            <a:extLst>
              <a:ext uri="{FF2B5EF4-FFF2-40B4-BE49-F238E27FC236}">
                <a16:creationId xmlns:a16="http://schemas.microsoft.com/office/drawing/2014/main" id="{17932AF7-594D-1C4C-B32C-CFCFF8EE1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4582" y="1700609"/>
            <a:ext cx="1366337" cy="17709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A1BBD9B-C2C7-8F40-A90E-081B60B04A99}"/>
              </a:ext>
            </a:extLst>
          </p:cNvPr>
          <p:cNvPicPr>
            <a:picLocks noChangeAspect="1"/>
          </p:cNvPicPr>
          <p:nvPr/>
        </p:nvPicPr>
        <p:blipFill>
          <a:blip r:embed="rId6">
            <a:duotone>
              <a:schemeClr val="accent1">
                <a:shade val="45000"/>
                <a:satMod val="135000"/>
              </a:schemeClr>
              <a:prstClr val="white"/>
            </a:duotone>
          </a:blip>
          <a:stretch>
            <a:fillRect/>
          </a:stretch>
        </p:blipFill>
        <p:spPr>
          <a:xfrm>
            <a:off x="3542888" y="3705101"/>
            <a:ext cx="5503882" cy="1967345"/>
          </a:xfrm>
          <a:prstGeom prst="rect">
            <a:avLst/>
          </a:prstGeom>
        </p:spPr>
      </p:pic>
      <p:pic>
        <p:nvPicPr>
          <p:cNvPr id="9" name="Audio Recording Dec 14, 2020 at 1:34:43 PM" descr="Audio Recording Dec 14, 2020 at 1:34:43 PM">
            <a:hlinkClick r:id="" action="ppaction://media"/>
            <a:extLst>
              <a:ext uri="{FF2B5EF4-FFF2-40B4-BE49-F238E27FC236}">
                <a16:creationId xmlns:a16="http://schemas.microsoft.com/office/drawing/2014/main" id="{EB37838C-F0FA-8942-B758-E97A234BCB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8119" y="127000"/>
            <a:ext cx="812800" cy="812800"/>
          </a:xfrm>
          <a:prstGeom prst="rect">
            <a:avLst/>
          </a:prstGeom>
          <a:solidFill>
            <a:srgbClr val="FAB134"/>
          </a:solidFill>
        </p:spPr>
      </p:pic>
    </p:spTree>
    <p:extLst>
      <p:ext uri="{BB962C8B-B14F-4D97-AF65-F5344CB8AC3E}">
        <p14:creationId xmlns:p14="http://schemas.microsoft.com/office/powerpoint/2010/main" val="204824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DFE094-6F3E-7049-960E-2867372BED6B}"/>
              </a:ext>
            </a:extLst>
          </p:cNvPr>
          <p:cNvSpPr>
            <a:spLocks noGrp="1"/>
          </p:cNvSpPr>
          <p:nvPr>
            <p:ph type="title"/>
          </p:nvPr>
        </p:nvSpPr>
        <p:spPr>
          <a:xfrm>
            <a:off x="425430" y="3725862"/>
            <a:ext cx="7772400" cy="1362075"/>
          </a:xfrm>
        </p:spPr>
        <p:txBody>
          <a:bodyPr/>
          <a:lstStyle/>
          <a:p>
            <a:pPr marL="0" indent="0"/>
            <a:br>
              <a:rPr lang="en-US">
                <a:latin typeface="Optima" panose="02000503060000020004" pitchFamily="2" charset="0"/>
              </a:rPr>
            </a:br>
            <a:r>
              <a:rPr lang="en-US">
                <a:latin typeface="Optima" panose="02000503060000020004" pitchFamily="2" charset="0"/>
              </a:rPr>
              <a:t>Part II: Group Interventions for Social Emotional Learning</a:t>
            </a:r>
            <a:br>
              <a:rPr lang="en-US">
                <a:latin typeface="Optima" panose="02000503060000020004" pitchFamily="2" charset="0"/>
              </a:rPr>
            </a:br>
            <a:endParaRPr lang="en-US">
              <a:latin typeface="Optima" panose="02000503060000020004" pitchFamily="2" charset="0"/>
            </a:endParaRPr>
          </a:p>
        </p:txBody>
      </p:sp>
      <p:sp>
        <p:nvSpPr>
          <p:cNvPr id="3" name="Content Placeholder 2">
            <a:extLst>
              <a:ext uri="{FF2B5EF4-FFF2-40B4-BE49-F238E27FC236}">
                <a16:creationId xmlns:a16="http://schemas.microsoft.com/office/drawing/2014/main" id="{40E1BEAE-D11C-4302-8519-B748BD2E1933}"/>
              </a:ext>
            </a:extLst>
          </p:cNvPr>
          <p:cNvSpPr>
            <a:spLocks noGrp="1"/>
          </p:cNvSpPr>
          <p:nvPr>
            <p:ph type="body" idx="1"/>
          </p:nvPr>
        </p:nvSpPr>
        <p:spPr/>
        <p:txBody>
          <a:bodyPr/>
          <a:lstStyle/>
          <a:p>
            <a:pPr marL="0" indent="0">
              <a:buNone/>
            </a:pPr>
            <a:endParaRPr lang="en-US"/>
          </a:p>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A0B35031-66BC-E947-AF7F-BAA77C67C89B}"/>
              </a:ext>
            </a:extLst>
          </p:cNvPr>
          <p:cNvPicPr>
            <a:picLocks noChangeAspect="1"/>
          </p:cNvPicPr>
          <p:nvPr/>
        </p:nvPicPr>
        <p:blipFill>
          <a:blip r:embed="rId4"/>
          <a:stretch>
            <a:fillRect/>
          </a:stretch>
        </p:blipFill>
        <p:spPr>
          <a:xfrm>
            <a:off x="1734684" y="641268"/>
            <a:ext cx="5153891" cy="3433780"/>
          </a:xfrm>
          <a:prstGeom prst="rect">
            <a:avLst/>
          </a:prstGeom>
        </p:spPr>
      </p:pic>
      <p:pic>
        <p:nvPicPr>
          <p:cNvPr id="2" name="Audio Recording Dec 14, 2020 at 1:35:31 PM" descr="Audio Recording Dec 14, 2020 at 1:35:31 PM">
            <a:hlinkClick r:id="" action="ppaction://media"/>
            <a:extLst>
              <a:ext uri="{FF2B5EF4-FFF2-40B4-BE49-F238E27FC236}">
                <a16:creationId xmlns:a16="http://schemas.microsoft.com/office/drawing/2014/main" id="{73A00A09-9B7A-9E43-940D-B4634F173D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1430" y="234868"/>
            <a:ext cx="812800" cy="812800"/>
          </a:xfrm>
          <a:prstGeom prst="rect">
            <a:avLst/>
          </a:prstGeom>
          <a:solidFill>
            <a:srgbClr val="FAB134"/>
          </a:solidFill>
        </p:spPr>
      </p:pic>
    </p:spTree>
    <p:extLst>
      <p:ext uri="{BB962C8B-B14F-4D97-AF65-F5344CB8AC3E}">
        <p14:creationId xmlns:p14="http://schemas.microsoft.com/office/powerpoint/2010/main" val="238418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4BFCE78-51FE-5D43-82CC-6435498D6A64}"/>
              </a:ext>
            </a:extLst>
          </p:cNvPr>
          <p:cNvGraphicFramePr>
            <a:graphicFrameLocks noGrp="1"/>
          </p:cNvGraphicFramePr>
          <p:nvPr>
            <p:ph idx="1"/>
            <p:extLst>
              <p:ext uri="{D42A27DB-BD31-4B8C-83A1-F6EECF244321}">
                <p14:modId xmlns:p14="http://schemas.microsoft.com/office/powerpoint/2010/main" val="1670808619"/>
              </p:ext>
            </p:extLst>
          </p:nvPr>
        </p:nvGraphicFramePr>
        <p:xfrm>
          <a:off x="457200" y="1225034"/>
          <a:ext cx="8199120" cy="49011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3">
            <a:extLst>
              <a:ext uri="{FF2B5EF4-FFF2-40B4-BE49-F238E27FC236}">
                <a16:creationId xmlns:a16="http://schemas.microsoft.com/office/drawing/2014/main" id="{B7075EE6-4C60-464A-8F7C-1A9DD2EBC74C}"/>
              </a:ext>
            </a:extLst>
          </p:cNvPr>
          <p:cNvGrpSpPr/>
          <p:nvPr/>
        </p:nvGrpSpPr>
        <p:grpSpPr>
          <a:xfrm>
            <a:off x="-282219" y="0"/>
            <a:ext cx="5067300" cy="939800"/>
            <a:chOff x="-282219" y="0"/>
            <a:chExt cx="5067300" cy="939800"/>
          </a:xfrm>
        </p:grpSpPr>
        <p:pic>
          <p:nvPicPr>
            <p:cNvPr id="5" name="Picture 4">
              <a:extLst>
                <a:ext uri="{FF2B5EF4-FFF2-40B4-BE49-F238E27FC236}">
                  <a16:creationId xmlns:a16="http://schemas.microsoft.com/office/drawing/2014/main" id="{B10E87D6-5D4C-3A4E-954F-711C6043ED50}"/>
                </a:ext>
              </a:extLst>
            </p:cNvPr>
            <p:cNvPicPr>
              <a:picLocks noChangeAspect="1"/>
            </p:cNvPicPr>
            <p:nvPr/>
          </p:nvPicPr>
          <p:blipFill>
            <a:blip r:embed="rId9"/>
            <a:stretch>
              <a:fillRect/>
            </a:stretch>
          </p:blipFill>
          <p:spPr>
            <a:xfrm>
              <a:off x="-282219" y="0"/>
              <a:ext cx="5067300" cy="939800"/>
            </a:xfrm>
            <a:prstGeom prst="rect">
              <a:avLst/>
            </a:prstGeom>
          </p:spPr>
        </p:pic>
        <p:sp>
          <p:nvSpPr>
            <p:cNvPr id="6" name="Rectangle 5">
              <a:extLst>
                <a:ext uri="{FF2B5EF4-FFF2-40B4-BE49-F238E27FC236}">
                  <a16:creationId xmlns:a16="http://schemas.microsoft.com/office/drawing/2014/main" id="{95C967AF-CD35-954D-BB03-F9A4126E940D}"/>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pic>
        <p:nvPicPr>
          <p:cNvPr id="2" name="Audio Recording Dec 14, 2020 at 1:38:24 PM" descr="Audio Recording Dec 14, 2020 at 1:38:24 PM">
            <a:hlinkClick r:id="" action="ppaction://media"/>
            <a:extLst>
              <a:ext uri="{FF2B5EF4-FFF2-40B4-BE49-F238E27FC236}">
                <a16:creationId xmlns:a16="http://schemas.microsoft.com/office/drawing/2014/main" id="{374BDA96-8AFA-3142-BDD0-4CB8A7DEB1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61195" y="248166"/>
            <a:ext cx="812800" cy="812800"/>
          </a:xfrm>
          <a:prstGeom prst="rect">
            <a:avLst/>
          </a:prstGeom>
          <a:solidFill>
            <a:srgbClr val="FAB134"/>
          </a:solidFill>
        </p:spPr>
      </p:pic>
    </p:spTree>
    <p:extLst>
      <p:ext uri="{BB962C8B-B14F-4D97-AF65-F5344CB8AC3E}">
        <p14:creationId xmlns:p14="http://schemas.microsoft.com/office/powerpoint/2010/main" val="195779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A2182E9-7A78-AD40-9C49-38F50A90ED6D}"/>
              </a:ext>
            </a:extLst>
          </p:cNvPr>
          <p:cNvGraphicFramePr/>
          <p:nvPr>
            <p:extLst>
              <p:ext uri="{D42A27DB-BD31-4B8C-83A1-F6EECF244321}">
                <p14:modId xmlns:p14="http://schemas.microsoft.com/office/powerpoint/2010/main" val="902948157"/>
              </p:ext>
            </p:extLst>
          </p:nvPr>
        </p:nvGraphicFramePr>
        <p:xfrm>
          <a:off x="457200" y="1600200"/>
          <a:ext cx="7982262" cy="48305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2">
            <a:extLst>
              <a:ext uri="{FF2B5EF4-FFF2-40B4-BE49-F238E27FC236}">
                <a16:creationId xmlns:a16="http://schemas.microsoft.com/office/drawing/2014/main" id="{D3E1C685-77A7-4FF1-9FFF-FE128232D914}"/>
              </a:ext>
            </a:extLst>
          </p:cNvPr>
          <p:cNvSpPr>
            <a:spLocks noGrp="1"/>
          </p:cNvSpPr>
          <p:nvPr>
            <p:ph idx="1"/>
          </p:nvPr>
        </p:nvSpPr>
        <p:spPr>
          <a:xfrm>
            <a:off x="457200" y="1600200"/>
            <a:ext cx="7327900" cy="4584700"/>
          </a:xfrm>
        </p:spPr>
        <p:txBody>
          <a:bodyPr>
            <a:normAutofit/>
          </a:bodyPr>
          <a:lstStyle/>
          <a:p>
            <a:endParaRPr lang="en-US"/>
          </a:p>
          <a:p>
            <a:pPr marL="0" indent="0">
              <a:buNone/>
            </a:pPr>
            <a:r>
              <a:rPr lang="en-US"/>
              <a:t>	</a:t>
            </a:r>
          </a:p>
        </p:txBody>
      </p:sp>
      <p:grpSp>
        <p:nvGrpSpPr>
          <p:cNvPr id="4" name="Group 3">
            <a:extLst>
              <a:ext uri="{FF2B5EF4-FFF2-40B4-BE49-F238E27FC236}">
                <a16:creationId xmlns:a16="http://schemas.microsoft.com/office/drawing/2014/main" id="{98D38395-9D75-1E45-A515-CD5AC80122BD}"/>
              </a:ext>
            </a:extLst>
          </p:cNvPr>
          <p:cNvGrpSpPr/>
          <p:nvPr/>
        </p:nvGrpSpPr>
        <p:grpSpPr>
          <a:xfrm>
            <a:off x="-282219" y="0"/>
            <a:ext cx="5067300" cy="939800"/>
            <a:chOff x="-282219" y="0"/>
            <a:chExt cx="5067300" cy="939800"/>
          </a:xfrm>
        </p:grpSpPr>
        <p:pic>
          <p:nvPicPr>
            <p:cNvPr id="5" name="Picture 4">
              <a:extLst>
                <a:ext uri="{FF2B5EF4-FFF2-40B4-BE49-F238E27FC236}">
                  <a16:creationId xmlns:a16="http://schemas.microsoft.com/office/drawing/2014/main" id="{32F59522-2E1D-934C-A971-CF3F27D5F174}"/>
                </a:ext>
              </a:extLst>
            </p:cNvPr>
            <p:cNvPicPr>
              <a:picLocks noChangeAspect="1"/>
            </p:cNvPicPr>
            <p:nvPr/>
          </p:nvPicPr>
          <p:blipFill>
            <a:blip r:embed="rId9"/>
            <a:stretch>
              <a:fillRect/>
            </a:stretch>
          </p:blipFill>
          <p:spPr>
            <a:xfrm>
              <a:off x="-282219" y="0"/>
              <a:ext cx="5067300" cy="939800"/>
            </a:xfrm>
            <a:prstGeom prst="rect">
              <a:avLst/>
            </a:prstGeom>
          </p:spPr>
        </p:pic>
        <p:sp>
          <p:nvSpPr>
            <p:cNvPr id="6" name="Rectangle 5">
              <a:extLst>
                <a:ext uri="{FF2B5EF4-FFF2-40B4-BE49-F238E27FC236}">
                  <a16:creationId xmlns:a16="http://schemas.microsoft.com/office/drawing/2014/main" id="{A0B27B0B-F2CE-3345-8C21-EB2C2A3D9B26}"/>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pic>
        <p:nvPicPr>
          <p:cNvPr id="2" name="Audio Recording Dec 14, 2020 at 1:40:35 PM" descr="Audio Recording Dec 14, 2020 at 1:40:35 PM">
            <a:hlinkClick r:id="" action="ppaction://media"/>
            <a:extLst>
              <a:ext uri="{FF2B5EF4-FFF2-40B4-BE49-F238E27FC236}">
                <a16:creationId xmlns:a16="http://schemas.microsoft.com/office/drawing/2014/main" id="{348E01F8-D0C8-3C43-97E3-066E06290D2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33062" y="248166"/>
            <a:ext cx="812800" cy="812800"/>
          </a:xfrm>
          <a:prstGeom prst="rect">
            <a:avLst/>
          </a:prstGeom>
          <a:solidFill>
            <a:srgbClr val="FAB134"/>
          </a:solidFill>
        </p:spPr>
      </p:pic>
    </p:spTree>
    <p:extLst>
      <p:ext uri="{BB962C8B-B14F-4D97-AF65-F5344CB8AC3E}">
        <p14:creationId xmlns:p14="http://schemas.microsoft.com/office/powerpoint/2010/main" val="164826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8CD6D-1E4C-47F2-856B-798A1EE3BF37}"/>
              </a:ext>
            </a:extLst>
          </p:cNvPr>
          <p:cNvSpPr>
            <a:spLocks noGrp="1"/>
          </p:cNvSpPr>
          <p:nvPr>
            <p:ph idx="1"/>
          </p:nvPr>
        </p:nvSpPr>
        <p:spPr/>
        <p:txBody>
          <a:bodyPr/>
          <a:lstStyle/>
          <a:p>
            <a:pPr marL="85725" indent="0">
              <a:buNone/>
            </a:pPr>
            <a:endParaRPr lang="en-US" sz="1500"/>
          </a:p>
          <a:p>
            <a:pPr marL="85725" indent="0">
              <a:buNone/>
            </a:pPr>
            <a:endParaRPr lang="en-US" sz="1500"/>
          </a:p>
          <a:p>
            <a:pPr marL="85725" indent="0">
              <a:buNone/>
            </a:pPr>
            <a:endParaRPr lang="en-US" sz="1500"/>
          </a:p>
          <a:p>
            <a:endParaRPr lang="en-US" sz="1500"/>
          </a:p>
          <a:p>
            <a:pPr marL="0" indent="0">
              <a:buNone/>
            </a:pPr>
            <a:endParaRPr lang="en-US"/>
          </a:p>
        </p:txBody>
      </p:sp>
      <p:pic>
        <p:nvPicPr>
          <p:cNvPr id="8" name="Picture 7" descr="Text&#10;&#10;Description automatically generated">
            <a:extLst>
              <a:ext uri="{FF2B5EF4-FFF2-40B4-BE49-F238E27FC236}">
                <a16:creationId xmlns:a16="http://schemas.microsoft.com/office/drawing/2014/main" id="{740753EE-D0F3-4C46-83D1-5066BAAC38CD}"/>
              </a:ext>
            </a:extLst>
          </p:cNvPr>
          <p:cNvPicPr>
            <a:picLocks noChangeAspect="1"/>
          </p:cNvPicPr>
          <p:nvPr/>
        </p:nvPicPr>
        <p:blipFill>
          <a:blip r:embed="rId4"/>
          <a:stretch>
            <a:fillRect/>
          </a:stretch>
        </p:blipFill>
        <p:spPr>
          <a:xfrm>
            <a:off x="2609850" y="850900"/>
            <a:ext cx="3924300" cy="5156200"/>
          </a:xfrm>
          <a:prstGeom prst="rect">
            <a:avLst/>
          </a:prstGeom>
        </p:spPr>
      </p:pic>
      <p:pic>
        <p:nvPicPr>
          <p:cNvPr id="2" name="Audio Recording Dec 14, 2020 at 12:17:23 PM" descr="Audio Recording Dec 14, 2020 at 12:17:23 PM">
            <a:hlinkClick r:id="" action="ppaction://media"/>
            <a:extLst>
              <a:ext uri="{FF2B5EF4-FFF2-40B4-BE49-F238E27FC236}">
                <a16:creationId xmlns:a16="http://schemas.microsoft.com/office/drawing/2014/main" id="{5515B752-5CDB-EF48-9F8F-492777D96A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1090" y="325437"/>
            <a:ext cx="812800" cy="812800"/>
          </a:xfrm>
          <a:prstGeom prst="rect">
            <a:avLst/>
          </a:prstGeom>
          <a:solidFill>
            <a:srgbClr val="FAB134"/>
          </a:solidFill>
        </p:spPr>
      </p:pic>
    </p:spTree>
    <p:extLst>
      <p:ext uri="{BB962C8B-B14F-4D97-AF65-F5344CB8AC3E}">
        <p14:creationId xmlns:p14="http://schemas.microsoft.com/office/powerpoint/2010/main" val="36910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7FBB-8B9F-4F7D-AAE9-6EC915FD395C}"/>
              </a:ext>
            </a:extLst>
          </p:cNvPr>
          <p:cNvSpPr>
            <a:spLocks noGrp="1"/>
          </p:cNvSpPr>
          <p:nvPr>
            <p:ph type="title"/>
          </p:nvPr>
        </p:nvSpPr>
        <p:spPr>
          <a:xfrm>
            <a:off x="457200" y="1190069"/>
            <a:ext cx="8229600" cy="1143000"/>
          </a:xfrm>
        </p:spPr>
        <p:txBody>
          <a:bodyPr/>
          <a:lstStyle/>
          <a:p>
            <a:r>
              <a:rPr lang="en-US">
                <a:solidFill>
                  <a:schemeClr val="tx2"/>
                </a:solidFill>
                <a:latin typeface="Optima" panose="02000503060000020004" pitchFamily="2" charset="0"/>
              </a:rPr>
              <a:t>Poor Social Emotional Skills</a:t>
            </a:r>
          </a:p>
        </p:txBody>
      </p:sp>
      <p:graphicFrame>
        <p:nvGraphicFramePr>
          <p:cNvPr id="7" name="Content Placeholder 6">
            <a:extLst>
              <a:ext uri="{FF2B5EF4-FFF2-40B4-BE49-F238E27FC236}">
                <a16:creationId xmlns:a16="http://schemas.microsoft.com/office/drawing/2014/main" id="{C2088509-FDE0-E246-949B-7FB06317FB43}"/>
              </a:ext>
            </a:extLst>
          </p:cNvPr>
          <p:cNvGraphicFramePr>
            <a:graphicFrameLocks noGrp="1"/>
          </p:cNvGraphicFramePr>
          <p:nvPr>
            <p:ph idx="1"/>
            <p:extLst>
              <p:ext uri="{D42A27DB-BD31-4B8C-83A1-F6EECF244321}">
                <p14:modId xmlns:p14="http://schemas.microsoft.com/office/powerpoint/2010/main" val="2540623485"/>
              </p:ext>
            </p:extLst>
          </p:nvPr>
        </p:nvGraphicFramePr>
        <p:xfrm>
          <a:off x="352269" y="2046803"/>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3">
            <a:extLst>
              <a:ext uri="{FF2B5EF4-FFF2-40B4-BE49-F238E27FC236}">
                <a16:creationId xmlns:a16="http://schemas.microsoft.com/office/drawing/2014/main" id="{25EAC45D-64B5-9B45-8A00-4AA5C50FC16C}"/>
              </a:ext>
            </a:extLst>
          </p:cNvPr>
          <p:cNvGrpSpPr/>
          <p:nvPr/>
        </p:nvGrpSpPr>
        <p:grpSpPr>
          <a:xfrm>
            <a:off x="-282219" y="0"/>
            <a:ext cx="5067300" cy="939800"/>
            <a:chOff x="-282219" y="0"/>
            <a:chExt cx="5067300" cy="939800"/>
          </a:xfrm>
        </p:grpSpPr>
        <p:pic>
          <p:nvPicPr>
            <p:cNvPr id="5" name="Picture 4">
              <a:extLst>
                <a:ext uri="{FF2B5EF4-FFF2-40B4-BE49-F238E27FC236}">
                  <a16:creationId xmlns:a16="http://schemas.microsoft.com/office/drawing/2014/main" id="{AFCE8991-1DEF-DB4B-84D8-0E55D496F5C5}"/>
                </a:ext>
              </a:extLst>
            </p:cNvPr>
            <p:cNvPicPr>
              <a:picLocks noChangeAspect="1"/>
            </p:cNvPicPr>
            <p:nvPr/>
          </p:nvPicPr>
          <p:blipFill>
            <a:blip r:embed="rId9"/>
            <a:stretch>
              <a:fillRect/>
            </a:stretch>
          </p:blipFill>
          <p:spPr>
            <a:xfrm>
              <a:off x="-282219" y="0"/>
              <a:ext cx="5067300" cy="939800"/>
            </a:xfrm>
            <a:prstGeom prst="rect">
              <a:avLst/>
            </a:prstGeom>
          </p:spPr>
        </p:pic>
        <p:sp>
          <p:nvSpPr>
            <p:cNvPr id="6" name="Rectangle 5">
              <a:extLst>
                <a:ext uri="{FF2B5EF4-FFF2-40B4-BE49-F238E27FC236}">
                  <a16:creationId xmlns:a16="http://schemas.microsoft.com/office/drawing/2014/main" id="{B90360E0-D659-3E48-9A48-5572DB6213BE}"/>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pic>
        <p:nvPicPr>
          <p:cNvPr id="3" name="Audio Recording Dec 14, 2020 at 1:41:38 PM" descr="Audio Recording Dec 14, 2020 at 1:41:38 PM">
            <a:hlinkClick r:id="" action="ppaction://media"/>
            <a:extLst>
              <a:ext uri="{FF2B5EF4-FFF2-40B4-BE49-F238E27FC236}">
                <a16:creationId xmlns:a16="http://schemas.microsoft.com/office/drawing/2014/main" id="{07B2AB88-96CE-C843-A64D-4CB9EDB9E5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99052" y="285234"/>
            <a:ext cx="812800" cy="812800"/>
          </a:xfrm>
          <a:prstGeom prst="rect">
            <a:avLst/>
          </a:prstGeom>
          <a:solidFill>
            <a:srgbClr val="FAB134"/>
          </a:solidFill>
        </p:spPr>
      </p:pic>
    </p:spTree>
    <p:extLst>
      <p:ext uri="{BB962C8B-B14F-4D97-AF65-F5344CB8AC3E}">
        <p14:creationId xmlns:p14="http://schemas.microsoft.com/office/powerpoint/2010/main" val="104071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BF985-6CC8-472D-9181-DC56CB567CF9}"/>
              </a:ext>
            </a:extLst>
          </p:cNvPr>
          <p:cNvSpPr>
            <a:spLocks noGrp="1"/>
          </p:cNvSpPr>
          <p:nvPr>
            <p:ph type="title"/>
          </p:nvPr>
        </p:nvSpPr>
        <p:spPr>
          <a:xfrm>
            <a:off x="337278" y="939800"/>
            <a:ext cx="8229600" cy="1143000"/>
          </a:xfrm>
        </p:spPr>
        <p:txBody>
          <a:bodyPr/>
          <a:lstStyle/>
          <a:p>
            <a:r>
              <a:rPr lang="en-US">
                <a:solidFill>
                  <a:schemeClr val="tx2"/>
                </a:solidFill>
                <a:latin typeface="Optima" panose="02000503060000020004" pitchFamily="2" charset="0"/>
              </a:rPr>
              <a:t>Teaching Social Emotional Skills</a:t>
            </a:r>
          </a:p>
        </p:txBody>
      </p:sp>
      <p:graphicFrame>
        <p:nvGraphicFramePr>
          <p:cNvPr id="8" name="Content Placeholder 7">
            <a:extLst>
              <a:ext uri="{FF2B5EF4-FFF2-40B4-BE49-F238E27FC236}">
                <a16:creationId xmlns:a16="http://schemas.microsoft.com/office/drawing/2014/main" id="{613BB11F-5AD7-324F-8666-61FB9AFC3654}"/>
              </a:ext>
            </a:extLst>
          </p:cNvPr>
          <p:cNvGraphicFramePr>
            <a:graphicFrameLocks noGrp="1"/>
          </p:cNvGraphicFramePr>
          <p:nvPr>
            <p:ph idx="1"/>
            <p:extLst>
              <p:ext uri="{D42A27DB-BD31-4B8C-83A1-F6EECF244321}">
                <p14:modId xmlns:p14="http://schemas.microsoft.com/office/powerpoint/2010/main" val="3507219709"/>
              </p:ext>
            </p:extLst>
          </p:nvPr>
        </p:nvGraphicFramePr>
        <p:xfrm>
          <a:off x="128546" y="1879600"/>
          <a:ext cx="8729175" cy="45317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3">
            <a:extLst>
              <a:ext uri="{FF2B5EF4-FFF2-40B4-BE49-F238E27FC236}">
                <a16:creationId xmlns:a16="http://schemas.microsoft.com/office/drawing/2014/main" id="{AF4793ED-172F-EA4C-B837-234162FED9D7}"/>
              </a:ext>
            </a:extLst>
          </p:cNvPr>
          <p:cNvGrpSpPr/>
          <p:nvPr/>
        </p:nvGrpSpPr>
        <p:grpSpPr>
          <a:xfrm>
            <a:off x="-282219" y="0"/>
            <a:ext cx="5067300" cy="939800"/>
            <a:chOff x="-282219" y="0"/>
            <a:chExt cx="5067300" cy="939800"/>
          </a:xfrm>
        </p:grpSpPr>
        <p:pic>
          <p:nvPicPr>
            <p:cNvPr id="5" name="Picture 4">
              <a:extLst>
                <a:ext uri="{FF2B5EF4-FFF2-40B4-BE49-F238E27FC236}">
                  <a16:creationId xmlns:a16="http://schemas.microsoft.com/office/drawing/2014/main" id="{48B85EFE-9392-F54F-AB74-0A31EE3F601C}"/>
                </a:ext>
              </a:extLst>
            </p:cNvPr>
            <p:cNvPicPr>
              <a:picLocks noChangeAspect="1"/>
            </p:cNvPicPr>
            <p:nvPr/>
          </p:nvPicPr>
          <p:blipFill>
            <a:blip r:embed="rId9"/>
            <a:stretch>
              <a:fillRect/>
            </a:stretch>
          </p:blipFill>
          <p:spPr>
            <a:xfrm>
              <a:off x="-282219" y="0"/>
              <a:ext cx="5067300" cy="939800"/>
            </a:xfrm>
            <a:prstGeom prst="rect">
              <a:avLst/>
            </a:prstGeom>
          </p:spPr>
        </p:pic>
        <p:sp>
          <p:nvSpPr>
            <p:cNvPr id="6" name="Rectangle 5">
              <a:extLst>
                <a:ext uri="{FF2B5EF4-FFF2-40B4-BE49-F238E27FC236}">
                  <a16:creationId xmlns:a16="http://schemas.microsoft.com/office/drawing/2014/main" id="{6130C221-8D1E-CF44-A5FF-34A24BF35E9E}"/>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pic>
        <p:nvPicPr>
          <p:cNvPr id="3" name="Audio Recording Dec 14, 2020 at 1:47:33 PM" descr="Audio Recording Dec 14, 2020 at 1:47:33 PM">
            <a:hlinkClick r:id="" action="ppaction://media"/>
            <a:extLst>
              <a:ext uri="{FF2B5EF4-FFF2-40B4-BE49-F238E27FC236}">
                <a16:creationId xmlns:a16="http://schemas.microsoft.com/office/drawing/2014/main" id="{13D2472E-E136-BD4F-B8C6-43978508E6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60478" y="145093"/>
            <a:ext cx="812800" cy="812800"/>
          </a:xfrm>
          <a:prstGeom prst="rect">
            <a:avLst/>
          </a:prstGeom>
          <a:solidFill>
            <a:srgbClr val="FAB134"/>
          </a:solidFill>
        </p:spPr>
      </p:pic>
    </p:spTree>
    <p:extLst>
      <p:ext uri="{BB962C8B-B14F-4D97-AF65-F5344CB8AC3E}">
        <p14:creationId xmlns:p14="http://schemas.microsoft.com/office/powerpoint/2010/main" val="227730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4E68099-A1CF-D540-8581-BCD95D2A509B}"/>
              </a:ext>
            </a:extLst>
          </p:cNvPr>
          <p:cNvSpPr/>
          <p:nvPr/>
        </p:nvSpPr>
        <p:spPr>
          <a:xfrm>
            <a:off x="3237875" y="129986"/>
            <a:ext cx="5507923" cy="5638989"/>
          </a:xfrm>
          <a:prstGeom prst="ellipse">
            <a:avLst/>
          </a:prstGeom>
          <a:blipFill>
            <a:blip r:embed="rId4">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rcRect/>
            <a:stretch>
              <a:fillRect l="-9000" r="-9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 name="Title 1">
            <a:extLst>
              <a:ext uri="{FF2B5EF4-FFF2-40B4-BE49-F238E27FC236}">
                <a16:creationId xmlns:a16="http://schemas.microsoft.com/office/drawing/2014/main" id="{62FF286E-6F7F-5148-9898-39EB13C06013}"/>
              </a:ext>
            </a:extLst>
          </p:cNvPr>
          <p:cNvSpPr>
            <a:spLocks noGrp="1"/>
          </p:cNvSpPr>
          <p:nvPr>
            <p:ph type="title"/>
          </p:nvPr>
        </p:nvSpPr>
        <p:spPr/>
        <p:txBody>
          <a:bodyPr/>
          <a:lstStyle/>
          <a:p>
            <a:r>
              <a:rPr lang="en-US">
                <a:solidFill>
                  <a:schemeClr val="tx2"/>
                </a:solidFill>
                <a:latin typeface="Optima" panose="02000503060000020004" pitchFamily="2" charset="0"/>
              </a:rPr>
              <a:t>Evidence-based Interventions for Social-Emotional Interventions</a:t>
            </a:r>
          </a:p>
        </p:txBody>
      </p:sp>
      <p:pic>
        <p:nvPicPr>
          <p:cNvPr id="2" name="Audio Recording Dec 14, 2020 at 1:50:41 PM" descr="Audio Recording Dec 14, 2020 at 1:50:41 PM">
            <a:hlinkClick r:id="" action="ppaction://media"/>
            <a:extLst>
              <a:ext uri="{FF2B5EF4-FFF2-40B4-BE49-F238E27FC236}">
                <a16:creationId xmlns:a16="http://schemas.microsoft.com/office/drawing/2014/main" id="{0B3B13EC-7C85-9249-A3BD-DE7D5335D7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8313" y="276225"/>
            <a:ext cx="812800" cy="812800"/>
          </a:xfrm>
          <a:prstGeom prst="rect">
            <a:avLst/>
          </a:prstGeom>
          <a:solidFill>
            <a:srgbClr val="FAB134"/>
          </a:solidFill>
        </p:spPr>
      </p:pic>
    </p:spTree>
    <p:extLst>
      <p:ext uri="{BB962C8B-B14F-4D97-AF65-F5344CB8AC3E}">
        <p14:creationId xmlns:p14="http://schemas.microsoft.com/office/powerpoint/2010/main" val="78080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A05358-2B67-46AF-88A2-5C3BDE4DC859}"/>
              </a:ext>
            </a:extLst>
          </p:cNvPr>
          <p:cNvSpPr>
            <a:spLocks noGrp="1"/>
          </p:cNvSpPr>
          <p:nvPr>
            <p:ph idx="1"/>
          </p:nvPr>
        </p:nvSpPr>
        <p:spPr>
          <a:xfrm>
            <a:off x="352231" y="1334125"/>
            <a:ext cx="4672975" cy="5238641"/>
          </a:xfrm>
        </p:spPr>
        <p:txBody>
          <a:bodyPr>
            <a:normAutofit/>
          </a:bodyPr>
          <a:lstStyle/>
          <a:p>
            <a:pPr marL="0" indent="0">
              <a:buNone/>
            </a:pPr>
            <a:r>
              <a:rPr lang="en-US" sz="1600" b="1" i="1">
                <a:solidFill>
                  <a:schemeClr val="tx2"/>
                </a:solidFill>
                <a:latin typeface="Optima" panose="02000503060000020004" pitchFamily="2" charset="0"/>
              </a:rPr>
              <a:t>The Curriculum-Based Support Group System </a:t>
            </a:r>
            <a:endParaRPr lang="en-US" sz="4400">
              <a:solidFill>
                <a:schemeClr val="tx2"/>
              </a:solidFill>
              <a:latin typeface="Optima" panose="02000503060000020004" pitchFamily="2" charset="0"/>
            </a:endParaRPr>
          </a:p>
          <a:p>
            <a:pPr>
              <a:spcBef>
                <a:spcPts val="0"/>
              </a:spcBef>
            </a:pPr>
            <a:r>
              <a:rPr lang="en-US" sz="1400">
                <a:solidFill>
                  <a:schemeClr val="tx2"/>
                </a:solidFill>
                <a:latin typeface="Optima" panose="02000503060000020004" pitchFamily="2" charset="0"/>
              </a:rPr>
              <a:t>Designed to increase resiliency and reduce risk factors among children and adolescents identified as being at elevated risk for early substance use, future delinquency, and violence.</a:t>
            </a:r>
            <a:br>
              <a:rPr lang="en-US" sz="1400">
                <a:solidFill>
                  <a:schemeClr val="tx2"/>
                </a:solidFill>
                <a:latin typeface="Optima" panose="02000503060000020004" pitchFamily="2" charset="0"/>
              </a:rPr>
            </a:br>
            <a:endParaRPr lang="en-US" sz="1400">
              <a:solidFill>
                <a:schemeClr val="tx2"/>
              </a:solidFill>
              <a:latin typeface="Optima" panose="02000503060000020004" pitchFamily="2" charset="0"/>
            </a:endParaRPr>
          </a:p>
          <a:p>
            <a:pPr>
              <a:spcBef>
                <a:spcPts val="0"/>
              </a:spcBef>
            </a:pPr>
            <a:r>
              <a:rPr lang="en-US" sz="1400">
                <a:solidFill>
                  <a:schemeClr val="tx2"/>
                </a:solidFill>
                <a:latin typeface="Optima" panose="02000503060000020004" pitchFamily="2" charset="0"/>
              </a:rPr>
              <a:t>Targets children and youth ages 4-17, living in adverse family conditions, lack coping and social skills, and display early indicators of antisocial behaviors.</a:t>
            </a:r>
            <a:br>
              <a:rPr lang="en-US" sz="1400">
                <a:solidFill>
                  <a:schemeClr val="tx2"/>
                </a:solidFill>
                <a:latin typeface="Optima" panose="02000503060000020004" pitchFamily="2" charset="0"/>
              </a:rPr>
            </a:br>
            <a:endParaRPr lang="en-US" sz="1400">
              <a:solidFill>
                <a:schemeClr val="tx2"/>
              </a:solidFill>
              <a:latin typeface="Optima" panose="02000503060000020004" pitchFamily="2" charset="0"/>
            </a:endParaRPr>
          </a:p>
          <a:p>
            <a:pPr>
              <a:spcBef>
                <a:spcPts val="0"/>
              </a:spcBef>
            </a:pPr>
            <a:r>
              <a:rPr lang="en-US" sz="1400">
                <a:solidFill>
                  <a:schemeClr val="tx2"/>
                </a:solidFill>
                <a:latin typeface="Optima" panose="02000503060000020004" pitchFamily="2" charset="0"/>
              </a:rPr>
              <a:t>Based in cognitive-behavioral and competence-enhancement models of prevention.</a:t>
            </a:r>
            <a:br>
              <a:rPr lang="en-US" sz="1400">
                <a:solidFill>
                  <a:schemeClr val="tx2"/>
                </a:solidFill>
                <a:latin typeface="Optima" panose="02000503060000020004" pitchFamily="2" charset="0"/>
              </a:rPr>
            </a:br>
            <a:endParaRPr lang="en-US" sz="1400">
              <a:solidFill>
                <a:schemeClr val="tx2"/>
              </a:solidFill>
              <a:latin typeface="Optima" panose="02000503060000020004" pitchFamily="2" charset="0"/>
            </a:endParaRPr>
          </a:p>
          <a:p>
            <a:pPr>
              <a:spcBef>
                <a:spcPts val="0"/>
              </a:spcBef>
            </a:pPr>
            <a:r>
              <a:rPr lang="en-US" sz="1400">
                <a:solidFill>
                  <a:schemeClr val="tx2"/>
                </a:solidFill>
                <a:latin typeface="Optima" panose="02000503060000020004" pitchFamily="2" charset="0"/>
              </a:rPr>
              <a:t>10-12 lessons, taught weekly, 1 hour in length. Topics: self-concept, anger and feeling awareness, setting future goals, making healthy choices, peer pressure, making friends, assessing life challenges, and making a public commitment to stay substance free.</a:t>
            </a:r>
            <a:br>
              <a:rPr lang="en-US" sz="1400">
                <a:solidFill>
                  <a:schemeClr val="tx2"/>
                </a:solidFill>
                <a:latin typeface="Optima" panose="02000503060000020004" pitchFamily="2" charset="0"/>
              </a:rPr>
            </a:br>
            <a:endParaRPr lang="en-US" sz="1400">
              <a:solidFill>
                <a:schemeClr val="tx2"/>
              </a:solidFill>
              <a:latin typeface="Optima" panose="02000503060000020004" pitchFamily="2" charset="0"/>
            </a:endParaRPr>
          </a:p>
          <a:p>
            <a:pPr>
              <a:spcBef>
                <a:spcPts val="0"/>
              </a:spcBef>
            </a:pPr>
            <a:r>
              <a:rPr lang="en-US" sz="1400">
                <a:solidFill>
                  <a:schemeClr val="tx2"/>
                </a:solidFill>
                <a:latin typeface="Optima" panose="02000503060000020004" pitchFamily="2" charset="0"/>
              </a:rPr>
              <a:t>Content and objectives tailored for age and developmental status.</a:t>
            </a:r>
            <a:br>
              <a:rPr lang="en-US" sz="3600">
                <a:solidFill>
                  <a:schemeClr val="tx2"/>
                </a:solidFill>
                <a:latin typeface="Optima" panose="02000503060000020004" pitchFamily="2" charset="0"/>
              </a:rPr>
            </a:br>
            <a:endParaRPr lang="en-US" sz="1400">
              <a:solidFill>
                <a:schemeClr val="tx2"/>
              </a:solidFill>
              <a:latin typeface="Optima" panose="02000503060000020004" pitchFamily="2" charset="0"/>
            </a:endParaRPr>
          </a:p>
          <a:p>
            <a:pPr marL="0" indent="0">
              <a:spcBef>
                <a:spcPts val="0"/>
              </a:spcBef>
              <a:buNone/>
            </a:pPr>
            <a:r>
              <a:rPr lang="en-US" sz="1500">
                <a:solidFill>
                  <a:schemeClr val="tx2"/>
                </a:solidFill>
                <a:latin typeface="Optima" panose="02000503060000020004" pitchFamily="2" charset="0"/>
                <a:hlinkClick r:id="rId3"/>
              </a:rPr>
              <a:t>The Curriculum-Based Support Group System</a:t>
            </a:r>
            <a:endParaRPr lang="en-US" sz="1500">
              <a:solidFill>
                <a:schemeClr val="tx2"/>
              </a:solidFill>
              <a:latin typeface="Optima" panose="02000503060000020004" pitchFamily="2" charset="0"/>
            </a:endParaRPr>
          </a:p>
        </p:txBody>
      </p:sp>
      <p:pic>
        <p:nvPicPr>
          <p:cNvPr id="4098" name="Picture 2" descr="Support Groups for Children and Youth | Risk and Protective ...">
            <a:extLst>
              <a:ext uri="{FF2B5EF4-FFF2-40B4-BE49-F238E27FC236}">
                <a16:creationId xmlns:a16="http://schemas.microsoft.com/office/drawing/2014/main" id="{403B5B4B-10DD-4ED1-A49D-6F1A0C1F7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5207" y="2593298"/>
            <a:ext cx="3766561" cy="2692503"/>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E8C2810-96BC-9644-B78C-B3834F13CA15}"/>
              </a:ext>
            </a:extLst>
          </p:cNvPr>
          <p:cNvGrpSpPr/>
          <p:nvPr/>
        </p:nvGrpSpPr>
        <p:grpSpPr>
          <a:xfrm>
            <a:off x="-282219" y="0"/>
            <a:ext cx="5067300" cy="939800"/>
            <a:chOff x="-282219" y="0"/>
            <a:chExt cx="5067300" cy="939800"/>
          </a:xfrm>
        </p:grpSpPr>
        <p:pic>
          <p:nvPicPr>
            <p:cNvPr id="6" name="Picture 5">
              <a:extLst>
                <a:ext uri="{FF2B5EF4-FFF2-40B4-BE49-F238E27FC236}">
                  <a16:creationId xmlns:a16="http://schemas.microsoft.com/office/drawing/2014/main" id="{89209228-DDAE-EA4F-AA57-AE99D8404FB7}"/>
                </a:ext>
              </a:extLst>
            </p:cNvPr>
            <p:cNvPicPr>
              <a:picLocks noChangeAspect="1"/>
            </p:cNvPicPr>
            <p:nvPr/>
          </p:nvPicPr>
          <p:blipFill>
            <a:blip r:embed="rId5"/>
            <a:stretch>
              <a:fillRect/>
            </a:stretch>
          </p:blipFill>
          <p:spPr>
            <a:xfrm>
              <a:off x="-282219" y="0"/>
              <a:ext cx="5067300" cy="939800"/>
            </a:xfrm>
            <a:prstGeom prst="rect">
              <a:avLst/>
            </a:prstGeom>
          </p:spPr>
        </p:pic>
        <p:sp>
          <p:nvSpPr>
            <p:cNvPr id="7" name="Rectangle 6">
              <a:extLst>
                <a:ext uri="{FF2B5EF4-FFF2-40B4-BE49-F238E27FC236}">
                  <a16:creationId xmlns:a16="http://schemas.microsoft.com/office/drawing/2014/main" id="{173D0FF7-134D-CB4E-8684-C3E4BFC76A97}"/>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spTree>
    <p:extLst>
      <p:ext uri="{BB962C8B-B14F-4D97-AF65-F5344CB8AC3E}">
        <p14:creationId xmlns:p14="http://schemas.microsoft.com/office/powerpoint/2010/main" val="1987340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E7E97A-824D-4687-906F-93D12370D63D}"/>
              </a:ext>
            </a:extLst>
          </p:cNvPr>
          <p:cNvSpPr>
            <a:spLocks noGrp="1"/>
          </p:cNvSpPr>
          <p:nvPr>
            <p:ph idx="1"/>
          </p:nvPr>
        </p:nvSpPr>
        <p:spPr>
          <a:xfrm>
            <a:off x="766146" y="1349115"/>
            <a:ext cx="4542290" cy="4962408"/>
          </a:xfrm>
        </p:spPr>
        <p:txBody>
          <a:bodyPr>
            <a:normAutofit fontScale="92500" lnSpcReduction="10000"/>
          </a:bodyPr>
          <a:lstStyle/>
          <a:p>
            <a:pPr marL="0" indent="0">
              <a:buNone/>
            </a:pPr>
            <a:r>
              <a:rPr lang="en-US" sz="2000" b="1" i="1">
                <a:solidFill>
                  <a:schemeClr val="tx2"/>
                </a:solidFill>
                <a:latin typeface="Optima" panose="02000503060000020004" pitchFamily="2" charset="0"/>
              </a:rPr>
              <a:t>I Can Problem Solve</a:t>
            </a:r>
            <a:br>
              <a:rPr lang="en-US" sz="2000" b="1" i="1">
                <a:solidFill>
                  <a:schemeClr val="tx2"/>
                </a:solidFill>
                <a:latin typeface="Optima" panose="02000503060000020004" pitchFamily="2" charset="0"/>
              </a:rPr>
            </a:br>
            <a:endParaRPr lang="en-US" sz="2000" b="1" i="1">
              <a:solidFill>
                <a:schemeClr val="tx2"/>
              </a:solidFill>
              <a:latin typeface="Optima" panose="02000503060000020004" pitchFamily="2" charset="0"/>
            </a:endParaRPr>
          </a:p>
          <a:p>
            <a:pPr>
              <a:spcBef>
                <a:spcPts val="0"/>
              </a:spcBef>
            </a:pPr>
            <a:r>
              <a:rPr lang="en-US" sz="1400">
                <a:solidFill>
                  <a:schemeClr val="tx2"/>
                </a:solidFill>
                <a:latin typeface="Optima" panose="02000503060000020004" pitchFamily="2" charset="0"/>
              </a:rPr>
              <a:t>Universal school-based program for enhancing the interpersonal cognitive processes and problem-solving skills of children ages 4-12.</a:t>
            </a:r>
            <a:br>
              <a:rPr lang="en-US" sz="1400">
                <a:solidFill>
                  <a:schemeClr val="tx2"/>
                </a:solidFill>
                <a:latin typeface="Optima" panose="02000503060000020004" pitchFamily="2" charset="0"/>
              </a:rPr>
            </a:br>
            <a:endParaRPr lang="en-US" sz="1400">
              <a:solidFill>
                <a:schemeClr val="tx2"/>
              </a:solidFill>
              <a:latin typeface="Optima" panose="02000503060000020004" pitchFamily="2" charset="0"/>
            </a:endParaRPr>
          </a:p>
          <a:p>
            <a:pPr>
              <a:spcBef>
                <a:spcPts val="0"/>
              </a:spcBef>
            </a:pPr>
            <a:r>
              <a:rPr lang="en-US" sz="1400">
                <a:solidFill>
                  <a:schemeClr val="tx2"/>
                </a:solidFill>
                <a:latin typeface="Optima" panose="02000503060000020004" pitchFamily="2" charset="0"/>
              </a:rPr>
              <a:t>Array of engaging activities such as games, stories, puppets, illustrations, and role plays to help children learn problem-solving techniques, identify feelings, discover alternate thinking strategies, and become more aware of consequences linked to behaviors.</a:t>
            </a:r>
            <a:br>
              <a:rPr lang="en-US" sz="1400">
                <a:solidFill>
                  <a:schemeClr val="tx2"/>
                </a:solidFill>
                <a:latin typeface="Optima" panose="02000503060000020004" pitchFamily="2" charset="0"/>
              </a:rPr>
            </a:br>
            <a:endParaRPr lang="en-US" sz="1400">
              <a:solidFill>
                <a:schemeClr val="tx2"/>
              </a:solidFill>
              <a:latin typeface="Optima" panose="02000503060000020004" pitchFamily="2" charset="0"/>
            </a:endParaRPr>
          </a:p>
          <a:p>
            <a:pPr>
              <a:spcBef>
                <a:spcPts val="0"/>
              </a:spcBef>
            </a:pPr>
            <a:r>
              <a:rPr lang="en-US" sz="1400">
                <a:solidFill>
                  <a:schemeClr val="tx2"/>
                </a:solidFill>
                <a:latin typeface="Optima" panose="02000503060000020004" pitchFamily="2" charset="0"/>
              </a:rPr>
              <a:t>Additional goals: prevent and reduce early high-risk behaviors and promote prosocial behaviors</a:t>
            </a:r>
            <a:br>
              <a:rPr lang="en-US" sz="1400">
                <a:solidFill>
                  <a:schemeClr val="tx2"/>
                </a:solidFill>
                <a:latin typeface="Optima" panose="02000503060000020004" pitchFamily="2" charset="0"/>
              </a:rPr>
            </a:br>
            <a:endParaRPr lang="en-US" sz="1400">
              <a:solidFill>
                <a:schemeClr val="tx2"/>
              </a:solidFill>
              <a:latin typeface="Optima" panose="02000503060000020004" pitchFamily="2" charset="0"/>
            </a:endParaRPr>
          </a:p>
          <a:p>
            <a:pPr>
              <a:spcBef>
                <a:spcPts val="0"/>
              </a:spcBef>
            </a:pPr>
            <a:r>
              <a:rPr lang="en-US" sz="1400">
                <a:solidFill>
                  <a:schemeClr val="tx2"/>
                </a:solidFill>
                <a:latin typeface="Optima" panose="02000503060000020004" pitchFamily="2" charset="0"/>
              </a:rPr>
              <a:t>3 age-specific programs: preschool, kindergarten and primary school, and intermediate elementary school.</a:t>
            </a:r>
            <a:br>
              <a:rPr lang="en-US" sz="1400">
                <a:solidFill>
                  <a:schemeClr val="tx2"/>
                </a:solidFill>
                <a:latin typeface="Optima" panose="02000503060000020004" pitchFamily="2" charset="0"/>
              </a:rPr>
            </a:br>
            <a:endParaRPr lang="en-US" sz="1400">
              <a:solidFill>
                <a:schemeClr val="tx2"/>
              </a:solidFill>
              <a:latin typeface="Optima" panose="02000503060000020004" pitchFamily="2" charset="0"/>
            </a:endParaRPr>
          </a:p>
          <a:p>
            <a:pPr>
              <a:spcBef>
                <a:spcPts val="0"/>
              </a:spcBef>
            </a:pPr>
            <a:r>
              <a:rPr lang="en-US" sz="1400">
                <a:solidFill>
                  <a:schemeClr val="tx2"/>
                </a:solidFill>
                <a:latin typeface="Optima" panose="02000503060000020004" pitchFamily="2" charset="0"/>
              </a:rPr>
              <a:t>Courses range from 59 to 83 lessons based on the age group, are 20 minutes in duration, taught 3-5 times per week for the length of the program</a:t>
            </a:r>
            <a:br>
              <a:rPr lang="en-US" sz="1400">
                <a:solidFill>
                  <a:schemeClr val="tx2"/>
                </a:solidFill>
                <a:latin typeface="Optima" panose="02000503060000020004" pitchFamily="2" charset="0"/>
              </a:rPr>
            </a:br>
            <a:endParaRPr lang="en-US" sz="1400">
              <a:solidFill>
                <a:schemeClr val="tx2"/>
              </a:solidFill>
              <a:latin typeface="Optima" panose="02000503060000020004" pitchFamily="2" charset="0"/>
            </a:endParaRPr>
          </a:p>
          <a:p>
            <a:pPr>
              <a:spcBef>
                <a:spcPts val="0"/>
              </a:spcBef>
            </a:pPr>
            <a:r>
              <a:rPr lang="en-US" sz="1400">
                <a:solidFill>
                  <a:schemeClr val="tx2"/>
                </a:solidFill>
                <a:latin typeface="Optima" panose="02000503060000020004" pitchFamily="2" charset="0"/>
              </a:rPr>
              <a:t>Typically class-wide, can be small group</a:t>
            </a:r>
          </a:p>
          <a:p>
            <a:pPr>
              <a:spcBef>
                <a:spcPts val="0"/>
              </a:spcBef>
            </a:pPr>
            <a:endParaRPr lang="en-US" sz="1400" b="1" i="1">
              <a:solidFill>
                <a:schemeClr val="tx2"/>
              </a:solidFill>
              <a:latin typeface="Optima" panose="02000503060000020004" pitchFamily="2" charset="0"/>
            </a:endParaRPr>
          </a:p>
          <a:p>
            <a:pPr marL="0" indent="0">
              <a:spcBef>
                <a:spcPts val="0"/>
              </a:spcBef>
              <a:buNone/>
            </a:pPr>
            <a:r>
              <a:rPr lang="en-US" sz="1400">
                <a:solidFill>
                  <a:schemeClr val="tx2"/>
                </a:solidFill>
                <a:latin typeface="Optima" panose="02000503060000020004" pitchFamily="2" charset="0"/>
                <a:hlinkClick r:id="rId2"/>
              </a:rPr>
              <a:t>I Can Problem Solve</a:t>
            </a:r>
            <a:endParaRPr lang="en-US" sz="1400">
              <a:solidFill>
                <a:schemeClr val="tx2"/>
              </a:solidFill>
              <a:latin typeface="Optima" panose="02000503060000020004" pitchFamily="2" charset="0"/>
            </a:endParaRPr>
          </a:p>
        </p:txBody>
      </p:sp>
      <p:pic>
        <p:nvPicPr>
          <p:cNvPr id="5122" name="Picture 2" descr="ICPS-I Can Problem Solve: An Interpersonal Cognitive Problem-Solving Program">
            <a:extLst>
              <a:ext uri="{FF2B5EF4-FFF2-40B4-BE49-F238E27FC236}">
                <a16:creationId xmlns:a16="http://schemas.microsoft.com/office/drawing/2014/main" id="{8A0DA401-FB46-401E-B44C-2A33A2B51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88" y="1349115"/>
            <a:ext cx="2700955" cy="35004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AF7ED15-90CC-144E-92E0-E4103E5041EC}"/>
              </a:ext>
            </a:extLst>
          </p:cNvPr>
          <p:cNvGrpSpPr/>
          <p:nvPr/>
        </p:nvGrpSpPr>
        <p:grpSpPr>
          <a:xfrm>
            <a:off x="-282219" y="0"/>
            <a:ext cx="5067300" cy="939800"/>
            <a:chOff x="-282219" y="0"/>
            <a:chExt cx="5067300" cy="939800"/>
          </a:xfrm>
        </p:grpSpPr>
        <p:pic>
          <p:nvPicPr>
            <p:cNvPr id="6" name="Picture 5">
              <a:extLst>
                <a:ext uri="{FF2B5EF4-FFF2-40B4-BE49-F238E27FC236}">
                  <a16:creationId xmlns:a16="http://schemas.microsoft.com/office/drawing/2014/main" id="{C9BC7D93-63D7-1647-80D7-D6F56A1E4CE1}"/>
                </a:ext>
              </a:extLst>
            </p:cNvPr>
            <p:cNvPicPr>
              <a:picLocks noChangeAspect="1"/>
            </p:cNvPicPr>
            <p:nvPr/>
          </p:nvPicPr>
          <p:blipFill>
            <a:blip r:embed="rId4"/>
            <a:stretch>
              <a:fillRect/>
            </a:stretch>
          </p:blipFill>
          <p:spPr>
            <a:xfrm>
              <a:off x="-282219" y="0"/>
              <a:ext cx="5067300" cy="939800"/>
            </a:xfrm>
            <a:prstGeom prst="rect">
              <a:avLst/>
            </a:prstGeom>
          </p:spPr>
        </p:pic>
        <p:sp>
          <p:nvSpPr>
            <p:cNvPr id="7" name="Rectangle 6">
              <a:extLst>
                <a:ext uri="{FF2B5EF4-FFF2-40B4-BE49-F238E27FC236}">
                  <a16:creationId xmlns:a16="http://schemas.microsoft.com/office/drawing/2014/main" id="{61F6A08D-7FC4-3E49-B756-3252FF26ACCD}"/>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spTree>
    <p:extLst>
      <p:ext uri="{BB962C8B-B14F-4D97-AF65-F5344CB8AC3E}">
        <p14:creationId xmlns:p14="http://schemas.microsoft.com/office/powerpoint/2010/main" val="1106116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F6C7B-9CF9-4129-952A-1A81FEABB298}"/>
              </a:ext>
            </a:extLst>
          </p:cNvPr>
          <p:cNvSpPr>
            <a:spLocks noGrp="1"/>
          </p:cNvSpPr>
          <p:nvPr>
            <p:ph idx="1"/>
          </p:nvPr>
        </p:nvSpPr>
        <p:spPr>
          <a:xfrm>
            <a:off x="4572000" y="1318437"/>
            <a:ext cx="4302177" cy="4943617"/>
          </a:xfrm>
        </p:spPr>
        <p:txBody>
          <a:bodyPr>
            <a:normAutofit fontScale="92500" lnSpcReduction="20000"/>
          </a:bodyPr>
          <a:lstStyle/>
          <a:p>
            <a:pPr marL="0" indent="0">
              <a:buNone/>
            </a:pPr>
            <a:r>
              <a:rPr lang="en-US" sz="2400" b="1" i="1">
                <a:solidFill>
                  <a:schemeClr val="tx2"/>
                </a:solidFill>
                <a:latin typeface="Optima" panose="02000503060000020004" pitchFamily="2" charset="0"/>
              </a:rPr>
              <a:t>Life Skills Training</a:t>
            </a:r>
            <a:br>
              <a:rPr lang="en-US" sz="2000" b="1" i="1">
                <a:solidFill>
                  <a:schemeClr val="tx2"/>
                </a:solidFill>
                <a:latin typeface="Optima" panose="02000503060000020004" pitchFamily="2" charset="0"/>
              </a:rPr>
            </a:br>
            <a:endParaRPr lang="en-US" sz="2000" b="1" i="1">
              <a:solidFill>
                <a:schemeClr val="tx2"/>
              </a:solidFill>
              <a:latin typeface="Optima" panose="02000503060000020004" pitchFamily="2" charset="0"/>
            </a:endParaRPr>
          </a:p>
          <a:p>
            <a:pPr>
              <a:spcBef>
                <a:spcPts val="0"/>
              </a:spcBef>
            </a:pPr>
            <a:r>
              <a:rPr lang="en-US" sz="1800">
                <a:solidFill>
                  <a:schemeClr val="tx2"/>
                </a:solidFill>
                <a:latin typeface="Optima" panose="02000503060000020004" pitchFamily="2" charset="0"/>
                <a:cs typeface="Arial" panose="020B0604020202020204" pitchFamily="34" charset="0"/>
              </a:rPr>
              <a:t>School-based substance abuse prevention curriculum that aims to modify drug-related knowledge, attitudes, and norms, developed for elementary and high schools.</a:t>
            </a:r>
            <a:br>
              <a:rPr lang="en-US" sz="1800">
                <a:solidFill>
                  <a:schemeClr val="tx2"/>
                </a:solidFill>
                <a:latin typeface="Optima" panose="02000503060000020004" pitchFamily="2" charset="0"/>
                <a:cs typeface="Arial" panose="020B0604020202020204" pitchFamily="34" charset="0"/>
              </a:rPr>
            </a:br>
            <a:endParaRPr lang="en-US" sz="1800">
              <a:solidFill>
                <a:schemeClr val="tx2"/>
              </a:solidFill>
              <a:latin typeface="Optima" panose="02000503060000020004" pitchFamily="2" charset="0"/>
              <a:cs typeface="Arial" panose="020B0604020202020204" pitchFamily="34" charset="0"/>
            </a:endParaRPr>
          </a:p>
          <a:p>
            <a:pPr>
              <a:spcBef>
                <a:spcPts val="0"/>
              </a:spcBef>
            </a:pPr>
            <a:r>
              <a:rPr lang="en-US" sz="1800">
                <a:solidFill>
                  <a:schemeClr val="tx2"/>
                </a:solidFill>
                <a:latin typeface="Optima" panose="02000503060000020004" pitchFamily="2" charset="0"/>
                <a:cs typeface="Arial" panose="020B0604020202020204" pitchFamily="34" charset="0"/>
              </a:rPr>
              <a:t>Skills taught - resisting social influences that encourage drug use, develop general personal and social skills.</a:t>
            </a:r>
            <a:br>
              <a:rPr lang="en-US" sz="1800">
                <a:solidFill>
                  <a:schemeClr val="tx2"/>
                </a:solidFill>
                <a:latin typeface="Optima" panose="02000503060000020004" pitchFamily="2" charset="0"/>
                <a:cs typeface="Arial" panose="020B0604020202020204" pitchFamily="34" charset="0"/>
              </a:rPr>
            </a:br>
            <a:endParaRPr lang="en-US" sz="1800">
              <a:solidFill>
                <a:schemeClr val="tx2"/>
              </a:solidFill>
              <a:latin typeface="Optima" panose="02000503060000020004" pitchFamily="2" charset="0"/>
              <a:cs typeface="Arial" panose="020B0604020202020204" pitchFamily="34" charset="0"/>
            </a:endParaRPr>
          </a:p>
          <a:p>
            <a:pPr>
              <a:spcBef>
                <a:spcPts val="0"/>
              </a:spcBef>
            </a:pPr>
            <a:r>
              <a:rPr lang="en-US" sz="1800">
                <a:solidFill>
                  <a:schemeClr val="tx2"/>
                </a:solidFill>
                <a:latin typeface="Optima" panose="02000503060000020004" pitchFamily="2" charset="0"/>
                <a:cs typeface="Arial" panose="020B0604020202020204" pitchFamily="34" charset="0"/>
              </a:rPr>
              <a:t>Class-wide or group settings</a:t>
            </a:r>
            <a:br>
              <a:rPr lang="en-US" sz="1800">
                <a:solidFill>
                  <a:schemeClr val="tx2"/>
                </a:solidFill>
                <a:latin typeface="Optima" panose="02000503060000020004" pitchFamily="2" charset="0"/>
                <a:cs typeface="Arial" panose="020B0604020202020204" pitchFamily="34" charset="0"/>
              </a:rPr>
            </a:br>
            <a:endParaRPr lang="en-US" sz="1800">
              <a:solidFill>
                <a:schemeClr val="tx2"/>
              </a:solidFill>
              <a:latin typeface="Optima" panose="02000503060000020004" pitchFamily="2" charset="0"/>
              <a:cs typeface="Arial" panose="020B0604020202020204" pitchFamily="34" charset="0"/>
            </a:endParaRPr>
          </a:p>
          <a:p>
            <a:pPr>
              <a:spcBef>
                <a:spcPts val="0"/>
              </a:spcBef>
            </a:pPr>
            <a:r>
              <a:rPr lang="en-US" sz="1800">
                <a:solidFill>
                  <a:schemeClr val="tx2"/>
                </a:solidFill>
                <a:latin typeface="Optima" panose="02000503060000020004" pitchFamily="2" charset="0"/>
                <a:cs typeface="Arial" panose="020B0604020202020204" pitchFamily="34" charset="0"/>
              </a:rPr>
              <a:t>Program runs across 3 years, consisting of 15 lessons in first year, followed by 10 booster lessons in second year, and 5 booster lessons in third year.</a:t>
            </a:r>
          </a:p>
          <a:p>
            <a:pPr marL="0" indent="0">
              <a:spcBef>
                <a:spcPts val="0"/>
              </a:spcBef>
              <a:buNone/>
            </a:pPr>
            <a:endParaRPr lang="en-US" sz="1800">
              <a:solidFill>
                <a:schemeClr val="tx2"/>
              </a:solidFill>
              <a:latin typeface="Optima" panose="02000503060000020004" pitchFamily="2" charset="0"/>
              <a:cs typeface="Arial" panose="020B0604020202020204" pitchFamily="34" charset="0"/>
            </a:endParaRPr>
          </a:p>
          <a:p>
            <a:pPr marL="0" indent="0">
              <a:spcBef>
                <a:spcPts val="0"/>
              </a:spcBef>
              <a:buNone/>
            </a:pPr>
            <a:r>
              <a:rPr lang="en-US" sz="1800">
                <a:solidFill>
                  <a:schemeClr val="tx2"/>
                </a:solidFill>
                <a:latin typeface="Optima" panose="02000503060000020004" pitchFamily="2" charset="0"/>
                <a:cs typeface="Arial" panose="020B0604020202020204" pitchFamily="34" charset="0"/>
                <a:hlinkClick r:id="rId3"/>
              </a:rPr>
              <a:t>Life Skills Training</a:t>
            </a:r>
            <a:br>
              <a:rPr lang="en-US" sz="1800">
                <a:solidFill>
                  <a:schemeClr val="tx2"/>
                </a:solidFill>
                <a:latin typeface="Optima" panose="02000503060000020004" pitchFamily="2" charset="0"/>
                <a:cs typeface="Arial" panose="020B0604020202020204" pitchFamily="34" charset="0"/>
              </a:rPr>
            </a:br>
            <a:endParaRPr lang="en-US" sz="1575" b="1" i="1"/>
          </a:p>
        </p:txBody>
      </p:sp>
      <p:pic>
        <p:nvPicPr>
          <p:cNvPr id="6146" name="Picture 2" descr="Botvin LifeSkills Training Middle School Program | Botvin ...">
            <a:extLst>
              <a:ext uri="{FF2B5EF4-FFF2-40B4-BE49-F238E27FC236}">
                <a16:creationId xmlns:a16="http://schemas.microsoft.com/office/drawing/2014/main" id="{3F57A404-8AE6-4E3D-B219-6AA59B646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00" y="1853803"/>
            <a:ext cx="2500313" cy="31503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176FF32-6782-D747-ACA0-0D6C0A12125D}"/>
              </a:ext>
            </a:extLst>
          </p:cNvPr>
          <p:cNvGrpSpPr/>
          <p:nvPr/>
        </p:nvGrpSpPr>
        <p:grpSpPr>
          <a:xfrm>
            <a:off x="-282219" y="0"/>
            <a:ext cx="5067300" cy="939800"/>
            <a:chOff x="-282219" y="0"/>
            <a:chExt cx="5067300" cy="939800"/>
          </a:xfrm>
        </p:grpSpPr>
        <p:pic>
          <p:nvPicPr>
            <p:cNvPr id="6" name="Picture 5">
              <a:extLst>
                <a:ext uri="{FF2B5EF4-FFF2-40B4-BE49-F238E27FC236}">
                  <a16:creationId xmlns:a16="http://schemas.microsoft.com/office/drawing/2014/main" id="{927128B7-647A-BA45-812B-35EB4AD7148E}"/>
                </a:ext>
              </a:extLst>
            </p:cNvPr>
            <p:cNvPicPr>
              <a:picLocks noChangeAspect="1"/>
            </p:cNvPicPr>
            <p:nvPr/>
          </p:nvPicPr>
          <p:blipFill>
            <a:blip r:embed="rId5"/>
            <a:stretch>
              <a:fillRect/>
            </a:stretch>
          </p:blipFill>
          <p:spPr>
            <a:xfrm>
              <a:off x="-282219" y="0"/>
              <a:ext cx="5067300" cy="939800"/>
            </a:xfrm>
            <a:prstGeom prst="rect">
              <a:avLst/>
            </a:prstGeom>
          </p:spPr>
        </p:pic>
        <p:sp>
          <p:nvSpPr>
            <p:cNvPr id="7" name="Rectangle 6">
              <a:extLst>
                <a:ext uri="{FF2B5EF4-FFF2-40B4-BE49-F238E27FC236}">
                  <a16:creationId xmlns:a16="http://schemas.microsoft.com/office/drawing/2014/main" id="{EA8E81F6-5B2E-634C-B62C-6C74334D665D}"/>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spTree>
    <p:extLst>
      <p:ext uri="{BB962C8B-B14F-4D97-AF65-F5344CB8AC3E}">
        <p14:creationId xmlns:p14="http://schemas.microsoft.com/office/powerpoint/2010/main" val="2280131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A937E-1EC2-4B56-8489-5D36667FF338}"/>
              </a:ext>
            </a:extLst>
          </p:cNvPr>
          <p:cNvSpPr>
            <a:spLocks noGrp="1"/>
          </p:cNvSpPr>
          <p:nvPr>
            <p:ph idx="1"/>
          </p:nvPr>
        </p:nvSpPr>
        <p:spPr>
          <a:xfrm>
            <a:off x="419725" y="1365383"/>
            <a:ext cx="4280821" cy="4811843"/>
          </a:xfrm>
        </p:spPr>
        <p:txBody>
          <a:bodyPr>
            <a:normAutofit fontScale="85000" lnSpcReduction="10000"/>
          </a:bodyPr>
          <a:lstStyle/>
          <a:p>
            <a:pPr marL="0" indent="0">
              <a:buNone/>
            </a:pPr>
            <a:r>
              <a:rPr lang="en-US" sz="2200" b="1" i="1">
                <a:solidFill>
                  <a:schemeClr val="tx2"/>
                </a:solidFill>
                <a:latin typeface="Optima" panose="02000503060000020004" pitchFamily="2" charset="0"/>
              </a:rPr>
              <a:t>Promoting Alternative Thinking Strategies</a:t>
            </a:r>
            <a:br>
              <a:rPr lang="en-US" sz="1900" b="1" i="1">
                <a:solidFill>
                  <a:schemeClr val="tx2"/>
                </a:solidFill>
                <a:latin typeface="Optima" panose="02000503060000020004" pitchFamily="2" charset="0"/>
              </a:rPr>
            </a:br>
            <a:endParaRPr lang="en-US" sz="1900" b="1" i="1">
              <a:solidFill>
                <a:schemeClr val="tx2"/>
              </a:solidFill>
              <a:latin typeface="Optima" panose="02000503060000020004" pitchFamily="2" charset="0"/>
            </a:endParaRPr>
          </a:p>
          <a:p>
            <a:pPr>
              <a:spcBef>
                <a:spcPts val="0"/>
              </a:spcBef>
            </a:pPr>
            <a:r>
              <a:rPr lang="en-US" sz="1700">
                <a:solidFill>
                  <a:schemeClr val="tx2"/>
                </a:solidFill>
                <a:latin typeface="Optima" panose="02000503060000020004" pitchFamily="2" charset="0"/>
              </a:rPr>
              <a:t>For preschool through elementary school</a:t>
            </a:r>
            <a:br>
              <a:rPr lang="en-US" sz="1700">
                <a:solidFill>
                  <a:schemeClr val="tx2"/>
                </a:solidFill>
                <a:latin typeface="Optima" panose="02000503060000020004" pitchFamily="2" charset="0"/>
              </a:rPr>
            </a:br>
            <a:endParaRPr lang="en-US" sz="1700">
              <a:solidFill>
                <a:schemeClr val="tx2"/>
              </a:solidFill>
              <a:latin typeface="Optima" panose="02000503060000020004" pitchFamily="2" charset="0"/>
            </a:endParaRPr>
          </a:p>
          <a:p>
            <a:pPr>
              <a:spcBef>
                <a:spcPts val="0"/>
              </a:spcBef>
            </a:pPr>
            <a:r>
              <a:rPr lang="en-US" sz="1700">
                <a:solidFill>
                  <a:schemeClr val="tx2"/>
                </a:solidFill>
                <a:latin typeface="Optima" panose="02000503060000020004" pitchFamily="2" charset="0"/>
              </a:rPr>
              <a:t>Teaches: self-control, self-esteem, emotional awareness, social skills, friendship, and interpersonal problem-solving skills, reducing aggression and other behavior problems</a:t>
            </a:r>
            <a:br>
              <a:rPr lang="en-US" sz="1700">
                <a:solidFill>
                  <a:schemeClr val="tx2"/>
                </a:solidFill>
                <a:latin typeface="Optima" panose="02000503060000020004" pitchFamily="2" charset="0"/>
              </a:rPr>
            </a:br>
            <a:endParaRPr lang="en-US" sz="1700">
              <a:solidFill>
                <a:schemeClr val="tx2"/>
              </a:solidFill>
              <a:latin typeface="Optima" panose="02000503060000020004" pitchFamily="2" charset="0"/>
            </a:endParaRPr>
          </a:p>
          <a:p>
            <a:pPr>
              <a:spcBef>
                <a:spcPts val="0"/>
              </a:spcBef>
            </a:pPr>
            <a:r>
              <a:rPr lang="en-US" sz="1700">
                <a:solidFill>
                  <a:schemeClr val="tx2"/>
                </a:solidFill>
                <a:latin typeface="Optima" panose="02000503060000020004" pitchFamily="2" charset="0"/>
              </a:rPr>
              <a:t>Methods: direct instruction, discussion, modeling, storytelling, role playing, and video presentations</a:t>
            </a:r>
            <a:br>
              <a:rPr lang="en-US" sz="1700">
                <a:solidFill>
                  <a:schemeClr val="tx2"/>
                </a:solidFill>
                <a:latin typeface="Optima" panose="02000503060000020004" pitchFamily="2" charset="0"/>
              </a:rPr>
            </a:br>
            <a:endParaRPr lang="en-US" sz="1700">
              <a:solidFill>
                <a:schemeClr val="tx2"/>
              </a:solidFill>
              <a:latin typeface="Optima" panose="02000503060000020004" pitchFamily="2" charset="0"/>
            </a:endParaRPr>
          </a:p>
          <a:p>
            <a:pPr>
              <a:spcBef>
                <a:spcPts val="0"/>
              </a:spcBef>
            </a:pPr>
            <a:r>
              <a:rPr lang="en-US" sz="1700">
                <a:solidFill>
                  <a:schemeClr val="tx2"/>
                </a:solidFill>
                <a:latin typeface="Optima" panose="02000503060000020004" pitchFamily="2" charset="0"/>
              </a:rPr>
              <a:t>3 age-specific programs: preschool PATHS (3-5 years old), the PATHS Turtle Unit (kindergarten), and the PATHS Basic Kit (grades 1-6)</a:t>
            </a:r>
            <a:br>
              <a:rPr lang="en-US" sz="1700">
                <a:solidFill>
                  <a:schemeClr val="tx2"/>
                </a:solidFill>
                <a:latin typeface="Optima" panose="02000503060000020004" pitchFamily="2" charset="0"/>
              </a:rPr>
            </a:br>
            <a:endParaRPr lang="en-US" sz="1700">
              <a:solidFill>
                <a:schemeClr val="tx2"/>
              </a:solidFill>
              <a:latin typeface="Optima" panose="02000503060000020004" pitchFamily="2" charset="0"/>
            </a:endParaRPr>
          </a:p>
          <a:p>
            <a:pPr>
              <a:spcBef>
                <a:spcPts val="0"/>
              </a:spcBef>
            </a:pPr>
            <a:r>
              <a:rPr lang="en-US" sz="1700">
                <a:solidFill>
                  <a:schemeClr val="tx2"/>
                </a:solidFill>
                <a:latin typeface="Optima" panose="02000503060000020004" pitchFamily="2" charset="0"/>
              </a:rPr>
              <a:t>131 lessons, 20-30 minutes in length</a:t>
            </a:r>
            <a:br>
              <a:rPr lang="en-US" sz="1700">
                <a:solidFill>
                  <a:schemeClr val="tx2"/>
                </a:solidFill>
                <a:latin typeface="Optima" panose="02000503060000020004" pitchFamily="2" charset="0"/>
              </a:rPr>
            </a:br>
            <a:endParaRPr lang="en-US" sz="1700">
              <a:solidFill>
                <a:schemeClr val="tx2"/>
              </a:solidFill>
              <a:latin typeface="Optima" panose="02000503060000020004" pitchFamily="2" charset="0"/>
            </a:endParaRPr>
          </a:p>
          <a:p>
            <a:pPr>
              <a:spcBef>
                <a:spcPts val="0"/>
              </a:spcBef>
            </a:pPr>
            <a:r>
              <a:rPr lang="en-US" sz="1700">
                <a:solidFill>
                  <a:schemeClr val="tx2"/>
                </a:solidFill>
                <a:latin typeface="Optima" panose="02000503060000020004" pitchFamily="2" charset="0"/>
              </a:rPr>
              <a:t>Typically class-wide, can be small group</a:t>
            </a:r>
          </a:p>
          <a:p>
            <a:pPr marL="0" indent="0">
              <a:spcBef>
                <a:spcPts val="0"/>
              </a:spcBef>
              <a:buNone/>
            </a:pPr>
            <a:endParaRPr lang="en-US" sz="1700">
              <a:solidFill>
                <a:schemeClr val="tx2"/>
              </a:solidFill>
              <a:latin typeface="Optima" panose="02000503060000020004" pitchFamily="2" charset="0"/>
            </a:endParaRPr>
          </a:p>
          <a:p>
            <a:pPr marL="0" indent="0">
              <a:spcBef>
                <a:spcPts val="0"/>
              </a:spcBef>
              <a:buNone/>
            </a:pPr>
            <a:r>
              <a:rPr lang="en-US" sz="1600">
                <a:hlinkClick r:id="rId2"/>
              </a:rPr>
              <a:t>The PATHS Curriculum</a:t>
            </a:r>
            <a:endParaRPr lang="en-US" sz="1600"/>
          </a:p>
        </p:txBody>
      </p:sp>
      <p:pic>
        <p:nvPicPr>
          <p:cNvPr id="7170" name="Picture 2" descr="PATHS Grade 4 Classroom Implementation Package – PATHS Program LLC">
            <a:extLst>
              <a:ext uri="{FF2B5EF4-FFF2-40B4-BE49-F238E27FC236}">
                <a16:creationId xmlns:a16="http://schemas.microsoft.com/office/drawing/2014/main" id="{81027919-02B0-491A-B3D7-A8D3407F4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1628180"/>
            <a:ext cx="374332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76D99C2-E689-5F40-A2F1-4C2771BDC7B5}"/>
              </a:ext>
            </a:extLst>
          </p:cNvPr>
          <p:cNvGrpSpPr/>
          <p:nvPr/>
        </p:nvGrpSpPr>
        <p:grpSpPr>
          <a:xfrm>
            <a:off x="-282219" y="0"/>
            <a:ext cx="5067300" cy="939800"/>
            <a:chOff x="-282219" y="0"/>
            <a:chExt cx="5067300" cy="939800"/>
          </a:xfrm>
        </p:grpSpPr>
        <p:pic>
          <p:nvPicPr>
            <p:cNvPr id="6" name="Picture 5">
              <a:extLst>
                <a:ext uri="{FF2B5EF4-FFF2-40B4-BE49-F238E27FC236}">
                  <a16:creationId xmlns:a16="http://schemas.microsoft.com/office/drawing/2014/main" id="{489600DD-1E66-F244-9DDB-16A25518F06D}"/>
                </a:ext>
              </a:extLst>
            </p:cNvPr>
            <p:cNvPicPr>
              <a:picLocks noChangeAspect="1"/>
            </p:cNvPicPr>
            <p:nvPr/>
          </p:nvPicPr>
          <p:blipFill>
            <a:blip r:embed="rId4"/>
            <a:stretch>
              <a:fillRect/>
            </a:stretch>
          </p:blipFill>
          <p:spPr>
            <a:xfrm>
              <a:off x="-282219" y="0"/>
              <a:ext cx="5067300" cy="939800"/>
            </a:xfrm>
            <a:prstGeom prst="rect">
              <a:avLst/>
            </a:prstGeom>
          </p:spPr>
        </p:pic>
        <p:sp>
          <p:nvSpPr>
            <p:cNvPr id="7" name="Rectangle 6">
              <a:extLst>
                <a:ext uri="{FF2B5EF4-FFF2-40B4-BE49-F238E27FC236}">
                  <a16:creationId xmlns:a16="http://schemas.microsoft.com/office/drawing/2014/main" id="{DE0E7AA3-6571-1B46-A8FB-2BF693EED436}"/>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spTree>
    <p:extLst>
      <p:ext uri="{BB962C8B-B14F-4D97-AF65-F5344CB8AC3E}">
        <p14:creationId xmlns:p14="http://schemas.microsoft.com/office/powerpoint/2010/main" val="1303651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293D29-4F41-4360-A174-7FFF39C96523}"/>
              </a:ext>
            </a:extLst>
          </p:cNvPr>
          <p:cNvSpPr>
            <a:spLocks noGrp="1"/>
          </p:cNvSpPr>
          <p:nvPr>
            <p:ph idx="1"/>
          </p:nvPr>
        </p:nvSpPr>
        <p:spPr>
          <a:xfrm>
            <a:off x="4572000" y="1225034"/>
            <a:ext cx="3822492" cy="4833899"/>
          </a:xfrm>
        </p:spPr>
        <p:txBody>
          <a:bodyPr>
            <a:normAutofit fontScale="92500" lnSpcReduction="10000"/>
          </a:bodyPr>
          <a:lstStyle/>
          <a:p>
            <a:pPr marL="0" indent="0">
              <a:buNone/>
            </a:pPr>
            <a:r>
              <a:rPr lang="en-US" sz="2000" b="1" i="1">
                <a:solidFill>
                  <a:schemeClr val="tx2"/>
                </a:solidFill>
                <a:latin typeface="Optima" panose="02000503060000020004" pitchFamily="2" charset="0"/>
              </a:rPr>
              <a:t>Strong Kids</a:t>
            </a:r>
            <a:br>
              <a:rPr lang="en-US" sz="2000" b="1" i="1">
                <a:solidFill>
                  <a:schemeClr val="tx2"/>
                </a:solidFill>
                <a:latin typeface="Optima" panose="02000503060000020004" pitchFamily="2" charset="0"/>
              </a:rPr>
            </a:br>
            <a:endParaRPr lang="en-US" sz="2000" b="1" i="1">
              <a:solidFill>
                <a:schemeClr val="tx2"/>
              </a:solidFill>
              <a:latin typeface="Optima" panose="02000503060000020004" pitchFamily="2" charset="0"/>
            </a:endParaRPr>
          </a:p>
          <a:p>
            <a:pPr>
              <a:spcBef>
                <a:spcPts val="0"/>
              </a:spcBef>
            </a:pPr>
            <a:r>
              <a:rPr lang="en-US" sz="1800">
                <a:solidFill>
                  <a:schemeClr val="tx2"/>
                </a:solidFill>
                <a:latin typeface="Optima" panose="02000503060000020004" pitchFamily="2" charset="0"/>
              </a:rPr>
              <a:t>Brief curricula to teach social and emotional skills, promote resilience, strengthen assets, and increase coping skills, designed for grades 3-5. (</a:t>
            </a:r>
            <a:r>
              <a:rPr lang="en-US" sz="1800" i="1">
                <a:solidFill>
                  <a:schemeClr val="tx2"/>
                </a:solidFill>
                <a:latin typeface="Optima" panose="02000503060000020004" pitchFamily="2" charset="0"/>
              </a:rPr>
              <a:t>Strong Start </a:t>
            </a:r>
            <a:r>
              <a:rPr lang="en-US" sz="1800">
                <a:solidFill>
                  <a:schemeClr val="tx2"/>
                </a:solidFill>
                <a:latin typeface="Optima" panose="02000503060000020004" pitchFamily="2" charset="0"/>
              </a:rPr>
              <a:t>for PreK and one for grades K-2)</a:t>
            </a:r>
            <a:br>
              <a:rPr lang="en-US" sz="1800">
                <a:solidFill>
                  <a:schemeClr val="tx2"/>
                </a:solidFill>
                <a:latin typeface="Optima" panose="02000503060000020004" pitchFamily="2" charset="0"/>
              </a:rPr>
            </a:br>
            <a:endParaRPr lang="en-US" sz="1800">
              <a:solidFill>
                <a:schemeClr val="tx2"/>
              </a:solidFill>
              <a:latin typeface="Optima" panose="02000503060000020004" pitchFamily="2" charset="0"/>
            </a:endParaRPr>
          </a:p>
          <a:p>
            <a:pPr>
              <a:spcBef>
                <a:spcPts val="0"/>
              </a:spcBef>
            </a:pPr>
            <a:r>
              <a:rPr lang="en-US" sz="1800">
                <a:solidFill>
                  <a:schemeClr val="tx2"/>
                </a:solidFill>
                <a:latin typeface="Optima" panose="02000503060000020004" pitchFamily="2" charset="0"/>
              </a:rPr>
              <a:t>Developmentally appropriate topics: identifying and understanding emotions, social skills, cognitive reframing, relaxation strategies, and problem-solving strategies.</a:t>
            </a:r>
            <a:br>
              <a:rPr lang="en-US" sz="1800">
                <a:solidFill>
                  <a:schemeClr val="tx2"/>
                </a:solidFill>
                <a:latin typeface="Optima" panose="02000503060000020004" pitchFamily="2" charset="0"/>
              </a:rPr>
            </a:br>
            <a:endParaRPr lang="en-US" sz="1800">
              <a:solidFill>
                <a:schemeClr val="tx2"/>
              </a:solidFill>
              <a:latin typeface="Optima" panose="02000503060000020004" pitchFamily="2" charset="0"/>
            </a:endParaRPr>
          </a:p>
          <a:p>
            <a:pPr>
              <a:spcBef>
                <a:spcPts val="0"/>
              </a:spcBef>
            </a:pPr>
            <a:r>
              <a:rPr lang="en-US" sz="1800">
                <a:solidFill>
                  <a:schemeClr val="tx2"/>
                </a:solidFill>
                <a:latin typeface="Optima" panose="02000503060000020004" pitchFamily="2" charset="0"/>
              </a:rPr>
              <a:t>Small group or class-wide</a:t>
            </a:r>
          </a:p>
          <a:p>
            <a:pPr marL="0" indent="0">
              <a:spcBef>
                <a:spcPts val="0"/>
              </a:spcBef>
              <a:buNone/>
            </a:pPr>
            <a:endParaRPr lang="en-US" sz="1800" b="1" i="1">
              <a:solidFill>
                <a:schemeClr val="tx2"/>
              </a:solidFill>
              <a:latin typeface="Optima" panose="02000503060000020004" pitchFamily="2" charset="0"/>
            </a:endParaRPr>
          </a:p>
          <a:p>
            <a:pPr marL="0" indent="0">
              <a:spcBef>
                <a:spcPts val="0"/>
              </a:spcBef>
              <a:buNone/>
            </a:pPr>
            <a:r>
              <a:rPr lang="en-US" sz="1800">
                <a:solidFill>
                  <a:schemeClr val="tx2"/>
                </a:solidFill>
                <a:latin typeface="Optima" panose="02000503060000020004" pitchFamily="2" charset="0"/>
                <a:hlinkClick r:id="rId2"/>
              </a:rPr>
              <a:t>Strong Kids</a:t>
            </a:r>
            <a:endParaRPr lang="en-US" sz="1800">
              <a:solidFill>
                <a:schemeClr val="tx2"/>
              </a:solidFill>
              <a:latin typeface="Optima" panose="02000503060000020004" pitchFamily="2" charset="0"/>
            </a:endParaRPr>
          </a:p>
          <a:p>
            <a:endParaRPr lang="en-US" sz="1575" b="1" i="1"/>
          </a:p>
        </p:txBody>
      </p:sp>
      <p:pic>
        <p:nvPicPr>
          <p:cNvPr id="8194" name="Picture 2" descr="Home - Merrell's Strong Kids">
            <a:extLst>
              <a:ext uri="{FF2B5EF4-FFF2-40B4-BE49-F238E27FC236}">
                <a16:creationId xmlns:a16="http://schemas.microsoft.com/office/drawing/2014/main" id="{5770A544-FA70-44DB-AF9C-127EA2F4D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49" y="1225034"/>
            <a:ext cx="4043363" cy="250745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24D9CD-897A-7144-9BC1-1EDBA434CE9A}"/>
              </a:ext>
            </a:extLst>
          </p:cNvPr>
          <p:cNvGrpSpPr/>
          <p:nvPr/>
        </p:nvGrpSpPr>
        <p:grpSpPr>
          <a:xfrm>
            <a:off x="-282219" y="0"/>
            <a:ext cx="5067300" cy="939800"/>
            <a:chOff x="-282219" y="0"/>
            <a:chExt cx="5067300" cy="939800"/>
          </a:xfrm>
        </p:grpSpPr>
        <p:pic>
          <p:nvPicPr>
            <p:cNvPr id="6" name="Picture 5">
              <a:extLst>
                <a:ext uri="{FF2B5EF4-FFF2-40B4-BE49-F238E27FC236}">
                  <a16:creationId xmlns:a16="http://schemas.microsoft.com/office/drawing/2014/main" id="{D29BA70B-85CA-DB40-A279-43C358CDE899}"/>
                </a:ext>
              </a:extLst>
            </p:cNvPr>
            <p:cNvPicPr>
              <a:picLocks noChangeAspect="1"/>
            </p:cNvPicPr>
            <p:nvPr/>
          </p:nvPicPr>
          <p:blipFill>
            <a:blip r:embed="rId4"/>
            <a:stretch>
              <a:fillRect/>
            </a:stretch>
          </p:blipFill>
          <p:spPr>
            <a:xfrm>
              <a:off x="-282219" y="0"/>
              <a:ext cx="5067300" cy="939800"/>
            </a:xfrm>
            <a:prstGeom prst="rect">
              <a:avLst/>
            </a:prstGeom>
          </p:spPr>
        </p:pic>
        <p:sp>
          <p:nvSpPr>
            <p:cNvPr id="7" name="Rectangle 6">
              <a:extLst>
                <a:ext uri="{FF2B5EF4-FFF2-40B4-BE49-F238E27FC236}">
                  <a16:creationId xmlns:a16="http://schemas.microsoft.com/office/drawing/2014/main" id="{D5B6CDF3-FB38-C445-B50A-C3AB317101ED}"/>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spTree>
    <p:extLst>
      <p:ext uri="{BB962C8B-B14F-4D97-AF65-F5344CB8AC3E}">
        <p14:creationId xmlns:p14="http://schemas.microsoft.com/office/powerpoint/2010/main" val="735414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8487-627D-433E-B4E9-B72979425A46}"/>
              </a:ext>
            </a:extLst>
          </p:cNvPr>
          <p:cNvSpPr>
            <a:spLocks noGrp="1"/>
          </p:cNvSpPr>
          <p:nvPr>
            <p:ph type="title"/>
          </p:nvPr>
        </p:nvSpPr>
        <p:spPr>
          <a:xfrm>
            <a:off x="628650" y="1225034"/>
            <a:ext cx="7886700" cy="1069765"/>
          </a:xfrm>
        </p:spPr>
        <p:txBody>
          <a:bodyPr/>
          <a:lstStyle/>
          <a:p>
            <a:pPr algn="ctr"/>
            <a:r>
              <a:rPr lang="en-US" b="1" i="1">
                <a:solidFill>
                  <a:schemeClr val="tx2"/>
                </a:solidFill>
                <a:latin typeface="Optima" panose="02000503060000020004" pitchFamily="2" charset="0"/>
              </a:rPr>
              <a:t>Strong Kids: Grades 3-5 </a:t>
            </a:r>
            <a:br>
              <a:rPr lang="en-US" b="1">
                <a:solidFill>
                  <a:schemeClr val="tx2"/>
                </a:solidFill>
                <a:latin typeface="Optima" panose="02000503060000020004" pitchFamily="2" charset="0"/>
              </a:rPr>
            </a:br>
            <a:endParaRPr lang="en-US" sz="2700" b="1">
              <a:solidFill>
                <a:schemeClr val="tx2"/>
              </a:solidFill>
              <a:latin typeface="Optima" panose="02000503060000020004" pitchFamily="2" charset="0"/>
            </a:endParaRPr>
          </a:p>
        </p:txBody>
      </p:sp>
      <p:pic>
        <p:nvPicPr>
          <p:cNvPr id="4" name="Content Placeholder 3">
            <a:extLst>
              <a:ext uri="{FF2B5EF4-FFF2-40B4-BE49-F238E27FC236}">
                <a16:creationId xmlns:a16="http://schemas.microsoft.com/office/drawing/2014/main" id="{2D661205-87A6-42D1-B872-E50867080AF2}"/>
              </a:ext>
            </a:extLst>
          </p:cNvPr>
          <p:cNvPicPr>
            <a:picLocks noGrp="1" noChangeAspect="1"/>
          </p:cNvPicPr>
          <p:nvPr>
            <p:ph idx="1"/>
          </p:nvPr>
        </p:nvPicPr>
        <p:blipFill>
          <a:blip r:embed="rId4"/>
          <a:stretch>
            <a:fillRect/>
          </a:stretch>
        </p:blipFill>
        <p:spPr>
          <a:xfrm>
            <a:off x="3438309" y="2294799"/>
            <a:ext cx="2524473" cy="3189684"/>
          </a:xfrm>
          <a:prstGeom prst="rect">
            <a:avLst/>
          </a:prstGeom>
        </p:spPr>
      </p:pic>
      <p:grpSp>
        <p:nvGrpSpPr>
          <p:cNvPr id="5" name="Group 4">
            <a:extLst>
              <a:ext uri="{FF2B5EF4-FFF2-40B4-BE49-F238E27FC236}">
                <a16:creationId xmlns:a16="http://schemas.microsoft.com/office/drawing/2014/main" id="{C1EFF7C0-2BE5-FF4C-8306-1BF39B4C8BE7}"/>
              </a:ext>
            </a:extLst>
          </p:cNvPr>
          <p:cNvGrpSpPr/>
          <p:nvPr/>
        </p:nvGrpSpPr>
        <p:grpSpPr>
          <a:xfrm>
            <a:off x="-282219" y="0"/>
            <a:ext cx="5067300" cy="939800"/>
            <a:chOff x="-282219" y="0"/>
            <a:chExt cx="5067300" cy="939800"/>
          </a:xfrm>
        </p:grpSpPr>
        <p:pic>
          <p:nvPicPr>
            <p:cNvPr id="6" name="Picture 5">
              <a:extLst>
                <a:ext uri="{FF2B5EF4-FFF2-40B4-BE49-F238E27FC236}">
                  <a16:creationId xmlns:a16="http://schemas.microsoft.com/office/drawing/2014/main" id="{428CAC0A-5C73-464D-84D8-89BC9D915895}"/>
                </a:ext>
              </a:extLst>
            </p:cNvPr>
            <p:cNvPicPr>
              <a:picLocks noChangeAspect="1"/>
            </p:cNvPicPr>
            <p:nvPr/>
          </p:nvPicPr>
          <p:blipFill>
            <a:blip r:embed="rId5"/>
            <a:stretch>
              <a:fillRect/>
            </a:stretch>
          </p:blipFill>
          <p:spPr>
            <a:xfrm>
              <a:off x="-282219" y="0"/>
              <a:ext cx="5067300" cy="939800"/>
            </a:xfrm>
            <a:prstGeom prst="rect">
              <a:avLst/>
            </a:prstGeom>
          </p:spPr>
        </p:pic>
        <p:sp>
          <p:nvSpPr>
            <p:cNvPr id="7" name="Rectangle 6">
              <a:extLst>
                <a:ext uri="{FF2B5EF4-FFF2-40B4-BE49-F238E27FC236}">
                  <a16:creationId xmlns:a16="http://schemas.microsoft.com/office/drawing/2014/main" id="{5880DC81-F4E7-9444-9935-C9C5B5992EAE}"/>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pic>
        <p:nvPicPr>
          <p:cNvPr id="3" name="Audio Recording Dec 14, 2020 at 1:51:39 PM" descr="Audio Recording Dec 14, 2020 at 1:51:39 PM">
            <a:hlinkClick r:id="" action="ppaction://media"/>
            <a:extLst>
              <a:ext uri="{FF2B5EF4-FFF2-40B4-BE49-F238E27FC236}">
                <a16:creationId xmlns:a16="http://schemas.microsoft.com/office/drawing/2014/main" id="{A9D4C829-E69F-764B-A59A-194C8D9212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8950" y="248166"/>
            <a:ext cx="812800" cy="812800"/>
          </a:xfrm>
          <a:prstGeom prst="rect">
            <a:avLst/>
          </a:prstGeom>
          <a:solidFill>
            <a:srgbClr val="FAB134"/>
          </a:solidFill>
        </p:spPr>
      </p:pic>
    </p:spTree>
    <p:extLst>
      <p:ext uri="{BB962C8B-B14F-4D97-AF65-F5344CB8AC3E}">
        <p14:creationId xmlns:p14="http://schemas.microsoft.com/office/powerpoint/2010/main" val="236083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715C51FC-2FAE-AF48-81CC-C68468C0F04F}"/>
              </a:ext>
            </a:extLst>
          </p:cNvPr>
          <p:cNvGraphicFramePr>
            <a:graphicFrameLocks noGrp="1"/>
          </p:cNvGraphicFramePr>
          <p:nvPr>
            <p:ph idx="1"/>
            <p:extLst>
              <p:ext uri="{D42A27DB-BD31-4B8C-83A1-F6EECF244321}">
                <p14:modId xmlns:p14="http://schemas.microsoft.com/office/powerpoint/2010/main" val="3629524656"/>
              </p:ext>
            </p:extLst>
          </p:nvPr>
        </p:nvGraphicFramePr>
        <p:xfrm>
          <a:off x="457200" y="1464456"/>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3">
            <a:extLst>
              <a:ext uri="{FF2B5EF4-FFF2-40B4-BE49-F238E27FC236}">
                <a16:creationId xmlns:a16="http://schemas.microsoft.com/office/drawing/2014/main" id="{DF4D9E7E-4113-C544-8ADF-A5194F9B63B0}"/>
              </a:ext>
            </a:extLst>
          </p:cNvPr>
          <p:cNvGrpSpPr/>
          <p:nvPr/>
        </p:nvGrpSpPr>
        <p:grpSpPr>
          <a:xfrm>
            <a:off x="-282219" y="0"/>
            <a:ext cx="5067300" cy="939800"/>
            <a:chOff x="-282219" y="0"/>
            <a:chExt cx="5067300" cy="939800"/>
          </a:xfrm>
        </p:grpSpPr>
        <p:pic>
          <p:nvPicPr>
            <p:cNvPr id="5" name="Picture 4">
              <a:extLst>
                <a:ext uri="{FF2B5EF4-FFF2-40B4-BE49-F238E27FC236}">
                  <a16:creationId xmlns:a16="http://schemas.microsoft.com/office/drawing/2014/main" id="{D39CE3EA-53CC-7A4F-BDB6-BDB98819C196}"/>
                </a:ext>
              </a:extLst>
            </p:cNvPr>
            <p:cNvPicPr>
              <a:picLocks noChangeAspect="1"/>
            </p:cNvPicPr>
            <p:nvPr/>
          </p:nvPicPr>
          <p:blipFill>
            <a:blip r:embed="rId9"/>
            <a:stretch>
              <a:fillRect/>
            </a:stretch>
          </p:blipFill>
          <p:spPr>
            <a:xfrm>
              <a:off x="-282219" y="0"/>
              <a:ext cx="5067300" cy="939800"/>
            </a:xfrm>
            <a:prstGeom prst="rect">
              <a:avLst/>
            </a:prstGeom>
          </p:spPr>
        </p:pic>
        <p:sp>
          <p:nvSpPr>
            <p:cNvPr id="6" name="Rectangle 5">
              <a:extLst>
                <a:ext uri="{FF2B5EF4-FFF2-40B4-BE49-F238E27FC236}">
                  <a16:creationId xmlns:a16="http://schemas.microsoft.com/office/drawing/2014/main" id="{38D9A097-BB9E-9541-8524-596EBF2D1B25}"/>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pic>
        <p:nvPicPr>
          <p:cNvPr id="2" name="Audio Recording Dec 14, 2020 at 1:54:01 PM" descr="Audio Recording Dec 14, 2020 at 1:54:01 PM">
            <a:hlinkClick r:id="" action="ppaction://media"/>
            <a:extLst>
              <a:ext uri="{FF2B5EF4-FFF2-40B4-BE49-F238E27FC236}">
                <a16:creationId xmlns:a16="http://schemas.microsoft.com/office/drawing/2014/main" id="{105BA4B3-5B36-3D40-8597-CA66C2FCD6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74000" y="285234"/>
            <a:ext cx="812800" cy="812800"/>
          </a:xfrm>
          <a:prstGeom prst="rect">
            <a:avLst/>
          </a:prstGeom>
          <a:solidFill>
            <a:srgbClr val="FFC000"/>
          </a:solidFill>
        </p:spPr>
      </p:pic>
    </p:spTree>
    <p:extLst>
      <p:ext uri="{BB962C8B-B14F-4D97-AF65-F5344CB8AC3E}">
        <p14:creationId xmlns:p14="http://schemas.microsoft.com/office/powerpoint/2010/main" val="55339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D5D6D1-F0B6-9C4C-99E4-F42675CF4D3E}"/>
              </a:ext>
            </a:extLst>
          </p:cNvPr>
          <p:cNvSpPr>
            <a:spLocks noGrp="1"/>
          </p:cNvSpPr>
          <p:nvPr>
            <p:ph type="title"/>
          </p:nvPr>
        </p:nvSpPr>
        <p:spPr/>
        <p:txBody>
          <a:bodyPr/>
          <a:lstStyle/>
          <a:p>
            <a:r>
              <a:rPr lang="en-US">
                <a:solidFill>
                  <a:schemeClr val="tx2"/>
                </a:solidFill>
                <a:latin typeface="Optima" panose="02000503060000020004" pitchFamily="2" charset="0"/>
              </a:rPr>
              <a:t>PART I: Group Interventions for Internalizing Behaviors</a:t>
            </a:r>
            <a:br>
              <a:rPr lang="en-US"/>
            </a:br>
            <a:endParaRPr lang="en-US"/>
          </a:p>
        </p:txBody>
      </p:sp>
      <p:sp>
        <p:nvSpPr>
          <p:cNvPr id="3" name="Content Placeholder 2">
            <a:extLst>
              <a:ext uri="{FF2B5EF4-FFF2-40B4-BE49-F238E27FC236}">
                <a16:creationId xmlns:a16="http://schemas.microsoft.com/office/drawing/2014/main" id="{06393C26-2F8D-4593-BBFE-4A2BE755D1C1}"/>
              </a:ext>
            </a:extLst>
          </p:cNvPr>
          <p:cNvSpPr>
            <a:spLocks noGrp="1"/>
          </p:cNvSpPr>
          <p:nvPr>
            <p:ph type="body" idx="1"/>
          </p:nvPr>
        </p:nvSpPr>
        <p:spPr/>
        <p:txBody>
          <a:bodyPr/>
          <a:lstStyle/>
          <a:p>
            <a:pPr marL="0" indent="0">
              <a:buNone/>
            </a:pPr>
            <a:endParaRPr lang="en-US"/>
          </a:p>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9C5059C0-6A3E-AE48-A188-B0F6140C795A}"/>
              </a:ext>
            </a:extLst>
          </p:cNvPr>
          <p:cNvPicPr>
            <a:picLocks noChangeAspect="1"/>
          </p:cNvPicPr>
          <p:nvPr/>
        </p:nvPicPr>
        <p:blipFill>
          <a:blip r:embed="rId5"/>
          <a:stretch>
            <a:fillRect/>
          </a:stretch>
        </p:blipFill>
        <p:spPr>
          <a:xfrm>
            <a:off x="4233758" y="599606"/>
            <a:ext cx="4449223" cy="3340257"/>
          </a:xfrm>
          <a:prstGeom prst="rect">
            <a:avLst/>
          </a:prstGeom>
          <a:effectLst>
            <a:softEdge rad="203200"/>
          </a:effectLst>
        </p:spPr>
      </p:pic>
      <p:pic>
        <p:nvPicPr>
          <p:cNvPr id="2" name="Audio Recording Dec 14, 2020 at 12:18:10 PM" descr="Audio Recording Dec 14, 2020 at 12:18:10 PM">
            <a:hlinkClick r:id="" action="ppaction://media"/>
            <a:extLst>
              <a:ext uri="{FF2B5EF4-FFF2-40B4-BE49-F238E27FC236}">
                <a16:creationId xmlns:a16="http://schemas.microsoft.com/office/drawing/2014/main" id="{9147EECE-8AFE-2143-9A88-B73E6F9B47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6038" y="235515"/>
            <a:ext cx="812800" cy="812800"/>
          </a:xfrm>
          <a:prstGeom prst="rect">
            <a:avLst/>
          </a:prstGeom>
          <a:solidFill>
            <a:srgbClr val="FAB134"/>
          </a:solidFill>
        </p:spPr>
      </p:pic>
    </p:spTree>
    <p:extLst>
      <p:ext uri="{BB962C8B-B14F-4D97-AF65-F5344CB8AC3E}">
        <p14:creationId xmlns:p14="http://schemas.microsoft.com/office/powerpoint/2010/main" val="407973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C77440E8-B5CA-5545-80F4-340B50C89917}"/>
              </a:ext>
            </a:extLst>
          </p:cNvPr>
          <p:cNvGraphicFramePr>
            <a:graphicFrameLocks noGrp="1"/>
          </p:cNvGraphicFramePr>
          <p:nvPr>
            <p:ph idx="1"/>
            <p:extLst>
              <p:ext uri="{D42A27DB-BD31-4B8C-83A1-F6EECF244321}">
                <p14:modId xmlns:p14="http://schemas.microsoft.com/office/powerpoint/2010/main" val="285136414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3">
            <a:extLst>
              <a:ext uri="{FF2B5EF4-FFF2-40B4-BE49-F238E27FC236}">
                <a16:creationId xmlns:a16="http://schemas.microsoft.com/office/drawing/2014/main" id="{D89F6E08-6A07-D541-A011-77FC15D154F0}"/>
              </a:ext>
            </a:extLst>
          </p:cNvPr>
          <p:cNvGrpSpPr/>
          <p:nvPr/>
        </p:nvGrpSpPr>
        <p:grpSpPr>
          <a:xfrm>
            <a:off x="-282219" y="0"/>
            <a:ext cx="5067300" cy="939800"/>
            <a:chOff x="-282219" y="0"/>
            <a:chExt cx="5067300" cy="939800"/>
          </a:xfrm>
        </p:grpSpPr>
        <p:pic>
          <p:nvPicPr>
            <p:cNvPr id="5" name="Picture 4">
              <a:extLst>
                <a:ext uri="{FF2B5EF4-FFF2-40B4-BE49-F238E27FC236}">
                  <a16:creationId xmlns:a16="http://schemas.microsoft.com/office/drawing/2014/main" id="{4BFBF0C7-7088-0E4A-A21C-6FD20D9CCFC9}"/>
                </a:ext>
              </a:extLst>
            </p:cNvPr>
            <p:cNvPicPr>
              <a:picLocks noChangeAspect="1"/>
            </p:cNvPicPr>
            <p:nvPr/>
          </p:nvPicPr>
          <p:blipFill>
            <a:blip r:embed="rId9"/>
            <a:stretch>
              <a:fillRect/>
            </a:stretch>
          </p:blipFill>
          <p:spPr>
            <a:xfrm>
              <a:off x="-282219" y="0"/>
              <a:ext cx="5067300" cy="939800"/>
            </a:xfrm>
            <a:prstGeom prst="rect">
              <a:avLst/>
            </a:prstGeom>
          </p:spPr>
        </p:pic>
        <p:sp>
          <p:nvSpPr>
            <p:cNvPr id="6" name="Rectangle 5">
              <a:extLst>
                <a:ext uri="{FF2B5EF4-FFF2-40B4-BE49-F238E27FC236}">
                  <a16:creationId xmlns:a16="http://schemas.microsoft.com/office/drawing/2014/main" id="{7DE95FD4-7FED-0E4E-88C5-858CDC10170F}"/>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pic>
        <p:nvPicPr>
          <p:cNvPr id="9" name="Content Placeholder 3">
            <a:extLst>
              <a:ext uri="{FF2B5EF4-FFF2-40B4-BE49-F238E27FC236}">
                <a16:creationId xmlns:a16="http://schemas.microsoft.com/office/drawing/2014/main" id="{699D2C22-E454-B04C-B2AE-8697551753D3}"/>
              </a:ext>
            </a:extLst>
          </p:cNvPr>
          <p:cNvPicPr>
            <a:picLocks noChangeAspect="1"/>
          </p:cNvPicPr>
          <p:nvPr/>
        </p:nvPicPr>
        <p:blipFill>
          <a:blip r:embed="rId10"/>
          <a:stretch>
            <a:fillRect/>
          </a:stretch>
        </p:blipFill>
        <p:spPr>
          <a:xfrm>
            <a:off x="5724309" y="2799834"/>
            <a:ext cx="2524473" cy="3189684"/>
          </a:xfrm>
          <a:prstGeom prst="rect">
            <a:avLst/>
          </a:prstGeom>
        </p:spPr>
      </p:pic>
      <p:pic>
        <p:nvPicPr>
          <p:cNvPr id="2" name="Audio Recording Dec 14, 2020 at 1:59:11 PM" descr="Audio Recording Dec 14, 2020 at 1:59:11 PM">
            <a:hlinkClick r:id="" action="ppaction://media"/>
            <a:extLst>
              <a:ext uri="{FF2B5EF4-FFF2-40B4-BE49-F238E27FC236}">
                <a16:creationId xmlns:a16="http://schemas.microsoft.com/office/drawing/2014/main" id="{A2590BC0-8EEB-924B-B9A6-F96F03718B8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48669" y="248166"/>
            <a:ext cx="812800" cy="812800"/>
          </a:xfrm>
          <a:prstGeom prst="rect">
            <a:avLst/>
          </a:prstGeom>
          <a:solidFill>
            <a:srgbClr val="FAB134"/>
          </a:solidFill>
        </p:spPr>
      </p:pic>
    </p:spTree>
    <p:extLst>
      <p:ext uri="{BB962C8B-B14F-4D97-AF65-F5344CB8AC3E}">
        <p14:creationId xmlns:p14="http://schemas.microsoft.com/office/powerpoint/2010/main" val="171362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84D78-35AC-45C1-A467-E96B4E23D4C9}"/>
              </a:ext>
            </a:extLst>
          </p:cNvPr>
          <p:cNvSpPr>
            <a:spLocks noGrp="1"/>
          </p:cNvSpPr>
          <p:nvPr>
            <p:ph type="title"/>
          </p:nvPr>
        </p:nvSpPr>
        <p:spPr>
          <a:xfrm>
            <a:off x="628650" y="1131094"/>
            <a:ext cx="3923372" cy="1863809"/>
          </a:xfrm>
        </p:spPr>
        <p:txBody>
          <a:bodyPr/>
          <a:lstStyle/>
          <a:p>
            <a:pPr algn="ctr"/>
            <a:r>
              <a:rPr lang="en-US">
                <a:solidFill>
                  <a:schemeClr val="tx2"/>
                </a:solidFill>
                <a:latin typeface="Optima" panose="02000503060000020004" pitchFamily="2" charset="0"/>
              </a:rPr>
              <a:t>Sample Activity</a:t>
            </a:r>
            <a:br>
              <a:rPr lang="en-US">
                <a:solidFill>
                  <a:schemeClr val="tx2"/>
                </a:solidFill>
                <a:latin typeface="Optima" panose="02000503060000020004" pitchFamily="2" charset="0"/>
              </a:rPr>
            </a:br>
            <a:r>
              <a:rPr lang="en-US" sz="1500">
                <a:solidFill>
                  <a:schemeClr val="tx2"/>
                </a:solidFill>
                <a:latin typeface="Optima" panose="02000503060000020004" pitchFamily="2" charset="0"/>
              </a:rPr>
              <a:t>From Strong Kids: Grades 3-5</a:t>
            </a:r>
            <a:br>
              <a:rPr lang="en-US" sz="1500">
                <a:solidFill>
                  <a:schemeClr val="tx2"/>
                </a:solidFill>
                <a:latin typeface="Optima" panose="02000503060000020004" pitchFamily="2" charset="0"/>
              </a:rPr>
            </a:br>
            <a:r>
              <a:rPr lang="en-US" sz="1500">
                <a:solidFill>
                  <a:schemeClr val="tx2"/>
                </a:solidFill>
                <a:latin typeface="Optima" panose="02000503060000020004" pitchFamily="2" charset="0"/>
              </a:rPr>
              <a:t>Lesson 2: Understanding Your Emotions 1</a:t>
            </a:r>
            <a:br>
              <a:rPr lang="en-US" sz="1500">
                <a:solidFill>
                  <a:schemeClr val="tx2"/>
                </a:solidFill>
                <a:latin typeface="Optima" panose="02000503060000020004" pitchFamily="2" charset="0"/>
              </a:rPr>
            </a:br>
            <a:r>
              <a:rPr lang="en-US" sz="1500">
                <a:solidFill>
                  <a:schemeClr val="tx2"/>
                </a:solidFill>
                <a:latin typeface="Optima" panose="02000503060000020004" pitchFamily="2" charset="0"/>
              </a:rPr>
              <a:t>Supplement 2.3</a:t>
            </a:r>
            <a:endParaRPr lang="en-US">
              <a:solidFill>
                <a:schemeClr val="tx2"/>
              </a:solidFill>
              <a:latin typeface="Optima" panose="02000503060000020004" pitchFamily="2" charset="0"/>
            </a:endParaRPr>
          </a:p>
        </p:txBody>
      </p:sp>
      <p:pic>
        <p:nvPicPr>
          <p:cNvPr id="5" name="Content Placeholder 4" descr="A screenshot of a cell phone&#10;&#10;Description automatically generated">
            <a:extLst>
              <a:ext uri="{FF2B5EF4-FFF2-40B4-BE49-F238E27FC236}">
                <a16:creationId xmlns:a16="http://schemas.microsoft.com/office/drawing/2014/main" id="{E0AB0E54-10BF-4C83-B084-EFD7872D76D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043098" y="1131094"/>
            <a:ext cx="3923372" cy="4400044"/>
          </a:xfrm>
        </p:spPr>
      </p:pic>
      <p:sp>
        <p:nvSpPr>
          <p:cNvPr id="6" name="TextBox 5">
            <a:extLst>
              <a:ext uri="{FF2B5EF4-FFF2-40B4-BE49-F238E27FC236}">
                <a16:creationId xmlns:a16="http://schemas.microsoft.com/office/drawing/2014/main" id="{AA4DB1DE-5B45-45D8-A563-037E79378400}"/>
              </a:ext>
            </a:extLst>
          </p:cNvPr>
          <p:cNvSpPr txBox="1"/>
          <p:nvPr/>
        </p:nvSpPr>
        <p:spPr>
          <a:xfrm>
            <a:off x="628107" y="3279301"/>
            <a:ext cx="3943350" cy="3439403"/>
          </a:xfrm>
          <a:prstGeom prst="rect">
            <a:avLst/>
          </a:prstGeom>
          <a:noFill/>
        </p:spPr>
        <p:txBody>
          <a:bodyPr wrap="square" rtlCol="0">
            <a:spAutoFit/>
          </a:bodyPr>
          <a:lstStyle/>
          <a:p>
            <a:pPr algn="ctr"/>
            <a:r>
              <a:rPr lang="en-US" sz="975" b="1"/>
              <a:t>Activity B: Identifying Emotions on the Continuum of Comfortable and Uncomfortable</a:t>
            </a:r>
          </a:p>
          <a:p>
            <a:endParaRPr lang="en-US" sz="975"/>
          </a:p>
          <a:p>
            <a:r>
              <a:rPr lang="en-US" sz="975" b="1"/>
              <a:t>Time: </a:t>
            </a:r>
            <a:r>
              <a:rPr lang="en-US" sz="975"/>
              <a:t>4-9 minutes.</a:t>
            </a:r>
          </a:p>
          <a:p>
            <a:endParaRPr lang="en-US" sz="975"/>
          </a:p>
          <a:p>
            <a:r>
              <a:rPr lang="en-US" sz="975"/>
              <a:t>Use Supplement 2.3 as a handout to practice identifying and exploring emotions in large or small groups.</a:t>
            </a:r>
          </a:p>
          <a:p>
            <a:endParaRPr lang="en-US" sz="975"/>
          </a:p>
          <a:p>
            <a:r>
              <a:rPr lang="en-US" sz="975" b="1"/>
              <a:t>Sample Script:</a:t>
            </a:r>
          </a:p>
          <a:p>
            <a:r>
              <a:rPr lang="en-US" sz="900" i="1"/>
              <a:t>Now, let’s practice not only identifying emotions and the physical feelings we have, but also whether we feel comfortable, uncomfortable, somewhere in between, or both comfortable and uncomfortable.</a:t>
            </a:r>
          </a:p>
          <a:p>
            <a:endParaRPr lang="en-US" sz="975" i="1"/>
          </a:p>
          <a:p>
            <a:r>
              <a:rPr lang="en-US" sz="975" b="1"/>
              <a:t>For each example, ask students the following questions:</a:t>
            </a:r>
          </a:p>
          <a:p>
            <a:endParaRPr lang="en-US" sz="975"/>
          </a:p>
          <a:p>
            <a:pPr marL="214313" indent="-214313">
              <a:buFont typeface="Arial" panose="020B0604020202020204" pitchFamily="34" charset="0"/>
              <a:buChar char="•"/>
            </a:pPr>
            <a:r>
              <a:rPr lang="en-US" sz="900"/>
              <a:t>What physical sensations give you clues about how you feel?</a:t>
            </a:r>
          </a:p>
          <a:p>
            <a:pPr marL="214313" indent="-214313">
              <a:buFont typeface="Arial" panose="020B0604020202020204" pitchFamily="34" charset="0"/>
              <a:buChar char="•"/>
            </a:pPr>
            <a:r>
              <a:rPr lang="en-US" sz="900"/>
              <a:t>What emotions might you be experiencing? (Hint: We can experience more than one emotion at the same time and different people have different experiences.)</a:t>
            </a:r>
          </a:p>
          <a:p>
            <a:pPr marL="214313" indent="-214313">
              <a:buFont typeface="Arial" panose="020B0604020202020204" pitchFamily="34" charset="0"/>
              <a:buChar char="•"/>
            </a:pPr>
            <a:r>
              <a:rPr lang="en-US" sz="900"/>
              <a:t>Do you feel comfortable, uncomfortable, or both? (e.g., </a:t>
            </a:r>
            <a:r>
              <a:rPr lang="en-US" sz="900" i="1"/>
              <a:t>comfortable</a:t>
            </a:r>
            <a:r>
              <a:rPr lang="en-US" sz="900"/>
              <a:t>: I like feeling that way; </a:t>
            </a:r>
            <a:r>
              <a:rPr lang="en-US" sz="900" i="1"/>
              <a:t>uncomfortable</a:t>
            </a:r>
            <a:r>
              <a:rPr lang="en-US" sz="900"/>
              <a:t>: I don’t like feeling that way; </a:t>
            </a:r>
            <a:r>
              <a:rPr lang="en-US" sz="900" i="1"/>
              <a:t>both</a:t>
            </a:r>
            <a:r>
              <a:rPr lang="en-US" sz="900"/>
              <a:t>: I felt uncomfortable, but noticed that after a while I felt better.</a:t>
            </a:r>
          </a:p>
          <a:p>
            <a:endParaRPr lang="en-US" sz="1050"/>
          </a:p>
        </p:txBody>
      </p:sp>
      <p:grpSp>
        <p:nvGrpSpPr>
          <p:cNvPr id="7" name="Group 6">
            <a:extLst>
              <a:ext uri="{FF2B5EF4-FFF2-40B4-BE49-F238E27FC236}">
                <a16:creationId xmlns:a16="http://schemas.microsoft.com/office/drawing/2014/main" id="{58F2E55A-240B-1E42-86EF-2F1C781D2B46}"/>
              </a:ext>
            </a:extLst>
          </p:cNvPr>
          <p:cNvGrpSpPr/>
          <p:nvPr/>
        </p:nvGrpSpPr>
        <p:grpSpPr>
          <a:xfrm>
            <a:off x="-282219" y="0"/>
            <a:ext cx="5067300" cy="939800"/>
            <a:chOff x="-282219" y="0"/>
            <a:chExt cx="5067300" cy="939800"/>
          </a:xfrm>
        </p:grpSpPr>
        <p:pic>
          <p:nvPicPr>
            <p:cNvPr id="8" name="Picture 7">
              <a:extLst>
                <a:ext uri="{FF2B5EF4-FFF2-40B4-BE49-F238E27FC236}">
                  <a16:creationId xmlns:a16="http://schemas.microsoft.com/office/drawing/2014/main" id="{48ADD6B7-E56F-7644-9AC3-942FCC1AF5E0}"/>
                </a:ext>
              </a:extLst>
            </p:cNvPr>
            <p:cNvPicPr>
              <a:picLocks noChangeAspect="1"/>
            </p:cNvPicPr>
            <p:nvPr/>
          </p:nvPicPr>
          <p:blipFill>
            <a:blip r:embed="rId5"/>
            <a:stretch>
              <a:fillRect/>
            </a:stretch>
          </p:blipFill>
          <p:spPr>
            <a:xfrm>
              <a:off x="-282219" y="0"/>
              <a:ext cx="5067300" cy="939800"/>
            </a:xfrm>
            <a:prstGeom prst="rect">
              <a:avLst/>
            </a:prstGeom>
          </p:spPr>
        </p:pic>
        <p:sp>
          <p:nvSpPr>
            <p:cNvPr id="9" name="Rectangle 8">
              <a:extLst>
                <a:ext uri="{FF2B5EF4-FFF2-40B4-BE49-F238E27FC236}">
                  <a16:creationId xmlns:a16="http://schemas.microsoft.com/office/drawing/2014/main" id="{7CE629DB-3990-7744-8C4C-EF2D35772AE5}"/>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pic>
        <p:nvPicPr>
          <p:cNvPr id="3" name="Audio Recording Dec 14, 2020 at 2:00:24 PM" descr="Audio Recording Dec 14, 2020 at 2:00:24 PM">
            <a:hlinkClick r:id="" action="ppaction://media"/>
            <a:extLst>
              <a:ext uri="{FF2B5EF4-FFF2-40B4-BE49-F238E27FC236}">
                <a16:creationId xmlns:a16="http://schemas.microsoft.com/office/drawing/2014/main" id="{37DA17FB-6C34-0C4D-9016-9B2DB31EE5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670" y="285234"/>
            <a:ext cx="812800" cy="812800"/>
          </a:xfrm>
          <a:prstGeom prst="rect">
            <a:avLst/>
          </a:prstGeom>
          <a:solidFill>
            <a:srgbClr val="FFC000"/>
          </a:solidFill>
        </p:spPr>
      </p:pic>
    </p:spTree>
    <p:extLst>
      <p:ext uri="{BB962C8B-B14F-4D97-AF65-F5344CB8AC3E}">
        <p14:creationId xmlns:p14="http://schemas.microsoft.com/office/powerpoint/2010/main" val="3698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4EF9-93ED-4F87-BD73-BF9ABA9C7BF1}"/>
              </a:ext>
            </a:extLst>
          </p:cNvPr>
          <p:cNvSpPr>
            <a:spLocks noGrp="1"/>
          </p:cNvSpPr>
          <p:nvPr>
            <p:ph type="title"/>
          </p:nvPr>
        </p:nvSpPr>
        <p:spPr>
          <a:xfrm>
            <a:off x="826949" y="1374117"/>
            <a:ext cx="3508037" cy="994172"/>
          </a:xfrm>
        </p:spPr>
        <p:txBody>
          <a:bodyPr>
            <a:normAutofit fontScale="90000"/>
          </a:bodyPr>
          <a:lstStyle/>
          <a:p>
            <a:pPr algn="ctr"/>
            <a:r>
              <a:rPr lang="en-US" sz="3675">
                <a:solidFill>
                  <a:schemeClr val="tx2"/>
                </a:solidFill>
                <a:latin typeface="Optima" panose="02000503060000020004" pitchFamily="2" charset="0"/>
              </a:rPr>
              <a:t>Sample Activity</a:t>
            </a:r>
            <a:br>
              <a:rPr lang="en-US">
                <a:solidFill>
                  <a:schemeClr val="tx2"/>
                </a:solidFill>
                <a:latin typeface="Optima" panose="02000503060000020004" pitchFamily="2" charset="0"/>
              </a:rPr>
            </a:br>
            <a:r>
              <a:rPr lang="en-US" sz="1500">
                <a:solidFill>
                  <a:schemeClr val="tx2"/>
                </a:solidFill>
                <a:latin typeface="Optima" panose="02000503060000020004" pitchFamily="2" charset="0"/>
              </a:rPr>
              <a:t>From Strong Kids: Grades 3-5</a:t>
            </a:r>
            <a:br>
              <a:rPr lang="en-US" sz="1500">
                <a:solidFill>
                  <a:schemeClr val="tx2"/>
                </a:solidFill>
                <a:latin typeface="Optima" panose="02000503060000020004" pitchFamily="2" charset="0"/>
              </a:rPr>
            </a:br>
            <a:r>
              <a:rPr lang="en-US" sz="1500">
                <a:solidFill>
                  <a:schemeClr val="tx2"/>
                </a:solidFill>
                <a:latin typeface="Optima" panose="02000503060000020004" pitchFamily="2" charset="0"/>
              </a:rPr>
              <a:t>Lesson 8: Solving People Problems</a:t>
            </a:r>
            <a:br>
              <a:rPr lang="en-US" sz="1500">
                <a:solidFill>
                  <a:schemeClr val="tx2"/>
                </a:solidFill>
                <a:latin typeface="Optima" panose="02000503060000020004" pitchFamily="2" charset="0"/>
              </a:rPr>
            </a:br>
            <a:r>
              <a:rPr lang="en-US" sz="1500">
                <a:solidFill>
                  <a:schemeClr val="tx2"/>
                </a:solidFill>
                <a:latin typeface="Optima" panose="02000503060000020004" pitchFamily="2" charset="0"/>
              </a:rPr>
              <a:t>Supplement 8.4</a:t>
            </a:r>
            <a:br>
              <a:rPr lang="en-US">
                <a:solidFill>
                  <a:schemeClr val="tx2"/>
                </a:solidFill>
                <a:latin typeface="Optima" panose="02000503060000020004" pitchFamily="2" charset="0"/>
              </a:rPr>
            </a:br>
            <a:endParaRPr lang="en-US">
              <a:solidFill>
                <a:schemeClr val="tx2"/>
              </a:solidFill>
              <a:latin typeface="Optima" panose="02000503060000020004" pitchFamily="2" charset="0"/>
            </a:endParaRPr>
          </a:p>
        </p:txBody>
      </p:sp>
      <p:pic>
        <p:nvPicPr>
          <p:cNvPr id="5" name="Content Placeholder 4" descr="A screenshot of a cell phone&#10;&#10;Description automatically generated">
            <a:extLst>
              <a:ext uri="{FF2B5EF4-FFF2-40B4-BE49-F238E27FC236}">
                <a16:creationId xmlns:a16="http://schemas.microsoft.com/office/drawing/2014/main" id="{5773EF44-3E92-4A01-B99E-068765BB60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857251"/>
            <a:ext cx="4589835" cy="5361845"/>
          </a:xfrm>
        </p:spPr>
      </p:pic>
      <p:sp>
        <p:nvSpPr>
          <p:cNvPr id="7" name="TextBox 6">
            <a:extLst>
              <a:ext uri="{FF2B5EF4-FFF2-40B4-BE49-F238E27FC236}">
                <a16:creationId xmlns:a16="http://schemas.microsoft.com/office/drawing/2014/main" id="{CE64C0B4-655D-4559-B914-013A99021057}"/>
              </a:ext>
            </a:extLst>
          </p:cNvPr>
          <p:cNvSpPr txBox="1"/>
          <p:nvPr/>
        </p:nvSpPr>
        <p:spPr>
          <a:xfrm>
            <a:off x="589935" y="2885154"/>
            <a:ext cx="4232788" cy="3399072"/>
          </a:xfrm>
          <a:prstGeom prst="rect">
            <a:avLst/>
          </a:prstGeom>
          <a:noFill/>
        </p:spPr>
        <p:txBody>
          <a:bodyPr wrap="square" rtlCol="0">
            <a:spAutoFit/>
          </a:bodyPr>
          <a:lstStyle/>
          <a:p>
            <a:r>
              <a:rPr lang="en-US" sz="975" b="1"/>
              <a:t>Activity C: Problem Solving Application</a:t>
            </a:r>
          </a:p>
          <a:p>
            <a:endParaRPr lang="en-US" sz="975" b="1"/>
          </a:p>
          <a:p>
            <a:r>
              <a:rPr lang="en-US" sz="975" b="1"/>
              <a:t>Time: </a:t>
            </a:r>
            <a:r>
              <a:rPr lang="en-US" sz="975"/>
              <a:t>10 minutes</a:t>
            </a:r>
          </a:p>
          <a:p>
            <a:endParaRPr lang="en-US" sz="975"/>
          </a:p>
          <a:p>
            <a:r>
              <a:rPr lang="en-US" sz="900"/>
              <a:t>Use Supplement 8.4 again to apply the four-step problem-solving model to example situations. There are three situations listed below the Sample Script:</a:t>
            </a:r>
          </a:p>
          <a:p>
            <a:endParaRPr lang="en-US" sz="975"/>
          </a:p>
          <a:p>
            <a:r>
              <a:rPr lang="en-US" sz="975" b="1"/>
              <a:t>Sample Script:</a:t>
            </a:r>
          </a:p>
          <a:p>
            <a:r>
              <a:rPr lang="en-US" sz="900" i="1"/>
              <a:t>Now that we’ve talked about the steps, let’s apply some example situations to these steps. I will read the first situation and we will discuss the steps together as a class. We will write our thoughts in the middle column under Situation 1. For Situation 2, you will partner with the person next to you [or get into small groups], go through the problem-solving model, and write down ideas in the Situation 2 column.</a:t>
            </a:r>
          </a:p>
          <a:p>
            <a:endParaRPr lang="en-US" sz="900" i="1"/>
          </a:p>
          <a:p>
            <a:r>
              <a:rPr lang="en-US" sz="900"/>
              <a:t>Situation 1</a:t>
            </a:r>
          </a:p>
          <a:p>
            <a:r>
              <a:rPr lang="en-US" sz="900"/>
              <a:t>--Problem: </a:t>
            </a:r>
            <a:r>
              <a:rPr lang="en-US" sz="825"/>
              <a:t>Your classmate wants to use the only class computer at the same time you do.</a:t>
            </a:r>
          </a:p>
          <a:p>
            <a:r>
              <a:rPr lang="en-US" sz="900"/>
              <a:t>--</a:t>
            </a:r>
            <a:r>
              <a:rPr lang="en-US" sz="900" i="1"/>
              <a:t>Twist</a:t>
            </a:r>
            <a:r>
              <a:rPr lang="en-US" sz="900"/>
              <a:t>:</a:t>
            </a:r>
            <a:r>
              <a:rPr lang="en-US" sz="788"/>
              <a:t> </a:t>
            </a:r>
            <a:r>
              <a:rPr lang="en-US" sz="825"/>
              <a:t>You know that your classmate does not have a computer at home, but you do.</a:t>
            </a:r>
          </a:p>
          <a:p>
            <a:endParaRPr lang="en-US" sz="788"/>
          </a:p>
          <a:p>
            <a:r>
              <a:rPr lang="en-US" sz="900"/>
              <a:t>Situation 2</a:t>
            </a:r>
          </a:p>
          <a:p>
            <a:r>
              <a:rPr lang="en-US" sz="900"/>
              <a:t>--</a:t>
            </a:r>
            <a:r>
              <a:rPr lang="en-US" sz="825"/>
              <a:t>Problem: Your classmate has broken your trust by telling a secret of yours.</a:t>
            </a:r>
            <a:br>
              <a:rPr lang="en-US" sz="825"/>
            </a:br>
            <a:r>
              <a:rPr lang="en-US" sz="825"/>
              <a:t>--</a:t>
            </a:r>
            <a:r>
              <a:rPr lang="en-US" sz="825" i="1"/>
              <a:t>Twist</a:t>
            </a:r>
            <a:r>
              <a:rPr lang="en-US" sz="825"/>
              <a:t>: Now would it make a difference if you had already shared it with a few other people?</a:t>
            </a:r>
          </a:p>
          <a:p>
            <a:endParaRPr lang="en-US" sz="975"/>
          </a:p>
          <a:p>
            <a:endParaRPr lang="en-US" sz="1350"/>
          </a:p>
        </p:txBody>
      </p:sp>
      <p:grpSp>
        <p:nvGrpSpPr>
          <p:cNvPr id="6" name="Group 5">
            <a:extLst>
              <a:ext uri="{FF2B5EF4-FFF2-40B4-BE49-F238E27FC236}">
                <a16:creationId xmlns:a16="http://schemas.microsoft.com/office/drawing/2014/main" id="{5E13C97C-6EE5-E245-93AB-E137843D402A}"/>
              </a:ext>
            </a:extLst>
          </p:cNvPr>
          <p:cNvGrpSpPr/>
          <p:nvPr/>
        </p:nvGrpSpPr>
        <p:grpSpPr>
          <a:xfrm>
            <a:off x="-282219" y="0"/>
            <a:ext cx="5067300" cy="939800"/>
            <a:chOff x="-282219" y="0"/>
            <a:chExt cx="5067300" cy="939800"/>
          </a:xfrm>
        </p:grpSpPr>
        <p:pic>
          <p:nvPicPr>
            <p:cNvPr id="8" name="Picture 7">
              <a:extLst>
                <a:ext uri="{FF2B5EF4-FFF2-40B4-BE49-F238E27FC236}">
                  <a16:creationId xmlns:a16="http://schemas.microsoft.com/office/drawing/2014/main" id="{3F2480BD-689E-834D-96E0-64FCE863B787}"/>
                </a:ext>
              </a:extLst>
            </p:cNvPr>
            <p:cNvPicPr>
              <a:picLocks noChangeAspect="1"/>
            </p:cNvPicPr>
            <p:nvPr/>
          </p:nvPicPr>
          <p:blipFill>
            <a:blip r:embed="rId3"/>
            <a:stretch>
              <a:fillRect/>
            </a:stretch>
          </p:blipFill>
          <p:spPr>
            <a:xfrm>
              <a:off x="-282219" y="0"/>
              <a:ext cx="5067300" cy="939800"/>
            </a:xfrm>
            <a:prstGeom prst="rect">
              <a:avLst/>
            </a:prstGeom>
          </p:spPr>
        </p:pic>
        <p:sp>
          <p:nvSpPr>
            <p:cNvPr id="9" name="Rectangle 8">
              <a:extLst>
                <a:ext uri="{FF2B5EF4-FFF2-40B4-BE49-F238E27FC236}">
                  <a16:creationId xmlns:a16="http://schemas.microsoft.com/office/drawing/2014/main" id="{F3D44D52-FFD9-8C45-BA48-CB35E65FED73}"/>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spTree>
    <p:extLst>
      <p:ext uri="{BB962C8B-B14F-4D97-AF65-F5344CB8AC3E}">
        <p14:creationId xmlns:p14="http://schemas.microsoft.com/office/powerpoint/2010/main" val="356409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84D78-35AC-45C1-A467-E96B4E23D4C9}"/>
              </a:ext>
            </a:extLst>
          </p:cNvPr>
          <p:cNvSpPr>
            <a:spLocks noGrp="1"/>
          </p:cNvSpPr>
          <p:nvPr>
            <p:ph type="title"/>
          </p:nvPr>
        </p:nvSpPr>
        <p:spPr>
          <a:xfrm>
            <a:off x="452860" y="1225034"/>
            <a:ext cx="3923372" cy="1863809"/>
          </a:xfrm>
        </p:spPr>
        <p:txBody>
          <a:bodyPr/>
          <a:lstStyle/>
          <a:p>
            <a:r>
              <a:rPr lang="en-US" sz="4000">
                <a:solidFill>
                  <a:schemeClr val="tx2"/>
                </a:solidFill>
                <a:latin typeface="Optima" panose="02000503060000020004" pitchFamily="2" charset="0"/>
              </a:rPr>
              <a:t>Sample Activity</a:t>
            </a:r>
            <a:br>
              <a:rPr lang="en-US" sz="1600">
                <a:solidFill>
                  <a:schemeClr val="tx2"/>
                </a:solidFill>
                <a:latin typeface="Optima" panose="02000503060000020004" pitchFamily="2" charset="0"/>
              </a:rPr>
            </a:br>
            <a:r>
              <a:rPr lang="en-US" sz="1600">
                <a:solidFill>
                  <a:schemeClr val="tx2"/>
                </a:solidFill>
                <a:latin typeface="Optima" panose="02000503060000020004" pitchFamily="2" charset="0"/>
              </a:rPr>
              <a:t>From Strong Kids: Grades 3-5</a:t>
            </a:r>
            <a:br>
              <a:rPr lang="en-US" sz="1600">
                <a:solidFill>
                  <a:schemeClr val="tx2"/>
                </a:solidFill>
                <a:latin typeface="Optima" panose="02000503060000020004" pitchFamily="2" charset="0"/>
              </a:rPr>
            </a:br>
            <a:r>
              <a:rPr lang="en-US" sz="1600">
                <a:solidFill>
                  <a:schemeClr val="tx2"/>
                </a:solidFill>
                <a:latin typeface="Optima" panose="02000503060000020004" pitchFamily="2" charset="0"/>
              </a:rPr>
              <a:t>Lesson 8: Solving People Problems</a:t>
            </a:r>
            <a:br>
              <a:rPr lang="en-US" sz="1600">
                <a:solidFill>
                  <a:schemeClr val="tx2"/>
                </a:solidFill>
                <a:latin typeface="Optima" panose="02000503060000020004" pitchFamily="2" charset="0"/>
              </a:rPr>
            </a:br>
            <a:r>
              <a:rPr lang="en-US" sz="1600">
                <a:solidFill>
                  <a:schemeClr val="tx2"/>
                </a:solidFill>
                <a:latin typeface="Optima" panose="02000503060000020004" pitchFamily="2" charset="0"/>
              </a:rPr>
              <a:t>Supplement 8.4</a:t>
            </a:r>
            <a:br>
              <a:rPr lang="en-US" sz="1600">
                <a:solidFill>
                  <a:schemeClr val="tx2"/>
                </a:solidFill>
                <a:latin typeface="Optima" panose="02000503060000020004" pitchFamily="2" charset="0"/>
              </a:rPr>
            </a:br>
            <a:endParaRPr lang="en-US" sz="1600"/>
          </a:p>
        </p:txBody>
      </p:sp>
      <p:sp>
        <p:nvSpPr>
          <p:cNvPr id="6" name="TextBox 5">
            <a:extLst>
              <a:ext uri="{FF2B5EF4-FFF2-40B4-BE49-F238E27FC236}">
                <a16:creationId xmlns:a16="http://schemas.microsoft.com/office/drawing/2014/main" id="{AA4DB1DE-5B45-45D8-A563-037E79378400}"/>
              </a:ext>
            </a:extLst>
          </p:cNvPr>
          <p:cNvSpPr txBox="1"/>
          <p:nvPr/>
        </p:nvSpPr>
        <p:spPr>
          <a:xfrm>
            <a:off x="618661" y="2712524"/>
            <a:ext cx="3943350" cy="1211870"/>
          </a:xfrm>
          <a:prstGeom prst="rect">
            <a:avLst/>
          </a:prstGeom>
          <a:noFill/>
        </p:spPr>
        <p:txBody>
          <a:bodyPr wrap="square" rtlCol="0">
            <a:spAutoFit/>
          </a:bodyPr>
          <a:lstStyle/>
          <a:p>
            <a:pPr algn="ctr"/>
            <a:r>
              <a:rPr lang="en-US" sz="975" b="1"/>
              <a:t>Homework Handout</a:t>
            </a:r>
          </a:p>
          <a:p>
            <a:endParaRPr lang="en-US" sz="1050"/>
          </a:p>
          <a:p>
            <a:r>
              <a:rPr lang="en-US" sz="1050"/>
              <a:t>Pass out the homework handout, Supplement 8.5, Using a Problem-Solving Model to Resolve Conflicts. Explain to students that they will use the problem-solving model to work through a problem in the past or a current situation and that they will provide a new resolution to the problem.</a:t>
            </a:r>
          </a:p>
        </p:txBody>
      </p:sp>
      <p:pic>
        <p:nvPicPr>
          <p:cNvPr id="8" name="Content Placeholder 7" descr="A screenshot of a cell phone&#10;&#10;Description automatically generated">
            <a:extLst>
              <a:ext uri="{FF2B5EF4-FFF2-40B4-BE49-F238E27FC236}">
                <a16:creationId xmlns:a16="http://schemas.microsoft.com/office/drawing/2014/main" id="{3DA03461-0F36-4CC1-AE8C-D2B6CDD431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1910" y="857250"/>
            <a:ext cx="4722091" cy="5143500"/>
          </a:xfrm>
        </p:spPr>
      </p:pic>
      <p:grpSp>
        <p:nvGrpSpPr>
          <p:cNvPr id="5" name="Group 4">
            <a:extLst>
              <a:ext uri="{FF2B5EF4-FFF2-40B4-BE49-F238E27FC236}">
                <a16:creationId xmlns:a16="http://schemas.microsoft.com/office/drawing/2014/main" id="{05085436-2068-144F-8A89-CA1A1F53DFC6}"/>
              </a:ext>
            </a:extLst>
          </p:cNvPr>
          <p:cNvGrpSpPr/>
          <p:nvPr/>
        </p:nvGrpSpPr>
        <p:grpSpPr>
          <a:xfrm>
            <a:off x="-282219" y="0"/>
            <a:ext cx="5067300" cy="939800"/>
            <a:chOff x="-282219" y="0"/>
            <a:chExt cx="5067300" cy="939800"/>
          </a:xfrm>
        </p:grpSpPr>
        <p:pic>
          <p:nvPicPr>
            <p:cNvPr id="7" name="Picture 6">
              <a:extLst>
                <a:ext uri="{FF2B5EF4-FFF2-40B4-BE49-F238E27FC236}">
                  <a16:creationId xmlns:a16="http://schemas.microsoft.com/office/drawing/2014/main" id="{26D9682D-0609-A147-919D-762F17DF7027}"/>
                </a:ext>
              </a:extLst>
            </p:cNvPr>
            <p:cNvPicPr>
              <a:picLocks noChangeAspect="1"/>
            </p:cNvPicPr>
            <p:nvPr/>
          </p:nvPicPr>
          <p:blipFill>
            <a:blip r:embed="rId3"/>
            <a:stretch>
              <a:fillRect/>
            </a:stretch>
          </p:blipFill>
          <p:spPr>
            <a:xfrm>
              <a:off x="-282219" y="0"/>
              <a:ext cx="5067300" cy="939800"/>
            </a:xfrm>
            <a:prstGeom prst="rect">
              <a:avLst/>
            </a:prstGeom>
          </p:spPr>
        </p:pic>
        <p:sp>
          <p:nvSpPr>
            <p:cNvPr id="9" name="Rectangle 8">
              <a:extLst>
                <a:ext uri="{FF2B5EF4-FFF2-40B4-BE49-F238E27FC236}">
                  <a16:creationId xmlns:a16="http://schemas.microsoft.com/office/drawing/2014/main" id="{82F200DD-826E-F545-A00D-C133AAB227DE}"/>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spTree>
    <p:extLst>
      <p:ext uri="{BB962C8B-B14F-4D97-AF65-F5344CB8AC3E}">
        <p14:creationId xmlns:p14="http://schemas.microsoft.com/office/powerpoint/2010/main" val="210599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AF40-F71F-49A6-A3F7-61BC75A5EDC8}"/>
              </a:ext>
            </a:extLst>
          </p:cNvPr>
          <p:cNvSpPr>
            <a:spLocks noGrp="1"/>
          </p:cNvSpPr>
          <p:nvPr>
            <p:ph type="title"/>
          </p:nvPr>
        </p:nvSpPr>
        <p:spPr/>
        <p:txBody>
          <a:bodyPr/>
          <a:lstStyle/>
          <a:p>
            <a:endParaRPr lang="en-US"/>
          </a:p>
        </p:txBody>
      </p:sp>
      <p:pic>
        <p:nvPicPr>
          <p:cNvPr id="5" name="Content Placeholder 4" descr="A picture containing table, sitting, person, laying&#10;&#10;Description automatically generated">
            <a:extLst>
              <a:ext uri="{FF2B5EF4-FFF2-40B4-BE49-F238E27FC236}">
                <a16:creationId xmlns:a16="http://schemas.microsoft.com/office/drawing/2014/main" id="{12358F4B-0234-4D90-AF9E-1CB5E2514D1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286734" y="2052180"/>
            <a:ext cx="5076329" cy="3807245"/>
          </a:xfrm>
        </p:spPr>
      </p:pic>
      <p:pic>
        <p:nvPicPr>
          <p:cNvPr id="7" name="Picture 6" descr="A close up of a piece of paper&#10;&#10;Description automatically generated">
            <a:extLst>
              <a:ext uri="{FF2B5EF4-FFF2-40B4-BE49-F238E27FC236}">
                <a16:creationId xmlns:a16="http://schemas.microsoft.com/office/drawing/2014/main" id="{BAC52E35-80EC-4106-8737-9F14C6458E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150540" y="2052178"/>
            <a:ext cx="5076326" cy="3807245"/>
          </a:xfrm>
          <a:prstGeom prst="rect">
            <a:avLst/>
          </a:prstGeom>
        </p:spPr>
      </p:pic>
      <p:grpSp>
        <p:nvGrpSpPr>
          <p:cNvPr id="6" name="Group 5">
            <a:extLst>
              <a:ext uri="{FF2B5EF4-FFF2-40B4-BE49-F238E27FC236}">
                <a16:creationId xmlns:a16="http://schemas.microsoft.com/office/drawing/2014/main" id="{E58919A4-0C3B-4541-A94D-752F315B1156}"/>
              </a:ext>
            </a:extLst>
          </p:cNvPr>
          <p:cNvGrpSpPr/>
          <p:nvPr/>
        </p:nvGrpSpPr>
        <p:grpSpPr>
          <a:xfrm>
            <a:off x="-282219" y="0"/>
            <a:ext cx="5067300" cy="939800"/>
            <a:chOff x="-282219" y="0"/>
            <a:chExt cx="5067300" cy="939800"/>
          </a:xfrm>
        </p:grpSpPr>
        <p:pic>
          <p:nvPicPr>
            <p:cNvPr id="8" name="Picture 7">
              <a:extLst>
                <a:ext uri="{FF2B5EF4-FFF2-40B4-BE49-F238E27FC236}">
                  <a16:creationId xmlns:a16="http://schemas.microsoft.com/office/drawing/2014/main" id="{A53AE427-0091-F54C-BBD7-395168E8B58F}"/>
                </a:ext>
              </a:extLst>
            </p:cNvPr>
            <p:cNvPicPr>
              <a:picLocks noChangeAspect="1"/>
            </p:cNvPicPr>
            <p:nvPr/>
          </p:nvPicPr>
          <p:blipFill>
            <a:blip r:embed="rId6"/>
            <a:stretch>
              <a:fillRect/>
            </a:stretch>
          </p:blipFill>
          <p:spPr>
            <a:xfrm>
              <a:off x="-282219" y="0"/>
              <a:ext cx="5067300" cy="939800"/>
            </a:xfrm>
            <a:prstGeom prst="rect">
              <a:avLst/>
            </a:prstGeom>
          </p:spPr>
        </p:pic>
        <p:sp>
          <p:nvSpPr>
            <p:cNvPr id="9" name="Rectangle 8">
              <a:extLst>
                <a:ext uri="{FF2B5EF4-FFF2-40B4-BE49-F238E27FC236}">
                  <a16:creationId xmlns:a16="http://schemas.microsoft.com/office/drawing/2014/main" id="{82052811-B074-8D42-90ED-8B9749C948E6}"/>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pic>
        <p:nvPicPr>
          <p:cNvPr id="3" name="Audio Recording Dec 14, 2020 at 2:02:43 PM" descr="Audio Recording Dec 14, 2020 at 2:02:43 PM">
            <a:hlinkClick r:id="" action="ppaction://media"/>
            <a:extLst>
              <a:ext uri="{FF2B5EF4-FFF2-40B4-BE49-F238E27FC236}">
                <a16:creationId xmlns:a16="http://schemas.microsoft.com/office/drawing/2014/main" id="{1EA44E72-3A95-2E40-A08E-961FD06E8B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86246" y="248166"/>
            <a:ext cx="812800" cy="812800"/>
          </a:xfrm>
          <a:prstGeom prst="rect">
            <a:avLst/>
          </a:prstGeom>
          <a:solidFill>
            <a:srgbClr val="FAB134"/>
          </a:solidFill>
        </p:spPr>
      </p:pic>
    </p:spTree>
    <p:extLst>
      <p:ext uri="{BB962C8B-B14F-4D97-AF65-F5344CB8AC3E}">
        <p14:creationId xmlns:p14="http://schemas.microsoft.com/office/powerpoint/2010/main" val="18947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44005B7E-1DD8-4263-868F-316FCF666CB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3348" y="2227722"/>
            <a:ext cx="3891065" cy="4522328"/>
          </a:xfrm>
        </p:spPr>
      </p:pic>
      <p:pic>
        <p:nvPicPr>
          <p:cNvPr id="7" name="Picture 6" descr="A screenshot of a cell phone&#10;&#10;Description automatically generated">
            <a:extLst>
              <a:ext uri="{FF2B5EF4-FFF2-40B4-BE49-F238E27FC236}">
                <a16:creationId xmlns:a16="http://schemas.microsoft.com/office/drawing/2014/main" id="{41007518-87E9-45AB-B08D-EF8DC372F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8817" y="2243815"/>
            <a:ext cx="3891066" cy="4506235"/>
          </a:xfrm>
          <a:prstGeom prst="rect">
            <a:avLst/>
          </a:prstGeom>
        </p:spPr>
      </p:pic>
      <p:sp>
        <p:nvSpPr>
          <p:cNvPr id="2" name="Title 1">
            <a:extLst>
              <a:ext uri="{FF2B5EF4-FFF2-40B4-BE49-F238E27FC236}">
                <a16:creationId xmlns:a16="http://schemas.microsoft.com/office/drawing/2014/main" id="{268E7C7E-1913-43A9-9CAD-56805F4E44CE}"/>
              </a:ext>
            </a:extLst>
          </p:cNvPr>
          <p:cNvSpPr>
            <a:spLocks noGrp="1"/>
          </p:cNvSpPr>
          <p:nvPr>
            <p:ph type="title"/>
          </p:nvPr>
        </p:nvSpPr>
        <p:spPr>
          <a:xfrm>
            <a:off x="1620997" y="936651"/>
            <a:ext cx="5893639" cy="605270"/>
          </a:xfrm>
        </p:spPr>
        <p:txBody>
          <a:bodyPr>
            <a:noAutofit/>
          </a:bodyPr>
          <a:lstStyle/>
          <a:p>
            <a:pPr algn="ctr"/>
            <a:r>
              <a:rPr lang="en-US" sz="3600">
                <a:solidFill>
                  <a:schemeClr val="tx2"/>
                </a:solidFill>
                <a:latin typeface="Optima" panose="02000503060000020004" pitchFamily="2" charset="0"/>
              </a:rPr>
              <a:t>Knowledge Assessment &amp;</a:t>
            </a:r>
            <a:br>
              <a:rPr lang="en-US" sz="3600">
                <a:solidFill>
                  <a:schemeClr val="tx2"/>
                </a:solidFill>
                <a:latin typeface="Optima" panose="02000503060000020004" pitchFamily="2" charset="0"/>
              </a:rPr>
            </a:br>
            <a:r>
              <a:rPr lang="en-US" sz="3600">
                <a:solidFill>
                  <a:schemeClr val="tx2"/>
                </a:solidFill>
                <a:latin typeface="Optima" panose="02000503060000020004" pitchFamily="2" charset="0"/>
              </a:rPr>
              <a:t>Fidelity Check</a:t>
            </a:r>
          </a:p>
        </p:txBody>
      </p:sp>
      <p:grpSp>
        <p:nvGrpSpPr>
          <p:cNvPr id="6" name="Group 5">
            <a:extLst>
              <a:ext uri="{FF2B5EF4-FFF2-40B4-BE49-F238E27FC236}">
                <a16:creationId xmlns:a16="http://schemas.microsoft.com/office/drawing/2014/main" id="{94A51D59-0E2F-494B-8679-6A83213138DA}"/>
              </a:ext>
            </a:extLst>
          </p:cNvPr>
          <p:cNvGrpSpPr/>
          <p:nvPr/>
        </p:nvGrpSpPr>
        <p:grpSpPr>
          <a:xfrm>
            <a:off x="-282219" y="0"/>
            <a:ext cx="5067300" cy="939800"/>
            <a:chOff x="-282219" y="0"/>
            <a:chExt cx="5067300" cy="939800"/>
          </a:xfrm>
        </p:grpSpPr>
        <p:pic>
          <p:nvPicPr>
            <p:cNvPr id="8" name="Picture 7">
              <a:extLst>
                <a:ext uri="{FF2B5EF4-FFF2-40B4-BE49-F238E27FC236}">
                  <a16:creationId xmlns:a16="http://schemas.microsoft.com/office/drawing/2014/main" id="{B15532D7-C41D-DF48-AD6E-02EA200D96B3}"/>
                </a:ext>
              </a:extLst>
            </p:cNvPr>
            <p:cNvPicPr>
              <a:picLocks noChangeAspect="1"/>
            </p:cNvPicPr>
            <p:nvPr/>
          </p:nvPicPr>
          <p:blipFill>
            <a:blip r:embed="rId6"/>
            <a:stretch>
              <a:fillRect/>
            </a:stretch>
          </p:blipFill>
          <p:spPr>
            <a:xfrm>
              <a:off x="-282219" y="0"/>
              <a:ext cx="5067300" cy="939800"/>
            </a:xfrm>
            <a:prstGeom prst="rect">
              <a:avLst/>
            </a:prstGeom>
          </p:spPr>
        </p:pic>
        <p:sp>
          <p:nvSpPr>
            <p:cNvPr id="9" name="Rectangle 8">
              <a:extLst>
                <a:ext uri="{FF2B5EF4-FFF2-40B4-BE49-F238E27FC236}">
                  <a16:creationId xmlns:a16="http://schemas.microsoft.com/office/drawing/2014/main" id="{0E65D8B2-DC37-CC47-90B7-C70E6D50F232}"/>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pic>
        <p:nvPicPr>
          <p:cNvPr id="3" name="Audio Recording Dec 14, 2020 at 2:08:26 PM" descr="Audio Recording Dec 14, 2020 at 2:08:26 PM">
            <a:hlinkClick r:id="" action="ppaction://media"/>
            <a:extLst>
              <a:ext uri="{FF2B5EF4-FFF2-40B4-BE49-F238E27FC236}">
                <a16:creationId xmlns:a16="http://schemas.microsoft.com/office/drawing/2014/main" id="{F24E3CA0-A7B9-174C-82B8-562B9CD9EB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97083" y="123851"/>
            <a:ext cx="812800" cy="812800"/>
          </a:xfrm>
          <a:prstGeom prst="rect">
            <a:avLst/>
          </a:prstGeom>
          <a:solidFill>
            <a:srgbClr val="FFC000"/>
          </a:solidFill>
        </p:spPr>
      </p:pic>
    </p:spTree>
    <p:extLst>
      <p:ext uri="{BB962C8B-B14F-4D97-AF65-F5344CB8AC3E}">
        <p14:creationId xmlns:p14="http://schemas.microsoft.com/office/powerpoint/2010/main" val="237787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F3EB4691-E531-3E47-8D36-8BAB564E5DBC}"/>
              </a:ext>
            </a:extLst>
          </p:cNvPr>
          <p:cNvGraphicFramePr>
            <a:graphicFrameLocks noGrp="1"/>
          </p:cNvGraphicFramePr>
          <p:nvPr>
            <p:ph idx="1"/>
            <p:extLst>
              <p:ext uri="{D42A27DB-BD31-4B8C-83A1-F6EECF244321}">
                <p14:modId xmlns:p14="http://schemas.microsoft.com/office/powerpoint/2010/main" val="3485350626"/>
              </p:ext>
            </p:extLst>
          </p:nvPr>
        </p:nvGraphicFramePr>
        <p:xfrm>
          <a:off x="1177446" y="977726"/>
          <a:ext cx="9144000" cy="5435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40833418-C402-462B-B8A9-E9902553DB5C}"/>
              </a:ext>
            </a:extLst>
          </p:cNvPr>
          <p:cNvSpPr>
            <a:spLocks noGrp="1"/>
          </p:cNvSpPr>
          <p:nvPr>
            <p:ph type="title"/>
          </p:nvPr>
        </p:nvSpPr>
        <p:spPr>
          <a:xfrm>
            <a:off x="-282219" y="2368770"/>
            <a:ext cx="4114800" cy="1107817"/>
          </a:xfrm>
        </p:spPr>
        <p:txBody>
          <a:bodyPr/>
          <a:lstStyle/>
          <a:p>
            <a:r>
              <a:rPr lang="en-US" sz="4800">
                <a:solidFill>
                  <a:schemeClr val="tx2"/>
                </a:solidFill>
                <a:latin typeface="Optima" panose="02000503060000020004" pitchFamily="2" charset="0"/>
              </a:rPr>
              <a:t>Strong </a:t>
            </a:r>
            <a:br>
              <a:rPr lang="en-US" sz="4800">
                <a:solidFill>
                  <a:schemeClr val="tx2"/>
                </a:solidFill>
                <a:latin typeface="Optima" panose="02000503060000020004" pitchFamily="2" charset="0"/>
              </a:rPr>
            </a:br>
            <a:r>
              <a:rPr lang="en-US" sz="4800">
                <a:solidFill>
                  <a:schemeClr val="tx2"/>
                </a:solidFill>
                <a:latin typeface="Optima" panose="02000503060000020004" pitchFamily="2" charset="0"/>
              </a:rPr>
              <a:t>Kids’ Goal</a:t>
            </a:r>
          </a:p>
        </p:txBody>
      </p:sp>
      <p:grpSp>
        <p:nvGrpSpPr>
          <p:cNvPr id="4" name="Group 3">
            <a:extLst>
              <a:ext uri="{FF2B5EF4-FFF2-40B4-BE49-F238E27FC236}">
                <a16:creationId xmlns:a16="http://schemas.microsoft.com/office/drawing/2014/main" id="{8A119430-7510-494E-AE83-56D5DB255296}"/>
              </a:ext>
            </a:extLst>
          </p:cNvPr>
          <p:cNvGrpSpPr/>
          <p:nvPr/>
        </p:nvGrpSpPr>
        <p:grpSpPr>
          <a:xfrm>
            <a:off x="-282219" y="0"/>
            <a:ext cx="5067300" cy="939800"/>
            <a:chOff x="-282219" y="0"/>
            <a:chExt cx="5067300" cy="939800"/>
          </a:xfrm>
        </p:grpSpPr>
        <p:pic>
          <p:nvPicPr>
            <p:cNvPr id="5" name="Picture 4">
              <a:extLst>
                <a:ext uri="{FF2B5EF4-FFF2-40B4-BE49-F238E27FC236}">
                  <a16:creationId xmlns:a16="http://schemas.microsoft.com/office/drawing/2014/main" id="{627024F4-E214-B246-970F-5C8BF1F425A2}"/>
                </a:ext>
              </a:extLst>
            </p:cNvPr>
            <p:cNvPicPr>
              <a:picLocks noChangeAspect="1"/>
            </p:cNvPicPr>
            <p:nvPr/>
          </p:nvPicPr>
          <p:blipFill>
            <a:blip r:embed="rId9"/>
            <a:stretch>
              <a:fillRect/>
            </a:stretch>
          </p:blipFill>
          <p:spPr>
            <a:xfrm>
              <a:off x="-282219" y="0"/>
              <a:ext cx="5067300" cy="939800"/>
            </a:xfrm>
            <a:prstGeom prst="rect">
              <a:avLst/>
            </a:prstGeom>
          </p:spPr>
        </p:pic>
        <p:sp>
          <p:nvSpPr>
            <p:cNvPr id="6" name="Rectangle 5">
              <a:extLst>
                <a:ext uri="{FF2B5EF4-FFF2-40B4-BE49-F238E27FC236}">
                  <a16:creationId xmlns:a16="http://schemas.microsoft.com/office/drawing/2014/main" id="{E8020E29-7DA2-9249-BDD2-925F0DAA7C5B}"/>
                </a:ext>
              </a:extLst>
            </p:cNvPr>
            <p:cNvSpPr/>
            <p:nvPr/>
          </p:nvSpPr>
          <p:spPr>
            <a:xfrm>
              <a:off x="128546" y="285234"/>
              <a:ext cx="4572000" cy="369332"/>
            </a:xfrm>
            <a:prstGeom prst="rect">
              <a:avLst/>
            </a:prstGeom>
          </p:spPr>
          <p:txBody>
            <a:bodyPr>
              <a:spAutoFit/>
            </a:bodyPr>
            <a:lstStyle/>
            <a:p>
              <a:r>
                <a:rPr lang="en-US" b="1">
                  <a:solidFill>
                    <a:srgbClr val="FFFFFF"/>
                  </a:solidFill>
                  <a:latin typeface="Optima" panose="02000503060000020004" pitchFamily="2" charset="0"/>
                  <a:cs typeface="Helvetica"/>
                </a:rPr>
                <a:t>Evidence-Based Interventions for SEL </a:t>
              </a:r>
            </a:p>
          </p:txBody>
        </p:sp>
      </p:grpSp>
      <p:pic>
        <p:nvPicPr>
          <p:cNvPr id="3" name="Audio Recording Dec 14, 2020 at 2:09:23 PM" descr="Audio Recording Dec 14, 2020 at 2:09:23 PM">
            <a:hlinkClick r:id="" action="ppaction://media"/>
            <a:extLst>
              <a:ext uri="{FF2B5EF4-FFF2-40B4-BE49-F238E27FC236}">
                <a16:creationId xmlns:a16="http://schemas.microsoft.com/office/drawing/2014/main" id="{EB1B82DE-A77C-8B47-B14B-15C5EB52BD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01989" y="248166"/>
            <a:ext cx="812800" cy="812800"/>
          </a:xfrm>
          <a:prstGeom prst="rect">
            <a:avLst/>
          </a:prstGeom>
          <a:solidFill>
            <a:srgbClr val="FAB134"/>
          </a:solidFill>
        </p:spPr>
      </p:pic>
    </p:spTree>
    <p:extLst>
      <p:ext uri="{BB962C8B-B14F-4D97-AF65-F5344CB8AC3E}">
        <p14:creationId xmlns:p14="http://schemas.microsoft.com/office/powerpoint/2010/main" val="264587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2568E3-4ABD-B049-9030-F35AB64DF1E2}"/>
              </a:ext>
            </a:extLst>
          </p:cNvPr>
          <p:cNvPicPr>
            <a:picLocks noChangeAspect="1"/>
          </p:cNvPicPr>
          <p:nvPr/>
        </p:nvPicPr>
        <p:blipFill>
          <a:blip r:embed="rId5"/>
          <a:stretch>
            <a:fillRect/>
          </a:stretch>
        </p:blipFill>
        <p:spPr>
          <a:xfrm>
            <a:off x="4572000" y="214313"/>
            <a:ext cx="4501661" cy="3429000"/>
          </a:xfrm>
          <a:prstGeom prst="rect">
            <a:avLst/>
          </a:prstGeom>
        </p:spPr>
      </p:pic>
      <p:sp>
        <p:nvSpPr>
          <p:cNvPr id="2" name="Title 1">
            <a:extLst>
              <a:ext uri="{FF2B5EF4-FFF2-40B4-BE49-F238E27FC236}">
                <a16:creationId xmlns:a16="http://schemas.microsoft.com/office/drawing/2014/main" id="{0A65552B-D42E-7B4C-A32F-E2A10263A38A}"/>
              </a:ext>
            </a:extLst>
          </p:cNvPr>
          <p:cNvSpPr>
            <a:spLocks noGrp="1"/>
          </p:cNvSpPr>
          <p:nvPr>
            <p:ph type="title"/>
          </p:nvPr>
        </p:nvSpPr>
        <p:spPr>
          <a:xfrm>
            <a:off x="531813" y="3759200"/>
            <a:ext cx="7772400" cy="1362075"/>
          </a:xfrm>
        </p:spPr>
        <p:txBody>
          <a:bodyPr/>
          <a:lstStyle/>
          <a:p>
            <a:pPr marL="0" indent="0" algn="ctr"/>
            <a:r>
              <a:rPr lang="en-US" sz="4400">
                <a:solidFill>
                  <a:schemeClr val="tx2"/>
                </a:solidFill>
                <a:latin typeface="Optima" panose="02000503060000020004" pitchFamily="2" charset="0"/>
              </a:rPr>
              <a:t>Part III: Managing Behaviors in Child and Parent Groups</a:t>
            </a:r>
            <a:br>
              <a:rPr lang="en-US" sz="4400">
                <a:solidFill>
                  <a:schemeClr val="tx2"/>
                </a:solidFill>
                <a:latin typeface="Optima" panose="02000503060000020004" pitchFamily="2" charset="0"/>
              </a:rPr>
            </a:br>
            <a:br>
              <a:rPr lang="en-US" sz="4400">
                <a:solidFill>
                  <a:schemeClr val="tx2"/>
                </a:solidFill>
                <a:latin typeface="Optima" panose="02000503060000020004" pitchFamily="2" charset="0"/>
              </a:rPr>
            </a:br>
            <a:endParaRPr lang="en-US" sz="4400">
              <a:solidFill>
                <a:schemeClr val="tx2"/>
              </a:solidFill>
              <a:latin typeface="Optima" panose="02000503060000020004" pitchFamily="2" charset="0"/>
            </a:endParaRPr>
          </a:p>
        </p:txBody>
      </p:sp>
      <p:sp>
        <p:nvSpPr>
          <p:cNvPr id="3" name="Content Placeholder 2">
            <a:extLst>
              <a:ext uri="{FF2B5EF4-FFF2-40B4-BE49-F238E27FC236}">
                <a16:creationId xmlns:a16="http://schemas.microsoft.com/office/drawing/2014/main" id="{B763B760-DC40-4D29-BAF4-8C5F85852601}"/>
              </a:ext>
            </a:extLst>
          </p:cNvPr>
          <p:cNvSpPr>
            <a:spLocks noGrp="1"/>
          </p:cNvSpPr>
          <p:nvPr>
            <p:ph type="body" idx="1"/>
          </p:nvPr>
        </p:nvSpPr>
        <p:spPr>
          <a:xfrm>
            <a:off x="531813" y="1928813"/>
            <a:ext cx="7772400" cy="1500187"/>
          </a:xfrm>
        </p:spPr>
        <p:txBody>
          <a:bodyPr>
            <a:normAutofit/>
          </a:bodyPr>
          <a:lstStyle/>
          <a:p>
            <a:r>
              <a:rPr lang="en-US">
                <a:latin typeface="Optima" panose="02000503060000020004" pitchFamily="2" charset="0"/>
              </a:rPr>
              <a:t>Bridging the Gap:</a:t>
            </a:r>
            <a:br>
              <a:rPr lang="en-US">
                <a:latin typeface="Optima" panose="02000503060000020004" pitchFamily="2" charset="0"/>
              </a:rPr>
            </a:br>
            <a:r>
              <a:rPr lang="en-US">
                <a:latin typeface="Optima" panose="02000503060000020004" pitchFamily="2" charset="0"/>
              </a:rPr>
              <a:t>In-Depth Group Intervention Training</a:t>
            </a:r>
            <a:endParaRPr lang="en-US"/>
          </a:p>
        </p:txBody>
      </p:sp>
      <p:pic>
        <p:nvPicPr>
          <p:cNvPr id="5" name="Audio Recording Dec 14, 2020 at 2:12:21 PM" descr="Audio Recording Dec 14, 2020 at 2:12:21 PM">
            <a:hlinkClick r:id="" action="ppaction://media"/>
            <a:extLst>
              <a:ext uri="{FF2B5EF4-FFF2-40B4-BE49-F238E27FC236}">
                <a16:creationId xmlns:a16="http://schemas.microsoft.com/office/drawing/2014/main" id="{22CA8432-E916-E544-B28D-5AD14AAA87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7813" y="258763"/>
            <a:ext cx="812800" cy="812800"/>
          </a:xfrm>
          <a:prstGeom prst="rect">
            <a:avLst/>
          </a:prstGeom>
          <a:solidFill>
            <a:srgbClr val="FFC000"/>
          </a:solidFill>
        </p:spPr>
      </p:pic>
    </p:spTree>
    <p:extLst>
      <p:ext uri="{BB962C8B-B14F-4D97-AF65-F5344CB8AC3E}">
        <p14:creationId xmlns:p14="http://schemas.microsoft.com/office/powerpoint/2010/main" val="217776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DA2017-FAE4-4399-8436-C67404C8B85B}"/>
              </a:ext>
            </a:extLst>
          </p:cNvPr>
          <p:cNvSpPr>
            <a:spLocks noGrp="1"/>
          </p:cNvSpPr>
          <p:nvPr>
            <p:ph type="body" idx="1"/>
          </p:nvPr>
        </p:nvSpPr>
        <p:spPr>
          <a:xfrm>
            <a:off x="251086" y="118828"/>
            <a:ext cx="7772400" cy="1500187"/>
          </a:xfrm>
        </p:spPr>
        <p:txBody>
          <a:bodyPr/>
          <a:lstStyle/>
          <a:p>
            <a:pPr marL="0" indent="0">
              <a:buNone/>
            </a:pPr>
            <a:endParaRPr lang="en-US">
              <a:solidFill>
                <a:schemeClr val="tx2"/>
              </a:solidFill>
              <a:latin typeface="Optima" panose="02000503060000020004" pitchFamily="2" charset="0"/>
            </a:endParaRPr>
          </a:p>
          <a:p>
            <a:pPr marL="0" indent="0">
              <a:buNone/>
            </a:pPr>
            <a:endParaRPr lang="en-US">
              <a:solidFill>
                <a:schemeClr val="tx2"/>
              </a:solidFill>
              <a:latin typeface="Optima" panose="02000503060000020004" pitchFamily="2" charset="0"/>
            </a:endParaRPr>
          </a:p>
          <a:p>
            <a:pPr marL="0" indent="0">
              <a:buNone/>
            </a:pPr>
            <a:endParaRPr lang="en-US">
              <a:solidFill>
                <a:schemeClr val="tx2"/>
              </a:solidFill>
              <a:latin typeface="Optima" panose="02000503060000020004" pitchFamily="2" charset="0"/>
            </a:endParaRPr>
          </a:p>
          <a:p>
            <a:pPr marL="0" indent="0">
              <a:buNone/>
            </a:pPr>
            <a:r>
              <a:rPr lang="en-US" sz="4050">
                <a:solidFill>
                  <a:schemeClr val="tx2"/>
                </a:solidFill>
                <a:latin typeface="Optima" panose="02000503060000020004" pitchFamily="2" charset="0"/>
              </a:rPr>
              <a:t>Best practices in formation of children’s groups</a:t>
            </a:r>
          </a:p>
        </p:txBody>
      </p:sp>
      <p:pic>
        <p:nvPicPr>
          <p:cNvPr id="5" name="Picture 4">
            <a:extLst>
              <a:ext uri="{FF2B5EF4-FFF2-40B4-BE49-F238E27FC236}">
                <a16:creationId xmlns:a16="http://schemas.microsoft.com/office/drawing/2014/main" id="{CD3FD7FB-1642-A94D-9778-84FE9F53CA4A}"/>
              </a:ext>
            </a:extLst>
          </p:cNvPr>
          <p:cNvPicPr>
            <a:picLocks noChangeAspect="1"/>
          </p:cNvPicPr>
          <p:nvPr/>
        </p:nvPicPr>
        <p:blipFill>
          <a:blip r:embed="rId5"/>
          <a:stretch>
            <a:fillRect/>
          </a:stretch>
        </p:blipFill>
        <p:spPr>
          <a:xfrm>
            <a:off x="1267087" y="2308072"/>
            <a:ext cx="3939276" cy="2616599"/>
          </a:xfrm>
          <a:prstGeom prst="rect">
            <a:avLst/>
          </a:prstGeom>
          <a:effectLst>
            <a:softEdge rad="190500"/>
          </a:effectLst>
        </p:spPr>
      </p:pic>
      <p:sp>
        <p:nvSpPr>
          <p:cNvPr id="8" name="Rectangle 7">
            <a:extLst>
              <a:ext uri="{FF2B5EF4-FFF2-40B4-BE49-F238E27FC236}">
                <a16:creationId xmlns:a16="http://schemas.microsoft.com/office/drawing/2014/main" id="{DD3BF617-5A9A-B449-8824-FA1DDDA999CB}"/>
              </a:ext>
            </a:extLst>
          </p:cNvPr>
          <p:cNvSpPr/>
          <p:nvPr/>
        </p:nvSpPr>
        <p:spPr>
          <a:xfrm>
            <a:off x="0" y="6369840"/>
            <a:ext cx="6648071" cy="369332"/>
          </a:xfrm>
          <a:prstGeom prst="rect">
            <a:avLst/>
          </a:prstGeom>
        </p:spPr>
        <p:txBody>
          <a:bodyPr wrap="square">
            <a:spAutoFit/>
          </a:bodyPr>
          <a:lstStyle/>
          <a:p>
            <a:r>
              <a:rPr lang="en-US">
                <a:solidFill>
                  <a:schemeClr val="tx2"/>
                </a:solidFill>
                <a:latin typeface="Optima" panose="02000503060000020004" pitchFamily="2" charset="0"/>
              </a:rPr>
              <a:t>Group Rules, Structure, and Logistics</a:t>
            </a:r>
            <a:endParaRPr lang="en-US"/>
          </a:p>
        </p:txBody>
      </p:sp>
      <p:pic>
        <p:nvPicPr>
          <p:cNvPr id="4" name="Picture 3" descr="Text&#10;&#10;Description automatically generated">
            <a:extLst>
              <a:ext uri="{FF2B5EF4-FFF2-40B4-BE49-F238E27FC236}">
                <a16:creationId xmlns:a16="http://schemas.microsoft.com/office/drawing/2014/main" id="{E6EBD946-27A3-8A47-9303-672DA46F68FC}"/>
              </a:ext>
            </a:extLst>
          </p:cNvPr>
          <p:cNvPicPr>
            <a:picLocks noChangeAspect="1"/>
          </p:cNvPicPr>
          <p:nvPr/>
        </p:nvPicPr>
        <p:blipFill>
          <a:blip r:embed="rId6">
            <a:alphaModFix/>
          </a:blip>
          <a:stretch>
            <a:fillRect/>
          </a:stretch>
        </p:blipFill>
        <p:spPr>
          <a:xfrm>
            <a:off x="5499753" y="2369860"/>
            <a:ext cx="1898694" cy="2493022"/>
          </a:xfrm>
          <a:prstGeom prst="rect">
            <a:avLst/>
          </a:prstGeom>
        </p:spPr>
      </p:pic>
      <p:pic>
        <p:nvPicPr>
          <p:cNvPr id="2" name="Audio Recording Dec 16, 2020 at 2:14:25 PM" descr="Audio Recording Dec 16, 2020 at 2:14:25 PM">
            <a:hlinkClick r:id="" action="ppaction://media"/>
            <a:extLst>
              <a:ext uri="{FF2B5EF4-FFF2-40B4-BE49-F238E27FC236}">
                <a16:creationId xmlns:a16="http://schemas.microsoft.com/office/drawing/2014/main" id="{CC4BEC92-DE75-6F42-BAF1-3FA2358254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3486" y="328827"/>
            <a:ext cx="812800" cy="812800"/>
          </a:xfrm>
          <a:prstGeom prst="rect">
            <a:avLst/>
          </a:prstGeom>
          <a:solidFill>
            <a:srgbClr val="FFC000"/>
          </a:solidFill>
        </p:spPr>
      </p:pic>
    </p:spTree>
    <p:extLst>
      <p:ext uri="{BB962C8B-B14F-4D97-AF65-F5344CB8AC3E}">
        <p14:creationId xmlns:p14="http://schemas.microsoft.com/office/powerpoint/2010/main" val="51380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BEBDC9B-DA0E-D74B-8E85-942B9412A779}"/>
              </a:ext>
            </a:extLst>
          </p:cNvPr>
          <p:cNvGraphicFramePr>
            <a:graphicFrameLocks noGrp="1"/>
          </p:cNvGraphicFramePr>
          <p:nvPr>
            <p:ph idx="1"/>
            <p:extLst>
              <p:ext uri="{D42A27DB-BD31-4B8C-83A1-F6EECF244321}">
                <p14:modId xmlns:p14="http://schemas.microsoft.com/office/powerpoint/2010/main" val="1247097445"/>
              </p:ext>
            </p:extLst>
          </p:nvPr>
        </p:nvGraphicFramePr>
        <p:xfrm>
          <a:off x="457200" y="940632"/>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a:extLst>
              <a:ext uri="{FF2B5EF4-FFF2-40B4-BE49-F238E27FC236}">
                <a16:creationId xmlns:a16="http://schemas.microsoft.com/office/drawing/2014/main" id="{65516CB1-21AF-CB4A-A21C-C0CD9FD28F5C}"/>
              </a:ext>
            </a:extLst>
          </p:cNvPr>
          <p:cNvSpPr/>
          <p:nvPr/>
        </p:nvSpPr>
        <p:spPr>
          <a:xfrm>
            <a:off x="0" y="6369840"/>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2" name="Audio Recording Dec 14, 2020 at 2:15:11 PM" descr="Audio Recording Dec 14, 2020 at 2:15:11 PM">
            <a:hlinkClick r:id="" action="ppaction://media"/>
            <a:extLst>
              <a:ext uri="{FF2B5EF4-FFF2-40B4-BE49-F238E27FC236}">
                <a16:creationId xmlns:a16="http://schemas.microsoft.com/office/drawing/2014/main" id="{2F7A956B-447E-7942-9F5A-5B81269988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98772" y="253092"/>
            <a:ext cx="812800" cy="812800"/>
          </a:xfrm>
          <a:prstGeom prst="rect">
            <a:avLst/>
          </a:prstGeom>
          <a:solidFill>
            <a:srgbClr val="FFC000"/>
          </a:solidFill>
        </p:spPr>
      </p:pic>
    </p:spTree>
    <p:extLst>
      <p:ext uri="{BB962C8B-B14F-4D97-AF65-F5344CB8AC3E}">
        <p14:creationId xmlns:p14="http://schemas.microsoft.com/office/powerpoint/2010/main" val="274475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FD8C9-2C33-43D1-A44F-AF503C8E1389}"/>
              </a:ext>
            </a:extLst>
          </p:cNvPr>
          <p:cNvSpPr>
            <a:spLocks noGrp="1"/>
          </p:cNvSpPr>
          <p:nvPr>
            <p:ph type="title"/>
          </p:nvPr>
        </p:nvSpPr>
        <p:spPr/>
        <p:txBody>
          <a:bodyPr/>
          <a:lstStyle/>
          <a:p>
            <a:r>
              <a:rPr lang="en-US">
                <a:solidFill>
                  <a:schemeClr val="tx2"/>
                </a:solidFill>
                <a:latin typeface="Optima" panose="02000503060000020004" pitchFamily="2" charset="0"/>
              </a:rPr>
              <a:t>Classifying Behavior: Externalizing—Internalizing</a:t>
            </a:r>
            <a:br>
              <a:rPr lang="en-US"/>
            </a:br>
            <a:endParaRPr lang="en-US"/>
          </a:p>
        </p:txBody>
      </p:sp>
      <p:sp>
        <p:nvSpPr>
          <p:cNvPr id="3" name="Content Placeholder 2">
            <a:extLst>
              <a:ext uri="{FF2B5EF4-FFF2-40B4-BE49-F238E27FC236}">
                <a16:creationId xmlns:a16="http://schemas.microsoft.com/office/drawing/2014/main" id="{AC1DCF85-5221-4CA4-B922-3D2A5671F1AF}"/>
              </a:ext>
            </a:extLst>
          </p:cNvPr>
          <p:cNvSpPr>
            <a:spLocks noGrp="1"/>
          </p:cNvSpPr>
          <p:nvPr>
            <p:ph idx="1"/>
          </p:nvPr>
        </p:nvSpPr>
        <p:spPr/>
        <p:txBody>
          <a:bodyPr>
            <a:normAutofit lnSpcReduction="10000"/>
          </a:bodyPr>
          <a:lstStyle/>
          <a:p>
            <a:pPr marL="0" indent="0">
              <a:buNone/>
            </a:pPr>
            <a:endParaRPr lang="en-US">
              <a:solidFill>
                <a:schemeClr val="tx2"/>
              </a:solidFill>
              <a:latin typeface="Optima" panose="02000503060000020004" pitchFamily="2" charset="0"/>
            </a:endParaRPr>
          </a:p>
          <a:p>
            <a:pPr marL="0" indent="0">
              <a:buNone/>
            </a:pPr>
            <a:r>
              <a:rPr lang="en-US">
                <a:solidFill>
                  <a:schemeClr val="tx2"/>
                </a:solidFill>
                <a:latin typeface="Optima" panose="02000503060000020004" pitchFamily="2" charset="0"/>
              </a:rPr>
              <a:t>A broad classification of children’s behaviors and disorders based on their reactions to stressors.”</a:t>
            </a:r>
          </a:p>
          <a:p>
            <a:pPr marL="0" indent="0">
              <a:buNone/>
            </a:pPr>
            <a:endParaRPr lang="en-US">
              <a:solidFill>
                <a:schemeClr val="tx2"/>
              </a:solidFill>
              <a:latin typeface="Optima" panose="02000503060000020004" pitchFamily="2" charset="0"/>
            </a:endParaRPr>
          </a:p>
          <a:p>
            <a:pPr marL="0" indent="0" algn="ctr">
              <a:buNone/>
            </a:pPr>
            <a:r>
              <a:rPr lang="en-US">
                <a:solidFill>
                  <a:schemeClr val="tx2"/>
                </a:solidFill>
                <a:latin typeface="Optima" panose="02000503060000020004" pitchFamily="2" charset="0"/>
              </a:rPr>
              <a:t>“Symptoms at the externalizing end describe conflict with the environment, while those at the other end describe problems within the self.” –Achenbach, 1966</a:t>
            </a:r>
          </a:p>
        </p:txBody>
      </p:sp>
      <p:pic>
        <p:nvPicPr>
          <p:cNvPr id="4" name="Audio Recording Dec 14, 2020 at 12:19:39 PM" descr="Audio Recording Dec 14, 2020 at 12:19:39 PM">
            <a:hlinkClick r:id="" action="ppaction://media"/>
            <a:extLst>
              <a:ext uri="{FF2B5EF4-FFF2-40B4-BE49-F238E27FC236}">
                <a16:creationId xmlns:a16="http://schemas.microsoft.com/office/drawing/2014/main" id="{3D53AFAE-376F-B44F-88FA-88DEF243B7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3616" y="274638"/>
            <a:ext cx="812800" cy="812800"/>
          </a:xfrm>
          <a:prstGeom prst="rect">
            <a:avLst/>
          </a:prstGeom>
          <a:solidFill>
            <a:srgbClr val="FAB134"/>
          </a:solidFill>
        </p:spPr>
      </p:pic>
    </p:spTree>
    <p:extLst>
      <p:ext uri="{BB962C8B-B14F-4D97-AF65-F5344CB8AC3E}">
        <p14:creationId xmlns:p14="http://schemas.microsoft.com/office/powerpoint/2010/main" val="335678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0C3E4B-AAFA-6545-BBF5-5221A866AE1C}"/>
              </a:ext>
            </a:extLst>
          </p:cNvPr>
          <p:cNvSpPr>
            <a:spLocks noGrp="1"/>
          </p:cNvSpPr>
          <p:nvPr>
            <p:ph type="title"/>
          </p:nvPr>
        </p:nvSpPr>
        <p:spPr/>
        <p:txBody>
          <a:bodyPr/>
          <a:lstStyle/>
          <a:p>
            <a:r>
              <a:rPr lang="en-US" b="1">
                <a:solidFill>
                  <a:schemeClr val="tx2"/>
                </a:solidFill>
                <a:latin typeface="Optima" panose="02000503060000020004" pitchFamily="2" charset="0"/>
              </a:rPr>
              <a:t>Establishing confidentiality</a:t>
            </a:r>
            <a:br>
              <a:rPr lang="en-US" b="1">
                <a:solidFill>
                  <a:schemeClr val="tx2"/>
                </a:solidFill>
                <a:latin typeface="Optima" panose="02000503060000020004" pitchFamily="2" charset="0"/>
              </a:rPr>
            </a:br>
            <a:endParaRPr lang="en-US">
              <a:solidFill>
                <a:schemeClr val="tx2"/>
              </a:solidFill>
              <a:latin typeface="Optima" panose="02000503060000020004" pitchFamily="2" charset="0"/>
            </a:endParaRPr>
          </a:p>
        </p:txBody>
      </p:sp>
      <p:graphicFrame>
        <p:nvGraphicFramePr>
          <p:cNvPr id="9" name="Content Placeholder 8">
            <a:extLst>
              <a:ext uri="{FF2B5EF4-FFF2-40B4-BE49-F238E27FC236}">
                <a16:creationId xmlns:a16="http://schemas.microsoft.com/office/drawing/2014/main" id="{70349A63-BD9D-CE45-A3F0-7E6652B24109}"/>
              </a:ext>
            </a:extLst>
          </p:cNvPr>
          <p:cNvGraphicFramePr>
            <a:graphicFrameLocks noGrp="1"/>
          </p:cNvGraphicFramePr>
          <p:nvPr>
            <p:ph idx="1"/>
            <p:extLst>
              <p:ext uri="{D42A27DB-BD31-4B8C-83A1-F6EECF244321}">
                <p14:modId xmlns:p14="http://schemas.microsoft.com/office/powerpoint/2010/main" val="2698269742"/>
              </p:ext>
            </p:extLst>
          </p:nvPr>
        </p:nvGraphicFramePr>
        <p:xfrm>
          <a:off x="457200" y="1166018"/>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a:extLst>
              <a:ext uri="{FF2B5EF4-FFF2-40B4-BE49-F238E27FC236}">
                <a16:creationId xmlns:a16="http://schemas.microsoft.com/office/drawing/2014/main" id="{E3FC4D51-464E-D247-877A-617EECB1B3BD}"/>
              </a:ext>
            </a:extLst>
          </p:cNvPr>
          <p:cNvSpPr/>
          <p:nvPr/>
        </p:nvSpPr>
        <p:spPr>
          <a:xfrm>
            <a:off x="0" y="6369840"/>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2" name="Audio Recording Dec 14, 2020 at 2:19:31 PM" descr="Audio Recording Dec 14, 2020 at 2:19:31 PM">
            <a:hlinkClick r:id="" action="ppaction://media"/>
            <a:extLst>
              <a:ext uri="{FF2B5EF4-FFF2-40B4-BE49-F238E27FC236}">
                <a16:creationId xmlns:a16="http://schemas.microsoft.com/office/drawing/2014/main" id="{4374399A-B3D8-C44E-9674-BE5410CF91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98773" y="179192"/>
            <a:ext cx="812800" cy="812800"/>
          </a:xfrm>
          <a:prstGeom prst="rect">
            <a:avLst/>
          </a:prstGeom>
          <a:solidFill>
            <a:srgbClr val="FAB134"/>
          </a:solidFill>
        </p:spPr>
      </p:pic>
    </p:spTree>
    <p:extLst>
      <p:ext uri="{BB962C8B-B14F-4D97-AF65-F5344CB8AC3E}">
        <p14:creationId xmlns:p14="http://schemas.microsoft.com/office/powerpoint/2010/main" val="214338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64CEED-77EA-3349-AF84-CFF3FFDFFDA0}"/>
              </a:ext>
            </a:extLst>
          </p:cNvPr>
          <p:cNvSpPr>
            <a:spLocks noGrp="1"/>
          </p:cNvSpPr>
          <p:nvPr>
            <p:ph type="title"/>
          </p:nvPr>
        </p:nvSpPr>
        <p:spPr/>
        <p:txBody>
          <a:bodyPr/>
          <a:lstStyle/>
          <a:p>
            <a:r>
              <a:rPr lang="en-US">
                <a:solidFill>
                  <a:schemeClr val="tx2"/>
                </a:solidFill>
                <a:latin typeface="Optima" panose="02000503060000020004" pitchFamily="2" charset="0"/>
              </a:rPr>
              <a:t>Logistics and Planning </a:t>
            </a:r>
          </a:p>
        </p:txBody>
      </p:sp>
      <p:sp>
        <p:nvSpPr>
          <p:cNvPr id="3" name="Content Placeholder 2">
            <a:extLst>
              <a:ext uri="{FF2B5EF4-FFF2-40B4-BE49-F238E27FC236}">
                <a16:creationId xmlns:a16="http://schemas.microsoft.com/office/drawing/2014/main" id="{65B030D1-5C8A-48D6-A76C-92E9CDFB5ADB}"/>
              </a:ext>
            </a:extLst>
          </p:cNvPr>
          <p:cNvSpPr>
            <a:spLocks noGrp="1"/>
          </p:cNvSpPr>
          <p:nvPr>
            <p:ph sz="half" idx="1"/>
          </p:nvPr>
        </p:nvSpPr>
        <p:spPr>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ormAutofit fontScale="92500" lnSpcReduction="20000"/>
          </a:bodyPr>
          <a:lstStyle/>
          <a:p>
            <a:pPr>
              <a:buFont typeface="Wingdings" pitchFamily="2" charset="2"/>
              <a:buChar char="q"/>
            </a:pPr>
            <a:r>
              <a:rPr lang="en-US">
                <a:solidFill>
                  <a:schemeClr val="tx2"/>
                </a:solidFill>
                <a:latin typeface="Optima" panose="02000503060000020004" pitchFamily="2" charset="0"/>
              </a:rPr>
              <a:t>Class pick-up times</a:t>
            </a:r>
          </a:p>
          <a:p>
            <a:pPr>
              <a:buFont typeface="Wingdings" pitchFamily="2" charset="2"/>
              <a:buChar char="q"/>
            </a:pPr>
            <a:r>
              <a:rPr lang="en-US">
                <a:solidFill>
                  <a:schemeClr val="tx2"/>
                </a:solidFill>
                <a:latin typeface="Optima" panose="02000503060000020004" pitchFamily="2" charset="0"/>
              </a:rPr>
              <a:t>Number of meetings per week</a:t>
            </a:r>
          </a:p>
          <a:p>
            <a:pPr>
              <a:buFont typeface="Wingdings" pitchFamily="2" charset="2"/>
              <a:buChar char="q"/>
            </a:pPr>
            <a:r>
              <a:rPr lang="en-US">
                <a:solidFill>
                  <a:schemeClr val="tx2"/>
                </a:solidFill>
                <a:latin typeface="Optima" panose="02000503060000020004" pitchFamily="2" charset="0"/>
              </a:rPr>
              <a:t>Meeting length</a:t>
            </a:r>
          </a:p>
          <a:p>
            <a:pPr>
              <a:buFont typeface="Wingdings" pitchFamily="2" charset="2"/>
              <a:buChar char="q"/>
            </a:pPr>
            <a:r>
              <a:rPr lang="en-US">
                <a:solidFill>
                  <a:schemeClr val="tx2"/>
                </a:solidFill>
                <a:latin typeface="Optima" panose="02000503060000020004" pitchFamily="2" charset="0"/>
              </a:rPr>
              <a:t>What students will be doing in group</a:t>
            </a:r>
          </a:p>
          <a:p>
            <a:pPr>
              <a:buFont typeface="Wingdings" pitchFamily="2" charset="2"/>
              <a:buChar char="q"/>
            </a:pPr>
            <a:r>
              <a:rPr lang="en-US">
                <a:solidFill>
                  <a:schemeClr val="tx2"/>
                </a:solidFill>
                <a:latin typeface="Optima" panose="02000503060000020004" pitchFamily="2" charset="0"/>
              </a:rPr>
              <a:t>What is required of them</a:t>
            </a:r>
          </a:p>
          <a:p>
            <a:pPr>
              <a:buFont typeface="Wingdings" pitchFamily="2" charset="2"/>
              <a:buChar char="q"/>
            </a:pPr>
            <a:r>
              <a:rPr lang="en-US">
                <a:solidFill>
                  <a:schemeClr val="tx2"/>
                </a:solidFill>
                <a:latin typeface="Optima" panose="02000503060000020004" pitchFamily="2" charset="0"/>
              </a:rPr>
              <a:t>Any other important information you want them to know on the first meeting.</a:t>
            </a:r>
          </a:p>
        </p:txBody>
      </p:sp>
      <p:sp>
        <p:nvSpPr>
          <p:cNvPr id="7" name="Content Placeholder 6">
            <a:extLst>
              <a:ext uri="{FF2B5EF4-FFF2-40B4-BE49-F238E27FC236}">
                <a16:creationId xmlns:a16="http://schemas.microsoft.com/office/drawing/2014/main" id="{D19840BA-1DD7-574C-9159-5AEFE2217EB5}"/>
              </a:ext>
            </a:extLst>
          </p:cNvPr>
          <p:cNvSpPr>
            <a:spLocks noGrp="1"/>
          </p:cNvSpPr>
          <p:nvPr>
            <p:ph sz="half" idx="2"/>
          </p:nvPr>
        </p:nvSpPr>
        <p:spPr/>
        <p:txBody>
          <a:bodyPr/>
          <a:lstStyle/>
          <a:p>
            <a:pPr>
              <a:buFont typeface="Wingdings" pitchFamily="2" charset="2"/>
              <a:buChar char="q"/>
            </a:pPr>
            <a:r>
              <a:rPr lang="en-US" sz="2400">
                <a:solidFill>
                  <a:schemeClr val="tx2"/>
                </a:solidFill>
                <a:latin typeface="Optima" panose="02000503060000020004" pitchFamily="2" charset="0"/>
              </a:rPr>
              <a:t>Develop rules and consistent responses to activities and transitions that can take time away from group</a:t>
            </a:r>
          </a:p>
          <a:p>
            <a:pPr lvl="1">
              <a:buFont typeface="Wingdings" pitchFamily="2" charset="2"/>
              <a:buChar char="q"/>
            </a:pPr>
            <a:r>
              <a:rPr lang="en-US" sz="2000">
                <a:solidFill>
                  <a:schemeClr val="tx2"/>
                </a:solidFill>
                <a:latin typeface="Optima" panose="02000503060000020004" pitchFamily="2" charset="0"/>
              </a:rPr>
              <a:t>Getting water, bathroom, sharpening pencil, etc.</a:t>
            </a:r>
          </a:p>
          <a:p>
            <a:pPr lvl="1">
              <a:buFont typeface="Wingdings" pitchFamily="2" charset="2"/>
              <a:buChar char="q"/>
            </a:pPr>
            <a:r>
              <a:rPr lang="en-US" sz="2000">
                <a:solidFill>
                  <a:schemeClr val="tx2"/>
                </a:solidFill>
                <a:latin typeface="Optima" panose="02000503060000020004" pitchFamily="2" charset="0"/>
              </a:rPr>
              <a:t>Students can help form developmentally appropriate expectations for the group</a:t>
            </a:r>
          </a:p>
          <a:p>
            <a:endParaRPr lang="en-US">
              <a:solidFill>
                <a:schemeClr val="tx2"/>
              </a:solidFill>
              <a:latin typeface="Optima" panose="02000503060000020004" pitchFamily="2" charset="0"/>
            </a:endParaRPr>
          </a:p>
        </p:txBody>
      </p:sp>
      <p:sp>
        <p:nvSpPr>
          <p:cNvPr id="4" name="Rectangle 3">
            <a:extLst>
              <a:ext uri="{FF2B5EF4-FFF2-40B4-BE49-F238E27FC236}">
                <a16:creationId xmlns:a16="http://schemas.microsoft.com/office/drawing/2014/main" id="{F41D3152-A490-8E41-88C8-43F746040D09}"/>
              </a:ext>
            </a:extLst>
          </p:cNvPr>
          <p:cNvSpPr/>
          <p:nvPr/>
        </p:nvSpPr>
        <p:spPr>
          <a:xfrm>
            <a:off x="0" y="6369840"/>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2" name="Audio Recording Dec 14, 2020 at 2:21:37 PM" descr="Audio Recording Dec 14, 2020 at 2:21:37 PM">
            <a:hlinkClick r:id="" action="ppaction://media"/>
            <a:extLst>
              <a:ext uri="{FF2B5EF4-FFF2-40B4-BE49-F238E27FC236}">
                <a16:creationId xmlns:a16="http://schemas.microsoft.com/office/drawing/2014/main" id="{F98268BD-771E-A640-AB82-BE09306091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6143" y="289719"/>
            <a:ext cx="812800" cy="812800"/>
          </a:xfrm>
          <a:prstGeom prst="rect">
            <a:avLst/>
          </a:prstGeom>
          <a:solidFill>
            <a:srgbClr val="FAB134"/>
          </a:solidFill>
        </p:spPr>
      </p:pic>
    </p:spTree>
    <p:extLst>
      <p:ext uri="{BB962C8B-B14F-4D97-AF65-F5344CB8AC3E}">
        <p14:creationId xmlns:p14="http://schemas.microsoft.com/office/powerpoint/2010/main" val="143595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D5E0FA-0650-DD48-9D1B-F1263BBA372A}"/>
              </a:ext>
            </a:extLst>
          </p:cNvPr>
          <p:cNvPicPr>
            <a:picLocks noChangeAspect="1"/>
          </p:cNvPicPr>
          <p:nvPr/>
        </p:nvPicPr>
        <p:blipFill>
          <a:blip r:embed="rId4"/>
          <a:stretch>
            <a:fillRect/>
          </a:stretch>
        </p:blipFill>
        <p:spPr>
          <a:xfrm>
            <a:off x="1459042" y="1"/>
            <a:ext cx="6858000" cy="6858000"/>
          </a:xfrm>
          <a:prstGeom prst="rect">
            <a:avLst/>
          </a:prstGeom>
          <a:noFill/>
          <a:effectLst>
            <a:softEdge rad="685800"/>
          </a:effectLst>
        </p:spPr>
      </p:pic>
      <p:sp>
        <p:nvSpPr>
          <p:cNvPr id="2" name="Title 1">
            <a:extLst>
              <a:ext uri="{FF2B5EF4-FFF2-40B4-BE49-F238E27FC236}">
                <a16:creationId xmlns:a16="http://schemas.microsoft.com/office/drawing/2014/main" id="{48A766F6-DD71-4ED4-8813-F027CF687434}"/>
              </a:ext>
            </a:extLst>
          </p:cNvPr>
          <p:cNvSpPr>
            <a:spLocks noGrp="1"/>
          </p:cNvSpPr>
          <p:nvPr>
            <p:ph type="title"/>
          </p:nvPr>
        </p:nvSpPr>
        <p:spPr>
          <a:xfrm rot="16200000">
            <a:off x="-2494524" y="3202584"/>
            <a:ext cx="6669817" cy="932516"/>
          </a:xfrm>
        </p:spPr>
        <p:txBody>
          <a:bodyPr>
            <a:normAutofit fontScale="90000"/>
          </a:bodyPr>
          <a:lstStyle/>
          <a:p>
            <a:r>
              <a:rPr lang="en-US">
                <a:solidFill>
                  <a:schemeClr val="tx2"/>
                </a:solidFill>
                <a:latin typeface="Optima" panose="02000503060000020004" pitchFamily="2" charset="0"/>
              </a:rPr>
              <a:t>Strategies for Managing Behavior</a:t>
            </a:r>
          </a:p>
        </p:txBody>
      </p:sp>
      <p:sp>
        <p:nvSpPr>
          <p:cNvPr id="3" name="Content Placeholder 2">
            <a:extLst>
              <a:ext uri="{FF2B5EF4-FFF2-40B4-BE49-F238E27FC236}">
                <a16:creationId xmlns:a16="http://schemas.microsoft.com/office/drawing/2014/main" id="{0372AD70-6E0D-4A3B-81DA-0A7971D60248}"/>
              </a:ext>
            </a:extLst>
          </p:cNvPr>
          <p:cNvSpPr>
            <a:spLocks noGrp="1"/>
          </p:cNvSpPr>
          <p:nvPr>
            <p:ph sz="half" idx="2"/>
          </p:nvPr>
        </p:nvSpPr>
        <p:spPr>
          <a:xfrm>
            <a:off x="4648200" y="1600200"/>
            <a:ext cx="4038600" cy="4525963"/>
          </a:xfrm>
        </p:spPr>
        <p:txBody>
          <a:bodyPr>
            <a:normAutofit/>
          </a:bodyPr>
          <a:lstStyle/>
          <a:p>
            <a:pPr marL="0" indent="0">
              <a:lnSpc>
                <a:spcPct val="90000"/>
              </a:lnSpc>
              <a:buNone/>
            </a:pPr>
            <a:br>
              <a:rPr lang="en-US" sz="1800"/>
            </a:br>
            <a:endParaRPr lang="en-US" sz="1800"/>
          </a:p>
        </p:txBody>
      </p:sp>
      <p:sp>
        <p:nvSpPr>
          <p:cNvPr id="5" name="Rectangle 4">
            <a:extLst>
              <a:ext uri="{FF2B5EF4-FFF2-40B4-BE49-F238E27FC236}">
                <a16:creationId xmlns:a16="http://schemas.microsoft.com/office/drawing/2014/main" id="{BE42AA7E-3499-E74A-853E-E90C1E38B5E3}"/>
              </a:ext>
            </a:extLst>
          </p:cNvPr>
          <p:cNvSpPr/>
          <p:nvPr/>
        </p:nvSpPr>
        <p:spPr>
          <a:xfrm>
            <a:off x="2879968" y="1074157"/>
            <a:ext cx="4174761" cy="5189369"/>
          </a:xfrm>
          <a:prstGeom prst="rect">
            <a:avLst/>
          </a:prstGeom>
        </p:spPr>
        <p:txBody>
          <a:bodyPr wrap="square">
            <a:spAutoFit/>
          </a:bodyPr>
          <a:lstStyle/>
          <a:p>
            <a:pPr marL="342900" indent="-342900">
              <a:lnSpc>
                <a:spcPct val="90000"/>
              </a:lnSpc>
              <a:buFont typeface="Wingdings" pitchFamily="2" charset="2"/>
              <a:buChar char="q"/>
            </a:pPr>
            <a:r>
              <a:rPr lang="en-US" sz="2300">
                <a:solidFill>
                  <a:schemeClr val="tx2"/>
                </a:solidFill>
                <a:latin typeface="Optima" panose="02000503060000020004" pitchFamily="2" charset="0"/>
              </a:rPr>
              <a:t>Collaborate and effortfully build rapport</a:t>
            </a:r>
          </a:p>
          <a:p>
            <a:pPr marL="342900" indent="-342900">
              <a:lnSpc>
                <a:spcPct val="90000"/>
              </a:lnSpc>
              <a:buFont typeface="Wingdings" pitchFamily="2" charset="2"/>
              <a:buChar char="q"/>
            </a:pPr>
            <a:r>
              <a:rPr lang="en-US" sz="2300">
                <a:solidFill>
                  <a:schemeClr val="tx2"/>
                </a:solidFill>
                <a:latin typeface="Optima" panose="02000503060000020004" pitchFamily="2" charset="0"/>
              </a:rPr>
              <a:t>Have a plan </a:t>
            </a:r>
          </a:p>
          <a:p>
            <a:pPr marL="342900" indent="-342900">
              <a:lnSpc>
                <a:spcPct val="90000"/>
              </a:lnSpc>
              <a:buFont typeface="Wingdings" pitchFamily="2" charset="2"/>
              <a:buChar char="q"/>
            </a:pPr>
            <a:r>
              <a:rPr lang="en-US" sz="2300">
                <a:solidFill>
                  <a:schemeClr val="tx2"/>
                </a:solidFill>
                <a:latin typeface="Optima" panose="02000503060000020004" pitchFamily="2" charset="0"/>
              </a:rPr>
              <a:t>Specifics to consider include: </a:t>
            </a:r>
          </a:p>
          <a:p>
            <a:pPr marL="800100" lvl="1" indent="-342900">
              <a:lnSpc>
                <a:spcPct val="90000"/>
              </a:lnSpc>
              <a:buFont typeface="Wingdings" pitchFamily="2" charset="2"/>
              <a:buChar char="§"/>
            </a:pPr>
            <a:r>
              <a:rPr lang="en-US" sz="2300">
                <a:solidFill>
                  <a:schemeClr val="tx2"/>
                </a:solidFill>
                <a:latin typeface="Optima" panose="02000503060000020004" pitchFamily="2" charset="0"/>
              </a:rPr>
              <a:t>Seating</a:t>
            </a:r>
          </a:p>
          <a:p>
            <a:pPr marL="800100" lvl="1" indent="-342900">
              <a:lnSpc>
                <a:spcPct val="90000"/>
              </a:lnSpc>
              <a:buFont typeface="Wingdings" pitchFamily="2" charset="2"/>
              <a:buChar char="§"/>
            </a:pPr>
            <a:r>
              <a:rPr lang="en-US" sz="2300">
                <a:solidFill>
                  <a:schemeClr val="tx2"/>
                </a:solidFill>
                <a:latin typeface="Optima" panose="02000503060000020004" pitchFamily="2" charset="0"/>
              </a:rPr>
              <a:t>Using proximity</a:t>
            </a:r>
          </a:p>
          <a:p>
            <a:pPr marL="800100" lvl="1" indent="-342900">
              <a:lnSpc>
                <a:spcPct val="90000"/>
              </a:lnSpc>
              <a:buFont typeface="Wingdings" pitchFamily="2" charset="2"/>
              <a:buChar char="§"/>
            </a:pPr>
            <a:r>
              <a:rPr lang="en-US" sz="2300">
                <a:solidFill>
                  <a:schemeClr val="tx2"/>
                </a:solidFill>
                <a:latin typeface="Optima" panose="02000503060000020004" pitchFamily="2" charset="0"/>
              </a:rPr>
              <a:t>Assigning jobs and helpers</a:t>
            </a:r>
          </a:p>
          <a:p>
            <a:pPr marL="800100" lvl="1" indent="-342900">
              <a:lnSpc>
                <a:spcPct val="90000"/>
              </a:lnSpc>
              <a:buFont typeface="Wingdings" pitchFamily="2" charset="2"/>
              <a:buChar char="§"/>
            </a:pPr>
            <a:r>
              <a:rPr lang="en-US" sz="2300">
                <a:solidFill>
                  <a:schemeClr val="tx2"/>
                </a:solidFill>
                <a:latin typeface="Optima" panose="02000503060000020004" pitchFamily="2" charset="0"/>
              </a:rPr>
              <a:t>Selecting a “superstar of the group”</a:t>
            </a:r>
          </a:p>
          <a:p>
            <a:pPr marL="800100" lvl="1" indent="-342900">
              <a:lnSpc>
                <a:spcPct val="90000"/>
              </a:lnSpc>
              <a:buFont typeface="Wingdings" pitchFamily="2" charset="2"/>
              <a:buChar char="§"/>
            </a:pPr>
            <a:r>
              <a:rPr lang="en-US" sz="2300">
                <a:solidFill>
                  <a:schemeClr val="tx2"/>
                </a:solidFill>
                <a:latin typeface="Optima" panose="02000503060000020004" pitchFamily="2" charset="0"/>
              </a:rPr>
              <a:t>Ignoring minor negative behavior and praising positive behavior</a:t>
            </a:r>
          </a:p>
          <a:p>
            <a:pPr marL="800100" lvl="1" indent="-342900">
              <a:lnSpc>
                <a:spcPct val="90000"/>
              </a:lnSpc>
              <a:buFont typeface="Wingdings" pitchFamily="2" charset="2"/>
              <a:buChar char="§"/>
            </a:pPr>
            <a:r>
              <a:rPr lang="en-US" sz="2300">
                <a:solidFill>
                  <a:schemeClr val="tx2"/>
                </a:solidFill>
                <a:latin typeface="Optima" panose="02000503060000020004" pitchFamily="2" charset="0"/>
              </a:rPr>
              <a:t>How to deal with rule violations</a:t>
            </a:r>
          </a:p>
        </p:txBody>
      </p:sp>
      <p:sp>
        <p:nvSpPr>
          <p:cNvPr id="6" name="Rectangle 5">
            <a:extLst>
              <a:ext uri="{FF2B5EF4-FFF2-40B4-BE49-F238E27FC236}">
                <a16:creationId xmlns:a16="http://schemas.microsoft.com/office/drawing/2014/main" id="{803289E1-8571-1A46-95B7-6C776C711307}"/>
              </a:ext>
            </a:extLst>
          </p:cNvPr>
          <p:cNvSpPr/>
          <p:nvPr/>
        </p:nvSpPr>
        <p:spPr>
          <a:xfrm>
            <a:off x="5362764" y="86063"/>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7" name="Audio Recording Dec 14, 2020 at 2:24:41 PM" descr="Audio Recording Dec 14, 2020 at 2:24:41 PM">
            <a:hlinkClick r:id="" action="ppaction://media"/>
            <a:extLst>
              <a:ext uri="{FF2B5EF4-FFF2-40B4-BE49-F238E27FC236}">
                <a16:creationId xmlns:a16="http://schemas.microsoft.com/office/drawing/2014/main" id="{70ABE11F-B45C-244F-ADEC-38818CA2D4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3999" y="455395"/>
            <a:ext cx="812800" cy="812800"/>
          </a:xfrm>
          <a:prstGeom prst="rect">
            <a:avLst/>
          </a:prstGeom>
          <a:solidFill>
            <a:srgbClr val="FFC000"/>
          </a:solidFill>
        </p:spPr>
      </p:pic>
    </p:spTree>
    <p:extLst>
      <p:ext uri="{BB962C8B-B14F-4D97-AF65-F5344CB8AC3E}">
        <p14:creationId xmlns:p14="http://schemas.microsoft.com/office/powerpoint/2010/main" val="180685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D5E0FA-0650-DD48-9D1B-F1263BBA372A}"/>
              </a:ext>
            </a:extLst>
          </p:cNvPr>
          <p:cNvPicPr>
            <a:picLocks noChangeAspect="1"/>
          </p:cNvPicPr>
          <p:nvPr/>
        </p:nvPicPr>
        <p:blipFill>
          <a:blip r:embed="rId5"/>
          <a:stretch>
            <a:fillRect/>
          </a:stretch>
        </p:blipFill>
        <p:spPr>
          <a:xfrm>
            <a:off x="1637610" y="152154"/>
            <a:ext cx="6858000" cy="6858000"/>
          </a:xfrm>
          <a:prstGeom prst="rect">
            <a:avLst/>
          </a:prstGeom>
          <a:noFill/>
          <a:effectLst>
            <a:softEdge rad="685800"/>
          </a:effectLst>
        </p:spPr>
      </p:pic>
      <p:sp>
        <p:nvSpPr>
          <p:cNvPr id="2" name="Title 1">
            <a:extLst>
              <a:ext uri="{FF2B5EF4-FFF2-40B4-BE49-F238E27FC236}">
                <a16:creationId xmlns:a16="http://schemas.microsoft.com/office/drawing/2014/main" id="{48A766F6-DD71-4ED4-8813-F027CF687434}"/>
              </a:ext>
            </a:extLst>
          </p:cNvPr>
          <p:cNvSpPr>
            <a:spLocks noGrp="1"/>
          </p:cNvSpPr>
          <p:nvPr>
            <p:ph type="title"/>
          </p:nvPr>
        </p:nvSpPr>
        <p:spPr>
          <a:xfrm rot="16200000">
            <a:off x="-2494524" y="3202584"/>
            <a:ext cx="6669817" cy="932516"/>
          </a:xfrm>
        </p:spPr>
        <p:txBody>
          <a:bodyPr>
            <a:normAutofit fontScale="90000"/>
          </a:bodyPr>
          <a:lstStyle/>
          <a:p>
            <a:r>
              <a:rPr lang="en-US">
                <a:solidFill>
                  <a:schemeClr val="tx2"/>
                </a:solidFill>
                <a:latin typeface="Optima" panose="02000503060000020004" pitchFamily="2" charset="0"/>
              </a:rPr>
              <a:t>Strategies for Managing Behavior</a:t>
            </a:r>
          </a:p>
        </p:txBody>
      </p:sp>
      <p:sp>
        <p:nvSpPr>
          <p:cNvPr id="3" name="Content Placeholder 2">
            <a:extLst>
              <a:ext uri="{FF2B5EF4-FFF2-40B4-BE49-F238E27FC236}">
                <a16:creationId xmlns:a16="http://schemas.microsoft.com/office/drawing/2014/main" id="{0372AD70-6E0D-4A3B-81DA-0A7971D60248}"/>
              </a:ext>
            </a:extLst>
          </p:cNvPr>
          <p:cNvSpPr>
            <a:spLocks noGrp="1"/>
          </p:cNvSpPr>
          <p:nvPr>
            <p:ph sz="half" idx="2"/>
          </p:nvPr>
        </p:nvSpPr>
        <p:spPr>
          <a:xfrm>
            <a:off x="4648200" y="1600200"/>
            <a:ext cx="4038600" cy="4525963"/>
          </a:xfrm>
        </p:spPr>
        <p:txBody>
          <a:bodyPr>
            <a:normAutofit/>
          </a:bodyPr>
          <a:lstStyle/>
          <a:p>
            <a:pPr marL="0" indent="0">
              <a:lnSpc>
                <a:spcPct val="90000"/>
              </a:lnSpc>
              <a:buNone/>
            </a:pPr>
            <a:br>
              <a:rPr lang="en-US" sz="1800"/>
            </a:br>
            <a:endParaRPr lang="en-US" sz="1800"/>
          </a:p>
        </p:txBody>
      </p:sp>
      <p:sp>
        <p:nvSpPr>
          <p:cNvPr id="5" name="Rectangle 4">
            <a:extLst>
              <a:ext uri="{FF2B5EF4-FFF2-40B4-BE49-F238E27FC236}">
                <a16:creationId xmlns:a16="http://schemas.microsoft.com/office/drawing/2014/main" id="{BE42AA7E-3499-E74A-853E-E90C1E38B5E3}"/>
              </a:ext>
            </a:extLst>
          </p:cNvPr>
          <p:cNvSpPr/>
          <p:nvPr/>
        </p:nvSpPr>
        <p:spPr>
          <a:xfrm>
            <a:off x="2800661" y="1129557"/>
            <a:ext cx="4174761" cy="5410968"/>
          </a:xfrm>
          <a:prstGeom prst="rect">
            <a:avLst/>
          </a:prstGeom>
        </p:spPr>
        <p:txBody>
          <a:bodyPr wrap="square">
            <a:spAutoFit/>
          </a:bodyPr>
          <a:lstStyle/>
          <a:p>
            <a:pPr marL="342900" indent="-342900">
              <a:lnSpc>
                <a:spcPct val="90000"/>
              </a:lnSpc>
              <a:buFont typeface="Wingdings" pitchFamily="2" charset="2"/>
              <a:buChar char="q"/>
            </a:pPr>
            <a:r>
              <a:rPr lang="en-US" sz="2400">
                <a:solidFill>
                  <a:schemeClr val="tx2"/>
                </a:solidFill>
                <a:latin typeface="Optima" panose="02000503060000020004" pitchFamily="2" charset="0"/>
              </a:rPr>
              <a:t>Make sure response to behavior is appropriate and consistent</a:t>
            </a:r>
          </a:p>
          <a:p>
            <a:pPr marL="342900" indent="-342900">
              <a:lnSpc>
                <a:spcPct val="90000"/>
              </a:lnSpc>
              <a:buFont typeface="Wingdings" pitchFamily="2" charset="2"/>
              <a:buChar char="q"/>
            </a:pPr>
            <a:r>
              <a:rPr lang="en-US" sz="2400">
                <a:solidFill>
                  <a:schemeClr val="tx2"/>
                </a:solidFill>
                <a:latin typeface="Optima" panose="02000503060000020004" pitchFamily="2" charset="0"/>
              </a:rPr>
              <a:t> Examples of behavior management systems:</a:t>
            </a:r>
          </a:p>
          <a:p>
            <a:pPr marL="800100" lvl="1" indent="-342900">
              <a:lnSpc>
                <a:spcPct val="90000"/>
              </a:lnSpc>
              <a:buFont typeface="Wingdings" pitchFamily="2" charset="2"/>
              <a:buChar char="§"/>
            </a:pPr>
            <a:r>
              <a:rPr lang="en-US" sz="2400">
                <a:solidFill>
                  <a:schemeClr val="tx2"/>
                </a:solidFill>
                <a:latin typeface="Optima" panose="02000503060000020004" pitchFamily="2" charset="0"/>
              </a:rPr>
              <a:t>Sticker charts</a:t>
            </a:r>
          </a:p>
          <a:p>
            <a:pPr marL="800100" lvl="1" indent="-342900">
              <a:lnSpc>
                <a:spcPct val="90000"/>
              </a:lnSpc>
              <a:buFont typeface="Wingdings" pitchFamily="2" charset="2"/>
              <a:buChar char="§"/>
            </a:pPr>
            <a:r>
              <a:rPr lang="en-US" sz="2400">
                <a:solidFill>
                  <a:schemeClr val="tx2"/>
                </a:solidFill>
                <a:latin typeface="Optima" panose="02000503060000020004" pitchFamily="2" charset="0"/>
              </a:rPr>
              <a:t>Daily behavior report cards</a:t>
            </a:r>
          </a:p>
          <a:p>
            <a:pPr marL="800100" lvl="1" indent="-342900">
              <a:lnSpc>
                <a:spcPct val="90000"/>
              </a:lnSpc>
              <a:buFont typeface="Wingdings" pitchFamily="2" charset="2"/>
              <a:buChar char="§"/>
            </a:pPr>
            <a:r>
              <a:rPr lang="en-US" sz="2400">
                <a:solidFill>
                  <a:schemeClr val="tx2"/>
                </a:solidFill>
                <a:latin typeface="Optima" panose="02000503060000020004" pitchFamily="2" charset="0"/>
              </a:rPr>
              <a:t>Token economies</a:t>
            </a:r>
          </a:p>
          <a:p>
            <a:pPr marL="800100" lvl="1" indent="-342900">
              <a:lnSpc>
                <a:spcPct val="90000"/>
              </a:lnSpc>
              <a:buFont typeface="Wingdings" pitchFamily="2" charset="2"/>
              <a:buChar char="§"/>
            </a:pPr>
            <a:r>
              <a:rPr lang="en-US" sz="2400">
                <a:solidFill>
                  <a:schemeClr val="tx2"/>
                </a:solidFill>
                <a:latin typeface="Optima" panose="02000503060000020004" pitchFamily="2" charset="0"/>
              </a:rPr>
              <a:t>Incentives</a:t>
            </a:r>
          </a:p>
          <a:p>
            <a:pPr marL="800100" lvl="1" indent="-342900">
              <a:lnSpc>
                <a:spcPct val="90000"/>
              </a:lnSpc>
              <a:buFont typeface="Wingdings" pitchFamily="2" charset="2"/>
              <a:buChar char="§"/>
            </a:pPr>
            <a:r>
              <a:rPr lang="en-US" sz="2400">
                <a:solidFill>
                  <a:schemeClr val="tx2"/>
                </a:solidFill>
                <a:latin typeface="Optima" panose="02000503060000020004" pitchFamily="2" charset="0"/>
              </a:rPr>
              <a:t>Strike system</a:t>
            </a:r>
          </a:p>
          <a:p>
            <a:pPr marL="800100" lvl="1" indent="-342900">
              <a:lnSpc>
                <a:spcPct val="90000"/>
              </a:lnSpc>
              <a:buFont typeface="Wingdings" pitchFamily="2" charset="2"/>
              <a:buChar char="§"/>
            </a:pPr>
            <a:r>
              <a:rPr lang="en-US" sz="2400">
                <a:solidFill>
                  <a:schemeClr val="tx2"/>
                </a:solidFill>
                <a:latin typeface="Optima" panose="02000503060000020004" pitchFamily="2" charset="0"/>
              </a:rPr>
              <a:t>Marking down negative behaviors or broken rules</a:t>
            </a:r>
          </a:p>
          <a:p>
            <a:pPr marL="800100" lvl="1" indent="-342900">
              <a:lnSpc>
                <a:spcPct val="90000"/>
              </a:lnSpc>
              <a:buFont typeface="Wingdings" pitchFamily="2" charset="2"/>
              <a:buChar char="§"/>
            </a:pPr>
            <a:r>
              <a:rPr lang="en-US" sz="2400">
                <a:solidFill>
                  <a:schemeClr val="tx2"/>
                </a:solidFill>
                <a:latin typeface="Optima" panose="02000503060000020004" pitchFamily="2" charset="0"/>
              </a:rPr>
              <a:t>Response cost</a:t>
            </a:r>
          </a:p>
          <a:p>
            <a:pPr marL="800100" lvl="1" indent="-342900">
              <a:lnSpc>
                <a:spcPct val="90000"/>
              </a:lnSpc>
              <a:buFont typeface="Wingdings" pitchFamily="2" charset="2"/>
              <a:buChar char="§"/>
            </a:pPr>
            <a:r>
              <a:rPr lang="en-US" sz="2400">
                <a:solidFill>
                  <a:schemeClr val="tx2"/>
                </a:solidFill>
                <a:latin typeface="Optima" panose="02000503060000020004" pitchFamily="2" charset="0"/>
              </a:rPr>
              <a:t>Time Out</a:t>
            </a:r>
          </a:p>
        </p:txBody>
      </p:sp>
      <p:sp>
        <p:nvSpPr>
          <p:cNvPr id="6" name="Rectangle 5">
            <a:extLst>
              <a:ext uri="{FF2B5EF4-FFF2-40B4-BE49-F238E27FC236}">
                <a16:creationId xmlns:a16="http://schemas.microsoft.com/office/drawing/2014/main" id="{0A6F7516-4CD0-C443-A1C2-DE38DA31A47B}"/>
              </a:ext>
            </a:extLst>
          </p:cNvPr>
          <p:cNvSpPr/>
          <p:nvPr/>
        </p:nvSpPr>
        <p:spPr>
          <a:xfrm>
            <a:off x="5267170" y="86858"/>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7" name="Audio Recording Dec 14, 2020 at 2:29:55 PM" descr="Audio Recording Dec 14, 2020 at 2:29:55 PM">
            <a:hlinkClick r:id="" action="ppaction://media"/>
            <a:extLst>
              <a:ext uri="{FF2B5EF4-FFF2-40B4-BE49-F238E27FC236}">
                <a16:creationId xmlns:a16="http://schemas.microsoft.com/office/drawing/2014/main" id="{C5026ED8-94A5-9946-BC0E-CE928D2FBB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4652" y="552079"/>
            <a:ext cx="812800" cy="812800"/>
          </a:xfrm>
          <a:prstGeom prst="rect">
            <a:avLst/>
          </a:prstGeom>
          <a:solidFill>
            <a:srgbClr val="FAB134"/>
          </a:solidFill>
        </p:spPr>
      </p:pic>
    </p:spTree>
    <p:extLst>
      <p:ext uri="{BB962C8B-B14F-4D97-AF65-F5344CB8AC3E}">
        <p14:creationId xmlns:p14="http://schemas.microsoft.com/office/powerpoint/2010/main" val="312867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EE12-8A48-4D4D-914A-E5375FD0D682}"/>
              </a:ext>
            </a:extLst>
          </p:cNvPr>
          <p:cNvSpPr>
            <a:spLocks noGrp="1"/>
          </p:cNvSpPr>
          <p:nvPr>
            <p:ph type="title"/>
          </p:nvPr>
        </p:nvSpPr>
        <p:spPr>
          <a:xfrm>
            <a:off x="457200" y="274638"/>
            <a:ext cx="8229600" cy="1143000"/>
          </a:xfrm>
        </p:spPr>
        <p:txBody>
          <a:bodyPr>
            <a:normAutofit/>
          </a:bodyPr>
          <a:lstStyle/>
          <a:p>
            <a:r>
              <a:rPr lang="en-US">
                <a:solidFill>
                  <a:schemeClr val="tx2"/>
                </a:solidFill>
                <a:latin typeface="Optima" panose="02000503060000020004" pitchFamily="2" charset="0"/>
              </a:rPr>
              <a:t>Important to Note</a:t>
            </a:r>
          </a:p>
        </p:txBody>
      </p:sp>
      <p:pic>
        <p:nvPicPr>
          <p:cNvPr id="5" name="Content Placeholder 4" descr="A picture containing room&#10;&#10;Description automatically generated">
            <a:extLst>
              <a:ext uri="{FF2B5EF4-FFF2-40B4-BE49-F238E27FC236}">
                <a16:creationId xmlns:a16="http://schemas.microsoft.com/office/drawing/2014/main" id="{095AB0B4-1E85-814C-B53C-4C1E67D6E207}"/>
              </a:ext>
            </a:extLst>
          </p:cNvPr>
          <p:cNvPicPr>
            <a:picLocks noGrp="1" noChangeAspect="1"/>
          </p:cNvPicPr>
          <p:nvPr>
            <p:ph sz="half" idx="1"/>
          </p:nvPr>
        </p:nvPicPr>
        <p:blipFill>
          <a:blip r:embed="rId4"/>
          <a:stretch>
            <a:fillRect/>
          </a:stretch>
        </p:blipFill>
        <p:spPr>
          <a:xfrm>
            <a:off x="1981199" y="3285157"/>
            <a:ext cx="4914277" cy="3403136"/>
          </a:xfrm>
          <a:prstGeom prst="rect">
            <a:avLst/>
          </a:prstGeom>
          <a:noFill/>
        </p:spPr>
      </p:pic>
      <p:sp>
        <p:nvSpPr>
          <p:cNvPr id="3" name="Content Placeholder 2">
            <a:extLst>
              <a:ext uri="{FF2B5EF4-FFF2-40B4-BE49-F238E27FC236}">
                <a16:creationId xmlns:a16="http://schemas.microsoft.com/office/drawing/2014/main" id="{9B8750C0-FECD-4F4A-8A68-1379D2FFA13C}"/>
              </a:ext>
            </a:extLst>
          </p:cNvPr>
          <p:cNvSpPr>
            <a:spLocks noGrp="1"/>
          </p:cNvSpPr>
          <p:nvPr>
            <p:ph sz="half" idx="2"/>
          </p:nvPr>
        </p:nvSpPr>
        <p:spPr>
          <a:xfrm>
            <a:off x="137409" y="1417638"/>
            <a:ext cx="8700765" cy="4525963"/>
          </a:xfrm>
        </p:spPr>
        <p:txBody>
          <a:bodyPr>
            <a:normAutofit/>
          </a:bodyPr>
          <a:lstStyle/>
          <a:p>
            <a:pPr marL="800100" lvl="1" indent="-457200" defTabSz="685800">
              <a:spcBef>
                <a:spcPts val="375"/>
              </a:spcBef>
              <a:buFont typeface="Wingdings" pitchFamily="2" charset="2"/>
              <a:buChar char="q"/>
              <a:defRPr/>
            </a:pPr>
            <a:r>
              <a:rPr lang="en-US" sz="2800">
                <a:solidFill>
                  <a:schemeClr val="tx2"/>
                </a:solidFill>
                <a:latin typeface="Optima" panose="02000503060000020004" pitchFamily="2" charset="0"/>
              </a:rPr>
              <a:t>A student may not be appropriate for a group setting</a:t>
            </a:r>
          </a:p>
          <a:p>
            <a:pPr marL="800100" lvl="1" indent="-457200" defTabSz="685800">
              <a:spcBef>
                <a:spcPts val="375"/>
              </a:spcBef>
              <a:buFont typeface="Wingdings" pitchFamily="2" charset="2"/>
              <a:buChar char="q"/>
              <a:defRPr/>
            </a:pPr>
            <a:r>
              <a:rPr lang="en-US" sz="2800">
                <a:solidFill>
                  <a:schemeClr val="tx2"/>
                </a:solidFill>
                <a:latin typeface="Optima" panose="02000503060000020004" pitchFamily="2" charset="0"/>
              </a:rPr>
              <a:t>May want to continue sessions individually with student and adapt content as necessary</a:t>
            </a:r>
          </a:p>
          <a:p>
            <a:endParaRPr lang="en-US"/>
          </a:p>
        </p:txBody>
      </p:sp>
      <p:sp>
        <p:nvSpPr>
          <p:cNvPr id="6" name="Rectangle 5">
            <a:extLst>
              <a:ext uri="{FF2B5EF4-FFF2-40B4-BE49-F238E27FC236}">
                <a16:creationId xmlns:a16="http://schemas.microsoft.com/office/drawing/2014/main" id="{2FC39C8D-CBA2-964F-AB06-470D7C70C00E}"/>
              </a:ext>
            </a:extLst>
          </p:cNvPr>
          <p:cNvSpPr/>
          <p:nvPr/>
        </p:nvSpPr>
        <p:spPr>
          <a:xfrm>
            <a:off x="0" y="6369840"/>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4" name="Audio Recording Dec 14, 2020 at 2:30:57 PM" descr="Audio Recording Dec 14, 2020 at 2:30:57 PM">
            <a:hlinkClick r:id="" action="ppaction://media"/>
            <a:extLst>
              <a:ext uri="{FF2B5EF4-FFF2-40B4-BE49-F238E27FC236}">
                <a16:creationId xmlns:a16="http://schemas.microsoft.com/office/drawing/2014/main" id="{7931A4B7-7B76-3A4E-86A2-47F4E88A35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000" y="274638"/>
            <a:ext cx="812800" cy="812800"/>
          </a:xfrm>
          <a:prstGeom prst="rect">
            <a:avLst/>
          </a:prstGeom>
          <a:solidFill>
            <a:srgbClr val="FFC000"/>
          </a:solidFill>
        </p:spPr>
      </p:pic>
    </p:spTree>
    <p:extLst>
      <p:ext uri="{BB962C8B-B14F-4D97-AF65-F5344CB8AC3E}">
        <p14:creationId xmlns:p14="http://schemas.microsoft.com/office/powerpoint/2010/main" val="173566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883C-1CDA-455B-AEB5-A9B81B72F6D0}"/>
              </a:ext>
            </a:extLst>
          </p:cNvPr>
          <p:cNvSpPr>
            <a:spLocks noGrp="1"/>
          </p:cNvSpPr>
          <p:nvPr>
            <p:ph type="title"/>
          </p:nvPr>
        </p:nvSpPr>
        <p:spPr>
          <a:xfrm>
            <a:off x="0" y="200441"/>
            <a:ext cx="8229600" cy="1143000"/>
          </a:xfrm>
        </p:spPr>
        <p:txBody>
          <a:bodyPr/>
          <a:lstStyle/>
          <a:p>
            <a:r>
              <a:rPr lang="en-US" sz="4200">
                <a:solidFill>
                  <a:schemeClr val="tx2"/>
                </a:solidFill>
                <a:latin typeface="Optima" panose="02000503060000020004" pitchFamily="2" charset="0"/>
              </a:rPr>
              <a:t>Establishing Group Expectations</a:t>
            </a:r>
          </a:p>
        </p:txBody>
      </p:sp>
      <p:sp>
        <p:nvSpPr>
          <p:cNvPr id="3" name="Content Placeholder 2">
            <a:extLst>
              <a:ext uri="{FF2B5EF4-FFF2-40B4-BE49-F238E27FC236}">
                <a16:creationId xmlns:a16="http://schemas.microsoft.com/office/drawing/2014/main" id="{397B5155-299D-4623-A708-749DFD7D68DD}"/>
              </a:ext>
            </a:extLst>
          </p:cNvPr>
          <p:cNvSpPr>
            <a:spLocks noGrp="1"/>
          </p:cNvSpPr>
          <p:nvPr>
            <p:ph idx="1"/>
          </p:nvPr>
        </p:nvSpPr>
        <p:spPr>
          <a:xfrm>
            <a:off x="4047863" y="1285406"/>
            <a:ext cx="4796333" cy="4755630"/>
          </a:xfrm>
        </p:spPr>
        <p:txBody>
          <a:bodyPr>
            <a:normAutofit fontScale="77500" lnSpcReduction="20000"/>
          </a:bodyPr>
          <a:lstStyle/>
          <a:p>
            <a:pPr>
              <a:buFont typeface="Wingdings" pitchFamily="2" charset="2"/>
              <a:buChar char="q"/>
            </a:pPr>
            <a:r>
              <a:rPr lang="en-US">
                <a:solidFill>
                  <a:schemeClr val="tx2"/>
                </a:solidFill>
                <a:latin typeface="Optima" panose="02000503060000020004" pitchFamily="2" charset="0"/>
              </a:rPr>
              <a:t>Give members active roles</a:t>
            </a:r>
            <a:br>
              <a:rPr lang="en-US">
                <a:solidFill>
                  <a:schemeClr val="tx2"/>
                </a:solidFill>
                <a:latin typeface="Optima" panose="02000503060000020004" pitchFamily="2" charset="0"/>
              </a:rPr>
            </a:br>
            <a:endParaRPr lang="en-US">
              <a:solidFill>
                <a:schemeClr val="tx2"/>
              </a:solidFill>
              <a:latin typeface="Optima" panose="02000503060000020004" pitchFamily="2" charset="0"/>
            </a:endParaRPr>
          </a:p>
          <a:p>
            <a:pPr>
              <a:buFont typeface="Wingdings" pitchFamily="2" charset="2"/>
              <a:buChar char="q"/>
            </a:pPr>
            <a:r>
              <a:rPr lang="en-US">
                <a:solidFill>
                  <a:schemeClr val="tx2"/>
                </a:solidFill>
                <a:latin typeface="Optima" panose="02000503060000020004" pitchFamily="2" charset="0"/>
              </a:rPr>
              <a:t>Establish lines of communication with all involved and make sure everyone is on the same page</a:t>
            </a:r>
            <a:br>
              <a:rPr lang="en-US">
                <a:solidFill>
                  <a:schemeClr val="tx2"/>
                </a:solidFill>
                <a:latin typeface="Optima" panose="02000503060000020004" pitchFamily="2" charset="0"/>
              </a:rPr>
            </a:br>
            <a:endParaRPr lang="en-US">
              <a:solidFill>
                <a:schemeClr val="tx2"/>
              </a:solidFill>
              <a:latin typeface="Optima" panose="02000503060000020004" pitchFamily="2" charset="0"/>
            </a:endParaRPr>
          </a:p>
          <a:p>
            <a:pPr>
              <a:buFont typeface="Wingdings" pitchFamily="2" charset="2"/>
              <a:buChar char="q"/>
            </a:pPr>
            <a:r>
              <a:rPr lang="en-US">
                <a:solidFill>
                  <a:schemeClr val="tx2"/>
                </a:solidFill>
                <a:latin typeface="Optima" panose="02000503060000020004" pitchFamily="2" charset="0"/>
              </a:rPr>
              <a:t>Consistent, predictable, and clearly communicated routines</a:t>
            </a:r>
            <a:br>
              <a:rPr lang="en-US">
                <a:solidFill>
                  <a:schemeClr val="tx2"/>
                </a:solidFill>
                <a:latin typeface="Optima" panose="02000503060000020004" pitchFamily="2" charset="0"/>
              </a:rPr>
            </a:br>
            <a:endParaRPr lang="en-US">
              <a:solidFill>
                <a:schemeClr val="tx2"/>
              </a:solidFill>
              <a:latin typeface="Optima" panose="02000503060000020004" pitchFamily="2" charset="0"/>
            </a:endParaRPr>
          </a:p>
          <a:p>
            <a:pPr>
              <a:buFont typeface="Wingdings" pitchFamily="2" charset="2"/>
              <a:buChar char="q"/>
            </a:pPr>
            <a:r>
              <a:rPr lang="en-US">
                <a:solidFill>
                  <a:schemeClr val="tx2"/>
                </a:solidFill>
                <a:latin typeface="Optima" panose="02000503060000020004" pitchFamily="2" charset="0"/>
              </a:rPr>
              <a:t>Goal sheets</a:t>
            </a:r>
            <a:br>
              <a:rPr lang="en-US">
                <a:solidFill>
                  <a:schemeClr val="tx2"/>
                </a:solidFill>
                <a:latin typeface="Optima" panose="02000503060000020004" pitchFamily="2" charset="0"/>
              </a:rPr>
            </a:br>
            <a:endParaRPr lang="en-US">
              <a:solidFill>
                <a:schemeClr val="tx2"/>
              </a:solidFill>
              <a:latin typeface="Optima" panose="02000503060000020004" pitchFamily="2" charset="0"/>
            </a:endParaRPr>
          </a:p>
          <a:p>
            <a:pPr>
              <a:buFont typeface="Wingdings" pitchFamily="2" charset="2"/>
              <a:buChar char="q"/>
            </a:pPr>
            <a:r>
              <a:rPr lang="en-US">
                <a:solidFill>
                  <a:schemeClr val="tx2"/>
                </a:solidFill>
                <a:latin typeface="Optima" panose="02000503060000020004" pitchFamily="2" charset="0"/>
              </a:rPr>
              <a:t>Group Homework</a:t>
            </a:r>
          </a:p>
          <a:p>
            <a:pPr>
              <a:buFont typeface="Wingdings" pitchFamily="2" charset="2"/>
              <a:buChar char="q"/>
            </a:pPr>
            <a:endParaRPr lang="en-US">
              <a:solidFill>
                <a:schemeClr val="tx2"/>
              </a:solidFill>
              <a:latin typeface="Optima" panose="02000503060000020004" pitchFamily="2" charset="0"/>
            </a:endParaRPr>
          </a:p>
        </p:txBody>
      </p:sp>
      <p:pic>
        <p:nvPicPr>
          <p:cNvPr id="4" name="Picture 3">
            <a:extLst>
              <a:ext uri="{FF2B5EF4-FFF2-40B4-BE49-F238E27FC236}">
                <a16:creationId xmlns:a16="http://schemas.microsoft.com/office/drawing/2014/main" id="{CE7CF371-6B15-0E4D-9941-C3BD8215DABC}"/>
              </a:ext>
            </a:extLst>
          </p:cNvPr>
          <p:cNvPicPr>
            <a:picLocks noChangeAspect="1"/>
          </p:cNvPicPr>
          <p:nvPr/>
        </p:nvPicPr>
        <p:blipFill>
          <a:blip r:embed="rId5"/>
          <a:stretch>
            <a:fillRect/>
          </a:stretch>
        </p:blipFill>
        <p:spPr>
          <a:xfrm>
            <a:off x="299803" y="2184206"/>
            <a:ext cx="3748061" cy="2489588"/>
          </a:xfrm>
          <a:prstGeom prst="rect">
            <a:avLst/>
          </a:prstGeom>
          <a:effectLst>
            <a:softEdge rad="76200"/>
          </a:effectLst>
        </p:spPr>
      </p:pic>
      <p:sp>
        <p:nvSpPr>
          <p:cNvPr id="5" name="Rectangle 4">
            <a:extLst>
              <a:ext uri="{FF2B5EF4-FFF2-40B4-BE49-F238E27FC236}">
                <a16:creationId xmlns:a16="http://schemas.microsoft.com/office/drawing/2014/main" id="{4C3C7D55-0BC2-274C-929C-C7C46F89C608}"/>
              </a:ext>
            </a:extLst>
          </p:cNvPr>
          <p:cNvSpPr/>
          <p:nvPr/>
        </p:nvSpPr>
        <p:spPr>
          <a:xfrm>
            <a:off x="0" y="6355325"/>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6" name="Audio Recording Dec 14, 2020 at 2:32:58 PM" descr="Audio Recording Dec 14, 2020 at 2:32:58 PM">
            <a:hlinkClick r:id="" action="ppaction://media"/>
            <a:extLst>
              <a:ext uri="{FF2B5EF4-FFF2-40B4-BE49-F238E27FC236}">
                <a16:creationId xmlns:a16="http://schemas.microsoft.com/office/drawing/2014/main" id="{4D722A27-5440-1642-A53A-8375639DB8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1500" y="112438"/>
            <a:ext cx="812800" cy="812800"/>
          </a:xfrm>
          <a:prstGeom prst="rect">
            <a:avLst/>
          </a:prstGeom>
          <a:solidFill>
            <a:srgbClr val="FFC000"/>
          </a:solidFill>
        </p:spPr>
      </p:pic>
    </p:spTree>
    <p:extLst>
      <p:ext uri="{BB962C8B-B14F-4D97-AF65-F5344CB8AC3E}">
        <p14:creationId xmlns:p14="http://schemas.microsoft.com/office/powerpoint/2010/main" val="4636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CE5C67-696A-4843-9F54-106EA095C903}"/>
              </a:ext>
            </a:extLst>
          </p:cNvPr>
          <p:cNvPicPr>
            <a:picLocks noChangeAspect="1"/>
          </p:cNvPicPr>
          <p:nvPr/>
        </p:nvPicPr>
        <p:blipFill>
          <a:blip r:embed="rId4">
            <a:duotone>
              <a:schemeClr val="accent1">
                <a:shade val="45000"/>
                <a:satMod val="135000"/>
              </a:schemeClr>
              <a:prstClr val="white"/>
            </a:duotone>
          </a:blip>
          <a:stretch>
            <a:fillRect/>
          </a:stretch>
        </p:blipFill>
        <p:spPr>
          <a:xfrm>
            <a:off x="230590" y="2316503"/>
            <a:ext cx="2624728" cy="1517700"/>
          </a:xfrm>
          <a:prstGeom prst="rect">
            <a:avLst/>
          </a:prstGeom>
        </p:spPr>
      </p:pic>
      <p:pic>
        <p:nvPicPr>
          <p:cNvPr id="6" name="Picture 5">
            <a:extLst>
              <a:ext uri="{FF2B5EF4-FFF2-40B4-BE49-F238E27FC236}">
                <a16:creationId xmlns:a16="http://schemas.microsoft.com/office/drawing/2014/main" id="{4A5B32ED-7493-3C4F-A6E0-BB0D0E1446DD}"/>
              </a:ext>
            </a:extLst>
          </p:cNvPr>
          <p:cNvPicPr>
            <a:picLocks noChangeAspect="1"/>
          </p:cNvPicPr>
          <p:nvPr/>
        </p:nvPicPr>
        <p:blipFill>
          <a:blip r:embed="rId5"/>
          <a:stretch>
            <a:fillRect/>
          </a:stretch>
        </p:blipFill>
        <p:spPr>
          <a:xfrm>
            <a:off x="2491703" y="-124606"/>
            <a:ext cx="6858000" cy="6858000"/>
          </a:xfrm>
          <a:prstGeom prst="rect">
            <a:avLst/>
          </a:prstGeom>
          <a:noFill/>
          <a:effectLst>
            <a:softEdge rad="685800"/>
          </a:effectLst>
        </p:spPr>
      </p:pic>
      <p:sp>
        <p:nvSpPr>
          <p:cNvPr id="2" name="Title 1">
            <a:extLst>
              <a:ext uri="{FF2B5EF4-FFF2-40B4-BE49-F238E27FC236}">
                <a16:creationId xmlns:a16="http://schemas.microsoft.com/office/drawing/2014/main" id="{A6CAF412-1608-43B3-85AA-91BA16C667B3}"/>
              </a:ext>
            </a:extLst>
          </p:cNvPr>
          <p:cNvSpPr>
            <a:spLocks noGrp="1"/>
          </p:cNvSpPr>
          <p:nvPr>
            <p:ph type="title"/>
          </p:nvPr>
        </p:nvSpPr>
        <p:spPr>
          <a:xfrm>
            <a:off x="-2308897" y="124606"/>
            <a:ext cx="8229600" cy="1143000"/>
          </a:xfrm>
        </p:spPr>
        <p:txBody>
          <a:bodyPr/>
          <a:lstStyle/>
          <a:p>
            <a:r>
              <a:rPr lang="en-US">
                <a:solidFill>
                  <a:schemeClr val="tx2"/>
                </a:solidFill>
                <a:latin typeface="Optima" panose="02000503060000020004" pitchFamily="2" charset="0"/>
              </a:rPr>
              <a:t>Resistance</a:t>
            </a:r>
          </a:p>
        </p:txBody>
      </p:sp>
      <p:sp>
        <p:nvSpPr>
          <p:cNvPr id="3" name="Content Placeholder 2">
            <a:extLst>
              <a:ext uri="{FF2B5EF4-FFF2-40B4-BE49-F238E27FC236}">
                <a16:creationId xmlns:a16="http://schemas.microsoft.com/office/drawing/2014/main" id="{F71CAD48-64C8-4B41-AD97-AFF11CA0C62C}"/>
              </a:ext>
            </a:extLst>
          </p:cNvPr>
          <p:cNvSpPr>
            <a:spLocks noGrp="1"/>
          </p:cNvSpPr>
          <p:nvPr>
            <p:ph idx="1"/>
          </p:nvPr>
        </p:nvSpPr>
        <p:spPr>
          <a:xfrm>
            <a:off x="3810212" y="929590"/>
            <a:ext cx="4032353" cy="4832454"/>
          </a:xfrm>
        </p:spPr>
        <p:txBody>
          <a:bodyPr lIns="91440" tIns="45720" rIns="91440" bIns="45720" anchor="t"/>
          <a:lstStyle/>
          <a:p>
            <a:pPr marL="0" indent="0">
              <a:buNone/>
            </a:pPr>
            <a:r>
              <a:rPr lang="en-US" sz="2800">
                <a:solidFill>
                  <a:schemeClr val="tx2"/>
                </a:solidFill>
                <a:latin typeface="Optima" panose="02000503060000020004" pitchFamily="2" charset="0"/>
              </a:rPr>
              <a:t>If a group member…</a:t>
            </a:r>
            <a:br>
              <a:rPr lang="en-US" sz="2800">
                <a:solidFill>
                  <a:schemeClr val="tx2"/>
                </a:solidFill>
                <a:latin typeface="Optima" panose="02000503060000020004" pitchFamily="2" charset="0"/>
              </a:rPr>
            </a:br>
            <a:endParaRPr lang="en-US" sz="2800">
              <a:solidFill>
                <a:schemeClr val="tx2"/>
              </a:solidFill>
              <a:latin typeface="Optima" panose="02000503060000020004" pitchFamily="2" charset="0"/>
            </a:endParaRPr>
          </a:p>
          <a:p>
            <a:pPr lvl="1">
              <a:buFont typeface="Wingdings" pitchFamily="2" charset="2"/>
              <a:buChar char="q"/>
            </a:pPr>
            <a:r>
              <a:rPr lang="en-US" sz="2400">
                <a:solidFill>
                  <a:schemeClr val="tx2"/>
                </a:solidFill>
                <a:latin typeface="Optima"/>
              </a:rPr>
              <a:t>doesn’t understand the skill</a:t>
            </a:r>
            <a:endParaRPr lang="en-US" sz="2400">
              <a:solidFill>
                <a:schemeClr val="tx2"/>
              </a:solidFill>
              <a:latin typeface="Optima" panose="02000503060000020004" pitchFamily="2" charset="0"/>
            </a:endParaRPr>
          </a:p>
          <a:p>
            <a:pPr lvl="1">
              <a:buFont typeface="Wingdings" pitchFamily="2" charset="2"/>
              <a:buChar char="q"/>
            </a:pPr>
            <a:r>
              <a:rPr lang="en-US" sz="2400">
                <a:solidFill>
                  <a:schemeClr val="tx2"/>
                </a:solidFill>
                <a:latin typeface="Optima"/>
              </a:rPr>
              <a:t>doesn’t agree with techniques being offered</a:t>
            </a:r>
          </a:p>
          <a:p>
            <a:pPr lvl="1">
              <a:buFont typeface="Wingdings" pitchFamily="2" charset="2"/>
              <a:buChar char="q"/>
            </a:pPr>
            <a:r>
              <a:rPr lang="en-US" sz="2400">
                <a:solidFill>
                  <a:schemeClr val="tx2"/>
                </a:solidFill>
                <a:latin typeface="Optima"/>
              </a:rPr>
              <a:t>lacks appropriate skills to participate</a:t>
            </a:r>
          </a:p>
          <a:p>
            <a:pPr lvl="1">
              <a:buFont typeface="Wingdings" pitchFamily="2" charset="2"/>
              <a:buChar char="q"/>
            </a:pPr>
            <a:r>
              <a:rPr lang="en-US" sz="2400">
                <a:solidFill>
                  <a:schemeClr val="tx2"/>
                </a:solidFill>
                <a:latin typeface="Optima"/>
              </a:rPr>
              <a:t>Is dealing with more immediate problems</a:t>
            </a:r>
          </a:p>
        </p:txBody>
      </p:sp>
      <p:sp>
        <p:nvSpPr>
          <p:cNvPr id="4" name="Rectangle 3">
            <a:extLst>
              <a:ext uri="{FF2B5EF4-FFF2-40B4-BE49-F238E27FC236}">
                <a16:creationId xmlns:a16="http://schemas.microsoft.com/office/drawing/2014/main" id="{38DE7771-FF1C-B94D-9BCF-C323753BCB22}"/>
              </a:ext>
            </a:extLst>
          </p:cNvPr>
          <p:cNvSpPr/>
          <p:nvPr/>
        </p:nvSpPr>
        <p:spPr>
          <a:xfrm>
            <a:off x="0" y="6400800"/>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7" name="Audio Recording Dec 14, 2020 at 2:36:11 PM" descr="Audio Recording Dec 14, 2020 at 2:36:11 PM">
            <a:hlinkClick r:id="" action="ppaction://media"/>
            <a:extLst>
              <a:ext uri="{FF2B5EF4-FFF2-40B4-BE49-F238E27FC236}">
                <a16:creationId xmlns:a16="http://schemas.microsoft.com/office/drawing/2014/main" id="{5964C11E-B890-B742-8DA9-9EF2C4E78B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6006" y="289706"/>
            <a:ext cx="812800" cy="812800"/>
          </a:xfrm>
          <a:prstGeom prst="rect">
            <a:avLst/>
          </a:prstGeom>
          <a:solidFill>
            <a:srgbClr val="FFC000"/>
          </a:solidFill>
        </p:spPr>
      </p:pic>
    </p:spTree>
    <p:extLst>
      <p:ext uri="{BB962C8B-B14F-4D97-AF65-F5344CB8AC3E}">
        <p14:creationId xmlns:p14="http://schemas.microsoft.com/office/powerpoint/2010/main" val="139319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C33D8-BF47-4DD6-A086-F746FE234B04}"/>
              </a:ext>
            </a:extLst>
          </p:cNvPr>
          <p:cNvSpPr>
            <a:spLocks noGrp="1"/>
          </p:cNvSpPr>
          <p:nvPr>
            <p:ph type="title"/>
          </p:nvPr>
        </p:nvSpPr>
        <p:spPr/>
        <p:txBody>
          <a:bodyPr/>
          <a:lstStyle/>
          <a:p>
            <a:r>
              <a:rPr lang="en-US">
                <a:solidFill>
                  <a:schemeClr val="tx2"/>
                </a:solidFill>
                <a:latin typeface="Optima" panose="02000503060000020004" pitchFamily="2" charset="0"/>
              </a:rPr>
              <a:t>Resistance</a:t>
            </a:r>
          </a:p>
        </p:txBody>
      </p:sp>
      <p:sp>
        <p:nvSpPr>
          <p:cNvPr id="3" name="Content Placeholder 2">
            <a:extLst>
              <a:ext uri="{FF2B5EF4-FFF2-40B4-BE49-F238E27FC236}">
                <a16:creationId xmlns:a16="http://schemas.microsoft.com/office/drawing/2014/main" id="{3BA17229-F467-4ADA-9D1C-B181FE7B0C3C}"/>
              </a:ext>
            </a:extLst>
          </p:cNvPr>
          <p:cNvSpPr>
            <a:spLocks noGrp="1"/>
          </p:cNvSpPr>
          <p:nvPr>
            <p:ph idx="1"/>
          </p:nvPr>
        </p:nvSpPr>
        <p:spPr/>
        <p:txBody>
          <a:bodyPr>
            <a:normAutofit lnSpcReduction="10000"/>
          </a:bodyPr>
          <a:lstStyle/>
          <a:p>
            <a:pPr>
              <a:buFont typeface="Wingdings" pitchFamily="2" charset="2"/>
              <a:buChar char="q"/>
            </a:pPr>
            <a:r>
              <a:rPr lang="en-US" sz="2000">
                <a:solidFill>
                  <a:schemeClr val="tx2"/>
                </a:solidFill>
                <a:latin typeface="Optima" panose="02000503060000020004" pitchFamily="2" charset="0"/>
              </a:rPr>
              <a:t>Keeping the Group on Topic</a:t>
            </a:r>
          </a:p>
          <a:p>
            <a:pPr lvl="1">
              <a:buFont typeface="Wingdings" pitchFamily="2" charset="2"/>
              <a:buChar char="q"/>
            </a:pPr>
            <a:r>
              <a:rPr lang="en-US" sz="1600">
                <a:solidFill>
                  <a:schemeClr val="tx2"/>
                </a:solidFill>
                <a:latin typeface="Optima" panose="02000503060000020004" pitchFamily="2" charset="0"/>
              </a:rPr>
              <a:t>Have materials and an agenda ready to go over and to refer to during session</a:t>
            </a:r>
          </a:p>
          <a:p>
            <a:pPr lvl="1">
              <a:buFont typeface="Wingdings" pitchFamily="2" charset="2"/>
              <a:buChar char="q"/>
            </a:pPr>
            <a:r>
              <a:rPr lang="en-US" sz="1600">
                <a:solidFill>
                  <a:schemeClr val="tx2"/>
                </a:solidFill>
                <a:latin typeface="Optima" panose="02000503060000020004" pitchFamily="2" charset="0"/>
              </a:rPr>
              <a:t>“It looks like we still need to cover a few things today [pointing to the agenda]. I would like to keep us moving along. Perhaps we can talk more about this after today’s sessions, (name).”</a:t>
            </a:r>
          </a:p>
          <a:p>
            <a:pPr lvl="1">
              <a:buFont typeface="Wingdings" pitchFamily="2" charset="2"/>
              <a:buChar char="q"/>
            </a:pPr>
            <a:endParaRPr lang="en-US" sz="1600">
              <a:solidFill>
                <a:schemeClr val="tx2"/>
              </a:solidFill>
              <a:latin typeface="Optima" panose="02000503060000020004" pitchFamily="2" charset="0"/>
            </a:endParaRPr>
          </a:p>
          <a:p>
            <a:pPr>
              <a:buFont typeface="Wingdings" pitchFamily="2" charset="2"/>
              <a:buChar char="q"/>
            </a:pPr>
            <a:r>
              <a:rPr lang="en-US" sz="2000">
                <a:solidFill>
                  <a:schemeClr val="tx2"/>
                </a:solidFill>
                <a:latin typeface="Optima" panose="02000503060000020004" pitchFamily="2" charset="0"/>
              </a:rPr>
              <a:t>Dealing with Teasing and Bullying</a:t>
            </a:r>
          </a:p>
          <a:p>
            <a:pPr lvl="1">
              <a:buFont typeface="Wingdings" pitchFamily="2" charset="2"/>
              <a:buChar char="q"/>
            </a:pPr>
            <a:r>
              <a:rPr lang="en-US" sz="1600">
                <a:solidFill>
                  <a:schemeClr val="tx2"/>
                </a:solidFill>
                <a:latin typeface="Optima" panose="02000503060000020004" pitchFamily="2" charset="0"/>
              </a:rPr>
              <a:t>Doing so immediately</a:t>
            </a:r>
          </a:p>
          <a:p>
            <a:pPr lvl="1">
              <a:buFont typeface="Wingdings" pitchFamily="2" charset="2"/>
              <a:buChar char="q"/>
            </a:pPr>
            <a:r>
              <a:rPr lang="en-US" sz="1600">
                <a:solidFill>
                  <a:schemeClr val="tx2"/>
                </a:solidFill>
                <a:latin typeface="Optima" panose="02000503060000020004" pitchFamily="2" charset="0"/>
              </a:rPr>
              <a:t>Send a clear message that it will not be tolerated</a:t>
            </a:r>
          </a:p>
          <a:p>
            <a:pPr lvl="1">
              <a:buFont typeface="Wingdings" pitchFamily="2" charset="2"/>
              <a:buChar char="q"/>
            </a:pPr>
            <a:r>
              <a:rPr lang="en-US" sz="1600">
                <a:solidFill>
                  <a:schemeClr val="tx2"/>
                </a:solidFill>
                <a:latin typeface="Optima" panose="02000503060000020004" pitchFamily="2" charset="0"/>
              </a:rPr>
              <a:t>Immediate, brief consequence</a:t>
            </a:r>
          </a:p>
          <a:p>
            <a:pPr lvl="1">
              <a:buFont typeface="Wingdings" pitchFamily="2" charset="2"/>
              <a:buChar char="q"/>
            </a:pPr>
            <a:r>
              <a:rPr lang="en-US" sz="1600">
                <a:solidFill>
                  <a:schemeClr val="tx2"/>
                </a:solidFill>
                <a:latin typeface="Optima" panose="02000503060000020004" pitchFamily="2" charset="0"/>
              </a:rPr>
              <a:t>May want to acknowledge bullying victim</a:t>
            </a:r>
          </a:p>
          <a:p>
            <a:pPr lvl="1">
              <a:buFont typeface="Wingdings" pitchFamily="2" charset="2"/>
              <a:buChar char="q"/>
            </a:pPr>
            <a:r>
              <a:rPr lang="en-US" sz="1600">
                <a:solidFill>
                  <a:schemeClr val="tx2"/>
                </a:solidFill>
                <a:latin typeface="Optima" panose="02000503060000020004" pitchFamily="2" charset="0"/>
              </a:rPr>
              <a:t>Discontinuing group membership if necessary and doing individual session</a:t>
            </a:r>
          </a:p>
          <a:p>
            <a:pPr lvl="1">
              <a:buFont typeface="Wingdings" pitchFamily="2" charset="2"/>
              <a:buChar char="q"/>
            </a:pPr>
            <a:r>
              <a:rPr lang="en-US" sz="1600">
                <a:solidFill>
                  <a:schemeClr val="tx2"/>
                </a:solidFill>
                <a:latin typeface="Optima" panose="02000503060000020004" pitchFamily="2" charset="0"/>
              </a:rPr>
              <a:t>Group discussion</a:t>
            </a:r>
          </a:p>
          <a:p>
            <a:pPr lvl="1">
              <a:buFont typeface="Wingdings" pitchFamily="2" charset="2"/>
              <a:buChar char="q"/>
            </a:pPr>
            <a:r>
              <a:rPr lang="en-US" sz="1600" b="1">
                <a:solidFill>
                  <a:schemeClr val="tx2"/>
                </a:solidFill>
                <a:latin typeface="Optima" panose="02000503060000020004" pitchFamily="2" charset="0"/>
              </a:rPr>
              <a:t>Follow up with victim</a:t>
            </a:r>
          </a:p>
          <a:p>
            <a:pPr lvl="1">
              <a:buFont typeface="Wingdings" pitchFamily="2" charset="2"/>
              <a:buChar char="q"/>
            </a:pPr>
            <a:r>
              <a:rPr lang="en-US" sz="1600">
                <a:solidFill>
                  <a:schemeClr val="tx2"/>
                </a:solidFill>
                <a:latin typeface="Optima" panose="02000503060000020004" pitchFamily="2" charset="0"/>
                <a:hlinkClick r:id="rId4">
                  <a:extLst>
                    <a:ext uri="{A12FA001-AC4F-418D-AE19-62706E023703}">
                      <ahyp:hlinkClr xmlns:ahyp="http://schemas.microsoft.com/office/drawing/2018/hyperlinkcolor" val="tx"/>
                    </a:ext>
                  </a:extLst>
                </a:hlinkClick>
              </a:rPr>
              <a:t>www.nasponline.org/resources-and-publication/resources/school-safety-and-crisis/bullying-prevention</a:t>
            </a:r>
            <a:endParaRPr lang="en-US" sz="1600">
              <a:solidFill>
                <a:schemeClr val="tx2"/>
              </a:solidFill>
              <a:latin typeface="Optima" panose="02000503060000020004" pitchFamily="2" charset="0"/>
            </a:endParaRPr>
          </a:p>
          <a:p>
            <a:pPr marL="800100" lvl="1" indent="-457200">
              <a:buFont typeface="Wingdings" pitchFamily="2" charset="2"/>
              <a:buChar char="q"/>
            </a:pPr>
            <a:endParaRPr lang="en-US" sz="1600">
              <a:solidFill>
                <a:schemeClr val="tx2"/>
              </a:solidFill>
              <a:latin typeface="Optima" panose="02000503060000020004" pitchFamily="2" charset="0"/>
            </a:endParaRPr>
          </a:p>
        </p:txBody>
      </p:sp>
      <p:sp>
        <p:nvSpPr>
          <p:cNvPr id="4" name="Rectangle 3">
            <a:extLst>
              <a:ext uri="{FF2B5EF4-FFF2-40B4-BE49-F238E27FC236}">
                <a16:creationId xmlns:a16="http://schemas.microsoft.com/office/drawing/2014/main" id="{8A101DB3-F766-2040-BC4F-379738C1E850}"/>
              </a:ext>
            </a:extLst>
          </p:cNvPr>
          <p:cNvSpPr/>
          <p:nvPr/>
        </p:nvSpPr>
        <p:spPr>
          <a:xfrm>
            <a:off x="0" y="6369840"/>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5" name="Picture 4">
            <a:extLst>
              <a:ext uri="{FF2B5EF4-FFF2-40B4-BE49-F238E27FC236}">
                <a16:creationId xmlns:a16="http://schemas.microsoft.com/office/drawing/2014/main" id="{FF1E780A-6BA8-014A-BE5A-469DFF55F459}"/>
              </a:ext>
            </a:extLst>
          </p:cNvPr>
          <p:cNvPicPr>
            <a:picLocks noChangeAspect="1"/>
          </p:cNvPicPr>
          <p:nvPr/>
        </p:nvPicPr>
        <p:blipFill>
          <a:blip r:embed="rId5">
            <a:duotone>
              <a:schemeClr val="accent1">
                <a:shade val="45000"/>
                <a:satMod val="135000"/>
              </a:schemeClr>
              <a:prstClr val="white"/>
            </a:duotone>
          </a:blip>
          <a:stretch>
            <a:fillRect/>
          </a:stretch>
        </p:blipFill>
        <p:spPr>
          <a:xfrm>
            <a:off x="870322" y="268588"/>
            <a:ext cx="2145043" cy="1240331"/>
          </a:xfrm>
          <a:prstGeom prst="rect">
            <a:avLst/>
          </a:prstGeom>
        </p:spPr>
      </p:pic>
      <p:pic>
        <p:nvPicPr>
          <p:cNvPr id="6" name="Audio Recording Dec 14, 2020 at 2:39:19 PM" descr="Audio Recording Dec 14, 2020 at 2:39:19 PM">
            <a:hlinkClick r:id="" action="ppaction://media"/>
            <a:extLst>
              <a:ext uri="{FF2B5EF4-FFF2-40B4-BE49-F238E27FC236}">
                <a16:creationId xmlns:a16="http://schemas.microsoft.com/office/drawing/2014/main" id="{CEC6B117-0809-0F42-A0BE-2FF1C517B9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pic>
        <p:nvPicPr>
          <p:cNvPr id="7" name="Audio Recording Dec 14, 2020 at 2:39:19 PM" descr="Audio Recording Dec 14, 2020 at 2:39:19 PM">
            <a:hlinkClick r:id="" action="ppaction://media"/>
            <a:extLst>
              <a:ext uri="{FF2B5EF4-FFF2-40B4-BE49-F238E27FC236}">
                <a16:creationId xmlns:a16="http://schemas.microsoft.com/office/drawing/2014/main" id="{DF5AE53B-8332-DC40-8502-A95731C4E2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0512" y="335360"/>
            <a:ext cx="812800" cy="812800"/>
          </a:xfrm>
          <a:prstGeom prst="rect">
            <a:avLst/>
          </a:prstGeom>
          <a:solidFill>
            <a:srgbClr val="FAB134"/>
          </a:solidFill>
        </p:spPr>
      </p:pic>
    </p:spTree>
    <p:extLst>
      <p:ext uri="{BB962C8B-B14F-4D97-AF65-F5344CB8AC3E}">
        <p14:creationId xmlns:p14="http://schemas.microsoft.com/office/powerpoint/2010/main" val="29766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9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B6809-8132-4774-8D5E-EA4C4B55F95F}"/>
              </a:ext>
            </a:extLst>
          </p:cNvPr>
          <p:cNvSpPr>
            <a:spLocks noGrp="1"/>
          </p:cNvSpPr>
          <p:nvPr>
            <p:ph type="title"/>
          </p:nvPr>
        </p:nvSpPr>
        <p:spPr/>
        <p:txBody>
          <a:bodyPr/>
          <a:lstStyle/>
          <a:p>
            <a:r>
              <a:rPr lang="en-US">
                <a:solidFill>
                  <a:schemeClr val="tx2"/>
                </a:solidFill>
                <a:latin typeface="Optima" panose="02000503060000020004" pitchFamily="2" charset="0"/>
              </a:rPr>
              <a:t>Resistance</a:t>
            </a:r>
          </a:p>
        </p:txBody>
      </p:sp>
      <p:graphicFrame>
        <p:nvGraphicFramePr>
          <p:cNvPr id="6" name="Content Placeholder 5">
            <a:extLst>
              <a:ext uri="{FF2B5EF4-FFF2-40B4-BE49-F238E27FC236}">
                <a16:creationId xmlns:a16="http://schemas.microsoft.com/office/drawing/2014/main" id="{A1DB3A2D-E796-7E45-AE0F-B27A5B591E4E}"/>
              </a:ext>
            </a:extLst>
          </p:cNvPr>
          <p:cNvGraphicFramePr>
            <a:graphicFrameLocks noGrp="1"/>
          </p:cNvGraphicFramePr>
          <p:nvPr>
            <p:ph idx="1"/>
            <p:extLst>
              <p:ext uri="{D42A27DB-BD31-4B8C-83A1-F6EECF244321}">
                <p14:modId xmlns:p14="http://schemas.microsoft.com/office/powerpoint/2010/main" val="601336422"/>
              </p:ext>
            </p:extLst>
          </p:nvPr>
        </p:nvGraphicFramePr>
        <p:xfrm>
          <a:off x="344774" y="1259174"/>
          <a:ext cx="8342026" cy="5110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D81C26D0-21DF-C741-A363-40DCB896A589}"/>
              </a:ext>
            </a:extLst>
          </p:cNvPr>
          <p:cNvSpPr/>
          <p:nvPr/>
        </p:nvSpPr>
        <p:spPr>
          <a:xfrm>
            <a:off x="0" y="6369840"/>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5" name="Picture 4">
            <a:extLst>
              <a:ext uri="{FF2B5EF4-FFF2-40B4-BE49-F238E27FC236}">
                <a16:creationId xmlns:a16="http://schemas.microsoft.com/office/drawing/2014/main" id="{5DC0750D-5048-5D49-AB55-6DB7FF851CE3}"/>
              </a:ext>
            </a:extLst>
          </p:cNvPr>
          <p:cNvPicPr>
            <a:picLocks noChangeAspect="1"/>
          </p:cNvPicPr>
          <p:nvPr/>
        </p:nvPicPr>
        <p:blipFill>
          <a:blip r:embed="rId9">
            <a:duotone>
              <a:schemeClr val="accent1">
                <a:shade val="45000"/>
                <a:satMod val="135000"/>
              </a:schemeClr>
              <a:prstClr val="white"/>
            </a:duotone>
          </a:blip>
          <a:stretch>
            <a:fillRect/>
          </a:stretch>
        </p:blipFill>
        <p:spPr>
          <a:xfrm>
            <a:off x="898195" y="225972"/>
            <a:ext cx="2145043" cy="1240331"/>
          </a:xfrm>
          <a:prstGeom prst="rect">
            <a:avLst/>
          </a:prstGeom>
        </p:spPr>
      </p:pic>
      <p:pic>
        <p:nvPicPr>
          <p:cNvPr id="3" name="Audio Recording Dec 14, 2020 at 2:40:14 PM" descr="Audio Recording Dec 14, 2020 at 2:40:14 PM">
            <a:hlinkClick r:id="" action="ppaction://media"/>
            <a:extLst>
              <a:ext uri="{FF2B5EF4-FFF2-40B4-BE49-F238E27FC236}">
                <a16:creationId xmlns:a16="http://schemas.microsoft.com/office/drawing/2014/main" id="{78C0A621-46C5-6248-A4E4-5DDBC2576A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39405" y="360506"/>
            <a:ext cx="812800" cy="812800"/>
          </a:xfrm>
          <a:prstGeom prst="rect">
            <a:avLst/>
          </a:prstGeom>
          <a:solidFill>
            <a:srgbClr val="FAB134"/>
          </a:solidFill>
        </p:spPr>
      </p:pic>
    </p:spTree>
    <p:extLst>
      <p:ext uri="{BB962C8B-B14F-4D97-AF65-F5344CB8AC3E}">
        <p14:creationId xmlns:p14="http://schemas.microsoft.com/office/powerpoint/2010/main" val="130280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5A75B8-F19F-EC4A-82FF-0678F64ED08C}"/>
              </a:ext>
            </a:extLst>
          </p:cNvPr>
          <p:cNvSpPr/>
          <p:nvPr/>
        </p:nvSpPr>
        <p:spPr>
          <a:xfrm>
            <a:off x="0" y="6369840"/>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5" name="Picture 4">
            <a:extLst>
              <a:ext uri="{FF2B5EF4-FFF2-40B4-BE49-F238E27FC236}">
                <a16:creationId xmlns:a16="http://schemas.microsoft.com/office/drawing/2014/main" id="{7C86B125-776E-B94E-81D2-B7911FCCC412}"/>
              </a:ext>
            </a:extLst>
          </p:cNvPr>
          <p:cNvPicPr>
            <a:picLocks noChangeAspect="1"/>
          </p:cNvPicPr>
          <p:nvPr/>
        </p:nvPicPr>
        <p:blipFill>
          <a:blip r:embed="rId4"/>
          <a:stretch>
            <a:fillRect/>
          </a:stretch>
        </p:blipFill>
        <p:spPr>
          <a:xfrm>
            <a:off x="1791389" y="-303581"/>
            <a:ext cx="7487521" cy="7487521"/>
          </a:xfrm>
          <a:prstGeom prst="rect">
            <a:avLst/>
          </a:prstGeom>
          <a:noFill/>
          <a:effectLst>
            <a:softEdge rad="685800"/>
          </a:effectLst>
        </p:spPr>
      </p:pic>
      <p:sp>
        <p:nvSpPr>
          <p:cNvPr id="8" name="Rectangle 7">
            <a:extLst>
              <a:ext uri="{FF2B5EF4-FFF2-40B4-BE49-F238E27FC236}">
                <a16:creationId xmlns:a16="http://schemas.microsoft.com/office/drawing/2014/main" id="{1C1A0853-1651-074D-9AD6-C1A6738E1761}"/>
              </a:ext>
            </a:extLst>
          </p:cNvPr>
          <p:cNvSpPr/>
          <p:nvPr/>
        </p:nvSpPr>
        <p:spPr>
          <a:xfrm>
            <a:off x="3249149" y="822468"/>
            <a:ext cx="4572000" cy="5632311"/>
          </a:xfrm>
          <a:prstGeom prst="rect">
            <a:avLst/>
          </a:prstGeom>
        </p:spPr>
        <p:txBody>
          <a:bodyPr>
            <a:spAutoFit/>
          </a:bodyPr>
          <a:lstStyle/>
          <a:p>
            <a:pPr marL="285750" indent="-285750">
              <a:buFont typeface="Wingdings" pitchFamily="2" charset="2"/>
              <a:buChar char="q"/>
            </a:pPr>
            <a:r>
              <a:rPr lang="en-US">
                <a:solidFill>
                  <a:schemeClr val="tx2"/>
                </a:solidFill>
                <a:latin typeface="Optima" panose="02000503060000020004" pitchFamily="2" charset="0"/>
              </a:rPr>
              <a:t>Students Who Don’t Want to Come to the Group</a:t>
            </a:r>
          </a:p>
          <a:p>
            <a:pPr marL="742950" lvl="1" indent="-285750">
              <a:buFont typeface="Wingdings" pitchFamily="2" charset="2"/>
              <a:buChar char="q"/>
            </a:pPr>
            <a:r>
              <a:rPr lang="en-US">
                <a:solidFill>
                  <a:schemeClr val="tx2"/>
                </a:solidFill>
                <a:latin typeface="Optima" panose="02000503060000020004" pitchFamily="2" charset="0"/>
              </a:rPr>
              <a:t>Meet individually, find out why, troubleshoot</a:t>
            </a:r>
          </a:p>
          <a:p>
            <a:pPr marL="742950" lvl="1" indent="-285750">
              <a:buFont typeface="Wingdings" pitchFamily="2" charset="2"/>
              <a:buChar char="q"/>
            </a:pPr>
            <a:endParaRPr lang="en-US">
              <a:solidFill>
                <a:schemeClr val="tx2"/>
              </a:solidFill>
              <a:latin typeface="Optima" panose="02000503060000020004" pitchFamily="2" charset="0"/>
            </a:endParaRPr>
          </a:p>
          <a:p>
            <a:pPr marL="285750" indent="-285750">
              <a:buFont typeface="Wingdings" pitchFamily="2" charset="2"/>
              <a:buChar char="q"/>
            </a:pPr>
            <a:r>
              <a:rPr lang="en-US">
                <a:solidFill>
                  <a:schemeClr val="tx2"/>
                </a:solidFill>
                <a:latin typeface="Optima" panose="02000503060000020004" pitchFamily="2" charset="0"/>
              </a:rPr>
              <a:t>Disruptive Students</a:t>
            </a:r>
          </a:p>
          <a:p>
            <a:pPr marL="742950" lvl="1" indent="-285750">
              <a:buFont typeface="Wingdings" pitchFamily="2" charset="2"/>
              <a:buChar char="q"/>
            </a:pPr>
            <a:r>
              <a:rPr lang="en-US">
                <a:solidFill>
                  <a:schemeClr val="tx2"/>
                </a:solidFill>
                <a:latin typeface="Optima" panose="02000503060000020004" pitchFamily="2" charset="0"/>
              </a:rPr>
              <a:t>After multiple timeouts and individual interventions, determine whether group is appropriate for student</a:t>
            </a:r>
          </a:p>
          <a:p>
            <a:pPr marL="742950" lvl="1" indent="-285750">
              <a:buFont typeface="Wingdings" pitchFamily="2" charset="2"/>
              <a:buChar char="q"/>
            </a:pPr>
            <a:r>
              <a:rPr lang="en-US">
                <a:solidFill>
                  <a:schemeClr val="tx2"/>
                </a:solidFill>
                <a:latin typeface="Optima" panose="02000503060000020004" pitchFamily="2" charset="0"/>
              </a:rPr>
              <a:t>Inform student and parent about decision</a:t>
            </a:r>
          </a:p>
          <a:p>
            <a:pPr marL="742950" lvl="1" indent="-285750">
              <a:buFont typeface="Wingdings" pitchFamily="2" charset="2"/>
              <a:buChar char="q"/>
            </a:pPr>
            <a:r>
              <a:rPr lang="en-US">
                <a:solidFill>
                  <a:schemeClr val="tx2"/>
                </a:solidFill>
                <a:latin typeface="Optima" panose="02000503060000020004" pitchFamily="2" charset="0"/>
              </a:rPr>
              <a:t>Consider more intensive supports [i.e., referring to school behavioral support team, running functional behavioral assessment (Watson &amp; </a:t>
            </a:r>
            <a:r>
              <a:rPr lang="en-US" err="1">
                <a:solidFill>
                  <a:schemeClr val="tx2"/>
                </a:solidFill>
                <a:latin typeface="Optima" panose="02000503060000020004" pitchFamily="2" charset="0"/>
              </a:rPr>
              <a:t>Steege</a:t>
            </a:r>
            <a:r>
              <a:rPr lang="en-US">
                <a:solidFill>
                  <a:schemeClr val="tx2"/>
                </a:solidFill>
                <a:latin typeface="Optima" panose="02000503060000020004" pitchFamily="2" charset="0"/>
              </a:rPr>
              <a:t>, 2003)]</a:t>
            </a:r>
          </a:p>
          <a:p>
            <a:pPr marL="742950" lvl="1" indent="-285750">
              <a:buFont typeface="Wingdings" pitchFamily="2" charset="2"/>
              <a:buChar char="q"/>
            </a:pPr>
            <a:r>
              <a:rPr lang="en-US">
                <a:solidFill>
                  <a:schemeClr val="tx2"/>
                </a:solidFill>
                <a:latin typeface="Optima" panose="02000503060000020004" pitchFamily="2" charset="0"/>
              </a:rPr>
              <a:t>Discuss potential for student to earn their way back to group</a:t>
            </a:r>
          </a:p>
          <a:p>
            <a:pPr lvl="1"/>
            <a:endParaRPr lang="en-US"/>
          </a:p>
        </p:txBody>
      </p:sp>
      <p:sp>
        <p:nvSpPr>
          <p:cNvPr id="9" name="Title 1">
            <a:extLst>
              <a:ext uri="{FF2B5EF4-FFF2-40B4-BE49-F238E27FC236}">
                <a16:creationId xmlns:a16="http://schemas.microsoft.com/office/drawing/2014/main" id="{37D151E2-CEEC-F749-9603-8354FDC4A440}"/>
              </a:ext>
            </a:extLst>
          </p:cNvPr>
          <p:cNvSpPr txBox="1">
            <a:spLocks/>
          </p:cNvSpPr>
          <p:nvPr/>
        </p:nvSpPr>
        <p:spPr>
          <a:xfrm>
            <a:off x="266010" y="25096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solidFill>
                  <a:schemeClr val="tx2"/>
                </a:solidFill>
                <a:latin typeface="Optima" panose="02000503060000020004" pitchFamily="2" charset="0"/>
              </a:rPr>
              <a:t>Resistance</a:t>
            </a:r>
          </a:p>
        </p:txBody>
      </p:sp>
      <p:pic>
        <p:nvPicPr>
          <p:cNvPr id="12" name="Picture 11">
            <a:extLst>
              <a:ext uri="{FF2B5EF4-FFF2-40B4-BE49-F238E27FC236}">
                <a16:creationId xmlns:a16="http://schemas.microsoft.com/office/drawing/2014/main" id="{1D5F1A3A-EA15-A24E-BBC2-851505824301}"/>
              </a:ext>
            </a:extLst>
          </p:cNvPr>
          <p:cNvPicPr>
            <a:picLocks noChangeAspect="1"/>
          </p:cNvPicPr>
          <p:nvPr/>
        </p:nvPicPr>
        <p:blipFill>
          <a:blip r:embed="rId5">
            <a:duotone>
              <a:schemeClr val="accent1">
                <a:shade val="45000"/>
                <a:satMod val="135000"/>
              </a:schemeClr>
              <a:prstClr val="white"/>
            </a:duotone>
            <a:alphaModFix/>
          </a:blip>
          <a:stretch>
            <a:fillRect/>
          </a:stretch>
        </p:blipFill>
        <p:spPr>
          <a:xfrm>
            <a:off x="0" y="4841823"/>
            <a:ext cx="2446147" cy="1414439"/>
          </a:xfrm>
          <a:prstGeom prst="rect">
            <a:avLst/>
          </a:prstGeom>
          <a:effectLst>
            <a:softEdge rad="241300"/>
          </a:effectLst>
        </p:spPr>
      </p:pic>
      <p:pic>
        <p:nvPicPr>
          <p:cNvPr id="2" name="Audio Recording Dec 14, 2020 at 2:43:10 PM" descr="Audio Recording Dec 14, 2020 at 2:43:10 PM">
            <a:hlinkClick r:id="" action="ppaction://media"/>
            <a:extLst>
              <a:ext uri="{FF2B5EF4-FFF2-40B4-BE49-F238E27FC236}">
                <a16:creationId xmlns:a16="http://schemas.microsoft.com/office/drawing/2014/main" id="{7CA73853-E8CD-2F43-9108-FD33BEE6D7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9210" y="250968"/>
            <a:ext cx="812800" cy="812800"/>
          </a:xfrm>
          <a:prstGeom prst="rect">
            <a:avLst/>
          </a:prstGeom>
          <a:solidFill>
            <a:srgbClr val="FAB134"/>
          </a:solidFill>
        </p:spPr>
      </p:pic>
    </p:spTree>
    <p:extLst>
      <p:ext uri="{BB962C8B-B14F-4D97-AF65-F5344CB8AC3E}">
        <p14:creationId xmlns:p14="http://schemas.microsoft.com/office/powerpoint/2010/main" val="41503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78" name="Title 1">
            <a:extLst>
              <a:ext uri="{FF2B5EF4-FFF2-40B4-BE49-F238E27FC236}">
                <a16:creationId xmlns:a16="http://schemas.microsoft.com/office/drawing/2014/main" id="{614FB761-458E-4F1B-B238-788942CD4452}"/>
              </a:ext>
            </a:extLst>
          </p:cNvPr>
          <p:cNvSpPr>
            <a:spLocks noGrp="1"/>
          </p:cNvSpPr>
          <p:nvPr>
            <p:ph type="title"/>
          </p:nvPr>
        </p:nvSpPr>
        <p:spPr/>
        <p:txBody>
          <a:bodyPr/>
          <a:lstStyle/>
          <a:p>
            <a:pPr algn="l">
              <a:buSzPct val="50000"/>
            </a:pPr>
            <a:r>
              <a:rPr lang="en-US" sz="3200">
                <a:solidFill>
                  <a:schemeClr val="tx1">
                    <a:lumMod val="50000"/>
                    <a:lumOff val="50000"/>
                  </a:schemeClr>
                </a:solidFill>
                <a:latin typeface="Optima" panose="02000503060000020004" pitchFamily="2" charset="0"/>
              </a:rPr>
              <a:t>INTERNALIZING SYMPTOMS</a:t>
            </a:r>
          </a:p>
        </p:txBody>
      </p:sp>
      <p:sp>
        <p:nvSpPr>
          <p:cNvPr id="2" name="Content Placeholder 1">
            <a:extLst>
              <a:ext uri="{FF2B5EF4-FFF2-40B4-BE49-F238E27FC236}">
                <a16:creationId xmlns:a16="http://schemas.microsoft.com/office/drawing/2014/main" id="{98F59822-435B-D949-88AF-49D855830F56}"/>
              </a:ext>
            </a:extLst>
          </p:cNvPr>
          <p:cNvSpPr>
            <a:spLocks noGrp="1"/>
          </p:cNvSpPr>
          <p:nvPr>
            <p:ph idx="1"/>
          </p:nvPr>
        </p:nvSpPr>
        <p:spPr/>
        <p:txBody>
          <a:bodyPr/>
          <a:lstStyle/>
          <a:p>
            <a:pPr>
              <a:buSzPct val="90000"/>
              <a:buFont typeface="Wingdings" pitchFamily="2" charset="2"/>
              <a:buChar char="q"/>
            </a:pPr>
            <a:r>
              <a:rPr lang="en-US">
                <a:solidFill>
                  <a:schemeClr val="tx2"/>
                </a:solidFill>
                <a:latin typeface="Optima" panose="02000503060000020004" pitchFamily="2" charset="0"/>
              </a:rPr>
              <a:t>Real and imagined problems more centrally affect the child’s internal psychological environment rather than the external world.</a:t>
            </a:r>
          </a:p>
          <a:p>
            <a:pPr lvl="1">
              <a:buSzPct val="90000"/>
              <a:buFont typeface="Wingdings" pitchFamily="2" charset="2"/>
              <a:buChar char="q"/>
            </a:pPr>
            <a:r>
              <a:rPr lang="en-US">
                <a:solidFill>
                  <a:schemeClr val="tx2"/>
                </a:solidFill>
                <a:latin typeface="Optima" panose="02000503060000020004" pitchFamily="2" charset="0"/>
              </a:rPr>
              <a:t>Withdrawn</a:t>
            </a:r>
          </a:p>
          <a:p>
            <a:pPr lvl="1">
              <a:buSzPct val="90000"/>
              <a:buFont typeface="Wingdings" pitchFamily="2" charset="2"/>
              <a:buChar char="q"/>
            </a:pPr>
            <a:r>
              <a:rPr lang="en-US">
                <a:solidFill>
                  <a:schemeClr val="tx2"/>
                </a:solidFill>
                <a:latin typeface="Optima" panose="02000503060000020004" pitchFamily="2" charset="0"/>
              </a:rPr>
              <a:t> anxious</a:t>
            </a:r>
          </a:p>
          <a:p>
            <a:pPr lvl="1">
              <a:buSzPct val="90000"/>
              <a:buFont typeface="Wingdings" pitchFamily="2" charset="2"/>
              <a:buChar char="q"/>
            </a:pPr>
            <a:r>
              <a:rPr lang="en-US">
                <a:solidFill>
                  <a:schemeClr val="tx2"/>
                </a:solidFill>
                <a:latin typeface="Optima" panose="02000503060000020004" pitchFamily="2" charset="0"/>
              </a:rPr>
              <a:t> inhibited </a:t>
            </a:r>
          </a:p>
          <a:p>
            <a:pPr lvl="1">
              <a:buSzPct val="90000"/>
              <a:buFont typeface="Wingdings" pitchFamily="2" charset="2"/>
              <a:buChar char="q"/>
            </a:pPr>
            <a:r>
              <a:rPr lang="en-US">
                <a:solidFill>
                  <a:schemeClr val="tx2"/>
                </a:solidFill>
                <a:latin typeface="Optima" panose="02000503060000020004" pitchFamily="2" charset="0"/>
              </a:rPr>
              <a:t>depressed behavior </a:t>
            </a:r>
            <a:br>
              <a:rPr lang="en-US">
                <a:latin typeface="Optima" panose="02000503060000020004" pitchFamily="2" charset="0"/>
              </a:rPr>
            </a:br>
            <a:r>
              <a:rPr lang="en-US">
                <a:latin typeface="Optima" panose="02000503060000020004" pitchFamily="2" charset="0"/>
              </a:rPr>
              <a:t>	      		  </a:t>
            </a:r>
            <a:r>
              <a:rPr lang="en-US" sz="2400">
                <a:solidFill>
                  <a:schemeClr val="tx1">
                    <a:lumMod val="50000"/>
                    <a:lumOff val="50000"/>
                  </a:schemeClr>
                </a:solidFill>
                <a:latin typeface="Optima" panose="02000503060000020004" pitchFamily="2" charset="0"/>
              </a:rPr>
              <a:t>(Liu, 2004)</a:t>
            </a:r>
            <a:endParaRPr lang="en-US">
              <a:latin typeface="Optima" panose="02000503060000020004" pitchFamily="2" charset="0"/>
            </a:endParaRPr>
          </a:p>
        </p:txBody>
      </p:sp>
      <p:pic>
        <p:nvPicPr>
          <p:cNvPr id="3" name="Picture 2">
            <a:extLst>
              <a:ext uri="{FF2B5EF4-FFF2-40B4-BE49-F238E27FC236}">
                <a16:creationId xmlns:a16="http://schemas.microsoft.com/office/drawing/2014/main" id="{3F90A557-18C5-F140-B26F-4F7D8B888E23}"/>
              </a:ext>
            </a:extLst>
          </p:cNvPr>
          <p:cNvPicPr>
            <a:picLocks noChangeAspect="1"/>
          </p:cNvPicPr>
          <p:nvPr/>
        </p:nvPicPr>
        <p:blipFill>
          <a:blip r:embed="rId5"/>
          <a:stretch>
            <a:fillRect/>
          </a:stretch>
        </p:blipFill>
        <p:spPr>
          <a:xfrm>
            <a:off x="4890956" y="3994878"/>
            <a:ext cx="4041349" cy="2525843"/>
          </a:xfrm>
          <a:prstGeom prst="rect">
            <a:avLst/>
          </a:prstGeom>
        </p:spPr>
      </p:pic>
      <p:pic>
        <p:nvPicPr>
          <p:cNvPr id="4" name="Audio Recording Dec 14, 2020 at 12:24:46 PM" descr="Audio Recording Dec 14, 2020 at 12:24:46 PM">
            <a:hlinkClick r:id="" action="ppaction://media"/>
            <a:extLst>
              <a:ext uri="{FF2B5EF4-FFF2-40B4-BE49-F238E27FC236}">
                <a16:creationId xmlns:a16="http://schemas.microsoft.com/office/drawing/2014/main" id="{E715AE91-CA5A-C947-9798-5114D3788F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4000" y="296569"/>
            <a:ext cx="812800" cy="812800"/>
          </a:xfrm>
          <a:prstGeom prst="rect">
            <a:avLst/>
          </a:prstGeom>
          <a:solidFill>
            <a:srgbClr val="FAB134"/>
          </a:solidFill>
        </p:spPr>
      </p:pic>
    </p:spTree>
    <p:extLst>
      <p:ext uri="{BB962C8B-B14F-4D97-AF65-F5344CB8AC3E}">
        <p14:creationId xmlns:p14="http://schemas.microsoft.com/office/powerpoint/2010/main" val="32472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D5C66-930C-4556-9D67-3CB23B48E941}"/>
              </a:ext>
            </a:extLst>
          </p:cNvPr>
          <p:cNvSpPr>
            <a:spLocks noGrp="1"/>
          </p:cNvSpPr>
          <p:nvPr>
            <p:ph type="title"/>
          </p:nvPr>
        </p:nvSpPr>
        <p:spPr>
          <a:xfrm>
            <a:off x="457200" y="274638"/>
            <a:ext cx="8229600" cy="624772"/>
          </a:xfrm>
        </p:spPr>
        <p:txBody>
          <a:bodyPr/>
          <a:lstStyle/>
          <a:p>
            <a:r>
              <a:rPr lang="en-US">
                <a:solidFill>
                  <a:schemeClr val="tx2"/>
                </a:solidFill>
                <a:latin typeface="Optima" panose="02000503060000020004" pitchFamily="2" charset="0"/>
              </a:rPr>
              <a:t>Resistance</a:t>
            </a:r>
          </a:p>
        </p:txBody>
      </p:sp>
      <p:graphicFrame>
        <p:nvGraphicFramePr>
          <p:cNvPr id="5" name="Content Placeholder 4">
            <a:extLst>
              <a:ext uri="{FF2B5EF4-FFF2-40B4-BE49-F238E27FC236}">
                <a16:creationId xmlns:a16="http://schemas.microsoft.com/office/drawing/2014/main" id="{01A69350-84B5-C54A-87CB-179BA0E473D7}"/>
              </a:ext>
            </a:extLst>
          </p:cNvPr>
          <p:cNvGraphicFramePr>
            <a:graphicFrameLocks noGrp="1"/>
          </p:cNvGraphicFramePr>
          <p:nvPr>
            <p:ph idx="1"/>
            <p:extLst>
              <p:ext uri="{D42A27DB-BD31-4B8C-83A1-F6EECF244321}">
                <p14:modId xmlns:p14="http://schemas.microsoft.com/office/powerpoint/2010/main" val="378613733"/>
              </p:ext>
            </p:extLst>
          </p:nvPr>
        </p:nvGraphicFramePr>
        <p:xfrm>
          <a:off x="457199" y="1371643"/>
          <a:ext cx="8372007" cy="48642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92925D32-9B28-BF48-A236-C54EF9C9F462}"/>
              </a:ext>
            </a:extLst>
          </p:cNvPr>
          <p:cNvSpPr/>
          <p:nvPr/>
        </p:nvSpPr>
        <p:spPr>
          <a:xfrm>
            <a:off x="0" y="6369840"/>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6" name="Picture 5">
            <a:extLst>
              <a:ext uri="{FF2B5EF4-FFF2-40B4-BE49-F238E27FC236}">
                <a16:creationId xmlns:a16="http://schemas.microsoft.com/office/drawing/2014/main" id="{35EDF71A-7024-B34F-ABBD-FD5C1F497916}"/>
              </a:ext>
            </a:extLst>
          </p:cNvPr>
          <p:cNvPicPr>
            <a:picLocks noChangeAspect="1"/>
          </p:cNvPicPr>
          <p:nvPr/>
        </p:nvPicPr>
        <p:blipFill>
          <a:blip r:embed="rId9">
            <a:duotone>
              <a:schemeClr val="accent1">
                <a:shade val="45000"/>
                <a:satMod val="135000"/>
              </a:schemeClr>
              <a:prstClr val="white"/>
            </a:duotone>
            <a:alphaModFix/>
          </a:blip>
          <a:stretch>
            <a:fillRect/>
          </a:stretch>
        </p:blipFill>
        <p:spPr>
          <a:xfrm>
            <a:off x="868025" y="270996"/>
            <a:ext cx="2173573" cy="1256828"/>
          </a:xfrm>
          <a:prstGeom prst="rect">
            <a:avLst/>
          </a:prstGeom>
          <a:effectLst>
            <a:softEdge rad="114300"/>
          </a:effectLst>
        </p:spPr>
      </p:pic>
      <p:pic>
        <p:nvPicPr>
          <p:cNvPr id="3" name="Audio Recording Dec 14, 2020 at 3:00:10 PM" descr="Audio Recording Dec 14, 2020 at 3:00:10 PM">
            <a:hlinkClick r:id="" action="ppaction://media"/>
            <a:extLst>
              <a:ext uri="{FF2B5EF4-FFF2-40B4-BE49-F238E27FC236}">
                <a16:creationId xmlns:a16="http://schemas.microsoft.com/office/drawing/2014/main" id="{926E7F65-17AD-344D-99D1-CB30E3BC74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16406" y="322727"/>
            <a:ext cx="812800" cy="812800"/>
          </a:xfrm>
          <a:prstGeom prst="rect">
            <a:avLst/>
          </a:prstGeom>
          <a:solidFill>
            <a:srgbClr val="FAB134"/>
          </a:solidFill>
        </p:spPr>
      </p:pic>
    </p:spTree>
    <p:extLst>
      <p:ext uri="{BB962C8B-B14F-4D97-AF65-F5344CB8AC3E}">
        <p14:creationId xmlns:p14="http://schemas.microsoft.com/office/powerpoint/2010/main" val="30955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37723-3553-440A-A4F9-9001E62410F6}"/>
              </a:ext>
            </a:extLst>
          </p:cNvPr>
          <p:cNvSpPr>
            <a:spLocks noGrp="1"/>
          </p:cNvSpPr>
          <p:nvPr>
            <p:ph type="title"/>
          </p:nvPr>
        </p:nvSpPr>
        <p:spPr/>
        <p:txBody>
          <a:bodyPr/>
          <a:lstStyle/>
          <a:p>
            <a:r>
              <a:rPr lang="en-US">
                <a:solidFill>
                  <a:schemeClr val="tx2"/>
                </a:solidFill>
                <a:latin typeface="Optima" panose="02000503060000020004" pitchFamily="2" charset="0"/>
              </a:rPr>
              <a:t>Resistance </a:t>
            </a:r>
          </a:p>
        </p:txBody>
      </p:sp>
      <p:graphicFrame>
        <p:nvGraphicFramePr>
          <p:cNvPr id="5" name="Content Placeholder 4">
            <a:extLst>
              <a:ext uri="{FF2B5EF4-FFF2-40B4-BE49-F238E27FC236}">
                <a16:creationId xmlns:a16="http://schemas.microsoft.com/office/drawing/2014/main" id="{79E616CC-40CC-6442-A8E9-0D40C74C470E}"/>
              </a:ext>
            </a:extLst>
          </p:cNvPr>
          <p:cNvGraphicFramePr>
            <a:graphicFrameLocks noGrp="1"/>
          </p:cNvGraphicFramePr>
          <p:nvPr>
            <p:ph idx="1"/>
            <p:extLst>
              <p:ext uri="{D42A27DB-BD31-4B8C-83A1-F6EECF244321}">
                <p14:modId xmlns:p14="http://schemas.microsoft.com/office/powerpoint/2010/main" val="3564901907"/>
              </p:ext>
            </p:extLst>
          </p:nvPr>
        </p:nvGraphicFramePr>
        <p:xfrm>
          <a:off x="542925" y="1398321"/>
          <a:ext cx="8058150" cy="51561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6283A3AF-6FDD-AA40-A5C8-0F4A2A91D83C}"/>
              </a:ext>
            </a:extLst>
          </p:cNvPr>
          <p:cNvSpPr/>
          <p:nvPr/>
        </p:nvSpPr>
        <p:spPr>
          <a:xfrm>
            <a:off x="0" y="6369840"/>
            <a:ext cx="6648071" cy="369332"/>
          </a:xfrm>
          <a:prstGeom prst="rect">
            <a:avLst/>
          </a:prstGeom>
        </p:spPr>
        <p:txBody>
          <a:bodyPr wrap="square">
            <a:spAutoFit/>
          </a:bodyPr>
          <a:lstStyle/>
          <a:p>
            <a:r>
              <a:rPr lang="en-US">
                <a:solidFill>
                  <a:schemeClr val="bg1">
                    <a:lumMod val="65000"/>
                  </a:schemeClr>
                </a:solidFill>
                <a:latin typeface="Optima" panose="02000503060000020004" pitchFamily="2" charset="0"/>
              </a:rPr>
              <a:t>Group Rules, Structure, and Logistics</a:t>
            </a:r>
            <a:endParaRPr lang="en-US">
              <a:solidFill>
                <a:schemeClr val="bg1">
                  <a:lumMod val="65000"/>
                </a:schemeClr>
              </a:solidFill>
            </a:endParaRPr>
          </a:p>
        </p:txBody>
      </p:sp>
      <p:pic>
        <p:nvPicPr>
          <p:cNvPr id="6" name="Picture 5">
            <a:extLst>
              <a:ext uri="{FF2B5EF4-FFF2-40B4-BE49-F238E27FC236}">
                <a16:creationId xmlns:a16="http://schemas.microsoft.com/office/drawing/2014/main" id="{F0567DB9-58B0-704E-A20F-79853752C11B}"/>
              </a:ext>
            </a:extLst>
          </p:cNvPr>
          <p:cNvPicPr>
            <a:picLocks noChangeAspect="1"/>
          </p:cNvPicPr>
          <p:nvPr/>
        </p:nvPicPr>
        <p:blipFill>
          <a:blip r:embed="rId9">
            <a:duotone>
              <a:schemeClr val="accent1">
                <a:shade val="45000"/>
                <a:satMod val="135000"/>
              </a:schemeClr>
              <a:prstClr val="white"/>
            </a:duotone>
            <a:alphaModFix/>
          </a:blip>
          <a:stretch>
            <a:fillRect/>
          </a:stretch>
        </p:blipFill>
        <p:spPr>
          <a:xfrm>
            <a:off x="931031" y="478283"/>
            <a:ext cx="2173573" cy="1256828"/>
          </a:xfrm>
          <a:prstGeom prst="rect">
            <a:avLst/>
          </a:prstGeom>
          <a:effectLst>
            <a:softEdge rad="114300"/>
          </a:effectLst>
        </p:spPr>
      </p:pic>
      <p:pic>
        <p:nvPicPr>
          <p:cNvPr id="3" name="Audio Recording Dec 14, 2020 at 3:02:27 PM" descr="Audio Recording Dec 14, 2020 at 3:02:27 PM">
            <a:hlinkClick r:id="" action="ppaction://media"/>
            <a:extLst>
              <a:ext uri="{FF2B5EF4-FFF2-40B4-BE49-F238E27FC236}">
                <a16:creationId xmlns:a16="http://schemas.microsoft.com/office/drawing/2014/main" id="{DE10CBA7-5EF5-3D46-9230-248FFB4A23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88275" y="357175"/>
            <a:ext cx="812800" cy="812800"/>
          </a:xfrm>
          <a:prstGeom prst="rect">
            <a:avLst/>
          </a:prstGeom>
          <a:solidFill>
            <a:srgbClr val="FAB134"/>
          </a:solidFill>
        </p:spPr>
      </p:pic>
    </p:spTree>
    <p:extLst>
      <p:ext uri="{BB962C8B-B14F-4D97-AF65-F5344CB8AC3E}">
        <p14:creationId xmlns:p14="http://schemas.microsoft.com/office/powerpoint/2010/main" val="29752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A7005-9538-4338-8B5F-EB3DD8278C40}"/>
              </a:ext>
            </a:extLst>
          </p:cNvPr>
          <p:cNvSpPr>
            <a:spLocks noGrp="1"/>
          </p:cNvSpPr>
          <p:nvPr>
            <p:ph type="title"/>
          </p:nvPr>
        </p:nvSpPr>
        <p:spPr/>
        <p:txBody>
          <a:bodyPr/>
          <a:lstStyle/>
          <a:p>
            <a:pPr algn="ctr"/>
            <a:r>
              <a:rPr lang="en-US">
                <a:solidFill>
                  <a:schemeClr val="tx2"/>
                </a:solidFill>
                <a:latin typeface="Optima" panose="02000503060000020004" pitchFamily="2" charset="0"/>
              </a:rPr>
              <a:t>Check-in</a:t>
            </a:r>
          </a:p>
        </p:txBody>
      </p:sp>
      <p:sp>
        <p:nvSpPr>
          <p:cNvPr id="3" name="Content Placeholder 2">
            <a:extLst>
              <a:ext uri="{FF2B5EF4-FFF2-40B4-BE49-F238E27FC236}">
                <a16:creationId xmlns:a16="http://schemas.microsoft.com/office/drawing/2014/main" id="{FEDE8408-D6A1-439B-97F5-54A6332DF03E}"/>
              </a:ext>
            </a:extLst>
          </p:cNvPr>
          <p:cNvSpPr>
            <a:spLocks noGrp="1"/>
          </p:cNvSpPr>
          <p:nvPr>
            <p:ph idx="1"/>
          </p:nvPr>
        </p:nvSpPr>
        <p:spPr>
          <a:xfrm>
            <a:off x="457200" y="1166018"/>
            <a:ext cx="8229600" cy="4525963"/>
          </a:xfrm>
        </p:spPr>
        <p:txBody>
          <a:bodyPr/>
          <a:lstStyle/>
          <a:p>
            <a:pPr marL="385763" indent="-385763">
              <a:buFont typeface="+mj-lt"/>
              <a:buAutoNum type="arabicPeriod"/>
            </a:pPr>
            <a:r>
              <a:rPr lang="en-US" sz="2800">
                <a:solidFill>
                  <a:schemeClr val="tx2"/>
                </a:solidFill>
                <a:latin typeface="Optima" panose="02000503060000020004" pitchFamily="2" charset="0"/>
              </a:rPr>
              <a:t>What are some strategies for making students feel comfortable and engaging them in role plays? </a:t>
            </a:r>
          </a:p>
          <a:p>
            <a:pPr marL="385763" indent="-385763">
              <a:buFont typeface="+mj-lt"/>
              <a:buAutoNum type="arabicPeriod"/>
            </a:pPr>
            <a:r>
              <a:rPr lang="en-US" sz="2800">
                <a:solidFill>
                  <a:schemeClr val="tx2"/>
                </a:solidFill>
                <a:latin typeface="Optima" panose="02000503060000020004" pitchFamily="2" charset="0"/>
              </a:rPr>
              <a:t>What are some things you can do to be proactive with behavior management in my child groups? Do you want to have a superstar of the group and create jobs for your group members?</a:t>
            </a:r>
          </a:p>
          <a:p>
            <a:pPr marL="385763" indent="-385763">
              <a:buFont typeface="+mj-lt"/>
              <a:buAutoNum type="arabicPeriod"/>
            </a:pPr>
            <a:r>
              <a:rPr lang="en-US" sz="2800">
                <a:solidFill>
                  <a:schemeClr val="tx2"/>
                </a:solidFill>
                <a:latin typeface="Optima" panose="02000503060000020004" pitchFamily="2" charset="0"/>
              </a:rPr>
              <a:t>What are some statements you can develop to  handle a student who is aggressive or dominating the conversation? How do handle that AND also keep the group on track AND allow for other group member participation?</a:t>
            </a:r>
          </a:p>
        </p:txBody>
      </p:sp>
      <p:pic>
        <p:nvPicPr>
          <p:cNvPr id="4" name="Audio Recording Dec 14, 2020 at 3:04:42 PM" descr="Audio Recording Dec 14, 2020 at 3:04:42 PM">
            <a:hlinkClick r:id="" action="ppaction://media"/>
            <a:extLst>
              <a:ext uri="{FF2B5EF4-FFF2-40B4-BE49-F238E27FC236}">
                <a16:creationId xmlns:a16="http://schemas.microsoft.com/office/drawing/2014/main" id="{C389662D-F9DD-7947-931C-39CE30B903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4000" y="274638"/>
            <a:ext cx="812800" cy="812800"/>
          </a:xfrm>
          <a:prstGeom prst="rect">
            <a:avLst/>
          </a:prstGeom>
          <a:solidFill>
            <a:srgbClr val="FFC000"/>
          </a:solidFill>
        </p:spPr>
      </p:pic>
    </p:spTree>
    <p:extLst>
      <p:ext uri="{BB962C8B-B14F-4D97-AF65-F5344CB8AC3E}">
        <p14:creationId xmlns:p14="http://schemas.microsoft.com/office/powerpoint/2010/main" val="424992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99BEF-FDF8-40FC-9717-BB56EE200025}"/>
              </a:ext>
            </a:extLst>
          </p:cNvPr>
          <p:cNvSpPr>
            <a:spLocks noGrp="1"/>
          </p:cNvSpPr>
          <p:nvPr>
            <p:ph type="title"/>
          </p:nvPr>
        </p:nvSpPr>
        <p:spPr/>
        <p:txBody>
          <a:bodyPr/>
          <a:lstStyle/>
          <a:p>
            <a:pPr algn="ctr"/>
            <a:r>
              <a:rPr lang="en-US">
                <a:solidFill>
                  <a:schemeClr val="tx2"/>
                </a:solidFill>
                <a:latin typeface="Optima" panose="02000503060000020004" pitchFamily="2" charset="0"/>
              </a:rPr>
              <a:t>Child Groups : </a:t>
            </a:r>
            <a:br>
              <a:rPr lang="en-US">
                <a:solidFill>
                  <a:schemeClr val="tx2"/>
                </a:solidFill>
                <a:latin typeface="Optima" panose="02000503060000020004" pitchFamily="2" charset="0"/>
              </a:rPr>
            </a:br>
            <a:r>
              <a:rPr lang="en-US">
                <a:solidFill>
                  <a:schemeClr val="tx2"/>
                </a:solidFill>
                <a:latin typeface="Optima" panose="02000503060000020004" pitchFamily="2" charset="0"/>
              </a:rPr>
              <a:t>Applied Practice</a:t>
            </a:r>
          </a:p>
        </p:txBody>
      </p:sp>
      <p:sp>
        <p:nvSpPr>
          <p:cNvPr id="3" name="Content Placeholder 2">
            <a:extLst>
              <a:ext uri="{FF2B5EF4-FFF2-40B4-BE49-F238E27FC236}">
                <a16:creationId xmlns:a16="http://schemas.microsoft.com/office/drawing/2014/main" id="{6AFB823D-1E7E-4A7B-A81E-0B017BED212E}"/>
              </a:ext>
            </a:extLst>
          </p:cNvPr>
          <p:cNvSpPr>
            <a:spLocks noGrp="1"/>
          </p:cNvSpPr>
          <p:nvPr>
            <p:ph idx="1"/>
          </p:nvPr>
        </p:nvSpPr>
        <p:spPr>
          <a:xfrm>
            <a:off x="457200" y="2057399"/>
            <a:ext cx="8229600" cy="4525963"/>
          </a:xfrm>
        </p:spPr>
        <p:txBody>
          <a:bodyPr>
            <a:normAutofit/>
          </a:bodyPr>
          <a:lstStyle/>
          <a:p>
            <a:r>
              <a:rPr lang="en-US">
                <a:solidFill>
                  <a:schemeClr val="tx2"/>
                </a:solidFill>
                <a:latin typeface="Optima" panose="02000503060000020004" pitchFamily="2" charset="0"/>
              </a:rPr>
              <a:t>Scenario 1—</a:t>
            </a:r>
            <a:r>
              <a:rPr lang="en-US" sz="1875" i="1">
                <a:solidFill>
                  <a:schemeClr val="tx2"/>
                </a:solidFill>
                <a:latin typeface="Optima" panose="02000503060000020004" pitchFamily="2" charset="0"/>
              </a:rPr>
              <a:t>the students in the group are in the process of setting group rules. One student is misbehaving and coming up with inappropriate rules to gain the attention of the other group members. Try to maintain the focus on setting appropriate group rules while paying attention to the positive group rules that are suggested by group members.</a:t>
            </a:r>
          </a:p>
          <a:p>
            <a:endParaRPr lang="en-US" sz="1875" i="1">
              <a:solidFill>
                <a:schemeClr val="tx2"/>
              </a:solidFill>
              <a:latin typeface="Optima" panose="02000503060000020004" pitchFamily="2" charset="0"/>
            </a:endParaRPr>
          </a:p>
          <a:p>
            <a:r>
              <a:rPr lang="en-US">
                <a:solidFill>
                  <a:schemeClr val="tx2"/>
                </a:solidFill>
                <a:latin typeface="Optima" panose="02000503060000020004" pitchFamily="2" charset="0"/>
              </a:rPr>
              <a:t>Scenario 2—</a:t>
            </a:r>
            <a:r>
              <a:rPr lang="en-US" sz="1875" i="1">
                <a:solidFill>
                  <a:schemeClr val="tx2"/>
                </a:solidFill>
                <a:latin typeface="Optima" panose="02000503060000020004" pitchFamily="2" charset="0"/>
              </a:rPr>
              <a:t>the group leader is introducing a new topic to the group on effective strategies to calm down when you are angry. One student continues to be off-task and asks the group leader personal question. Try to maintain the pacing of the group and introduce the new topic without completely disregarding the student’s interest.</a:t>
            </a:r>
            <a:endParaRPr lang="en-US" i="1">
              <a:solidFill>
                <a:schemeClr val="tx2"/>
              </a:solidFill>
              <a:latin typeface="Optima" panose="02000503060000020004" pitchFamily="2" charset="0"/>
            </a:endParaRPr>
          </a:p>
        </p:txBody>
      </p:sp>
      <p:pic>
        <p:nvPicPr>
          <p:cNvPr id="4" name="Audio Recording Dec 14, 2020 at 3:07:47 PM" descr="Audio Recording Dec 14, 2020 at 3:07:47 PM">
            <a:hlinkClick r:id="" action="ppaction://media"/>
            <a:extLst>
              <a:ext uri="{FF2B5EF4-FFF2-40B4-BE49-F238E27FC236}">
                <a16:creationId xmlns:a16="http://schemas.microsoft.com/office/drawing/2014/main" id="{5C0A8A34-16F8-474E-A50F-CFF5D8C164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96225" y="355601"/>
            <a:ext cx="812800" cy="812800"/>
          </a:xfrm>
          <a:prstGeom prst="rect">
            <a:avLst/>
          </a:prstGeom>
          <a:solidFill>
            <a:srgbClr val="FAB134"/>
          </a:solidFill>
        </p:spPr>
      </p:pic>
    </p:spTree>
    <p:extLst>
      <p:ext uri="{BB962C8B-B14F-4D97-AF65-F5344CB8AC3E}">
        <p14:creationId xmlns:p14="http://schemas.microsoft.com/office/powerpoint/2010/main" val="12534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DA2017-FAE4-4399-8436-C67404C8B85B}"/>
              </a:ext>
            </a:extLst>
          </p:cNvPr>
          <p:cNvSpPr>
            <a:spLocks noGrp="1"/>
          </p:cNvSpPr>
          <p:nvPr>
            <p:ph type="body" idx="1"/>
          </p:nvPr>
        </p:nvSpPr>
        <p:spPr>
          <a:xfrm>
            <a:off x="251086" y="118828"/>
            <a:ext cx="7772400" cy="1500187"/>
          </a:xfrm>
        </p:spPr>
        <p:txBody>
          <a:bodyPr/>
          <a:lstStyle/>
          <a:p>
            <a:pPr marL="0" indent="0">
              <a:buNone/>
            </a:pPr>
            <a:endParaRPr lang="en-US">
              <a:solidFill>
                <a:schemeClr val="tx2"/>
              </a:solidFill>
              <a:latin typeface="Optima" panose="02000503060000020004" pitchFamily="2" charset="0"/>
            </a:endParaRPr>
          </a:p>
          <a:p>
            <a:pPr marL="0" indent="0" algn="ctr">
              <a:buNone/>
            </a:pPr>
            <a:endParaRPr lang="en-US">
              <a:solidFill>
                <a:schemeClr val="tx2"/>
              </a:solidFill>
              <a:latin typeface="Optima" panose="02000503060000020004" pitchFamily="2" charset="0"/>
            </a:endParaRPr>
          </a:p>
          <a:p>
            <a:pPr marL="0" indent="0">
              <a:buNone/>
            </a:pPr>
            <a:endParaRPr lang="en-US">
              <a:solidFill>
                <a:schemeClr val="tx2"/>
              </a:solidFill>
              <a:latin typeface="Optima" panose="02000503060000020004" pitchFamily="2" charset="0"/>
            </a:endParaRPr>
          </a:p>
          <a:p>
            <a:pPr marL="0" indent="0" algn="ctr">
              <a:buNone/>
            </a:pPr>
            <a:r>
              <a:rPr lang="en-US" sz="4050">
                <a:solidFill>
                  <a:schemeClr val="tx2"/>
                </a:solidFill>
                <a:latin typeface="Optima" panose="02000503060000020004" pitchFamily="2" charset="0"/>
              </a:rPr>
              <a:t>Best practices in the formation of Parent groups</a:t>
            </a:r>
          </a:p>
        </p:txBody>
      </p:sp>
      <p:sp>
        <p:nvSpPr>
          <p:cNvPr id="8" name="Rectangle 7">
            <a:extLst>
              <a:ext uri="{FF2B5EF4-FFF2-40B4-BE49-F238E27FC236}">
                <a16:creationId xmlns:a16="http://schemas.microsoft.com/office/drawing/2014/main" id="{DD3BF617-5A9A-B449-8824-FA1DDDA999CB}"/>
              </a:ext>
            </a:extLst>
          </p:cNvPr>
          <p:cNvSpPr/>
          <p:nvPr/>
        </p:nvSpPr>
        <p:spPr>
          <a:xfrm>
            <a:off x="0" y="6369840"/>
            <a:ext cx="6648071" cy="369332"/>
          </a:xfrm>
          <a:prstGeom prst="rect">
            <a:avLst/>
          </a:prstGeom>
        </p:spPr>
        <p:txBody>
          <a:bodyPr wrap="square">
            <a:spAutoFit/>
          </a:bodyPr>
          <a:lstStyle/>
          <a:p>
            <a:r>
              <a:rPr lang="en-US">
                <a:solidFill>
                  <a:schemeClr val="tx2"/>
                </a:solidFill>
                <a:latin typeface="Optima" panose="02000503060000020004" pitchFamily="2" charset="0"/>
              </a:rPr>
              <a:t>Group Rules, Structure, and Logistics</a:t>
            </a:r>
            <a:endParaRPr lang="en-US"/>
          </a:p>
        </p:txBody>
      </p:sp>
      <p:pic>
        <p:nvPicPr>
          <p:cNvPr id="2" name="Picture 1">
            <a:extLst>
              <a:ext uri="{FF2B5EF4-FFF2-40B4-BE49-F238E27FC236}">
                <a16:creationId xmlns:a16="http://schemas.microsoft.com/office/drawing/2014/main" id="{48D75992-C884-3E46-A19D-B4A25B5428D8}"/>
              </a:ext>
            </a:extLst>
          </p:cNvPr>
          <p:cNvPicPr>
            <a:picLocks noChangeAspect="1"/>
          </p:cNvPicPr>
          <p:nvPr/>
        </p:nvPicPr>
        <p:blipFill>
          <a:blip r:embed="rId5"/>
          <a:stretch>
            <a:fillRect/>
          </a:stretch>
        </p:blipFill>
        <p:spPr>
          <a:xfrm>
            <a:off x="1546486" y="2018857"/>
            <a:ext cx="5181600" cy="3458155"/>
          </a:xfrm>
          <a:prstGeom prst="rect">
            <a:avLst/>
          </a:prstGeom>
          <a:effectLst>
            <a:softEdge rad="228600"/>
          </a:effectLst>
        </p:spPr>
      </p:pic>
      <p:pic>
        <p:nvPicPr>
          <p:cNvPr id="4" name="Audio Recording Dec 14, 2020 at 3:09:38 PM" descr="Audio Recording Dec 14, 2020 at 3:09:38 PM">
            <a:hlinkClick r:id="" action="ppaction://media"/>
            <a:extLst>
              <a:ext uri="{FF2B5EF4-FFF2-40B4-BE49-F238E27FC236}">
                <a16:creationId xmlns:a16="http://schemas.microsoft.com/office/drawing/2014/main" id="{951B1DCC-DBFB-1F4E-9363-63D4C94ED9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0114" y="290278"/>
            <a:ext cx="812800" cy="812800"/>
          </a:xfrm>
          <a:prstGeom prst="rect">
            <a:avLst/>
          </a:prstGeom>
          <a:solidFill>
            <a:srgbClr val="FFC000"/>
          </a:solidFill>
        </p:spPr>
      </p:pic>
    </p:spTree>
    <p:extLst>
      <p:ext uri="{BB962C8B-B14F-4D97-AF65-F5344CB8AC3E}">
        <p14:creationId xmlns:p14="http://schemas.microsoft.com/office/powerpoint/2010/main" val="16015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C65431-0F3B-BE4F-B327-FBBACC93BF4B}"/>
              </a:ext>
            </a:extLst>
          </p:cNvPr>
          <p:cNvPicPr>
            <a:picLocks noChangeAspect="1"/>
          </p:cNvPicPr>
          <p:nvPr/>
        </p:nvPicPr>
        <p:blipFill>
          <a:blip r:embed="rId4"/>
          <a:stretch>
            <a:fillRect/>
          </a:stretch>
        </p:blipFill>
        <p:spPr>
          <a:xfrm>
            <a:off x="1667243" y="346608"/>
            <a:ext cx="6858000" cy="6858000"/>
          </a:xfrm>
          <a:prstGeom prst="rect">
            <a:avLst/>
          </a:prstGeom>
          <a:noFill/>
          <a:effectLst>
            <a:softEdge rad="685800"/>
          </a:effectLst>
        </p:spPr>
      </p:pic>
      <p:sp>
        <p:nvSpPr>
          <p:cNvPr id="2" name="Title 1">
            <a:extLst>
              <a:ext uri="{FF2B5EF4-FFF2-40B4-BE49-F238E27FC236}">
                <a16:creationId xmlns:a16="http://schemas.microsoft.com/office/drawing/2014/main" id="{5B880C85-B93A-4573-9529-3AD85DEEA821}"/>
              </a:ext>
            </a:extLst>
          </p:cNvPr>
          <p:cNvSpPr>
            <a:spLocks noGrp="1"/>
          </p:cNvSpPr>
          <p:nvPr>
            <p:ph type="title"/>
          </p:nvPr>
        </p:nvSpPr>
        <p:spPr>
          <a:xfrm>
            <a:off x="-128587" y="179686"/>
            <a:ext cx="8229600" cy="1143000"/>
          </a:xfrm>
        </p:spPr>
        <p:txBody>
          <a:bodyPr/>
          <a:lstStyle/>
          <a:p>
            <a:r>
              <a:rPr lang="en-US" sz="4000">
                <a:solidFill>
                  <a:schemeClr val="tx2"/>
                </a:solidFill>
                <a:latin typeface="Optima" panose="02000503060000020004" pitchFamily="2" charset="0"/>
              </a:rPr>
              <a:t>Setting Structure and Group Rules</a:t>
            </a:r>
          </a:p>
        </p:txBody>
      </p:sp>
      <p:sp>
        <p:nvSpPr>
          <p:cNvPr id="3" name="Content Placeholder 2">
            <a:extLst>
              <a:ext uri="{FF2B5EF4-FFF2-40B4-BE49-F238E27FC236}">
                <a16:creationId xmlns:a16="http://schemas.microsoft.com/office/drawing/2014/main" id="{68C4F962-1925-436C-8415-7942E04F25CD}"/>
              </a:ext>
            </a:extLst>
          </p:cNvPr>
          <p:cNvSpPr>
            <a:spLocks noGrp="1"/>
          </p:cNvSpPr>
          <p:nvPr>
            <p:ph idx="1"/>
          </p:nvPr>
        </p:nvSpPr>
        <p:spPr>
          <a:xfrm>
            <a:off x="2931865" y="1319134"/>
            <a:ext cx="4328756" cy="5050706"/>
          </a:xfrm>
        </p:spPr>
        <p:txBody>
          <a:bodyPr>
            <a:normAutofit fontScale="92500" lnSpcReduction="20000"/>
          </a:bodyPr>
          <a:lstStyle/>
          <a:p>
            <a:pPr marL="0" indent="0" algn="ctr">
              <a:buNone/>
            </a:pPr>
            <a:r>
              <a:rPr lang="en-US" sz="2000">
                <a:solidFill>
                  <a:schemeClr val="tx2"/>
                </a:solidFill>
                <a:latin typeface="Optima" panose="02000503060000020004" pitchFamily="2" charset="0"/>
              </a:rPr>
              <a:t>Initial Meeting:</a:t>
            </a:r>
          </a:p>
          <a:p>
            <a:pPr>
              <a:buFont typeface="Wingdings" pitchFamily="2" charset="2"/>
              <a:buChar char="§"/>
            </a:pPr>
            <a:r>
              <a:rPr lang="en-US" sz="2000">
                <a:solidFill>
                  <a:schemeClr val="tx2"/>
                </a:solidFill>
                <a:latin typeface="Optima" panose="02000503060000020004" pitchFamily="2" charset="0"/>
              </a:rPr>
              <a:t>Set the structure, ground rules, and tone</a:t>
            </a:r>
          </a:p>
          <a:p>
            <a:pPr>
              <a:buFont typeface="Wingdings" pitchFamily="2" charset="2"/>
              <a:buChar char="§"/>
            </a:pPr>
            <a:r>
              <a:rPr lang="en-US" sz="2000">
                <a:solidFill>
                  <a:schemeClr val="tx2"/>
                </a:solidFill>
                <a:latin typeface="Optima" panose="02000503060000020004" pitchFamily="2" charset="0"/>
              </a:rPr>
              <a:t>Have members introduce themselves and share a goal they have for group</a:t>
            </a:r>
          </a:p>
          <a:p>
            <a:pPr>
              <a:buFont typeface="Wingdings" pitchFamily="2" charset="2"/>
              <a:buChar char="§"/>
            </a:pPr>
            <a:r>
              <a:rPr lang="en-US" sz="2000">
                <a:solidFill>
                  <a:schemeClr val="tx2"/>
                </a:solidFill>
                <a:latin typeface="Optima" panose="02000503060000020004" pitchFamily="2" charset="0"/>
              </a:rPr>
              <a:t>Discuss logistics and process</a:t>
            </a:r>
          </a:p>
          <a:p>
            <a:pPr>
              <a:buFont typeface="Wingdings" pitchFamily="2" charset="2"/>
              <a:buChar char="§"/>
            </a:pPr>
            <a:r>
              <a:rPr lang="en-US" sz="2000">
                <a:solidFill>
                  <a:schemeClr val="tx2"/>
                </a:solidFill>
                <a:latin typeface="Optima" panose="02000503060000020004" pitchFamily="2" charset="0"/>
              </a:rPr>
              <a:t>Review purpose of intervention</a:t>
            </a:r>
          </a:p>
          <a:p>
            <a:pPr>
              <a:buFont typeface="Wingdings" pitchFamily="2" charset="2"/>
              <a:buChar char="§"/>
            </a:pPr>
            <a:r>
              <a:rPr lang="en-US" sz="2000">
                <a:solidFill>
                  <a:schemeClr val="tx2"/>
                </a:solidFill>
                <a:latin typeface="Optima" panose="02000503060000020004" pitchFamily="2" charset="0"/>
              </a:rPr>
              <a:t>Discussion number of sessions, mention any possible visitors, whether the group is closed (no new members) versus open (new members may attend)</a:t>
            </a:r>
          </a:p>
          <a:p>
            <a:pPr>
              <a:buFont typeface="Wingdings" pitchFamily="2" charset="2"/>
              <a:buChar char="§"/>
            </a:pPr>
            <a:r>
              <a:rPr lang="en-US" sz="2000">
                <a:solidFill>
                  <a:schemeClr val="tx2"/>
                </a:solidFill>
                <a:latin typeface="Optima" panose="02000503060000020004" pitchFamily="2" charset="0"/>
              </a:rPr>
              <a:t>Discuss expectations for letting you know about missed sessions</a:t>
            </a:r>
          </a:p>
          <a:p>
            <a:pPr>
              <a:buFont typeface="Wingdings" pitchFamily="2" charset="2"/>
              <a:buChar char="§"/>
            </a:pPr>
            <a:r>
              <a:rPr lang="en-US" sz="2000">
                <a:solidFill>
                  <a:schemeClr val="tx2"/>
                </a:solidFill>
                <a:latin typeface="Optima" panose="02000503060000020004" pitchFamily="2" charset="0"/>
              </a:rPr>
              <a:t>Encourage active participation</a:t>
            </a:r>
          </a:p>
          <a:p>
            <a:pPr>
              <a:buFont typeface="Wingdings" pitchFamily="2" charset="2"/>
              <a:buChar char="§"/>
            </a:pPr>
            <a:r>
              <a:rPr lang="en-US" sz="2000">
                <a:solidFill>
                  <a:schemeClr val="tx2"/>
                </a:solidFill>
                <a:latin typeface="Optima" panose="02000503060000020004" pitchFamily="2" charset="0"/>
              </a:rPr>
              <a:t>Welcome!!!</a:t>
            </a:r>
          </a:p>
          <a:p>
            <a:pPr>
              <a:buFont typeface="Wingdings" pitchFamily="2" charset="2"/>
              <a:buChar char="§"/>
            </a:pPr>
            <a:r>
              <a:rPr lang="en-US" sz="2000">
                <a:solidFill>
                  <a:schemeClr val="tx2"/>
                </a:solidFill>
                <a:latin typeface="Optima" panose="02000503060000020004" pitchFamily="2" charset="0"/>
              </a:rPr>
              <a:t>Allow time for expression of concerns</a:t>
            </a:r>
          </a:p>
        </p:txBody>
      </p:sp>
      <p:sp>
        <p:nvSpPr>
          <p:cNvPr id="4" name="Rectangle 3">
            <a:extLst>
              <a:ext uri="{FF2B5EF4-FFF2-40B4-BE49-F238E27FC236}">
                <a16:creationId xmlns:a16="http://schemas.microsoft.com/office/drawing/2014/main" id="{C4980F93-1545-D64A-B6FD-7A2AB1527E5E}"/>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pic>
        <p:nvPicPr>
          <p:cNvPr id="6" name="Audio Recording Dec 14, 2020 at 3:10:45 PM" descr="Audio Recording Dec 14, 2020 at 3:10:45 PM">
            <a:hlinkClick r:id="" action="ppaction://media"/>
            <a:extLst>
              <a:ext uri="{FF2B5EF4-FFF2-40B4-BE49-F238E27FC236}">
                <a16:creationId xmlns:a16="http://schemas.microsoft.com/office/drawing/2014/main" id="{31290F15-CD2C-2448-B722-B4EBAE7857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6618" y="318331"/>
            <a:ext cx="812800" cy="812800"/>
          </a:xfrm>
          <a:prstGeom prst="rect">
            <a:avLst/>
          </a:prstGeom>
          <a:solidFill>
            <a:srgbClr val="FAB134"/>
          </a:solidFill>
        </p:spPr>
      </p:pic>
    </p:spTree>
    <p:extLst>
      <p:ext uri="{BB962C8B-B14F-4D97-AF65-F5344CB8AC3E}">
        <p14:creationId xmlns:p14="http://schemas.microsoft.com/office/powerpoint/2010/main" val="185798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44CD-DBEA-4765-AB2A-ED12C10FEA81}"/>
              </a:ext>
            </a:extLst>
          </p:cNvPr>
          <p:cNvSpPr>
            <a:spLocks noGrp="1"/>
          </p:cNvSpPr>
          <p:nvPr>
            <p:ph type="title"/>
          </p:nvPr>
        </p:nvSpPr>
        <p:spPr>
          <a:xfrm>
            <a:off x="134912" y="320676"/>
            <a:ext cx="8229600" cy="1143000"/>
          </a:xfrm>
        </p:spPr>
        <p:txBody>
          <a:bodyPr/>
          <a:lstStyle/>
          <a:p>
            <a:r>
              <a:rPr lang="en-US" sz="3600">
                <a:solidFill>
                  <a:schemeClr val="tx2"/>
                </a:solidFill>
                <a:latin typeface="Optima" panose="02000503060000020004" pitchFamily="2" charset="0"/>
              </a:rPr>
              <a:t>Setting Structure and Group Rules</a:t>
            </a:r>
          </a:p>
        </p:txBody>
      </p:sp>
      <p:sp>
        <p:nvSpPr>
          <p:cNvPr id="3" name="Content Placeholder 2">
            <a:extLst>
              <a:ext uri="{FF2B5EF4-FFF2-40B4-BE49-F238E27FC236}">
                <a16:creationId xmlns:a16="http://schemas.microsoft.com/office/drawing/2014/main" id="{2914CD70-6839-4783-85E8-2551495C7D60}"/>
              </a:ext>
            </a:extLst>
          </p:cNvPr>
          <p:cNvSpPr>
            <a:spLocks noGrp="1"/>
          </p:cNvSpPr>
          <p:nvPr>
            <p:ph idx="1"/>
          </p:nvPr>
        </p:nvSpPr>
        <p:spPr>
          <a:xfrm>
            <a:off x="921895" y="1352775"/>
            <a:ext cx="8087193" cy="5230587"/>
          </a:xfrm>
        </p:spPr>
        <p:txBody>
          <a:bodyPr>
            <a:normAutofit/>
          </a:bodyPr>
          <a:lstStyle/>
          <a:p>
            <a:pPr>
              <a:lnSpc>
                <a:spcPct val="150000"/>
              </a:lnSpc>
              <a:buFont typeface="Wingdings" pitchFamily="2" charset="2"/>
              <a:buChar char="q"/>
            </a:pPr>
            <a:r>
              <a:rPr lang="en-US">
                <a:solidFill>
                  <a:schemeClr val="tx2"/>
                </a:solidFill>
                <a:latin typeface="Optima" panose="02000503060000020004" pitchFamily="2" charset="0"/>
              </a:rPr>
              <a:t>Confidentiality</a:t>
            </a:r>
          </a:p>
          <a:p>
            <a:pPr>
              <a:lnSpc>
                <a:spcPct val="150000"/>
              </a:lnSpc>
              <a:buFont typeface="Wingdings" pitchFamily="2" charset="2"/>
              <a:buChar char="q"/>
            </a:pPr>
            <a:r>
              <a:rPr lang="en-US">
                <a:solidFill>
                  <a:schemeClr val="tx2"/>
                </a:solidFill>
                <a:latin typeface="Optima" panose="02000503060000020004" pitchFamily="2" charset="0"/>
              </a:rPr>
              <a:t>Enforcing a Time Schedule</a:t>
            </a:r>
          </a:p>
          <a:p>
            <a:pPr>
              <a:lnSpc>
                <a:spcPct val="150000"/>
              </a:lnSpc>
              <a:buFont typeface="Wingdings" pitchFamily="2" charset="2"/>
              <a:buChar char="q"/>
            </a:pPr>
            <a:r>
              <a:rPr lang="en-US">
                <a:solidFill>
                  <a:schemeClr val="tx2"/>
                </a:solidFill>
                <a:latin typeface="Optima" panose="02000503060000020004" pitchFamily="2" charset="0"/>
              </a:rPr>
              <a:t>Sticking to Your Agenda</a:t>
            </a:r>
          </a:p>
        </p:txBody>
      </p:sp>
      <p:sp>
        <p:nvSpPr>
          <p:cNvPr id="4" name="Rectangle 3">
            <a:extLst>
              <a:ext uri="{FF2B5EF4-FFF2-40B4-BE49-F238E27FC236}">
                <a16:creationId xmlns:a16="http://schemas.microsoft.com/office/drawing/2014/main" id="{5F344E20-8603-304F-BCA5-B32366AB0A94}"/>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pic>
        <p:nvPicPr>
          <p:cNvPr id="5" name="Audio Recording Dec 14, 2020 at 3:19:30 PM" descr="Audio Recording Dec 14, 2020 at 3:19:30 PM">
            <a:hlinkClick r:id="" action="ppaction://media"/>
            <a:extLst>
              <a:ext uri="{FF2B5EF4-FFF2-40B4-BE49-F238E27FC236}">
                <a16:creationId xmlns:a16="http://schemas.microsoft.com/office/drawing/2014/main" id="{025CCB66-3237-6749-8832-D99D9305BE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66087" y="274638"/>
            <a:ext cx="812800" cy="812800"/>
          </a:xfrm>
          <a:prstGeom prst="rect">
            <a:avLst/>
          </a:prstGeom>
          <a:solidFill>
            <a:srgbClr val="FAB134"/>
          </a:solidFill>
        </p:spPr>
      </p:pic>
    </p:spTree>
    <p:extLst>
      <p:ext uri="{BB962C8B-B14F-4D97-AF65-F5344CB8AC3E}">
        <p14:creationId xmlns:p14="http://schemas.microsoft.com/office/powerpoint/2010/main" val="38818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A323-C201-4C4A-BE16-A022641C8F99}"/>
              </a:ext>
            </a:extLst>
          </p:cNvPr>
          <p:cNvSpPr>
            <a:spLocks noGrp="1"/>
          </p:cNvSpPr>
          <p:nvPr>
            <p:ph type="title"/>
          </p:nvPr>
        </p:nvSpPr>
        <p:spPr>
          <a:xfrm>
            <a:off x="-157162" y="457200"/>
            <a:ext cx="8229600" cy="1143000"/>
          </a:xfrm>
        </p:spPr>
        <p:txBody>
          <a:bodyPr/>
          <a:lstStyle/>
          <a:p>
            <a:r>
              <a:rPr lang="en-US" sz="4000">
                <a:solidFill>
                  <a:schemeClr val="tx2"/>
                </a:solidFill>
                <a:latin typeface="Optima" panose="02000503060000020004" pitchFamily="2" charset="0"/>
              </a:rPr>
              <a:t>Setting Structure and Group Rules</a:t>
            </a:r>
          </a:p>
        </p:txBody>
      </p:sp>
      <p:sp>
        <p:nvSpPr>
          <p:cNvPr id="3" name="Content Placeholder 2">
            <a:extLst>
              <a:ext uri="{FF2B5EF4-FFF2-40B4-BE49-F238E27FC236}">
                <a16:creationId xmlns:a16="http://schemas.microsoft.com/office/drawing/2014/main" id="{8B04C4F1-97CF-4AC2-B30D-AC85D910756E}"/>
              </a:ext>
            </a:extLst>
          </p:cNvPr>
          <p:cNvSpPr>
            <a:spLocks noGrp="1"/>
          </p:cNvSpPr>
          <p:nvPr>
            <p:ph sz="half" idx="1"/>
          </p:nvPr>
        </p:nvSpPr>
        <p:spPr/>
        <p:txBody>
          <a:bodyPr>
            <a:normAutofit/>
          </a:bodyPr>
          <a:lstStyle/>
          <a:p>
            <a:pPr>
              <a:buFont typeface="Wingdings" pitchFamily="2" charset="2"/>
              <a:buChar char="q"/>
            </a:pPr>
            <a:r>
              <a:rPr lang="en-US" sz="2400">
                <a:solidFill>
                  <a:srgbClr val="192E50"/>
                </a:solidFill>
                <a:latin typeface="Optima" panose="02000503060000020004" pitchFamily="2" charset="0"/>
              </a:rPr>
              <a:t>Ask Parents to Share Goals</a:t>
            </a:r>
          </a:p>
          <a:p>
            <a:pPr lvl="1">
              <a:buFont typeface="Wingdings" pitchFamily="2" charset="2"/>
              <a:buChar char="q"/>
            </a:pPr>
            <a:r>
              <a:rPr lang="en-US" sz="2000">
                <a:solidFill>
                  <a:srgbClr val="192E50"/>
                </a:solidFill>
                <a:latin typeface="Optima" panose="02000503060000020004" pitchFamily="2" charset="0"/>
              </a:rPr>
              <a:t>Can build cohesion</a:t>
            </a:r>
          </a:p>
          <a:p>
            <a:pPr lvl="1">
              <a:buFont typeface="Wingdings" pitchFamily="2" charset="2"/>
              <a:buChar char="q"/>
            </a:pPr>
            <a:endParaRPr lang="en-US"/>
          </a:p>
        </p:txBody>
      </p:sp>
      <p:sp>
        <p:nvSpPr>
          <p:cNvPr id="5" name="Content Placeholder 4">
            <a:extLst>
              <a:ext uri="{FF2B5EF4-FFF2-40B4-BE49-F238E27FC236}">
                <a16:creationId xmlns:a16="http://schemas.microsoft.com/office/drawing/2014/main" id="{FBAB749D-63FE-8A4C-AB32-4846DBAACE71}"/>
              </a:ext>
            </a:extLst>
          </p:cNvPr>
          <p:cNvSpPr>
            <a:spLocks noGrp="1"/>
          </p:cNvSpPr>
          <p:nvPr>
            <p:ph sz="half" idx="2"/>
          </p:nvPr>
        </p:nvSpPr>
        <p:spPr/>
        <p:txBody>
          <a:bodyPr/>
          <a:lstStyle/>
          <a:p>
            <a:pPr>
              <a:buFont typeface="Wingdings" pitchFamily="2" charset="2"/>
              <a:buChar char="q"/>
            </a:pPr>
            <a:r>
              <a:rPr lang="en-US" sz="2400">
                <a:solidFill>
                  <a:schemeClr val="tx2"/>
                </a:solidFill>
                <a:latin typeface="Optima" panose="02000503060000020004" pitchFamily="2" charset="0"/>
              </a:rPr>
              <a:t>Dealing with Questions Regarding Qualifications of Group Leader(s)</a:t>
            </a:r>
          </a:p>
          <a:p>
            <a:pPr lvl="1">
              <a:buFont typeface="Wingdings" pitchFamily="2" charset="2"/>
              <a:buChar char="q"/>
            </a:pPr>
            <a:r>
              <a:rPr lang="en-US">
                <a:solidFill>
                  <a:schemeClr val="tx2"/>
                </a:solidFill>
                <a:latin typeface="Optima" panose="02000503060000020004" pitchFamily="2" charset="0"/>
              </a:rPr>
              <a:t>Highlight:</a:t>
            </a:r>
          </a:p>
          <a:p>
            <a:pPr lvl="2">
              <a:buFont typeface="Wingdings" pitchFamily="2" charset="2"/>
              <a:buChar char="q"/>
            </a:pPr>
            <a:r>
              <a:rPr lang="en-US">
                <a:solidFill>
                  <a:schemeClr val="tx2"/>
                </a:solidFill>
                <a:latin typeface="Optima" panose="02000503060000020004" pitchFamily="2" charset="0"/>
              </a:rPr>
              <a:t>Collaborative nature of group</a:t>
            </a:r>
          </a:p>
          <a:p>
            <a:pPr lvl="2">
              <a:buFont typeface="Wingdings" pitchFamily="2" charset="2"/>
              <a:buChar char="q"/>
            </a:pPr>
            <a:r>
              <a:rPr lang="en-US">
                <a:solidFill>
                  <a:schemeClr val="tx2"/>
                </a:solidFill>
                <a:latin typeface="Optima" panose="02000503060000020004" pitchFamily="2" charset="0"/>
              </a:rPr>
              <a:t>How helpful these strategies have been for many other parents</a:t>
            </a:r>
          </a:p>
          <a:p>
            <a:pPr lvl="2">
              <a:buFont typeface="Wingdings" pitchFamily="2" charset="2"/>
              <a:buChar char="q"/>
            </a:pPr>
            <a:r>
              <a:rPr lang="en-US" sz="1800">
                <a:solidFill>
                  <a:schemeClr val="tx2"/>
                </a:solidFill>
                <a:latin typeface="Optima" panose="02000503060000020004" pitchFamily="2" charset="0"/>
              </a:rPr>
              <a:t>Be careful about setting yourself up as the “expert”</a:t>
            </a:r>
            <a:endParaRPr lang="en-US" sz="4800">
              <a:solidFill>
                <a:schemeClr val="tx2"/>
              </a:solidFill>
              <a:latin typeface="Optima" panose="02000503060000020004" pitchFamily="2" charset="0"/>
            </a:endParaRPr>
          </a:p>
          <a:p>
            <a:endParaRPr lang="en-US">
              <a:solidFill>
                <a:schemeClr val="tx2"/>
              </a:solidFill>
              <a:latin typeface="Optima" panose="02000503060000020004" pitchFamily="2" charset="0"/>
            </a:endParaRPr>
          </a:p>
        </p:txBody>
      </p:sp>
      <p:sp>
        <p:nvSpPr>
          <p:cNvPr id="4" name="Rectangle 3">
            <a:extLst>
              <a:ext uri="{FF2B5EF4-FFF2-40B4-BE49-F238E27FC236}">
                <a16:creationId xmlns:a16="http://schemas.microsoft.com/office/drawing/2014/main" id="{5AC8723B-43B0-BB4A-98B5-2BB007DCBF41}"/>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sp>
        <p:nvSpPr>
          <p:cNvPr id="6" name="TextBox 5">
            <a:extLst>
              <a:ext uri="{FF2B5EF4-FFF2-40B4-BE49-F238E27FC236}">
                <a16:creationId xmlns:a16="http://schemas.microsoft.com/office/drawing/2014/main" id="{50B54537-E843-EB48-A1A1-725F018F92CF}"/>
              </a:ext>
            </a:extLst>
          </p:cNvPr>
          <p:cNvSpPr txBox="1"/>
          <p:nvPr/>
        </p:nvSpPr>
        <p:spPr>
          <a:xfrm rot="20689384">
            <a:off x="869391" y="2948992"/>
            <a:ext cx="3619290" cy="2585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a:solidFill>
                  <a:schemeClr val="bg1"/>
                </a:solidFill>
                <a:latin typeface="Optima" panose="02000503060000020004" pitchFamily="2" charset="0"/>
              </a:rPr>
              <a:t>“I’ve studied [or worked with ___] and know the techniques that will be used in this group very well. However, I am not the one who is at home, living with your children. I am looking to you as parents to share your experiences and what you have learned as parents, since you are the experts on your children.”</a:t>
            </a:r>
          </a:p>
          <a:p>
            <a:pPr algn="ctr"/>
            <a:endParaRPr lang="en-US"/>
          </a:p>
        </p:txBody>
      </p:sp>
      <p:pic>
        <p:nvPicPr>
          <p:cNvPr id="7" name="Audio Recording Dec 14, 2020 at 3:21:12 PM" descr="Audio Recording Dec 14, 2020 at 3:21:12 PM">
            <a:hlinkClick r:id="" action="ppaction://media"/>
            <a:extLst>
              <a:ext uri="{FF2B5EF4-FFF2-40B4-BE49-F238E27FC236}">
                <a16:creationId xmlns:a16="http://schemas.microsoft.com/office/drawing/2014/main" id="{5FA81FF2-F38A-ED4F-A2C8-BCF712CD43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4000" y="418878"/>
            <a:ext cx="812800" cy="812800"/>
          </a:xfrm>
          <a:prstGeom prst="rect">
            <a:avLst/>
          </a:prstGeom>
          <a:solidFill>
            <a:srgbClr val="FFC000"/>
          </a:solidFill>
        </p:spPr>
      </p:pic>
    </p:spTree>
    <p:extLst>
      <p:ext uri="{BB962C8B-B14F-4D97-AF65-F5344CB8AC3E}">
        <p14:creationId xmlns:p14="http://schemas.microsoft.com/office/powerpoint/2010/main" val="139501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D719E-1471-44D1-84C2-4C8E85F29C52}"/>
              </a:ext>
            </a:extLst>
          </p:cNvPr>
          <p:cNvSpPr>
            <a:spLocks noGrp="1"/>
          </p:cNvSpPr>
          <p:nvPr>
            <p:ph type="title"/>
          </p:nvPr>
        </p:nvSpPr>
        <p:spPr>
          <a:xfrm>
            <a:off x="0" y="274638"/>
            <a:ext cx="8229600" cy="1143000"/>
          </a:xfrm>
        </p:spPr>
        <p:txBody>
          <a:bodyPr/>
          <a:lstStyle/>
          <a:p>
            <a:r>
              <a:rPr lang="en-US" sz="4000">
                <a:solidFill>
                  <a:srgbClr val="192E50"/>
                </a:solidFill>
                <a:latin typeface="Optima" panose="02000503060000020004" pitchFamily="2" charset="0"/>
              </a:rPr>
              <a:t>Setting Structure and Group Rules</a:t>
            </a:r>
          </a:p>
        </p:txBody>
      </p:sp>
      <p:sp>
        <p:nvSpPr>
          <p:cNvPr id="3" name="Content Placeholder 2">
            <a:extLst>
              <a:ext uri="{FF2B5EF4-FFF2-40B4-BE49-F238E27FC236}">
                <a16:creationId xmlns:a16="http://schemas.microsoft.com/office/drawing/2014/main" id="{8652473B-599F-4518-B8EC-1E4CF5139DBC}"/>
              </a:ext>
            </a:extLst>
          </p:cNvPr>
          <p:cNvSpPr>
            <a:spLocks noGrp="1"/>
          </p:cNvSpPr>
          <p:nvPr>
            <p:ph idx="1"/>
          </p:nvPr>
        </p:nvSpPr>
        <p:spPr>
          <a:xfrm>
            <a:off x="0" y="1417638"/>
            <a:ext cx="4362138" cy="4830170"/>
          </a:xfrm>
        </p:spPr>
        <p:txBody>
          <a:bodyPr/>
          <a:lstStyle/>
          <a:p>
            <a:pPr marL="0" indent="0" algn="ctr">
              <a:buNone/>
            </a:pPr>
            <a:r>
              <a:rPr lang="en-US" sz="2800">
                <a:solidFill>
                  <a:srgbClr val="192E50"/>
                </a:solidFill>
                <a:latin typeface="Optima" panose="02000503060000020004" pitchFamily="2" charset="0"/>
              </a:rPr>
              <a:t>When Parents Challenge</a:t>
            </a:r>
          </a:p>
          <a:p>
            <a:pPr marL="0" indent="0" algn="ctr">
              <a:buNone/>
            </a:pPr>
            <a:r>
              <a:rPr lang="en-US" sz="2800">
                <a:solidFill>
                  <a:srgbClr val="192E50"/>
                </a:solidFill>
                <a:latin typeface="Optima" panose="02000503060000020004" pitchFamily="2" charset="0"/>
              </a:rPr>
              <a:t>The Group Leader</a:t>
            </a:r>
          </a:p>
          <a:p>
            <a:pPr marL="0" indent="0" algn="ctr">
              <a:buNone/>
            </a:pPr>
            <a:endParaRPr lang="en-US" sz="2800">
              <a:solidFill>
                <a:srgbClr val="192E50"/>
              </a:solidFill>
              <a:latin typeface="Optima" panose="02000503060000020004" pitchFamily="2" charset="0"/>
            </a:endParaRPr>
          </a:p>
          <a:p>
            <a:pPr lvl="1">
              <a:buFont typeface="Wingdings" pitchFamily="2" charset="2"/>
              <a:buChar char="§"/>
            </a:pPr>
            <a:r>
              <a:rPr lang="en-US">
                <a:solidFill>
                  <a:srgbClr val="192E50"/>
                </a:solidFill>
                <a:latin typeface="Optima" panose="02000503060000020004" pitchFamily="2" charset="0"/>
              </a:rPr>
              <a:t>Similar reasons as children</a:t>
            </a:r>
          </a:p>
          <a:p>
            <a:pPr lvl="1">
              <a:buFont typeface="Wingdings" pitchFamily="2" charset="2"/>
              <a:buChar char="§"/>
            </a:pPr>
            <a:r>
              <a:rPr lang="en-US">
                <a:solidFill>
                  <a:srgbClr val="192E50"/>
                </a:solidFill>
                <a:latin typeface="Optima" panose="02000503060000020004" pitchFamily="2" charset="0"/>
              </a:rPr>
              <a:t>Parenting inexperience</a:t>
            </a:r>
          </a:p>
        </p:txBody>
      </p:sp>
      <p:sp>
        <p:nvSpPr>
          <p:cNvPr id="4" name="Rectangle 3">
            <a:extLst>
              <a:ext uri="{FF2B5EF4-FFF2-40B4-BE49-F238E27FC236}">
                <a16:creationId xmlns:a16="http://schemas.microsoft.com/office/drawing/2014/main" id="{A9C6CD5D-A564-364A-BB86-82EB12260AAA}"/>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sp>
        <p:nvSpPr>
          <p:cNvPr id="5" name="Rectangle 4">
            <a:extLst>
              <a:ext uri="{FF2B5EF4-FFF2-40B4-BE49-F238E27FC236}">
                <a16:creationId xmlns:a16="http://schemas.microsoft.com/office/drawing/2014/main" id="{6C9B29F1-2FA4-224D-BBF1-E0B1E7B678AA}"/>
              </a:ext>
            </a:extLst>
          </p:cNvPr>
          <p:cNvSpPr/>
          <p:nvPr/>
        </p:nvSpPr>
        <p:spPr>
          <a:xfrm>
            <a:off x="4362138" y="1417638"/>
            <a:ext cx="4781862" cy="501675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1"/>
            <a:r>
              <a:rPr lang="en-US" sz="2000">
                <a:solidFill>
                  <a:schemeClr val="bg1"/>
                </a:solidFill>
                <a:latin typeface="Optima" panose="02000503060000020004" pitchFamily="2" charset="0"/>
              </a:rPr>
              <a:t>“You know, you’re probably right about that. It’s hard to know exactly what it’s like to be a parent when you’ve never been one. And I’m going to be counting on you and the other parents to help me understand what it’s like for you. </a:t>
            </a:r>
          </a:p>
          <a:p>
            <a:pPr lvl="1"/>
            <a:r>
              <a:rPr lang="en-US" sz="2000">
                <a:solidFill>
                  <a:schemeClr val="bg1"/>
                </a:solidFill>
                <a:latin typeface="Optima" panose="02000503060000020004" pitchFamily="2" charset="0"/>
              </a:rPr>
              <a:t>On the other hand, I’ve worked with children and families and studied child behavior. This program has been shown to work for lots of parents. I would like to share this research-supported approach with you.</a:t>
            </a:r>
          </a:p>
          <a:p>
            <a:pPr lvl="1"/>
            <a:r>
              <a:rPr lang="en-US" sz="2000">
                <a:solidFill>
                  <a:schemeClr val="bg1"/>
                </a:solidFill>
                <a:latin typeface="Optima" panose="02000503060000020004" pitchFamily="2" charset="0"/>
              </a:rPr>
              <a:t> I think we both have contributions to make. Hopefully, we can all learn from each other’s experiences.”</a:t>
            </a:r>
            <a:endParaRPr lang="en-US" sz="3200">
              <a:solidFill>
                <a:schemeClr val="bg1"/>
              </a:solidFill>
              <a:latin typeface="Optima" panose="02000503060000020004" pitchFamily="2" charset="0"/>
            </a:endParaRPr>
          </a:p>
        </p:txBody>
      </p:sp>
      <p:pic>
        <p:nvPicPr>
          <p:cNvPr id="6" name="Audio Recording Dec 14, 2020 at 3:22:51 PM" descr="Audio Recording Dec 14, 2020 at 3:22:51 PM">
            <a:hlinkClick r:id="" action="ppaction://media"/>
            <a:extLst>
              <a:ext uri="{FF2B5EF4-FFF2-40B4-BE49-F238E27FC236}">
                <a16:creationId xmlns:a16="http://schemas.microsoft.com/office/drawing/2014/main" id="{2F93DD14-FADD-A940-838D-DA7FE7C785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37512" y="274638"/>
            <a:ext cx="812800" cy="812800"/>
          </a:xfrm>
          <a:prstGeom prst="rect">
            <a:avLst/>
          </a:prstGeom>
          <a:solidFill>
            <a:srgbClr val="FAB134"/>
          </a:solidFill>
        </p:spPr>
      </p:pic>
    </p:spTree>
    <p:extLst>
      <p:ext uri="{BB962C8B-B14F-4D97-AF65-F5344CB8AC3E}">
        <p14:creationId xmlns:p14="http://schemas.microsoft.com/office/powerpoint/2010/main" val="206326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7F646-FF79-4ED6-B12E-0D5675775E8D}"/>
              </a:ext>
            </a:extLst>
          </p:cNvPr>
          <p:cNvSpPr>
            <a:spLocks noGrp="1"/>
          </p:cNvSpPr>
          <p:nvPr>
            <p:ph type="title"/>
          </p:nvPr>
        </p:nvSpPr>
        <p:spPr/>
        <p:txBody>
          <a:bodyPr/>
          <a:lstStyle/>
          <a:p>
            <a:r>
              <a:rPr lang="en-US">
                <a:solidFill>
                  <a:srgbClr val="192E50"/>
                </a:solidFill>
                <a:latin typeface="Optima" panose="02000503060000020004" pitchFamily="2" charset="0"/>
              </a:rPr>
              <a:t>Anticipating Issues</a:t>
            </a:r>
          </a:p>
        </p:txBody>
      </p:sp>
      <p:sp>
        <p:nvSpPr>
          <p:cNvPr id="3" name="Content Placeholder 2">
            <a:extLst>
              <a:ext uri="{FF2B5EF4-FFF2-40B4-BE49-F238E27FC236}">
                <a16:creationId xmlns:a16="http://schemas.microsoft.com/office/drawing/2014/main" id="{0DBE8376-323C-4A60-B23B-3EA41B67CAB1}"/>
              </a:ext>
            </a:extLst>
          </p:cNvPr>
          <p:cNvSpPr>
            <a:spLocks noGrp="1"/>
          </p:cNvSpPr>
          <p:nvPr>
            <p:ph idx="1"/>
          </p:nvPr>
        </p:nvSpPr>
        <p:spPr/>
        <p:txBody>
          <a:bodyPr/>
          <a:lstStyle/>
          <a:p>
            <a:r>
              <a:rPr lang="en-US" sz="2800">
                <a:solidFill>
                  <a:srgbClr val="192E50"/>
                </a:solidFill>
                <a:latin typeface="Optima" panose="02000503060000020004" pitchFamily="2" charset="0"/>
              </a:rPr>
              <a:t>Consider possible challenges and worst-case scenarios </a:t>
            </a:r>
          </a:p>
          <a:p>
            <a:r>
              <a:rPr lang="en-US" sz="2800">
                <a:solidFill>
                  <a:srgbClr val="192E50"/>
                </a:solidFill>
                <a:latin typeface="Optima" panose="02000503060000020004" pitchFamily="2" charset="0"/>
              </a:rPr>
              <a:t>Be prepared to report abuse and neglect according to school, agency, and/or state guidelines</a:t>
            </a:r>
          </a:p>
          <a:p>
            <a:r>
              <a:rPr lang="en-US" sz="2800">
                <a:solidFill>
                  <a:srgbClr val="192E50"/>
                </a:solidFill>
                <a:latin typeface="Optima" panose="02000503060000020004" pitchFamily="2" charset="0"/>
              </a:rPr>
              <a:t>Have a list of referrals </a:t>
            </a:r>
          </a:p>
          <a:p>
            <a:r>
              <a:rPr lang="en-US" sz="2800">
                <a:solidFill>
                  <a:srgbClr val="192E50"/>
                </a:solidFill>
                <a:latin typeface="Optima" panose="02000503060000020004" pitchFamily="2" charset="0"/>
              </a:rPr>
              <a:t>Changing circumstances</a:t>
            </a:r>
          </a:p>
        </p:txBody>
      </p:sp>
      <p:sp>
        <p:nvSpPr>
          <p:cNvPr id="4" name="Rectangle 3">
            <a:extLst>
              <a:ext uri="{FF2B5EF4-FFF2-40B4-BE49-F238E27FC236}">
                <a16:creationId xmlns:a16="http://schemas.microsoft.com/office/drawing/2014/main" id="{FCD5CDB9-AE9E-564B-B5FD-7FF237614196}"/>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pic>
        <p:nvPicPr>
          <p:cNvPr id="5" name="Audio Recording Dec 14, 2020 at 3:25:30 PM" descr="Audio Recording Dec 14, 2020 at 3:25:30 PM">
            <a:hlinkClick r:id="" action="ppaction://media"/>
            <a:extLst>
              <a:ext uri="{FF2B5EF4-FFF2-40B4-BE49-F238E27FC236}">
                <a16:creationId xmlns:a16="http://schemas.microsoft.com/office/drawing/2014/main" id="{B2783C3F-B772-FA41-A60C-D43C8D63A1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4000" y="274638"/>
            <a:ext cx="812800" cy="812800"/>
          </a:xfrm>
          <a:prstGeom prst="rect">
            <a:avLst/>
          </a:prstGeom>
          <a:solidFill>
            <a:srgbClr val="FFC000"/>
          </a:solidFill>
        </p:spPr>
      </p:pic>
    </p:spTree>
    <p:extLst>
      <p:ext uri="{BB962C8B-B14F-4D97-AF65-F5344CB8AC3E}">
        <p14:creationId xmlns:p14="http://schemas.microsoft.com/office/powerpoint/2010/main" val="362696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en">
                <a:solidFill>
                  <a:schemeClr val="tx1">
                    <a:lumMod val="50000"/>
                    <a:lumOff val="50000"/>
                  </a:schemeClr>
                </a:solidFill>
                <a:latin typeface="Optima" panose="02000503060000020004" pitchFamily="2" charset="0"/>
              </a:rPr>
              <a:t>Internalizing Symptoms</a:t>
            </a:r>
            <a:endParaRPr>
              <a:solidFill>
                <a:schemeClr val="tx1">
                  <a:lumMod val="50000"/>
                  <a:lumOff val="50000"/>
                </a:schemeClr>
              </a:solidFill>
              <a:latin typeface="Optima" panose="02000503060000020004" pitchFamily="2" charset="0"/>
            </a:endParaRPr>
          </a:p>
        </p:txBody>
      </p:sp>
      <p:sp>
        <p:nvSpPr>
          <p:cNvPr id="78" name="Google Shape;78;p17"/>
          <p:cNvSpPr txBox="1">
            <a:spLocks noGrp="1"/>
          </p:cNvSpPr>
          <p:nvPr>
            <p:ph idx="1"/>
          </p:nvPr>
        </p:nvSpPr>
        <p:spPr>
          <a:prstGeom prst="rect">
            <a:avLst/>
          </a:prstGeom>
        </p:spPr>
        <p:txBody>
          <a:bodyPr spcFirstLastPara="1" vert="horz" wrap="square" lIns="91425" tIns="91425" rIns="91425" bIns="91425" rtlCol="0" anchor="t" anchorCtr="0">
            <a:noAutofit/>
          </a:bodyPr>
          <a:lstStyle/>
          <a:p>
            <a:pPr>
              <a:spcAft>
                <a:spcPts val="1600"/>
              </a:spcAft>
              <a:buFont typeface="Wingdings" pitchFamily="2" charset="2"/>
              <a:buChar char="q"/>
            </a:pPr>
            <a:r>
              <a:rPr lang="en-US" sz="2000">
                <a:solidFill>
                  <a:schemeClr val="tx2"/>
                </a:solidFill>
                <a:latin typeface="Optima" panose="02000503060000020004" pitchFamily="2" charset="0"/>
              </a:rPr>
              <a:t>Depression</a:t>
            </a:r>
          </a:p>
          <a:p>
            <a:pPr marL="742938" lvl="1">
              <a:spcAft>
                <a:spcPts val="1600"/>
              </a:spcAft>
              <a:buFont typeface="Wingdings" pitchFamily="2" charset="2"/>
              <a:buChar char="q"/>
            </a:pPr>
            <a:r>
              <a:rPr lang="en-US" sz="1800">
                <a:solidFill>
                  <a:schemeClr val="tx2"/>
                </a:solidFill>
                <a:latin typeface="Optima" panose="02000503060000020004" pitchFamily="2" charset="0"/>
              </a:rPr>
              <a:t>Depressed mood or excessive sadness; loss of interest in activities; sleeping problems; psychomotor retardation; lack of energy; feelings of worthlessness or excessive guilt; difficulty in thinking, concentrating, or making decisions; a preoccupation with death (in older children and adults); irritability or complaints about physical symptoms (children and adolescents)</a:t>
            </a:r>
          </a:p>
          <a:p>
            <a:pPr>
              <a:spcAft>
                <a:spcPts val="1600"/>
              </a:spcAft>
              <a:buFont typeface="Wingdings" pitchFamily="2" charset="2"/>
              <a:buChar char="q"/>
            </a:pPr>
            <a:r>
              <a:rPr lang="en-US" sz="2000">
                <a:solidFill>
                  <a:schemeClr val="tx2"/>
                </a:solidFill>
                <a:latin typeface="Optima" panose="02000503060000020004" pitchFamily="2" charset="0"/>
              </a:rPr>
              <a:t>Anxiety</a:t>
            </a:r>
          </a:p>
          <a:p>
            <a:pPr marL="742938" lvl="1">
              <a:spcAft>
                <a:spcPts val="1600"/>
              </a:spcAft>
              <a:buFont typeface="Wingdings" pitchFamily="2" charset="2"/>
              <a:buChar char="q"/>
            </a:pPr>
            <a:r>
              <a:rPr lang="en-US" sz="1800">
                <a:solidFill>
                  <a:schemeClr val="tx2"/>
                </a:solidFill>
                <a:latin typeface="Optima" panose="02000503060000020004" pitchFamily="2" charset="0"/>
              </a:rPr>
              <a:t>Subjective feelings such as discomfort, fear, or dread; overt behaviors such as avoidance and withdrawal; physiological responses such as sweating, nausea, shaking, and general arousal</a:t>
            </a:r>
            <a:endParaRPr lang="en-US" sz="1050">
              <a:solidFill>
                <a:schemeClr val="tx2"/>
              </a:solidFill>
              <a:latin typeface="Optima" panose="02000503060000020004" pitchFamily="2" charset="0"/>
            </a:endParaRPr>
          </a:p>
          <a:p>
            <a:pPr>
              <a:spcAft>
                <a:spcPts val="1600"/>
              </a:spcAft>
              <a:buFont typeface="Wingdings" pitchFamily="2" charset="2"/>
              <a:buChar char="q"/>
            </a:pPr>
            <a:endParaRPr lang="en-US" sz="1050">
              <a:latin typeface="Optima" panose="02000503060000020004" pitchFamily="2" charset="0"/>
            </a:endParaRPr>
          </a:p>
          <a:p>
            <a:pPr marL="0" indent="0">
              <a:spcAft>
                <a:spcPts val="1600"/>
              </a:spcAft>
              <a:buNone/>
            </a:pPr>
            <a:r>
              <a:rPr lang="en-US" sz="1050">
                <a:latin typeface="Optima" panose="02000503060000020004" pitchFamily="2" charset="0"/>
              </a:rPr>
              <a:t>														Quay, 1986; Merrell, 2007</a:t>
            </a:r>
          </a:p>
          <a:p>
            <a:pPr marL="457189" lvl="1" indent="0">
              <a:spcBef>
                <a:spcPts val="0"/>
              </a:spcBef>
              <a:spcAft>
                <a:spcPts val="1600"/>
              </a:spcAft>
              <a:buNone/>
            </a:pPr>
            <a:endParaRPr lang="en-US"/>
          </a:p>
          <a:p>
            <a:pPr marL="742931" lvl="1" indent="-285743">
              <a:spcBef>
                <a:spcPts val="0"/>
              </a:spcBef>
              <a:spcAft>
                <a:spcPts val="1600"/>
              </a:spcAft>
              <a:buFont typeface="Wingdings" pitchFamily="2" charset="2"/>
              <a:buChar char="Ø"/>
            </a:pPr>
            <a:endParaRPr lang="en-US"/>
          </a:p>
        </p:txBody>
      </p:sp>
      <p:pic>
        <p:nvPicPr>
          <p:cNvPr id="3" name="Audio Recording Dec 14, 2020 at 12:39:58 PM" descr="Audio Recording Dec 14, 2020 at 12:39:58 PM">
            <a:hlinkClick r:id="" action="ppaction://media"/>
            <a:extLst>
              <a:ext uri="{FF2B5EF4-FFF2-40B4-BE49-F238E27FC236}">
                <a16:creationId xmlns:a16="http://schemas.microsoft.com/office/drawing/2014/main" id="{66B92539-516B-2945-91E1-EB051A557D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3616" y="274638"/>
            <a:ext cx="812800" cy="812800"/>
          </a:xfrm>
          <a:prstGeom prst="rect">
            <a:avLst/>
          </a:prstGeom>
          <a:solidFill>
            <a:srgbClr val="FAB134"/>
          </a:solidFill>
        </p:spPr>
      </p:pic>
    </p:spTree>
    <p:extLst>
      <p:ext uri="{BB962C8B-B14F-4D97-AF65-F5344CB8AC3E}">
        <p14:creationId xmlns:p14="http://schemas.microsoft.com/office/powerpoint/2010/main" val="304160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xEl>
                                              <p:pRg st="2" end="2"/>
                                            </p:txEl>
                                          </p:spTgt>
                                        </p:tgtEl>
                                        <p:attrNameLst>
                                          <p:attrName>style.visibility</p:attrName>
                                        </p:attrNameLst>
                                      </p:cBhvr>
                                      <p:to>
                                        <p:strVal val="visible"/>
                                      </p:to>
                                    </p:set>
                                    <p:animEffect transition="in" filter="fade">
                                      <p:cBhvr>
                                        <p:cTn id="7" dur="1000"/>
                                        <p:tgtEl>
                                          <p:spTgt spid="78">
                                            <p:txEl>
                                              <p:pRg st="2" end="2"/>
                                            </p:txEl>
                                          </p:spTgt>
                                        </p:tgtEl>
                                      </p:cBhvr>
                                    </p:animEffect>
                                    <p:anim calcmode="lin" valueType="num">
                                      <p:cBhvr>
                                        <p:cTn id="8" dur="1000" fill="hold"/>
                                        <p:tgtEl>
                                          <p:spTgt spid="7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8">
                                            <p:txEl>
                                              <p:pRg st="3" end="3"/>
                                            </p:txEl>
                                          </p:spTgt>
                                        </p:tgtEl>
                                        <p:attrNameLst>
                                          <p:attrName>style.visibility</p:attrName>
                                        </p:attrNameLst>
                                      </p:cBhvr>
                                      <p:to>
                                        <p:strVal val="visible"/>
                                      </p:to>
                                    </p:set>
                                    <p:animEffect transition="in" filter="fade">
                                      <p:cBhvr>
                                        <p:cTn id="14" dur="1000"/>
                                        <p:tgtEl>
                                          <p:spTgt spid="78">
                                            <p:txEl>
                                              <p:pRg st="3" end="3"/>
                                            </p:txEl>
                                          </p:spTgt>
                                        </p:tgtEl>
                                      </p:cBhvr>
                                    </p:animEffect>
                                    <p:anim calcmode="lin" valueType="num">
                                      <p:cBhvr>
                                        <p:cTn id="15" dur="1000" fill="hold"/>
                                        <p:tgtEl>
                                          <p:spTgt spid="78">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7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8">
                                            <p:txEl>
                                              <p:pRg st="0" end="0"/>
                                            </p:txEl>
                                          </p:spTgt>
                                        </p:tgtEl>
                                        <p:attrNameLst>
                                          <p:attrName>style.visibility</p:attrName>
                                        </p:attrNameLst>
                                      </p:cBhvr>
                                      <p:to>
                                        <p:strVal val="visible"/>
                                      </p:to>
                                    </p:set>
                                    <p:animEffect transition="in" filter="fade">
                                      <p:cBhvr>
                                        <p:cTn id="21" dur="1000"/>
                                        <p:tgtEl>
                                          <p:spTgt spid="78">
                                            <p:txEl>
                                              <p:pRg st="0" end="0"/>
                                            </p:txEl>
                                          </p:spTgt>
                                        </p:tgtEl>
                                      </p:cBhvr>
                                    </p:animEffect>
                                    <p:anim calcmode="lin" valueType="num">
                                      <p:cBhvr>
                                        <p:cTn id="22" dur="10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8">
                                            <p:txEl>
                                              <p:pRg st="1" end="1"/>
                                            </p:txEl>
                                          </p:spTgt>
                                        </p:tgtEl>
                                        <p:attrNameLst>
                                          <p:attrName>style.visibility</p:attrName>
                                        </p:attrNameLst>
                                      </p:cBhvr>
                                      <p:to>
                                        <p:strVal val="visible"/>
                                      </p:to>
                                    </p:set>
                                    <p:animEffect transition="in" filter="fade">
                                      <p:cBhvr>
                                        <p:cTn id="28" dur="1000"/>
                                        <p:tgtEl>
                                          <p:spTgt spid="78">
                                            <p:txEl>
                                              <p:pRg st="1" end="1"/>
                                            </p:txEl>
                                          </p:spTgt>
                                        </p:tgtEl>
                                      </p:cBhvr>
                                    </p:animEffect>
                                    <p:anim calcmode="lin" valueType="num">
                                      <p:cBhvr>
                                        <p:cTn id="29" dur="1000" fill="hold"/>
                                        <p:tgtEl>
                                          <p:spTgt spid="7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8">
                                            <p:txEl>
                                              <p:pRg st="5" end="5"/>
                                            </p:txEl>
                                          </p:spTgt>
                                        </p:tgtEl>
                                        <p:attrNameLst>
                                          <p:attrName>style.visibility</p:attrName>
                                        </p:attrNameLst>
                                      </p:cBhvr>
                                      <p:to>
                                        <p:strVal val="visible"/>
                                      </p:to>
                                    </p:set>
                                    <p:animEffect transition="in" filter="fade">
                                      <p:cBhvr>
                                        <p:cTn id="35" dur="1000"/>
                                        <p:tgtEl>
                                          <p:spTgt spid="78">
                                            <p:txEl>
                                              <p:pRg st="5" end="5"/>
                                            </p:txEl>
                                          </p:spTgt>
                                        </p:tgtEl>
                                      </p:cBhvr>
                                    </p:animEffect>
                                    <p:anim calcmode="lin" valueType="num">
                                      <p:cBhvr>
                                        <p:cTn id="36" dur="1000" fill="hold"/>
                                        <p:tgtEl>
                                          <p:spTgt spid="78">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5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0C37-F063-4A57-B1CD-7DD9367B88F8}"/>
              </a:ext>
            </a:extLst>
          </p:cNvPr>
          <p:cNvSpPr>
            <a:spLocks noGrp="1"/>
          </p:cNvSpPr>
          <p:nvPr>
            <p:ph type="title"/>
          </p:nvPr>
        </p:nvSpPr>
        <p:spPr/>
        <p:txBody>
          <a:bodyPr/>
          <a:lstStyle/>
          <a:p>
            <a:r>
              <a:rPr lang="en-US">
                <a:solidFill>
                  <a:srgbClr val="192E50"/>
                </a:solidFill>
                <a:latin typeface="Optima" panose="02000503060000020004" pitchFamily="2" charset="0"/>
              </a:rPr>
              <a:t>Anticipating Issues</a:t>
            </a:r>
          </a:p>
        </p:txBody>
      </p:sp>
      <p:sp>
        <p:nvSpPr>
          <p:cNvPr id="3" name="Content Placeholder 2">
            <a:extLst>
              <a:ext uri="{FF2B5EF4-FFF2-40B4-BE49-F238E27FC236}">
                <a16:creationId xmlns:a16="http://schemas.microsoft.com/office/drawing/2014/main" id="{90C7FB55-F110-46B8-A7A8-40880338CD47}"/>
              </a:ext>
            </a:extLst>
          </p:cNvPr>
          <p:cNvSpPr>
            <a:spLocks noGrp="1"/>
          </p:cNvSpPr>
          <p:nvPr>
            <p:ph idx="1"/>
          </p:nvPr>
        </p:nvSpPr>
        <p:spPr>
          <a:xfrm>
            <a:off x="307298" y="1732380"/>
            <a:ext cx="4789357" cy="4047497"/>
          </a:xfrm>
        </p:spPr>
        <p:txBody>
          <a:bodyPr/>
          <a:lstStyle/>
          <a:p>
            <a:pPr marL="0" indent="0">
              <a:buNone/>
            </a:pPr>
            <a:r>
              <a:rPr lang="en-US" sz="2800">
                <a:solidFill>
                  <a:srgbClr val="002060"/>
                </a:solidFill>
                <a:latin typeface="Optima" panose="02000503060000020004" pitchFamily="2" charset="0"/>
              </a:rPr>
              <a:t>It will get worse before it gets better</a:t>
            </a:r>
          </a:p>
          <a:p>
            <a:pPr marL="0" indent="0">
              <a:buNone/>
            </a:pPr>
            <a:endParaRPr lang="en-US" sz="2800">
              <a:solidFill>
                <a:srgbClr val="002060"/>
              </a:solidFill>
              <a:latin typeface="Optima" panose="02000503060000020004" pitchFamily="2" charset="0"/>
            </a:endParaRPr>
          </a:p>
          <a:p>
            <a:pPr marL="0" indent="0">
              <a:buNone/>
            </a:pPr>
            <a:r>
              <a:rPr lang="en-US" sz="2800">
                <a:solidFill>
                  <a:srgbClr val="002060"/>
                </a:solidFill>
                <a:latin typeface="Optima" panose="02000503060000020004" pitchFamily="2" charset="0"/>
              </a:rPr>
              <a:t>Discuss possible scenarios and mentally rehearse for worst possible</a:t>
            </a:r>
            <a:br>
              <a:rPr lang="en-US"/>
            </a:br>
            <a:endParaRPr lang="en-US"/>
          </a:p>
          <a:p>
            <a:pPr marL="457200" lvl="1" indent="0">
              <a:buNone/>
            </a:pPr>
            <a:endParaRPr lang="en-US" sz="1650">
              <a:solidFill>
                <a:srgbClr val="000000"/>
              </a:solidFill>
              <a:latin typeface="Arial" panose="020B0604020202020204" pitchFamily="34" charset="0"/>
            </a:endParaRPr>
          </a:p>
          <a:p>
            <a:pPr lvl="1"/>
            <a:endParaRPr lang="en-US" sz="1650"/>
          </a:p>
        </p:txBody>
      </p:sp>
      <p:sp>
        <p:nvSpPr>
          <p:cNvPr id="4" name="Rectangle 3">
            <a:extLst>
              <a:ext uri="{FF2B5EF4-FFF2-40B4-BE49-F238E27FC236}">
                <a16:creationId xmlns:a16="http://schemas.microsoft.com/office/drawing/2014/main" id="{AEBD0105-9DFF-AE41-94FD-0C2E7EA34286}"/>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sp>
        <p:nvSpPr>
          <p:cNvPr id="5" name="Rectangle 4">
            <a:extLst>
              <a:ext uri="{FF2B5EF4-FFF2-40B4-BE49-F238E27FC236}">
                <a16:creationId xmlns:a16="http://schemas.microsoft.com/office/drawing/2014/main" id="{8DDE3F8D-0FB1-7049-9C8A-B2B512EE9142}"/>
              </a:ext>
            </a:extLst>
          </p:cNvPr>
          <p:cNvSpPr/>
          <p:nvPr/>
        </p:nvSpPr>
        <p:spPr>
          <a:xfrm>
            <a:off x="5096655" y="1732380"/>
            <a:ext cx="3912499" cy="339323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1"/>
            <a:r>
              <a:rPr lang="en-US" sz="1650">
                <a:solidFill>
                  <a:schemeClr val="bg1"/>
                </a:solidFill>
                <a:latin typeface="Optima" panose="02000503060000020004" pitchFamily="2" charset="0"/>
              </a:rPr>
              <a:t>“Expect and be prepared for relapses. They are part of your own learning process. Your child may test the security of his environment every now and again to see if the rules still hold. Then once he knows his base is secure, he can tackle a new challenge. You know, it’s a bit like the old adage ‘Two steps forward, one step back.’”</a:t>
            </a:r>
          </a:p>
          <a:p>
            <a:pPr lvl="1"/>
            <a:endParaRPr lang="en-US" sz="1650">
              <a:solidFill>
                <a:schemeClr val="bg1"/>
              </a:solidFill>
              <a:latin typeface="Optima" panose="02000503060000020004" pitchFamily="2" charset="0"/>
            </a:endParaRPr>
          </a:p>
          <a:p>
            <a:pPr lvl="1"/>
            <a:r>
              <a:rPr lang="en-US" sz="1650">
                <a:solidFill>
                  <a:schemeClr val="bg1"/>
                </a:solidFill>
                <a:latin typeface="Optima" panose="02000503060000020004" pitchFamily="2" charset="0"/>
              </a:rPr>
              <a:t>Prepare parents for relapses in their own parenting skills</a:t>
            </a:r>
          </a:p>
        </p:txBody>
      </p:sp>
      <p:pic>
        <p:nvPicPr>
          <p:cNvPr id="6" name="Audio Recording Dec 14, 2020 at 3:34:54 PM" descr="Audio Recording Dec 14, 2020 at 3:34:54 PM">
            <a:hlinkClick r:id="" action="ppaction://media"/>
            <a:extLst>
              <a:ext uri="{FF2B5EF4-FFF2-40B4-BE49-F238E27FC236}">
                <a16:creationId xmlns:a16="http://schemas.microsoft.com/office/drawing/2014/main" id="{56726120-C262-D94A-B823-6AA58F2D36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3225" y="265320"/>
            <a:ext cx="812800" cy="812800"/>
          </a:xfrm>
          <a:prstGeom prst="rect">
            <a:avLst/>
          </a:prstGeom>
          <a:solidFill>
            <a:srgbClr val="FAB134"/>
          </a:solidFill>
        </p:spPr>
      </p:pic>
    </p:spTree>
    <p:extLst>
      <p:ext uri="{BB962C8B-B14F-4D97-AF65-F5344CB8AC3E}">
        <p14:creationId xmlns:p14="http://schemas.microsoft.com/office/powerpoint/2010/main" val="30676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444F6-C7CA-4F73-8521-162A65F7FB90}"/>
              </a:ext>
            </a:extLst>
          </p:cNvPr>
          <p:cNvSpPr>
            <a:spLocks noGrp="1"/>
          </p:cNvSpPr>
          <p:nvPr>
            <p:ph type="title"/>
          </p:nvPr>
        </p:nvSpPr>
        <p:spPr/>
        <p:txBody>
          <a:bodyPr/>
          <a:lstStyle/>
          <a:p>
            <a:r>
              <a:rPr lang="en-US">
                <a:solidFill>
                  <a:schemeClr val="tx2"/>
                </a:solidFill>
                <a:latin typeface="Optima" panose="02000503060000020004" pitchFamily="2" charset="0"/>
              </a:rPr>
              <a:t>Anticipating Issues</a:t>
            </a:r>
          </a:p>
        </p:txBody>
      </p:sp>
      <p:graphicFrame>
        <p:nvGraphicFramePr>
          <p:cNvPr id="6" name="Content Placeholder 5">
            <a:extLst>
              <a:ext uri="{FF2B5EF4-FFF2-40B4-BE49-F238E27FC236}">
                <a16:creationId xmlns:a16="http://schemas.microsoft.com/office/drawing/2014/main" id="{B283A5D0-1C00-D94F-BECC-EF4980D012E7}"/>
              </a:ext>
            </a:extLst>
          </p:cNvPr>
          <p:cNvGraphicFramePr>
            <a:graphicFrameLocks noGrp="1"/>
          </p:cNvGraphicFramePr>
          <p:nvPr>
            <p:ph idx="1"/>
            <p:extLst>
              <p:ext uri="{D42A27DB-BD31-4B8C-83A1-F6EECF244321}">
                <p14:modId xmlns:p14="http://schemas.microsoft.com/office/powerpoint/2010/main" val="3376545410"/>
              </p:ext>
            </p:extLst>
          </p:nvPr>
        </p:nvGraphicFramePr>
        <p:xfrm>
          <a:off x="457200" y="274638"/>
          <a:ext cx="8229600" cy="60952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1543C8F3-D531-6648-91D3-F2BF9691B4BC}"/>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pic>
        <p:nvPicPr>
          <p:cNvPr id="5" name="Picture 4">
            <a:extLst>
              <a:ext uri="{FF2B5EF4-FFF2-40B4-BE49-F238E27FC236}">
                <a16:creationId xmlns:a16="http://schemas.microsoft.com/office/drawing/2014/main" id="{B7648538-9C7C-994F-BC94-F6F1E3E71040}"/>
              </a:ext>
            </a:extLst>
          </p:cNvPr>
          <p:cNvPicPr>
            <a:picLocks noChangeAspect="1"/>
          </p:cNvPicPr>
          <p:nvPr/>
        </p:nvPicPr>
        <p:blipFill>
          <a:blip r:embed="rId9">
            <a:duotone>
              <a:schemeClr val="accent1">
                <a:shade val="45000"/>
                <a:satMod val="135000"/>
              </a:schemeClr>
              <a:prstClr val="white"/>
            </a:duotone>
          </a:blip>
          <a:stretch>
            <a:fillRect/>
          </a:stretch>
        </p:blipFill>
        <p:spPr>
          <a:xfrm>
            <a:off x="5636302" y="4210403"/>
            <a:ext cx="3207895" cy="1854905"/>
          </a:xfrm>
          <a:prstGeom prst="rect">
            <a:avLst/>
          </a:prstGeom>
        </p:spPr>
      </p:pic>
      <p:pic>
        <p:nvPicPr>
          <p:cNvPr id="3" name="Audio Recording Dec 14, 2020 at 3:46:32 PM" descr="Audio Recording Dec 14, 2020 at 3:46:32 PM">
            <a:hlinkClick r:id="" action="ppaction://media"/>
            <a:extLst>
              <a:ext uri="{FF2B5EF4-FFF2-40B4-BE49-F238E27FC236}">
                <a16:creationId xmlns:a16="http://schemas.microsoft.com/office/drawing/2014/main" id="{140EF63F-C149-024F-B451-0AFD9C78C4D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31397" y="274637"/>
            <a:ext cx="812800" cy="812800"/>
          </a:xfrm>
          <a:prstGeom prst="rect">
            <a:avLst/>
          </a:prstGeom>
          <a:solidFill>
            <a:srgbClr val="FFC000"/>
          </a:solidFill>
        </p:spPr>
      </p:pic>
    </p:spTree>
    <p:extLst>
      <p:ext uri="{BB962C8B-B14F-4D97-AF65-F5344CB8AC3E}">
        <p14:creationId xmlns:p14="http://schemas.microsoft.com/office/powerpoint/2010/main" val="309763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D93B4D-B2A9-0446-9D3B-0E51FE8EE533}"/>
              </a:ext>
            </a:extLst>
          </p:cNvPr>
          <p:cNvPicPr>
            <a:picLocks noChangeAspect="1"/>
          </p:cNvPicPr>
          <p:nvPr/>
        </p:nvPicPr>
        <p:blipFill>
          <a:blip r:embed="rId5">
            <a:alphaModFix amt="26000"/>
          </a:blip>
          <a:stretch>
            <a:fillRect/>
          </a:stretch>
        </p:blipFill>
        <p:spPr>
          <a:xfrm rot="20735791">
            <a:off x="5347258" y="3037933"/>
            <a:ext cx="3620957" cy="3620957"/>
          </a:xfrm>
          <a:prstGeom prst="rect">
            <a:avLst/>
          </a:prstGeom>
          <a:effectLst>
            <a:glow>
              <a:schemeClr val="accent1"/>
            </a:glow>
            <a:softEdge rad="241300"/>
          </a:effectLst>
        </p:spPr>
      </p:pic>
      <p:sp>
        <p:nvSpPr>
          <p:cNvPr id="2" name="Title 1">
            <a:extLst>
              <a:ext uri="{FF2B5EF4-FFF2-40B4-BE49-F238E27FC236}">
                <a16:creationId xmlns:a16="http://schemas.microsoft.com/office/drawing/2014/main" id="{595467C7-C72B-49C6-A8E7-3B4F8D8EB919}"/>
              </a:ext>
            </a:extLst>
          </p:cNvPr>
          <p:cNvSpPr>
            <a:spLocks noGrp="1"/>
          </p:cNvSpPr>
          <p:nvPr>
            <p:ph type="title"/>
          </p:nvPr>
        </p:nvSpPr>
        <p:spPr/>
        <p:txBody>
          <a:bodyPr/>
          <a:lstStyle/>
          <a:p>
            <a:r>
              <a:rPr lang="en-US">
                <a:solidFill>
                  <a:srgbClr val="192E50"/>
                </a:solidFill>
                <a:latin typeface="Optima" panose="02000503060000020004" pitchFamily="2" charset="0"/>
              </a:rPr>
              <a:t>Anticipating Issues</a:t>
            </a:r>
          </a:p>
        </p:txBody>
      </p:sp>
      <p:sp>
        <p:nvSpPr>
          <p:cNvPr id="3" name="Content Placeholder 2">
            <a:extLst>
              <a:ext uri="{FF2B5EF4-FFF2-40B4-BE49-F238E27FC236}">
                <a16:creationId xmlns:a16="http://schemas.microsoft.com/office/drawing/2014/main" id="{D802801D-02E0-47C0-BD3B-B7CE57022FF3}"/>
              </a:ext>
            </a:extLst>
          </p:cNvPr>
          <p:cNvSpPr>
            <a:spLocks noGrp="1"/>
          </p:cNvSpPr>
          <p:nvPr>
            <p:ph idx="1"/>
          </p:nvPr>
        </p:nvSpPr>
        <p:spPr>
          <a:xfrm>
            <a:off x="400548" y="1166018"/>
            <a:ext cx="7019584" cy="4994939"/>
          </a:xfrm>
        </p:spPr>
        <p:txBody>
          <a:bodyPr>
            <a:normAutofit fontScale="92500" lnSpcReduction="20000"/>
          </a:bodyPr>
          <a:lstStyle/>
          <a:p>
            <a:pPr>
              <a:buFont typeface="Wingdings" pitchFamily="2" charset="2"/>
              <a:buChar char="q"/>
            </a:pPr>
            <a:r>
              <a:rPr lang="en-US" sz="2400">
                <a:solidFill>
                  <a:srgbClr val="192E50"/>
                </a:solidFill>
                <a:latin typeface="Optima" panose="02000503060000020004" pitchFamily="2" charset="0"/>
              </a:rPr>
              <a:t>Parents Who Dominate the Conversation</a:t>
            </a:r>
          </a:p>
          <a:p>
            <a:pPr lvl="1">
              <a:buFont typeface="Wingdings" pitchFamily="2" charset="2"/>
              <a:buChar char="q"/>
            </a:pPr>
            <a:r>
              <a:rPr lang="en-US" sz="2000">
                <a:solidFill>
                  <a:srgbClr val="192E50"/>
                </a:solidFill>
                <a:latin typeface="Optima" panose="02000503060000020004" pitchFamily="2" charset="0"/>
              </a:rPr>
              <a:t>Simple redirects</a:t>
            </a:r>
          </a:p>
          <a:p>
            <a:pPr lvl="2">
              <a:buFont typeface="Wingdings" pitchFamily="2" charset="2"/>
              <a:buChar char="§"/>
            </a:pPr>
            <a:r>
              <a:rPr lang="en-US" sz="1600">
                <a:solidFill>
                  <a:srgbClr val="192E50"/>
                </a:solidFill>
                <a:latin typeface="Optima" panose="02000503060000020004" pitchFamily="2" charset="0"/>
              </a:rPr>
              <a:t>“Good idea, let’s hear from someone who has not commented yet today.”</a:t>
            </a:r>
          </a:p>
          <a:p>
            <a:pPr lvl="2">
              <a:buFont typeface="Wingdings" pitchFamily="2" charset="2"/>
              <a:buChar char="§"/>
            </a:pPr>
            <a:r>
              <a:rPr lang="en-US" sz="1600">
                <a:solidFill>
                  <a:srgbClr val="192E50"/>
                </a:solidFill>
                <a:latin typeface="Optima" panose="02000503060000020004" pitchFamily="2" charset="0"/>
              </a:rPr>
              <a:t>“I like the point that you’re making. What do other people think?”</a:t>
            </a:r>
          </a:p>
          <a:p>
            <a:pPr lvl="1">
              <a:buFont typeface="Wingdings" pitchFamily="2" charset="2"/>
              <a:buChar char="q"/>
            </a:pPr>
            <a:r>
              <a:rPr lang="en-US" sz="2000">
                <a:solidFill>
                  <a:srgbClr val="192E50"/>
                </a:solidFill>
                <a:latin typeface="Optima" panose="02000503060000020004" pitchFamily="2" charset="0"/>
              </a:rPr>
              <a:t>If parents are particularly difficult to redirect, initiate a group rule</a:t>
            </a:r>
          </a:p>
          <a:p>
            <a:pPr lvl="2">
              <a:buFont typeface="Arial" panose="020B0604020202020204" pitchFamily="34" charset="0"/>
              <a:buChar char="•"/>
            </a:pPr>
            <a:r>
              <a:rPr lang="en-US" sz="1600">
                <a:solidFill>
                  <a:srgbClr val="192E50"/>
                </a:solidFill>
                <a:latin typeface="Optima" panose="02000503060000020004" pitchFamily="2" charset="0"/>
              </a:rPr>
              <a:t>“Each member is allowed to make two comments per topic,” </a:t>
            </a:r>
          </a:p>
          <a:p>
            <a:pPr lvl="2">
              <a:buFont typeface="Arial" panose="020B0604020202020204" pitchFamily="34" charset="0"/>
              <a:buChar char="•"/>
            </a:pPr>
            <a:r>
              <a:rPr lang="en-US" sz="1600">
                <a:solidFill>
                  <a:srgbClr val="192E50"/>
                </a:solidFill>
                <a:latin typeface="Optima" panose="02000503060000020004" pitchFamily="2" charset="0"/>
              </a:rPr>
              <a:t>“Let’s move around the circle so that everyone has a chance to comment.”</a:t>
            </a:r>
          </a:p>
          <a:p>
            <a:pPr lvl="2">
              <a:buFont typeface="Wingdings" pitchFamily="2" charset="2"/>
              <a:buChar char="q"/>
            </a:pPr>
            <a:endParaRPr lang="en-US" sz="1600">
              <a:solidFill>
                <a:srgbClr val="192E50"/>
              </a:solidFill>
              <a:latin typeface="Optima" panose="02000503060000020004" pitchFamily="2" charset="0"/>
            </a:endParaRPr>
          </a:p>
          <a:p>
            <a:pPr lvl="1">
              <a:buFont typeface="Wingdings" pitchFamily="2" charset="2"/>
              <a:buChar char="q"/>
            </a:pPr>
            <a:r>
              <a:rPr lang="en-US" sz="2000">
                <a:solidFill>
                  <a:srgbClr val="192E50"/>
                </a:solidFill>
                <a:latin typeface="Optima" panose="02000503060000020004" pitchFamily="2" charset="0"/>
              </a:rPr>
              <a:t>Establish rules for equal participation in the beginning to help you ensure a smooth, dynamic group process</a:t>
            </a:r>
          </a:p>
          <a:p>
            <a:pPr lvl="2">
              <a:buFont typeface="Wingdings" pitchFamily="2" charset="2"/>
              <a:buChar char="q"/>
            </a:pPr>
            <a:r>
              <a:rPr lang="en-US" sz="1600">
                <a:solidFill>
                  <a:srgbClr val="192E50"/>
                </a:solidFill>
                <a:latin typeface="Optima" panose="02000503060000020004" pitchFamily="2" charset="0"/>
              </a:rPr>
              <a:t>i.e., one person talks at a time, be respectful, do not interrupt</a:t>
            </a:r>
          </a:p>
          <a:p>
            <a:pPr lvl="2">
              <a:buFont typeface="Wingdings" pitchFamily="2" charset="2"/>
              <a:buChar char="q"/>
            </a:pPr>
            <a:endParaRPr lang="en-US" sz="1600">
              <a:solidFill>
                <a:srgbClr val="192E50"/>
              </a:solidFill>
              <a:latin typeface="Optima" panose="02000503060000020004" pitchFamily="2" charset="0"/>
            </a:endParaRPr>
          </a:p>
          <a:p>
            <a:pPr lvl="1">
              <a:buFont typeface="Wingdings" pitchFamily="2" charset="2"/>
              <a:buChar char="q"/>
            </a:pPr>
            <a:r>
              <a:rPr lang="en-US" sz="2000">
                <a:solidFill>
                  <a:srgbClr val="192E50"/>
                </a:solidFill>
                <a:latin typeface="Optima" panose="02000503060000020004" pitchFamily="2" charset="0"/>
              </a:rPr>
              <a:t>For particularly challenging parents, you may need to meet with them outside of group to express observations, have them reflect, and workout how to signal them to let others talk</a:t>
            </a:r>
          </a:p>
        </p:txBody>
      </p:sp>
      <p:sp>
        <p:nvSpPr>
          <p:cNvPr id="4" name="Rectangle 3">
            <a:extLst>
              <a:ext uri="{FF2B5EF4-FFF2-40B4-BE49-F238E27FC236}">
                <a16:creationId xmlns:a16="http://schemas.microsoft.com/office/drawing/2014/main" id="{13B3B66D-1895-BF45-B9D7-E0FFFDE0EDDF}"/>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pic>
        <p:nvPicPr>
          <p:cNvPr id="6" name="Audio Recording Dec 14, 2020 at 3:52:47 PM" descr="Audio Recording Dec 14, 2020 at 3:52:47 PM">
            <a:hlinkClick r:id="" action="ppaction://media"/>
            <a:extLst>
              <a:ext uri="{FF2B5EF4-FFF2-40B4-BE49-F238E27FC236}">
                <a16:creationId xmlns:a16="http://schemas.microsoft.com/office/drawing/2014/main" id="{25E59846-E743-F74E-94C4-3E3A427C49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4497" y="353218"/>
            <a:ext cx="812800" cy="812800"/>
          </a:xfrm>
          <a:prstGeom prst="rect">
            <a:avLst/>
          </a:prstGeom>
          <a:solidFill>
            <a:srgbClr val="FAB134"/>
          </a:solidFill>
        </p:spPr>
      </p:pic>
    </p:spTree>
    <p:extLst>
      <p:ext uri="{BB962C8B-B14F-4D97-AF65-F5344CB8AC3E}">
        <p14:creationId xmlns:p14="http://schemas.microsoft.com/office/powerpoint/2010/main" val="204460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853DB-A5B3-445A-9A96-9D8A4CE33CCC}"/>
              </a:ext>
            </a:extLst>
          </p:cNvPr>
          <p:cNvSpPr>
            <a:spLocks noGrp="1"/>
          </p:cNvSpPr>
          <p:nvPr>
            <p:ph type="title"/>
          </p:nvPr>
        </p:nvSpPr>
        <p:spPr/>
        <p:txBody>
          <a:bodyPr/>
          <a:lstStyle/>
          <a:p>
            <a:r>
              <a:rPr lang="en-US">
                <a:solidFill>
                  <a:srgbClr val="192E50"/>
                </a:solidFill>
                <a:latin typeface="Optima" panose="02000503060000020004" pitchFamily="2" charset="0"/>
              </a:rPr>
              <a:t>Anticipating Issues </a:t>
            </a:r>
          </a:p>
        </p:txBody>
      </p:sp>
      <p:sp>
        <p:nvSpPr>
          <p:cNvPr id="3" name="Content Placeholder 2">
            <a:extLst>
              <a:ext uri="{FF2B5EF4-FFF2-40B4-BE49-F238E27FC236}">
                <a16:creationId xmlns:a16="http://schemas.microsoft.com/office/drawing/2014/main" id="{9445015A-2E99-47EA-97A7-11E78FDF8D54}"/>
              </a:ext>
            </a:extLst>
          </p:cNvPr>
          <p:cNvSpPr>
            <a:spLocks noGrp="1"/>
          </p:cNvSpPr>
          <p:nvPr>
            <p:ph idx="1"/>
          </p:nvPr>
        </p:nvSpPr>
        <p:spPr/>
        <p:txBody>
          <a:bodyPr>
            <a:normAutofit lnSpcReduction="10000"/>
          </a:bodyPr>
          <a:lstStyle/>
          <a:p>
            <a:pPr>
              <a:buFont typeface="Wingdings" pitchFamily="2" charset="2"/>
              <a:buChar char="§"/>
            </a:pPr>
            <a:r>
              <a:rPr lang="en-US">
                <a:solidFill>
                  <a:srgbClr val="192E50"/>
                </a:solidFill>
                <a:latin typeface="Optima" panose="02000503060000020004" pitchFamily="2" charset="0"/>
              </a:rPr>
              <a:t>Aggressive Parents</a:t>
            </a:r>
          </a:p>
          <a:p>
            <a:pPr lvl="1">
              <a:buFont typeface="Wingdings" pitchFamily="2" charset="2"/>
              <a:buChar char="§"/>
            </a:pPr>
            <a:r>
              <a:rPr lang="en-US">
                <a:solidFill>
                  <a:srgbClr val="192E50"/>
                </a:solidFill>
                <a:latin typeface="Optima" panose="02000503060000020004" pitchFamily="2" charset="0"/>
              </a:rPr>
              <a:t>Be assertive (not aggressive) and polite</a:t>
            </a:r>
            <a:br>
              <a:rPr lang="en-US">
                <a:solidFill>
                  <a:srgbClr val="192E50"/>
                </a:solidFill>
                <a:latin typeface="Optima" panose="02000503060000020004" pitchFamily="2" charset="0"/>
              </a:rPr>
            </a:br>
            <a:endParaRPr lang="en-US">
              <a:solidFill>
                <a:srgbClr val="192E50"/>
              </a:solidFill>
              <a:latin typeface="Optima" panose="02000503060000020004" pitchFamily="2" charset="0"/>
            </a:endParaRPr>
          </a:p>
          <a:p>
            <a:pPr lvl="1">
              <a:buFont typeface="Wingdings" pitchFamily="2" charset="2"/>
              <a:buChar char="§"/>
            </a:pPr>
            <a:r>
              <a:rPr lang="en-US">
                <a:solidFill>
                  <a:srgbClr val="192E50"/>
                </a:solidFill>
                <a:latin typeface="Optima" panose="02000503060000020004" pitchFamily="2" charset="0"/>
              </a:rPr>
              <a:t>Explain why you are cutting off the speaker</a:t>
            </a:r>
            <a:br>
              <a:rPr lang="en-US">
                <a:solidFill>
                  <a:srgbClr val="192E50"/>
                </a:solidFill>
                <a:latin typeface="Optima" panose="02000503060000020004" pitchFamily="2" charset="0"/>
              </a:rPr>
            </a:br>
            <a:endParaRPr lang="en-US">
              <a:solidFill>
                <a:srgbClr val="192E50"/>
              </a:solidFill>
              <a:latin typeface="Optima" panose="02000503060000020004" pitchFamily="2" charset="0"/>
            </a:endParaRPr>
          </a:p>
          <a:p>
            <a:pPr lvl="1">
              <a:buFont typeface="Wingdings" pitchFamily="2" charset="2"/>
              <a:buChar char="§"/>
            </a:pPr>
            <a:r>
              <a:rPr lang="en-US">
                <a:solidFill>
                  <a:srgbClr val="192E50"/>
                </a:solidFill>
                <a:latin typeface="Optima" panose="02000503060000020004" pitchFamily="2" charset="0"/>
              </a:rPr>
              <a:t>Model techniques such as constructive criticism and taking responsibility for one’s own thoughts and feelings without putting down other people</a:t>
            </a:r>
            <a:br>
              <a:rPr lang="en-US">
                <a:solidFill>
                  <a:srgbClr val="192E50"/>
                </a:solidFill>
                <a:latin typeface="Optima" panose="02000503060000020004" pitchFamily="2" charset="0"/>
              </a:rPr>
            </a:br>
            <a:endParaRPr lang="en-US">
              <a:solidFill>
                <a:srgbClr val="192E50"/>
              </a:solidFill>
              <a:latin typeface="Optima" panose="02000503060000020004" pitchFamily="2" charset="0"/>
            </a:endParaRPr>
          </a:p>
        </p:txBody>
      </p:sp>
      <p:sp>
        <p:nvSpPr>
          <p:cNvPr id="4" name="Rectangle 3">
            <a:extLst>
              <a:ext uri="{FF2B5EF4-FFF2-40B4-BE49-F238E27FC236}">
                <a16:creationId xmlns:a16="http://schemas.microsoft.com/office/drawing/2014/main" id="{9532FABE-DD94-6C4C-A3BB-EAA57876A641}"/>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pic>
        <p:nvPicPr>
          <p:cNvPr id="6" name="Audio Recording Dec 14, 2020 at 3:55:41 PM" descr="Audio Recording Dec 14, 2020 at 3:55:41 PM">
            <a:hlinkClick r:id="" action="ppaction://media"/>
            <a:extLst>
              <a:ext uri="{FF2B5EF4-FFF2-40B4-BE49-F238E27FC236}">
                <a16:creationId xmlns:a16="http://schemas.microsoft.com/office/drawing/2014/main" id="{2508BB25-EBF8-A142-9BD0-A04C817EAA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37512" y="274638"/>
            <a:ext cx="812800" cy="812800"/>
          </a:xfrm>
          <a:prstGeom prst="rect">
            <a:avLst/>
          </a:prstGeom>
          <a:solidFill>
            <a:srgbClr val="FAB134"/>
          </a:solidFill>
        </p:spPr>
      </p:pic>
    </p:spTree>
    <p:extLst>
      <p:ext uri="{BB962C8B-B14F-4D97-AF65-F5344CB8AC3E}">
        <p14:creationId xmlns:p14="http://schemas.microsoft.com/office/powerpoint/2010/main" val="29387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13283-9781-4FEC-B4E5-19783C1109FE}"/>
              </a:ext>
            </a:extLst>
          </p:cNvPr>
          <p:cNvSpPr>
            <a:spLocks noGrp="1"/>
          </p:cNvSpPr>
          <p:nvPr>
            <p:ph type="title"/>
          </p:nvPr>
        </p:nvSpPr>
        <p:spPr/>
        <p:txBody>
          <a:bodyPr/>
          <a:lstStyle/>
          <a:p>
            <a:r>
              <a:rPr lang="en-US">
                <a:solidFill>
                  <a:schemeClr val="tx2">
                    <a:lumMod val="50000"/>
                  </a:schemeClr>
                </a:solidFill>
                <a:latin typeface="Optima" panose="02000503060000020004" pitchFamily="2" charset="0"/>
              </a:rPr>
              <a:t>Anticipating Issues</a:t>
            </a:r>
          </a:p>
        </p:txBody>
      </p:sp>
      <p:sp>
        <p:nvSpPr>
          <p:cNvPr id="3" name="Content Placeholder 2">
            <a:extLst>
              <a:ext uri="{FF2B5EF4-FFF2-40B4-BE49-F238E27FC236}">
                <a16:creationId xmlns:a16="http://schemas.microsoft.com/office/drawing/2014/main" id="{7BEEF13E-3E49-4456-BC77-D31D664B9264}"/>
              </a:ext>
            </a:extLst>
          </p:cNvPr>
          <p:cNvSpPr>
            <a:spLocks noGrp="1"/>
          </p:cNvSpPr>
          <p:nvPr>
            <p:ph idx="1"/>
          </p:nvPr>
        </p:nvSpPr>
        <p:spPr>
          <a:xfrm>
            <a:off x="457200" y="1310219"/>
            <a:ext cx="8229600" cy="1143000"/>
          </a:xfrm>
        </p:spPr>
        <p:txBody>
          <a:bodyPr>
            <a:normAutofit/>
          </a:bodyPr>
          <a:lstStyle/>
          <a:p>
            <a:pPr>
              <a:buFont typeface="Wingdings" pitchFamily="2" charset="2"/>
              <a:buChar char="§"/>
            </a:pPr>
            <a:r>
              <a:rPr lang="en-US" sz="2400">
                <a:solidFill>
                  <a:schemeClr val="tx2">
                    <a:lumMod val="50000"/>
                  </a:schemeClr>
                </a:solidFill>
                <a:latin typeface="Optima" panose="02000503060000020004" pitchFamily="2" charset="0"/>
              </a:rPr>
              <a:t>Navigating tensions with aggressive parents</a:t>
            </a:r>
          </a:p>
        </p:txBody>
      </p:sp>
      <p:sp>
        <p:nvSpPr>
          <p:cNvPr id="4" name="Rectangle 3">
            <a:extLst>
              <a:ext uri="{FF2B5EF4-FFF2-40B4-BE49-F238E27FC236}">
                <a16:creationId xmlns:a16="http://schemas.microsoft.com/office/drawing/2014/main" id="{7A4E67FA-D401-6D4A-A3D0-92ACD308E044}"/>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sp>
        <p:nvSpPr>
          <p:cNvPr id="5" name="Rectangle 4">
            <a:extLst>
              <a:ext uri="{FF2B5EF4-FFF2-40B4-BE49-F238E27FC236}">
                <a16:creationId xmlns:a16="http://schemas.microsoft.com/office/drawing/2014/main" id="{DAAD598F-927B-114F-8FDF-AED411996FD6}"/>
              </a:ext>
            </a:extLst>
          </p:cNvPr>
          <p:cNvSpPr/>
          <p:nvPr/>
        </p:nvSpPr>
        <p:spPr>
          <a:xfrm rot="21136641">
            <a:off x="2625945" y="2344312"/>
            <a:ext cx="5853726" cy="347787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1"/>
            <a:r>
              <a:rPr lang="en-US" sz="2000">
                <a:solidFill>
                  <a:schemeClr val="bg2"/>
                </a:solidFill>
                <a:latin typeface="Optima" panose="02000503060000020004" pitchFamily="2" charset="0"/>
                <a:cs typeface="Arial" panose="020B0604020202020204" pitchFamily="34" charset="0"/>
              </a:rPr>
              <a:t>“I’ve been noticing some tension between you and parent A. I will also be talking to parent A about this, but I wanted to talk to you first. There are times where you both make comments toward one another that are not always framed in the nicest manner. I just wanted to remind you about our group rules, specifically about having respect for other group members. Do you think that you can try to reframe these comments into a more positive light or not say them at all?”</a:t>
            </a:r>
          </a:p>
        </p:txBody>
      </p:sp>
      <p:pic>
        <p:nvPicPr>
          <p:cNvPr id="6" name="Audio Recording Dec 14, 2020 at 3:59:49 PM" descr="Audio Recording Dec 14, 2020 at 3:59:49 PM">
            <a:hlinkClick r:id="" action="ppaction://media"/>
            <a:extLst>
              <a:ext uri="{FF2B5EF4-FFF2-40B4-BE49-F238E27FC236}">
                <a16:creationId xmlns:a16="http://schemas.microsoft.com/office/drawing/2014/main" id="{E82BE1F4-987F-DE49-8FA2-E4574650B6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23238" y="222849"/>
            <a:ext cx="812800" cy="812800"/>
          </a:xfrm>
          <a:prstGeom prst="rect">
            <a:avLst/>
          </a:prstGeom>
          <a:solidFill>
            <a:srgbClr val="FAB134"/>
          </a:solidFill>
        </p:spPr>
      </p:pic>
    </p:spTree>
    <p:extLst>
      <p:ext uri="{BB962C8B-B14F-4D97-AF65-F5344CB8AC3E}">
        <p14:creationId xmlns:p14="http://schemas.microsoft.com/office/powerpoint/2010/main" val="184159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49AD4-B953-471B-BA0D-913DC6E26087}"/>
              </a:ext>
            </a:extLst>
          </p:cNvPr>
          <p:cNvSpPr>
            <a:spLocks noGrp="1"/>
          </p:cNvSpPr>
          <p:nvPr>
            <p:ph type="title"/>
          </p:nvPr>
        </p:nvSpPr>
        <p:spPr/>
        <p:txBody>
          <a:bodyPr/>
          <a:lstStyle/>
          <a:p>
            <a:r>
              <a:rPr lang="en-US">
                <a:solidFill>
                  <a:schemeClr val="tx2"/>
                </a:solidFill>
                <a:latin typeface="Optima" panose="02000503060000020004" pitchFamily="2" charset="0"/>
              </a:rPr>
              <a:t>Anticipating Issues </a:t>
            </a:r>
          </a:p>
        </p:txBody>
      </p:sp>
      <p:sp>
        <p:nvSpPr>
          <p:cNvPr id="3" name="Content Placeholder 2">
            <a:extLst>
              <a:ext uri="{FF2B5EF4-FFF2-40B4-BE49-F238E27FC236}">
                <a16:creationId xmlns:a16="http://schemas.microsoft.com/office/drawing/2014/main" id="{29C36F00-CD51-4917-885E-1FECEE72F6B6}"/>
              </a:ext>
            </a:extLst>
          </p:cNvPr>
          <p:cNvSpPr>
            <a:spLocks noGrp="1"/>
          </p:cNvSpPr>
          <p:nvPr>
            <p:ph idx="1"/>
          </p:nvPr>
        </p:nvSpPr>
        <p:spPr>
          <a:xfrm>
            <a:off x="313857" y="1160931"/>
            <a:ext cx="7886700" cy="3627324"/>
          </a:xfrm>
        </p:spPr>
        <p:txBody>
          <a:bodyPr/>
          <a:lstStyle/>
          <a:p>
            <a:pPr>
              <a:buFont typeface="Wingdings" pitchFamily="2" charset="2"/>
              <a:buChar char="q"/>
            </a:pPr>
            <a:r>
              <a:rPr lang="en-US" sz="2800">
                <a:solidFill>
                  <a:schemeClr val="tx2"/>
                </a:solidFill>
                <a:latin typeface="Optima" panose="02000503060000020004" pitchFamily="2" charset="0"/>
              </a:rPr>
              <a:t>Parents Who Are Overwhelmed</a:t>
            </a:r>
          </a:p>
          <a:p>
            <a:pPr lvl="1">
              <a:buFont typeface="Wingdings" pitchFamily="2" charset="2"/>
              <a:buChar char="§"/>
            </a:pPr>
            <a:r>
              <a:rPr lang="en-US" sz="2400">
                <a:solidFill>
                  <a:schemeClr val="tx2"/>
                </a:solidFill>
                <a:latin typeface="Optima" panose="02000503060000020004" pitchFamily="2" charset="0"/>
              </a:rPr>
              <a:t>Try to understand, work with the resistance, and confront issues in a nonthreatening way</a:t>
            </a:r>
          </a:p>
          <a:p>
            <a:pPr lvl="2">
              <a:buFont typeface="Wingdings" pitchFamily="2" charset="2"/>
              <a:buChar char="q"/>
            </a:pPr>
            <a:endParaRPr lang="en-US" sz="2000">
              <a:solidFill>
                <a:schemeClr val="tx2"/>
              </a:solidFill>
              <a:latin typeface="Optima" panose="02000503060000020004" pitchFamily="2" charset="0"/>
            </a:endParaRPr>
          </a:p>
          <a:p>
            <a:pPr>
              <a:buFont typeface="Wingdings" pitchFamily="2" charset="2"/>
              <a:buChar char="q"/>
            </a:pPr>
            <a:r>
              <a:rPr lang="en-US" sz="2800">
                <a:solidFill>
                  <a:schemeClr val="tx2"/>
                </a:solidFill>
                <a:latin typeface="Optima" panose="02000503060000020004" pitchFamily="2" charset="0"/>
              </a:rPr>
              <a:t>Parents Who Stop Attending Group</a:t>
            </a:r>
          </a:p>
          <a:p>
            <a:pPr lvl="1">
              <a:buFont typeface="Wingdings" pitchFamily="2" charset="2"/>
              <a:buChar char="q"/>
            </a:pPr>
            <a:r>
              <a:rPr lang="en-US" sz="2000">
                <a:solidFill>
                  <a:schemeClr val="tx2"/>
                </a:solidFill>
                <a:latin typeface="Optima" panose="02000503060000020004" pitchFamily="2" charset="0"/>
              </a:rPr>
              <a:t>Contact, ask for feedback, and be nonconfrontational. </a:t>
            </a:r>
          </a:p>
          <a:p>
            <a:pPr lvl="2">
              <a:buFont typeface="Wingdings" pitchFamily="2" charset="2"/>
              <a:buChar char="§"/>
            </a:pPr>
            <a:r>
              <a:rPr lang="en-US" sz="1800">
                <a:solidFill>
                  <a:schemeClr val="tx2"/>
                </a:solidFill>
                <a:latin typeface="Optima" panose="02000503060000020004" pitchFamily="2" charset="0"/>
              </a:rPr>
              <a:t>Let them know you want them to continue.</a:t>
            </a:r>
          </a:p>
          <a:p>
            <a:pPr lvl="1">
              <a:buFont typeface="Wingdings" pitchFamily="2" charset="2"/>
              <a:buChar char="q"/>
            </a:pPr>
            <a:r>
              <a:rPr lang="en-US" sz="2000">
                <a:solidFill>
                  <a:schemeClr val="tx2"/>
                </a:solidFill>
                <a:latin typeface="Optima" panose="02000503060000020004" pitchFamily="2" charset="0"/>
              </a:rPr>
              <a:t>Try to get them to come to one more session and then make a final decision</a:t>
            </a:r>
          </a:p>
          <a:p>
            <a:pPr lvl="1">
              <a:buFont typeface="Wingdings" pitchFamily="2" charset="2"/>
              <a:buChar char="q"/>
            </a:pPr>
            <a:r>
              <a:rPr lang="en-US" sz="2000">
                <a:solidFill>
                  <a:schemeClr val="tx2"/>
                </a:solidFill>
                <a:latin typeface="Optima" panose="02000503060000020004" pitchFamily="2" charset="0"/>
              </a:rPr>
              <a:t>Express concern and invite them back</a:t>
            </a:r>
          </a:p>
          <a:p>
            <a:pPr lvl="1">
              <a:buFont typeface="Wingdings" pitchFamily="2" charset="2"/>
              <a:buChar char="q"/>
            </a:pPr>
            <a:r>
              <a:rPr lang="en-US" sz="2000">
                <a:solidFill>
                  <a:schemeClr val="tx2"/>
                </a:solidFill>
                <a:latin typeface="Optima" panose="02000503060000020004" pitchFamily="2" charset="0"/>
              </a:rPr>
              <a:t>Anonymous feedback forms</a:t>
            </a:r>
          </a:p>
        </p:txBody>
      </p:sp>
      <p:sp>
        <p:nvSpPr>
          <p:cNvPr id="4" name="Rectangle 3">
            <a:extLst>
              <a:ext uri="{FF2B5EF4-FFF2-40B4-BE49-F238E27FC236}">
                <a16:creationId xmlns:a16="http://schemas.microsoft.com/office/drawing/2014/main" id="{2163DE27-355E-1F47-B75F-EC1CD3CAF287}"/>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pic>
        <p:nvPicPr>
          <p:cNvPr id="5" name="Audio Recording Dec 14, 2020 at 4:05:52 PM" descr="Audio Recording Dec 14, 2020 at 4:05:52 PM">
            <a:hlinkClick r:id="" action="ppaction://media"/>
            <a:extLst>
              <a:ext uri="{FF2B5EF4-FFF2-40B4-BE49-F238E27FC236}">
                <a16:creationId xmlns:a16="http://schemas.microsoft.com/office/drawing/2014/main" id="{362CB0F9-FBB2-7040-B6F0-C429E6EA37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37500" y="348131"/>
            <a:ext cx="812800" cy="812800"/>
          </a:xfrm>
          <a:prstGeom prst="rect">
            <a:avLst/>
          </a:prstGeom>
          <a:solidFill>
            <a:srgbClr val="FAB134"/>
          </a:solidFill>
        </p:spPr>
      </p:pic>
    </p:spTree>
    <p:extLst>
      <p:ext uri="{BB962C8B-B14F-4D97-AF65-F5344CB8AC3E}">
        <p14:creationId xmlns:p14="http://schemas.microsoft.com/office/powerpoint/2010/main" val="15409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7273-76C4-4493-9380-9648D6E5E40E}"/>
              </a:ext>
            </a:extLst>
          </p:cNvPr>
          <p:cNvSpPr>
            <a:spLocks noGrp="1"/>
          </p:cNvSpPr>
          <p:nvPr>
            <p:ph type="title"/>
          </p:nvPr>
        </p:nvSpPr>
        <p:spPr/>
        <p:txBody>
          <a:bodyPr/>
          <a:lstStyle/>
          <a:p>
            <a:r>
              <a:rPr lang="en-US">
                <a:solidFill>
                  <a:schemeClr val="tx2"/>
                </a:solidFill>
                <a:latin typeface="Optima" panose="02000503060000020004" pitchFamily="2" charset="0"/>
              </a:rPr>
              <a:t>Anticipating Issues</a:t>
            </a:r>
          </a:p>
        </p:txBody>
      </p:sp>
      <p:sp>
        <p:nvSpPr>
          <p:cNvPr id="3" name="Content Placeholder 2">
            <a:extLst>
              <a:ext uri="{FF2B5EF4-FFF2-40B4-BE49-F238E27FC236}">
                <a16:creationId xmlns:a16="http://schemas.microsoft.com/office/drawing/2014/main" id="{5DD54CBC-256C-4164-A9A9-BE500D6D7CE7}"/>
              </a:ext>
            </a:extLst>
          </p:cNvPr>
          <p:cNvSpPr>
            <a:spLocks noGrp="1"/>
          </p:cNvSpPr>
          <p:nvPr>
            <p:ph idx="1"/>
          </p:nvPr>
        </p:nvSpPr>
        <p:spPr>
          <a:xfrm>
            <a:off x="800100" y="1417638"/>
            <a:ext cx="7886700" cy="3500438"/>
          </a:xfrm>
        </p:spPr>
        <p:txBody>
          <a:bodyPr/>
          <a:lstStyle/>
          <a:p>
            <a:pPr>
              <a:buFont typeface="Wingdings" pitchFamily="2" charset="2"/>
              <a:buChar char="q"/>
            </a:pPr>
            <a:r>
              <a:rPr lang="en-US" sz="2400">
                <a:solidFill>
                  <a:schemeClr val="tx2"/>
                </a:solidFill>
                <a:latin typeface="Optima" panose="02000503060000020004" pitchFamily="2" charset="0"/>
              </a:rPr>
              <a:t>Predicting Positive Change and Success</a:t>
            </a:r>
          </a:p>
          <a:p>
            <a:pPr lvl="1">
              <a:buFont typeface="Arial" panose="020B0604020202020204" pitchFamily="34" charset="0"/>
              <a:buChar char="•"/>
            </a:pPr>
            <a:r>
              <a:rPr lang="en-US" sz="2000">
                <a:solidFill>
                  <a:schemeClr val="tx2"/>
                </a:solidFill>
                <a:latin typeface="Optima" panose="02000503060000020004" pitchFamily="2" charset="0"/>
              </a:rPr>
              <a:t>Express confidence and optimism in parents’ abilities</a:t>
            </a:r>
          </a:p>
          <a:p>
            <a:pPr lvl="1">
              <a:buFont typeface="Arial" panose="020B0604020202020204" pitchFamily="34" charset="0"/>
              <a:buChar char="•"/>
            </a:pPr>
            <a:r>
              <a:rPr lang="en-US" sz="2000">
                <a:solidFill>
                  <a:schemeClr val="tx2"/>
                </a:solidFill>
                <a:latin typeface="Optima" panose="02000503060000020004" pitchFamily="2" charset="0"/>
              </a:rPr>
              <a:t>Empower parents</a:t>
            </a:r>
          </a:p>
          <a:p>
            <a:pPr>
              <a:buFont typeface="Wingdings" pitchFamily="2" charset="2"/>
              <a:buChar char="q"/>
            </a:pPr>
            <a:r>
              <a:rPr lang="en-US" sz="2400">
                <a:solidFill>
                  <a:schemeClr val="tx2"/>
                </a:solidFill>
                <a:latin typeface="Optima" panose="02000503060000020004" pitchFamily="2" charset="0"/>
              </a:rPr>
              <a:t>Getting Support for yourself</a:t>
            </a:r>
          </a:p>
          <a:p>
            <a:pPr lvl="1">
              <a:buFont typeface="Arial" panose="020B0604020202020204" pitchFamily="34" charset="0"/>
              <a:buChar char="•"/>
            </a:pPr>
            <a:r>
              <a:rPr lang="en-US" sz="2000">
                <a:solidFill>
                  <a:schemeClr val="tx2"/>
                </a:solidFill>
                <a:latin typeface="Optima" panose="02000503060000020004" pitchFamily="2" charset="0"/>
              </a:rPr>
              <a:t>Find trusted colleagues for help with problem solving, support, and objectivity</a:t>
            </a:r>
          </a:p>
          <a:p>
            <a:pPr lvl="1">
              <a:buFont typeface="Arial" panose="020B0604020202020204" pitchFamily="34" charset="0"/>
              <a:buChar char="•"/>
            </a:pPr>
            <a:r>
              <a:rPr lang="en-US" sz="2000">
                <a:solidFill>
                  <a:schemeClr val="tx2"/>
                </a:solidFill>
                <a:latin typeface="Optima" panose="02000503060000020004" pitchFamily="2" charset="0"/>
              </a:rPr>
              <a:t>Take time to relax and enjoy life outside of group!</a:t>
            </a:r>
          </a:p>
        </p:txBody>
      </p:sp>
      <p:pic>
        <p:nvPicPr>
          <p:cNvPr id="4" name="Audio Recording Dec 14, 2020 at 4:09:33 PM" descr="Audio Recording Dec 14, 2020 at 4:09:33 PM">
            <a:hlinkClick r:id="" action="ppaction://media"/>
            <a:extLst>
              <a:ext uri="{FF2B5EF4-FFF2-40B4-BE49-F238E27FC236}">
                <a16:creationId xmlns:a16="http://schemas.microsoft.com/office/drawing/2014/main" id="{E784F4C6-2C4D-5B4E-9D05-D8B58A14CD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74012" y="368300"/>
            <a:ext cx="812800" cy="812800"/>
          </a:xfrm>
          <a:prstGeom prst="rect">
            <a:avLst/>
          </a:prstGeom>
          <a:solidFill>
            <a:srgbClr val="FAB134"/>
          </a:solidFill>
        </p:spPr>
      </p:pic>
    </p:spTree>
    <p:extLst>
      <p:ext uri="{BB962C8B-B14F-4D97-AF65-F5344CB8AC3E}">
        <p14:creationId xmlns:p14="http://schemas.microsoft.com/office/powerpoint/2010/main" val="381633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E121-D55C-4ADE-85B7-C83A3E0823ED}"/>
              </a:ext>
            </a:extLst>
          </p:cNvPr>
          <p:cNvSpPr>
            <a:spLocks noGrp="1"/>
          </p:cNvSpPr>
          <p:nvPr>
            <p:ph type="title"/>
          </p:nvPr>
        </p:nvSpPr>
        <p:spPr/>
        <p:txBody>
          <a:bodyPr/>
          <a:lstStyle/>
          <a:p>
            <a:pPr algn="ctr"/>
            <a:r>
              <a:rPr lang="en-US">
                <a:solidFill>
                  <a:schemeClr val="tx2"/>
                </a:solidFill>
                <a:latin typeface="Optima" panose="02000503060000020004" pitchFamily="2" charset="0"/>
              </a:rPr>
              <a:t>Check-in</a:t>
            </a:r>
          </a:p>
        </p:txBody>
      </p:sp>
      <p:sp>
        <p:nvSpPr>
          <p:cNvPr id="3" name="Content Placeholder 2">
            <a:extLst>
              <a:ext uri="{FF2B5EF4-FFF2-40B4-BE49-F238E27FC236}">
                <a16:creationId xmlns:a16="http://schemas.microsoft.com/office/drawing/2014/main" id="{684CB8FF-AF54-466A-A668-953822135352}"/>
              </a:ext>
            </a:extLst>
          </p:cNvPr>
          <p:cNvSpPr>
            <a:spLocks noGrp="1"/>
          </p:cNvSpPr>
          <p:nvPr>
            <p:ph idx="1"/>
          </p:nvPr>
        </p:nvSpPr>
        <p:spPr/>
        <p:txBody>
          <a:bodyPr/>
          <a:lstStyle/>
          <a:p>
            <a:pPr marL="385763" indent="-385763">
              <a:buFont typeface="+mj-lt"/>
              <a:buAutoNum type="arabicPeriod"/>
            </a:pPr>
            <a:r>
              <a:rPr lang="en-US" sz="2800">
                <a:solidFill>
                  <a:schemeClr val="tx2"/>
                </a:solidFill>
                <a:latin typeface="Optima" panose="02000503060000020004" pitchFamily="2" charset="0"/>
              </a:rPr>
              <a:t>Who’s tougher to manage? Kids or adults?</a:t>
            </a:r>
          </a:p>
          <a:p>
            <a:pPr marL="385763" indent="-385763">
              <a:buFont typeface="+mj-lt"/>
              <a:buAutoNum type="arabicPeriod"/>
            </a:pPr>
            <a:r>
              <a:rPr lang="en-US" sz="2800">
                <a:solidFill>
                  <a:schemeClr val="tx2"/>
                </a:solidFill>
                <a:latin typeface="Optima" panose="02000503060000020004" pitchFamily="2" charset="0"/>
              </a:rPr>
              <a:t>How will you engage a parent and make them feel comfortable participating in roleplays?</a:t>
            </a:r>
          </a:p>
          <a:p>
            <a:pPr marL="385763" indent="-385763">
              <a:buFont typeface="+mj-lt"/>
              <a:buAutoNum type="arabicPeriod"/>
            </a:pPr>
            <a:r>
              <a:rPr lang="en-US" sz="2800">
                <a:solidFill>
                  <a:schemeClr val="tx2"/>
                </a:solidFill>
                <a:latin typeface="Optima" panose="02000503060000020004" pitchFamily="2" charset="0"/>
              </a:rPr>
              <a:t>How will you handle a parent who is aggressive or dominating the conversation? </a:t>
            </a:r>
          </a:p>
          <a:p>
            <a:pPr marL="857250" lvl="1" indent="-457200">
              <a:buFont typeface="+mj-lt"/>
              <a:buAutoNum type="alphaLcPeriod"/>
            </a:pPr>
            <a:r>
              <a:rPr lang="en-US" sz="2400">
                <a:solidFill>
                  <a:schemeClr val="tx2"/>
                </a:solidFill>
                <a:latin typeface="Optima" panose="02000503060000020004" pitchFamily="2" charset="0"/>
              </a:rPr>
              <a:t>What are some statements you can make to let the group member know that he or she has been heard, but also keep the group on track and allow for other group member participation?</a:t>
            </a:r>
          </a:p>
        </p:txBody>
      </p:sp>
      <p:sp>
        <p:nvSpPr>
          <p:cNvPr id="4" name="Rectangle 3">
            <a:extLst>
              <a:ext uri="{FF2B5EF4-FFF2-40B4-BE49-F238E27FC236}">
                <a16:creationId xmlns:a16="http://schemas.microsoft.com/office/drawing/2014/main" id="{13BC42B7-C6A5-394C-ADD0-6941068D9C7E}"/>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pic>
        <p:nvPicPr>
          <p:cNvPr id="5" name="Audio Recording Dec 14, 2020 at 4:10:29 PM" descr="Audio Recording Dec 14, 2020 at 4:10:29 PM">
            <a:hlinkClick r:id="" action="ppaction://media"/>
            <a:extLst>
              <a:ext uri="{FF2B5EF4-FFF2-40B4-BE49-F238E27FC236}">
                <a16:creationId xmlns:a16="http://schemas.microsoft.com/office/drawing/2014/main" id="{A6FC7AD2-126D-B840-8CAE-5583B9E599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4000" y="457998"/>
            <a:ext cx="812800" cy="812800"/>
          </a:xfrm>
          <a:prstGeom prst="rect">
            <a:avLst/>
          </a:prstGeom>
          <a:solidFill>
            <a:srgbClr val="FFC000"/>
          </a:solidFill>
        </p:spPr>
      </p:pic>
    </p:spTree>
    <p:extLst>
      <p:ext uri="{BB962C8B-B14F-4D97-AF65-F5344CB8AC3E}">
        <p14:creationId xmlns:p14="http://schemas.microsoft.com/office/powerpoint/2010/main" val="5355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63F17-AB72-4687-8176-FC610D4AF2DB}"/>
              </a:ext>
            </a:extLst>
          </p:cNvPr>
          <p:cNvSpPr>
            <a:spLocks noGrp="1"/>
          </p:cNvSpPr>
          <p:nvPr>
            <p:ph type="title"/>
          </p:nvPr>
        </p:nvSpPr>
        <p:spPr>
          <a:xfrm>
            <a:off x="0" y="317500"/>
            <a:ext cx="8229600" cy="1143000"/>
          </a:xfrm>
        </p:spPr>
        <p:txBody>
          <a:bodyPr/>
          <a:lstStyle/>
          <a:p>
            <a:pPr algn="ctr"/>
            <a:r>
              <a:rPr lang="en-US">
                <a:solidFill>
                  <a:schemeClr val="tx2"/>
                </a:solidFill>
              </a:rPr>
              <a:t>Parent Groups : Applied Practice</a:t>
            </a:r>
          </a:p>
        </p:txBody>
      </p:sp>
      <p:sp>
        <p:nvSpPr>
          <p:cNvPr id="3" name="Content Placeholder 2">
            <a:extLst>
              <a:ext uri="{FF2B5EF4-FFF2-40B4-BE49-F238E27FC236}">
                <a16:creationId xmlns:a16="http://schemas.microsoft.com/office/drawing/2014/main" id="{B4A4DC74-D2A8-4917-9A50-70EEB9BA5D94}"/>
              </a:ext>
            </a:extLst>
          </p:cNvPr>
          <p:cNvSpPr>
            <a:spLocks noGrp="1"/>
          </p:cNvSpPr>
          <p:nvPr>
            <p:ph idx="1"/>
          </p:nvPr>
        </p:nvSpPr>
        <p:spPr/>
        <p:txBody>
          <a:bodyPr/>
          <a:lstStyle/>
          <a:p>
            <a:r>
              <a:rPr lang="en-US" sz="2400">
                <a:solidFill>
                  <a:schemeClr val="tx2"/>
                </a:solidFill>
                <a:latin typeface="Optima" panose="02000503060000020004" pitchFamily="2" charset="0"/>
              </a:rPr>
              <a:t>Scenario 1—</a:t>
            </a:r>
            <a:r>
              <a:rPr lang="en-US" sz="2400" i="1">
                <a:solidFill>
                  <a:schemeClr val="tx2"/>
                </a:solidFill>
                <a:latin typeface="Optima" panose="02000503060000020004" pitchFamily="2" charset="0"/>
              </a:rPr>
              <a:t>A parent in the group attacks another group member by saying that his or her ideas are stupid. As the group leader, express to the group members that all points of view are valid in this group and that all members should be respected.</a:t>
            </a:r>
          </a:p>
          <a:p>
            <a:r>
              <a:rPr lang="en-US" sz="2400">
                <a:solidFill>
                  <a:schemeClr val="tx2"/>
                </a:solidFill>
                <a:latin typeface="Optima" panose="02000503060000020004" pitchFamily="2" charset="0"/>
              </a:rPr>
              <a:t>Scenario 2—</a:t>
            </a:r>
            <a:r>
              <a:rPr lang="en-US" sz="2400" i="1">
                <a:solidFill>
                  <a:schemeClr val="tx2"/>
                </a:solidFill>
                <a:latin typeface="Optima" panose="02000503060000020004" pitchFamily="2" charset="0"/>
              </a:rPr>
              <a:t>Parents in the group are struggling with using some of the strategies at home due to time constraints and other stressors. Lead a discussion with the group that will elicit ideas or solutions. Try to avoid discussions that place the group leader in the role of developing solutions or defending the use of strategies.</a:t>
            </a:r>
          </a:p>
        </p:txBody>
      </p:sp>
      <p:sp>
        <p:nvSpPr>
          <p:cNvPr id="4" name="Rectangle 3">
            <a:extLst>
              <a:ext uri="{FF2B5EF4-FFF2-40B4-BE49-F238E27FC236}">
                <a16:creationId xmlns:a16="http://schemas.microsoft.com/office/drawing/2014/main" id="{FECCDB95-8FC2-784A-A8A7-F22EE2AD39AD}"/>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pic>
        <p:nvPicPr>
          <p:cNvPr id="6" name="Audio Recording Dec 14, 2020 at 4:14:41 PM" descr="Audio Recording Dec 14, 2020 at 4:14:41 PM">
            <a:hlinkClick r:id="" action="ppaction://media"/>
            <a:extLst>
              <a:ext uri="{FF2B5EF4-FFF2-40B4-BE49-F238E27FC236}">
                <a16:creationId xmlns:a16="http://schemas.microsoft.com/office/drawing/2014/main" id="{BEABA7B7-7740-0145-A436-B584CD658C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4000" y="482600"/>
            <a:ext cx="812800" cy="812800"/>
          </a:xfrm>
          <a:prstGeom prst="rect">
            <a:avLst/>
          </a:prstGeom>
          <a:solidFill>
            <a:srgbClr val="FFC000"/>
          </a:solidFill>
        </p:spPr>
      </p:pic>
    </p:spTree>
    <p:extLst>
      <p:ext uri="{BB962C8B-B14F-4D97-AF65-F5344CB8AC3E}">
        <p14:creationId xmlns:p14="http://schemas.microsoft.com/office/powerpoint/2010/main" val="171588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9CAB9-A42D-4B52-8F0A-7DBF2351B14D}"/>
              </a:ext>
            </a:extLst>
          </p:cNvPr>
          <p:cNvSpPr>
            <a:spLocks noGrp="1"/>
          </p:cNvSpPr>
          <p:nvPr>
            <p:ph type="title"/>
          </p:nvPr>
        </p:nvSpPr>
        <p:spPr/>
        <p:txBody>
          <a:bodyPr/>
          <a:lstStyle/>
          <a:p>
            <a:r>
              <a:rPr lang="en-US">
                <a:solidFill>
                  <a:schemeClr val="tx2"/>
                </a:solidFill>
                <a:latin typeface="Optima" panose="02000503060000020004" pitchFamily="2" charset="0"/>
              </a:rPr>
              <a:t>Reflection</a:t>
            </a:r>
          </a:p>
        </p:txBody>
      </p:sp>
      <p:sp>
        <p:nvSpPr>
          <p:cNvPr id="3" name="Content Placeholder 2">
            <a:extLst>
              <a:ext uri="{FF2B5EF4-FFF2-40B4-BE49-F238E27FC236}">
                <a16:creationId xmlns:a16="http://schemas.microsoft.com/office/drawing/2014/main" id="{52174872-B929-44A2-A02A-65EB823AE3E9}"/>
              </a:ext>
            </a:extLst>
          </p:cNvPr>
          <p:cNvSpPr>
            <a:spLocks noGrp="1"/>
          </p:cNvSpPr>
          <p:nvPr>
            <p:ph idx="1"/>
          </p:nvPr>
        </p:nvSpPr>
        <p:spPr>
          <a:xfrm>
            <a:off x="457200" y="1300397"/>
            <a:ext cx="8229600" cy="4525963"/>
          </a:xfrm>
        </p:spPr>
        <p:txBody>
          <a:bodyPr/>
          <a:lstStyle/>
          <a:p>
            <a:pPr fontAlgn="base">
              <a:buFont typeface="Wingdings" pitchFamily="2" charset="2"/>
              <a:buChar char="§"/>
            </a:pPr>
            <a:r>
              <a:rPr lang="en-US" i="1">
                <a:solidFill>
                  <a:schemeClr val="tx2"/>
                </a:solidFill>
                <a:latin typeface="Optima" panose="02000503060000020004" pitchFamily="2" charset="0"/>
              </a:rPr>
              <a:t>How are the ideas and information presented connected to what you already knew?</a:t>
            </a:r>
          </a:p>
          <a:p>
            <a:pPr fontAlgn="base">
              <a:buFont typeface="Wingdings" pitchFamily="2" charset="2"/>
              <a:buChar char="§"/>
            </a:pPr>
            <a:r>
              <a:rPr lang="en-US" i="1">
                <a:solidFill>
                  <a:schemeClr val="tx2"/>
                </a:solidFill>
                <a:latin typeface="Optima" panose="02000503060000020004" pitchFamily="2" charset="0"/>
              </a:rPr>
              <a:t>What new ideas did you get that extended or broadened your thinking in new directions?</a:t>
            </a:r>
          </a:p>
          <a:p>
            <a:pPr fontAlgn="base">
              <a:buFont typeface="Wingdings" pitchFamily="2" charset="2"/>
              <a:buChar char="§"/>
            </a:pPr>
            <a:r>
              <a:rPr lang="en-US" i="1">
                <a:solidFill>
                  <a:schemeClr val="tx2"/>
                </a:solidFill>
                <a:latin typeface="Optima" panose="02000503060000020004" pitchFamily="2" charset="0"/>
              </a:rPr>
              <a:t>What challenges or puzzles have come up in your mind from the ideas and information presented?</a:t>
            </a:r>
          </a:p>
          <a:p>
            <a:pPr>
              <a:buFont typeface="Wingdings" pitchFamily="2" charset="2"/>
              <a:buChar char="§"/>
            </a:pPr>
            <a:endParaRPr lang="en-US"/>
          </a:p>
        </p:txBody>
      </p:sp>
      <p:sp>
        <p:nvSpPr>
          <p:cNvPr id="4" name="Rectangle 3">
            <a:extLst>
              <a:ext uri="{FF2B5EF4-FFF2-40B4-BE49-F238E27FC236}">
                <a16:creationId xmlns:a16="http://schemas.microsoft.com/office/drawing/2014/main" id="{02071640-39A3-3F49-8521-F376C2F226C7}"/>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pic>
        <p:nvPicPr>
          <p:cNvPr id="5" name="Audio Recording Dec 14, 2020 at 4:16:23 PM" descr="Audio Recording Dec 14, 2020 at 4:16:23 PM">
            <a:hlinkClick r:id="" action="ppaction://media"/>
            <a:extLst>
              <a:ext uri="{FF2B5EF4-FFF2-40B4-BE49-F238E27FC236}">
                <a16:creationId xmlns:a16="http://schemas.microsoft.com/office/drawing/2014/main" id="{FA7D9F84-4082-BD4C-AC80-EFD91D975F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4000" y="350517"/>
            <a:ext cx="812800" cy="812800"/>
          </a:xfrm>
          <a:prstGeom prst="rect">
            <a:avLst/>
          </a:prstGeom>
          <a:solidFill>
            <a:srgbClr val="FAB134"/>
          </a:solidFill>
        </p:spPr>
      </p:pic>
    </p:spTree>
    <p:extLst>
      <p:ext uri="{BB962C8B-B14F-4D97-AF65-F5344CB8AC3E}">
        <p14:creationId xmlns:p14="http://schemas.microsoft.com/office/powerpoint/2010/main" val="104504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3B6B-F97C-4AB8-9E83-D0AF9D8F6032}"/>
              </a:ext>
            </a:extLst>
          </p:cNvPr>
          <p:cNvSpPr>
            <a:spLocks noGrp="1"/>
          </p:cNvSpPr>
          <p:nvPr>
            <p:ph type="title"/>
          </p:nvPr>
        </p:nvSpPr>
        <p:spPr/>
        <p:txBody>
          <a:bodyPr/>
          <a:lstStyle/>
          <a:p>
            <a:r>
              <a:rPr lang="en-US">
                <a:solidFill>
                  <a:schemeClr val="tx1">
                    <a:lumMod val="50000"/>
                    <a:lumOff val="50000"/>
                  </a:schemeClr>
                </a:solidFill>
                <a:latin typeface="Optima" panose="02000503060000020004" pitchFamily="2" charset="0"/>
              </a:rPr>
              <a:t>Internalizing Symptoms </a:t>
            </a:r>
          </a:p>
        </p:txBody>
      </p:sp>
      <p:sp>
        <p:nvSpPr>
          <p:cNvPr id="3" name="Text Placeholder 2">
            <a:extLst>
              <a:ext uri="{FF2B5EF4-FFF2-40B4-BE49-F238E27FC236}">
                <a16:creationId xmlns:a16="http://schemas.microsoft.com/office/drawing/2014/main" id="{F8AA20FD-2707-4A89-A0CD-31A23CF65EC6}"/>
              </a:ext>
            </a:extLst>
          </p:cNvPr>
          <p:cNvSpPr>
            <a:spLocks noGrp="1"/>
          </p:cNvSpPr>
          <p:nvPr>
            <p:ph sz="half" idx="1"/>
          </p:nvPr>
        </p:nvSpPr>
        <p:spPr/>
        <p:txBody>
          <a:bodyPr/>
          <a:lstStyle/>
          <a:p>
            <a:pPr>
              <a:spcAft>
                <a:spcPts val="1600"/>
              </a:spcAft>
              <a:buFont typeface="Wingdings" pitchFamily="2" charset="2"/>
              <a:buChar char="q"/>
            </a:pPr>
            <a:r>
              <a:rPr lang="en-US">
                <a:solidFill>
                  <a:schemeClr val="tx2"/>
                </a:solidFill>
                <a:latin typeface="Optima" panose="02000503060000020004" pitchFamily="2" charset="0"/>
              </a:rPr>
              <a:t>Social Withdrawal</a:t>
            </a:r>
          </a:p>
          <a:p>
            <a:pPr marL="800088" lvl="1" indent="-342900">
              <a:spcAft>
                <a:spcPts val="1600"/>
              </a:spcAft>
              <a:buFont typeface="Wingdings" pitchFamily="2" charset="2"/>
              <a:buChar char="q"/>
            </a:pPr>
            <a:r>
              <a:rPr lang="en-US">
                <a:solidFill>
                  <a:schemeClr val="tx2"/>
                </a:solidFill>
                <a:latin typeface="Optima" panose="02000503060000020004" pitchFamily="2" charset="0"/>
              </a:rPr>
              <a:t>Actively avoiding companionship with others; lacking responsiveness to social initiations from others; behavioral deficits in the skills required to make and keep friends</a:t>
            </a:r>
          </a:p>
        </p:txBody>
      </p:sp>
      <p:sp>
        <p:nvSpPr>
          <p:cNvPr id="4" name="Content Placeholder 3">
            <a:extLst>
              <a:ext uri="{FF2B5EF4-FFF2-40B4-BE49-F238E27FC236}">
                <a16:creationId xmlns:a16="http://schemas.microsoft.com/office/drawing/2014/main" id="{57BE6317-CF8D-EB4D-A5AF-0835B72D8E82}"/>
              </a:ext>
            </a:extLst>
          </p:cNvPr>
          <p:cNvSpPr>
            <a:spLocks noGrp="1"/>
          </p:cNvSpPr>
          <p:nvPr>
            <p:ph sz="half" idx="2"/>
          </p:nvPr>
        </p:nvSpPr>
        <p:spPr/>
        <p:txBody>
          <a:bodyPr/>
          <a:lstStyle/>
          <a:p>
            <a:pPr>
              <a:spcAft>
                <a:spcPts val="1600"/>
              </a:spcAft>
              <a:buFont typeface="Wingdings" pitchFamily="2" charset="2"/>
              <a:buChar char="q"/>
            </a:pPr>
            <a:r>
              <a:rPr lang="en-US">
                <a:solidFill>
                  <a:schemeClr val="tx2"/>
                </a:solidFill>
                <a:latin typeface="Optima" panose="02000503060000020004" pitchFamily="2" charset="0"/>
              </a:rPr>
              <a:t>Somatic Complaints</a:t>
            </a:r>
          </a:p>
          <a:p>
            <a:pPr marL="800088" lvl="1" indent="-342900">
              <a:spcAft>
                <a:spcPts val="1600"/>
              </a:spcAft>
              <a:buFont typeface="Wingdings" pitchFamily="2" charset="2"/>
              <a:buChar char="q"/>
            </a:pPr>
            <a:r>
              <a:rPr lang="en-US">
                <a:solidFill>
                  <a:schemeClr val="tx2"/>
                </a:solidFill>
                <a:latin typeface="Optima" panose="02000503060000020004" pitchFamily="2" charset="0"/>
              </a:rPr>
              <a:t>Complaints of physical discomfort, pain, or illness that have no known medical, organic, or physical basis</a:t>
            </a:r>
          </a:p>
          <a:p>
            <a:pPr marL="1200138" lvl="2" indent="-342900">
              <a:spcAft>
                <a:spcPts val="1600"/>
              </a:spcAft>
              <a:buFont typeface="Wingdings" pitchFamily="2" charset="2"/>
              <a:buChar char="q"/>
            </a:pPr>
            <a:r>
              <a:rPr lang="en-US">
                <a:solidFill>
                  <a:schemeClr val="tx2"/>
                </a:solidFill>
                <a:latin typeface="Optima" panose="02000503060000020004" pitchFamily="2" charset="0"/>
              </a:rPr>
              <a:t>psychological in origin</a:t>
            </a:r>
          </a:p>
          <a:p>
            <a:pPr marL="114297" indent="0">
              <a:buNone/>
            </a:pPr>
            <a:endParaRPr lang="en-US">
              <a:solidFill>
                <a:schemeClr val="tx1">
                  <a:lumMod val="50000"/>
                  <a:lumOff val="50000"/>
                </a:schemeClr>
              </a:solidFill>
              <a:latin typeface="Optima" panose="02000503060000020004" pitchFamily="2" charset="0"/>
            </a:endParaRPr>
          </a:p>
          <a:p>
            <a:pPr marL="114297" indent="0">
              <a:buNone/>
            </a:pPr>
            <a:r>
              <a:rPr lang="en-US">
                <a:solidFill>
                  <a:schemeClr val="tx1">
                    <a:lumMod val="50000"/>
                    <a:lumOff val="50000"/>
                  </a:schemeClr>
                </a:solidFill>
                <a:latin typeface="Optima" panose="02000503060000020004" pitchFamily="2" charset="0"/>
              </a:rPr>
              <a:t>							</a:t>
            </a:r>
            <a:r>
              <a:rPr lang="en-US" sz="1400">
                <a:solidFill>
                  <a:schemeClr val="tx1">
                    <a:lumMod val="50000"/>
                    <a:lumOff val="50000"/>
                  </a:schemeClr>
                </a:solidFill>
                <a:latin typeface="Optima" panose="02000503060000020004" pitchFamily="2" charset="0"/>
              </a:rPr>
              <a:t>							Merrell, 2008</a:t>
            </a:r>
            <a:endParaRPr lang="en-US">
              <a:solidFill>
                <a:schemeClr val="tx1">
                  <a:lumMod val="50000"/>
                  <a:lumOff val="50000"/>
                </a:schemeClr>
              </a:solidFill>
              <a:latin typeface="Optima" panose="02000503060000020004" pitchFamily="2" charset="0"/>
            </a:endParaRPr>
          </a:p>
        </p:txBody>
      </p:sp>
      <p:pic>
        <p:nvPicPr>
          <p:cNvPr id="5" name="Audio Recording Dec 14, 2020 at 12:29:05 PM" descr="Audio Recording Dec 14, 2020 at 12:29:05 PM">
            <a:hlinkClick r:id="" action="ppaction://media"/>
            <a:extLst>
              <a:ext uri="{FF2B5EF4-FFF2-40B4-BE49-F238E27FC236}">
                <a16:creationId xmlns:a16="http://schemas.microsoft.com/office/drawing/2014/main" id="{CF6A5E7A-BF43-F649-BE6A-4D41D66698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4000" y="274638"/>
            <a:ext cx="812800" cy="812800"/>
          </a:xfrm>
          <a:prstGeom prst="rect">
            <a:avLst/>
          </a:prstGeom>
          <a:solidFill>
            <a:srgbClr val="FAB134"/>
          </a:solidFill>
        </p:spPr>
      </p:pic>
    </p:spTree>
    <p:extLst>
      <p:ext uri="{BB962C8B-B14F-4D97-AF65-F5344CB8AC3E}">
        <p14:creationId xmlns:p14="http://schemas.microsoft.com/office/powerpoint/2010/main" val="104693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82219" y="0"/>
            <a:ext cx="5067300" cy="939800"/>
          </a:xfrm>
          <a:prstGeom prst="rect">
            <a:avLst/>
          </a:prstGeom>
        </p:spPr>
      </p:pic>
      <p:sp>
        <p:nvSpPr>
          <p:cNvPr id="8" name="Title 1"/>
          <p:cNvSpPr txBox="1">
            <a:spLocks/>
          </p:cNvSpPr>
          <p:nvPr/>
        </p:nvSpPr>
        <p:spPr>
          <a:xfrm>
            <a:off x="190479" y="169333"/>
            <a:ext cx="4367407" cy="6487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Post-training survey</a:t>
            </a:r>
          </a:p>
        </p:txBody>
      </p:sp>
      <p:sp>
        <p:nvSpPr>
          <p:cNvPr id="9" name="Text Box 19"/>
          <p:cNvSpPr txBox="1"/>
          <p:nvPr/>
        </p:nvSpPr>
        <p:spPr>
          <a:xfrm>
            <a:off x="183426" y="1441061"/>
            <a:ext cx="8420247" cy="1130690"/>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2400" b="1">
                <a:solidFill>
                  <a:schemeClr val="accent1">
                    <a:lumMod val="75000"/>
                  </a:schemeClr>
                </a:solidFill>
                <a:effectLst/>
                <a:latin typeface="Optima" panose="02000503060000020004" pitchFamily="2" charset="0"/>
                <a:ea typeface="ヒラギノ丸ゴ Pro W4"/>
                <a:cs typeface="Times New Roman"/>
              </a:rPr>
              <a:t>Please fill out the survey below regarding how you feel about your ability to implement group interventions with fidelity after completing this training.</a:t>
            </a:r>
            <a:endParaRPr lang="en-US" sz="2400">
              <a:solidFill>
                <a:schemeClr val="accent1">
                  <a:lumMod val="75000"/>
                </a:schemeClr>
              </a:solidFill>
              <a:effectLst/>
              <a:latin typeface="Optima" panose="02000503060000020004" pitchFamily="2" charset="0"/>
              <a:ea typeface="ヒラギノ丸ゴ Pro W4"/>
              <a:cs typeface="Times New Roman"/>
            </a:endParaRPr>
          </a:p>
        </p:txBody>
      </p:sp>
      <p:sp>
        <p:nvSpPr>
          <p:cNvPr id="2" name="TextBox 1">
            <a:extLst>
              <a:ext uri="{FF2B5EF4-FFF2-40B4-BE49-F238E27FC236}">
                <a16:creationId xmlns:a16="http://schemas.microsoft.com/office/drawing/2014/main" id="{B3E20E91-C4A6-D34C-9113-F404CF5DADD2}"/>
              </a:ext>
            </a:extLst>
          </p:cNvPr>
          <p:cNvSpPr txBox="1"/>
          <p:nvPr/>
        </p:nvSpPr>
        <p:spPr>
          <a:xfrm>
            <a:off x="314467" y="3586163"/>
            <a:ext cx="8158163" cy="369332"/>
          </a:xfrm>
          <a:prstGeom prst="rect">
            <a:avLst/>
          </a:prstGeom>
          <a:noFill/>
        </p:spPr>
        <p:txBody>
          <a:bodyPr wrap="square" lIns="91440" tIns="45720" rIns="91440" bIns="45720" rtlCol="0" anchor="t">
            <a:spAutoFit/>
          </a:bodyPr>
          <a:lstStyle/>
          <a:p>
            <a:pPr algn="ctr"/>
            <a:r>
              <a:rPr lang="en-US" dirty="0">
                <a:ea typeface="+mn-lt"/>
                <a:cs typeface="+mn-lt"/>
                <a:hlinkClick r:id="rId5"/>
              </a:rPr>
              <a:t>Post-training Survey</a:t>
            </a:r>
            <a:endParaRPr lang="en-US"/>
          </a:p>
        </p:txBody>
      </p:sp>
      <p:pic>
        <p:nvPicPr>
          <p:cNvPr id="3" name="Audio Recording Dec 14, 2020 at 4:20:43 PM" descr="Audio Recording Dec 14, 2020 at 4:20:43 PM">
            <a:hlinkClick r:id="" action="ppaction://media"/>
            <a:extLst>
              <a:ext uri="{FF2B5EF4-FFF2-40B4-BE49-F238E27FC236}">
                <a16:creationId xmlns:a16="http://schemas.microsoft.com/office/drawing/2014/main" id="{A9F9C56C-9227-7B4A-9DBF-93D7AE7E97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6230" y="169333"/>
            <a:ext cx="812800" cy="812800"/>
          </a:xfrm>
          <a:prstGeom prst="rect">
            <a:avLst/>
          </a:prstGeom>
          <a:solidFill>
            <a:srgbClr val="FFC000"/>
          </a:solidFill>
        </p:spPr>
      </p:pic>
    </p:spTree>
    <p:extLst>
      <p:ext uri="{BB962C8B-B14F-4D97-AF65-F5344CB8AC3E}">
        <p14:creationId xmlns:p14="http://schemas.microsoft.com/office/powerpoint/2010/main" val="242527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0" y="4315944"/>
            <a:ext cx="9144000" cy="2542057"/>
          </a:xfrm>
          <a:prstGeom prst="rect">
            <a:avLst/>
          </a:prstGeom>
          <a:noFill/>
          <a:ln>
            <a:noFill/>
          </a:ln>
        </p:spPr>
      </p:pic>
      <p:sp>
        <p:nvSpPr>
          <p:cNvPr id="16" name="Rectangle 15"/>
          <p:cNvSpPr/>
          <p:nvPr/>
        </p:nvSpPr>
        <p:spPr>
          <a:xfrm>
            <a:off x="0" y="4138333"/>
            <a:ext cx="9144000" cy="284177"/>
          </a:xfrm>
          <a:prstGeom prst="rect">
            <a:avLst/>
          </a:prstGeom>
          <a:solidFill>
            <a:srgbClr val="F8B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p:cNvSpPr>
            <a:spLocks noGrp="1"/>
          </p:cNvSpPr>
          <p:nvPr>
            <p:ph type="ctrTitle"/>
          </p:nvPr>
        </p:nvSpPr>
        <p:spPr>
          <a:xfrm>
            <a:off x="0" y="1039741"/>
            <a:ext cx="9144000" cy="648758"/>
          </a:xfrm>
        </p:spPr>
        <p:txBody>
          <a:bodyPr/>
          <a:lstStyle/>
          <a:p>
            <a:r>
              <a:rPr lang="en-US" sz="5400" b="1">
                <a:solidFill>
                  <a:srgbClr val="192E50"/>
                </a:solidFill>
                <a:latin typeface="Helvetica"/>
                <a:cs typeface="Helvetica"/>
              </a:rPr>
              <a:t>Thank you!</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11" name="Picture 10"/>
          <p:cNvPicPr>
            <a:picLocks noChangeAspect="1"/>
          </p:cNvPicPr>
          <p:nvPr/>
        </p:nvPicPr>
        <p:blipFill>
          <a:blip r:embed="rId4"/>
          <a:stretch>
            <a:fillRect/>
          </a:stretch>
        </p:blipFill>
        <p:spPr>
          <a:xfrm>
            <a:off x="3096105" y="3321322"/>
            <a:ext cx="2951790" cy="2847610"/>
          </a:xfrm>
          <a:prstGeom prst="rect">
            <a:avLst/>
          </a:prstGeom>
        </p:spPr>
      </p:pic>
    </p:spTree>
    <p:extLst>
      <p:ext uri="{BB962C8B-B14F-4D97-AF65-F5344CB8AC3E}">
        <p14:creationId xmlns:p14="http://schemas.microsoft.com/office/powerpoint/2010/main" val="2075456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B87F-7438-42EC-ABAB-1721ACEEC894}"/>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B388CD6D-1E4C-47F2-856B-798A1EE3BF37}"/>
              </a:ext>
            </a:extLst>
          </p:cNvPr>
          <p:cNvSpPr>
            <a:spLocks noGrp="1"/>
          </p:cNvSpPr>
          <p:nvPr>
            <p:ph idx="1"/>
          </p:nvPr>
        </p:nvSpPr>
        <p:spPr/>
        <p:txBody>
          <a:bodyPr/>
          <a:lstStyle/>
          <a:p>
            <a:pPr marL="85725" indent="0">
              <a:buNone/>
            </a:pPr>
            <a:endParaRPr lang="en-US" sz="1500"/>
          </a:p>
          <a:p>
            <a:pPr marL="85725" indent="0">
              <a:buNone/>
            </a:pPr>
            <a:endParaRPr lang="en-US" sz="1500"/>
          </a:p>
          <a:p>
            <a:pPr marL="85725" indent="0">
              <a:buNone/>
            </a:pPr>
            <a:endParaRPr lang="en-US" sz="1500"/>
          </a:p>
          <a:p>
            <a:endParaRPr lang="en-US" sz="1500"/>
          </a:p>
          <a:p>
            <a:pPr marL="0" indent="0">
              <a:buNone/>
            </a:pPr>
            <a:endParaRPr lang="en-US"/>
          </a:p>
        </p:txBody>
      </p:sp>
      <p:sp>
        <p:nvSpPr>
          <p:cNvPr id="5" name="TextBox 4">
            <a:extLst>
              <a:ext uri="{FF2B5EF4-FFF2-40B4-BE49-F238E27FC236}">
                <a16:creationId xmlns:a16="http://schemas.microsoft.com/office/drawing/2014/main" id="{D105F874-3448-4E70-B83C-081C58064D8C}"/>
              </a:ext>
            </a:extLst>
          </p:cNvPr>
          <p:cNvSpPr txBox="1"/>
          <p:nvPr/>
        </p:nvSpPr>
        <p:spPr>
          <a:xfrm>
            <a:off x="2285392" y="2251755"/>
            <a:ext cx="4570784" cy="3416320"/>
          </a:xfrm>
          <a:prstGeom prst="rect">
            <a:avLst/>
          </a:prstGeom>
          <a:noFill/>
        </p:spPr>
        <p:txBody>
          <a:bodyPr wrap="square">
            <a:spAutoFit/>
          </a:bodyPr>
          <a:lstStyle/>
          <a:p>
            <a:pPr marL="270034" indent="-270034"/>
            <a:r>
              <a:rPr lang="en-US" sz="1350" err="1">
                <a:latin typeface="Times New Roman" panose="02020603050405020304" pitchFamily="18" charset="0"/>
                <a:ea typeface="Times New Roman" panose="02020603050405020304" pitchFamily="18" charset="0"/>
              </a:rPr>
              <a:t>Carrizales</a:t>
            </a:r>
            <a:r>
              <a:rPr lang="en-US" sz="1350">
                <a:latin typeface="Times New Roman" panose="02020603050405020304" pitchFamily="18" charset="0"/>
                <a:ea typeface="Times New Roman" panose="02020603050405020304" pitchFamily="18" charset="0"/>
              </a:rPr>
              <a:t>-Engelmann, D., &amp; Merrell, K. W. (2016). </a:t>
            </a:r>
            <a:r>
              <a:rPr lang="en-US" sz="1350" i="1">
                <a:latin typeface="Times New Roman" panose="02020603050405020304" pitchFamily="18" charset="0"/>
                <a:ea typeface="Times New Roman" panose="02020603050405020304" pitchFamily="18" charset="0"/>
              </a:rPr>
              <a:t>Merrell's strong kids, grades 3-5: A social and emotional learning curriculum</a:t>
            </a:r>
            <a:r>
              <a:rPr lang="en-US" sz="1350">
                <a:latin typeface="Times New Roman" panose="02020603050405020304" pitchFamily="18" charset="0"/>
                <a:ea typeface="Times New Roman" panose="02020603050405020304" pitchFamily="18" charset="0"/>
              </a:rPr>
              <a:t>. Baltimore, MD: Brookes Publishing.</a:t>
            </a:r>
          </a:p>
          <a:p>
            <a:pPr marL="270034" indent="-270034"/>
            <a:r>
              <a:rPr lang="en-US" sz="1350">
                <a:latin typeface="Times New Roman" panose="02020603050405020304" pitchFamily="18" charset="0"/>
                <a:ea typeface="Times New Roman" panose="02020603050405020304" pitchFamily="18" charset="0"/>
              </a:rPr>
              <a:t>Kendall, P. C. (2002). </a:t>
            </a:r>
            <a:r>
              <a:rPr lang="en-US" sz="1350" i="1">
                <a:latin typeface="Times New Roman" panose="02020603050405020304" pitchFamily="18" charset="0"/>
                <a:ea typeface="Times New Roman" panose="02020603050405020304" pitchFamily="18" charset="0"/>
              </a:rPr>
              <a:t>The C.A.T. project manual: For the cognitive-behavioral treatment of anxious adolescents</a:t>
            </a:r>
            <a:r>
              <a:rPr lang="en-US" sz="1350">
                <a:latin typeface="Times New Roman" panose="02020603050405020304" pitchFamily="18" charset="0"/>
                <a:ea typeface="Times New Roman" panose="02020603050405020304" pitchFamily="18" charset="0"/>
              </a:rPr>
              <a:t>. Ardmore, PA: Workbook Pub.</a:t>
            </a:r>
          </a:p>
          <a:p>
            <a:pPr marL="270034" indent="-270034"/>
            <a:r>
              <a:rPr lang="en-US" sz="1350" err="1">
                <a:latin typeface="Times New Roman" panose="02020603050405020304" pitchFamily="18" charset="0"/>
                <a:ea typeface="Times New Roman" panose="02020603050405020304" pitchFamily="18" charset="0"/>
              </a:rPr>
              <a:t>Keperling</a:t>
            </a:r>
            <a:r>
              <a:rPr lang="en-US" sz="1350">
                <a:latin typeface="Times New Roman" panose="02020603050405020304" pitchFamily="18" charset="0"/>
                <a:ea typeface="Times New Roman" panose="02020603050405020304" pitchFamily="18" charset="0"/>
              </a:rPr>
              <a:t>, J. P., Reinke, W. M., Marchese, D., &amp; </a:t>
            </a:r>
            <a:r>
              <a:rPr lang="en-US" sz="1350" err="1">
                <a:latin typeface="Times New Roman" panose="02020603050405020304" pitchFamily="18" charset="0"/>
                <a:ea typeface="Times New Roman" panose="02020603050405020304" pitchFamily="18" charset="0"/>
              </a:rPr>
              <a:t>Ialongo</a:t>
            </a:r>
            <a:r>
              <a:rPr lang="en-US" sz="1350">
                <a:latin typeface="Times New Roman" panose="02020603050405020304" pitchFamily="18" charset="0"/>
                <a:ea typeface="Times New Roman" panose="02020603050405020304" pitchFamily="18" charset="0"/>
              </a:rPr>
              <a:t>, N. (2017). </a:t>
            </a:r>
            <a:r>
              <a:rPr lang="en-US" sz="1350" i="1">
                <a:latin typeface="Times New Roman" panose="02020603050405020304" pitchFamily="18" charset="0"/>
                <a:ea typeface="Times New Roman" panose="02020603050405020304" pitchFamily="18" charset="0"/>
              </a:rPr>
              <a:t>Group interventions in schools: A guide for practitioners</a:t>
            </a:r>
            <a:r>
              <a:rPr lang="en-US" sz="1350">
                <a:latin typeface="Times New Roman" panose="02020603050405020304" pitchFamily="18" charset="0"/>
                <a:ea typeface="Times New Roman" panose="02020603050405020304" pitchFamily="18" charset="0"/>
              </a:rPr>
              <a:t>. New York: The Guilford Press.</a:t>
            </a:r>
          </a:p>
          <a:p>
            <a:pPr marL="85725"/>
            <a:r>
              <a:rPr lang="en-US" sz="1350">
                <a:latin typeface="Times New Roman" panose="02020603050405020304" pitchFamily="18" charset="0"/>
                <a:cs typeface="Times New Roman" panose="02020603050405020304" pitchFamily="18" charset="0"/>
              </a:rPr>
              <a:t>Liu, J. (2004). Childhood externalizing behavior: Theory </a:t>
            </a:r>
          </a:p>
          <a:p>
            <a:pPr marL="85725"/>
            <a:r>
              <a:rPr lang="en-US" sz="1350">
                <a:latin typeface="Times New Roman" panose="02020603050405020304" pitchFamily="18" charset="0"/>
                <a:cs typeface="Times New Roman" panose="02020603050405020304" pitchFamily="18" charset="0"/>
              </a:rPr>
              <a:t>     and implications. </a:t>
            </a:r>
            <a:r>
              <a:rPr lang="en-US" sz="1350" i="1">
                <a:latin typeface="Times New Roman" panose="02020603050405020304" pitchFamily="18" charset="0"/>
                <a:cs typeface="Times New Roman" panose="02020603050405020304" pitchFamily="18" charset="0"/>
              </a:rPr>
              <a:t>Journal of Child and Adolescent </a:t>
            </a:r>
          </a:p>
          <a:p>
            <a:pPr marL="85725"/>
            <a:r>
              <a:rPr lang="en-US" sz="1350" i="1">
                <a:latin typeface="Times New Roman" panose="02020603050405020304" pitchFamily="18" charset="0"/>
                <a:cs typeface="Times New Roman" panose="02020603050405020304" pitchFamily="18" charset="0"/>
              </a:rPr>
              <a:t>     Psychiatric Nursing, 17</a:t>
            </a:r>
            <a:r>
              <a:rPr lang="en-US" sz="1350">
                <a:latin typeface="Times New Roman" panose="02020603050405020304" pitchFamily="18" charset="0"/>
                <a:cs typeface="Times New Roman" panose="02020603050405020304" pitchFamily="18" charset="0"/>
              </a:rPr>
              <a:t>(3), 93-103.</a:t>
            </a:r>
            <a:endParaRPr lang="en-US" sz="1350">
              <a:latin typeface="Times New Roman" panose="02020603050405020304" pitchFamily="18" charset="0"/>
              <a:ea typeface="Times New Roman" panose="02020603050405020304" pitchFamily="18" charset="0"/>
              <a:cs typeface="Times New Roman" panose="02020603050405020304" pitchFamily="18" charset="0"/>
            </a:endParaRPr>
          </a:p>
          <a:p>
            <a:pPr marL="270034" indent="-270034"/>
            <a:r>
              <a:rPr lang="en-US" sz="1350">
                <a:latin typeface="Times New Roman" panose="02020603050405020304" pitchFamily="18" charset="0"/>
                <a:ea typeface="Times New Roman" panose="02020603050405020304" pitchFamily="18" charset="0"/>
              </a:rPr>
              <a:t>Merrell, K. W. (2008). </a:t>
            </a:r>
            <a:r>
              <a:rPr lang="en-US" sz="1350" i="1">
                <a:latin typeface="Times New Roman" panose="02020603050405020304" pitchFamily="18" charset="0"/>
                <a:ea typeface="Times New Roman" panose="02020603050405020304" pitchFamily="18" charset="0"/>
              </a:rPr>
              <a:t>Helping students overcome depression and anxiety: A practical guide</a:t>
            </a:r>
            <a:r>
              <a:rPr lang="en-US" sz="1350">
                <a:latin typeface="Times New Roman" panose="02020603050405020304" pitchFamily="18" charset="0"/>
                <a:ea typeface="Times New Roman" panose="02020603050405020304" pitchFamily="18" charset="0"/>
              </a:rPr>
              <a:t>. New York: Guilford Press.</a:t>
            </a:r>
          </a:p>
          <a:p>
            <a:pPr marL="270034" indent="-270034"/>
            <a:r>
              <a:rPr lang="en-US" sz="1350">
                <a:highlight>
                  <a:srgbClr val="FFFF00"/>
                </a:highlight>
                <a:latin typeface="Times New Roman" panose="02020603050405020304" pitchFamily="18" charset="0"/>
                <a:ea typeface="Times New Roman" panose="02020603050405020304" pitchFamily="18" charset="0"/>
              </a:rPr>
              <a:t>American Psychological Association Achenbach definitions (find actual sources)</a:t>
            </a:r>
          </a:p>
        </p:txBody>
      </p:sp>
    </p:spTree>
    <p:extLst>
      <p:ext uri="{BB962C8B-B14F-4D97-AF65-F5344CB8AC3E}">
        <p14:creationId xmlns:p14="http://schemas.microsoft.com/office/powerpoint/2010/main" val="2579208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FF286E-6F7F-5148-9898-39EB13C06013}"/>
              </a:ext>
            </a:extLst>
          </p:cNvPr>
          <p:cNvSpPr>
            <a:spLocks noGrp="1"/>
          </p:cNvSpPr>
          <p:nvPr>
            <p:ph type="title"/>
          </p:nvPr>
        </p:nvSpPr>
        <p:spPr>
          <a:xfrm>
            <a:off x="646176" y="4406900"/>
            <a:ext cx="8099621" cy="1362075"/>
          </a:xfrm>
        </p:spPr>
        <p:txBody>
          <a:bodyPr/>
          <a:lstStyle/>
          <a:p>
            <a:r>
              <a:rPr lang="en-US">
                <a:solidFill>
                  <a:schemeClr val="tx2"/>
                </a:solidFill>
                <a:latin typeface="Optima" panose="02000503060000020004" pitchFamily="2" charset="0"/>
              </a:rPr>
              <a:t>Evidence-based Interventions for Internalizing Interventions</a:t>
            </a:r>
          </a:p>
        </p:txBody>
      </p:sp>
      <p:pic>
        <p:nvPicPr>
          <p:cNvPr id="3" name="Picture 2">
            <a:extLst>
              <a:ext uri="{FF2B5EF4-FFF2-40B4-BE49-F238E27FC236}">
                <a16:creationId xmlns:a16="http://schemas.microsoft.com/office/drawing/2014/main" id="{A550A0A2-B28A-4B47-850A-6CB3A4C29114}"/>
              </a:ext>
            </a:extLst>
          </p:cNvPr>
          <p:cNvPicPr>
            <a:picLocks noChangeAspect="1"/>
          </p:cNvPicPr>
          <p:nvPr/>
        </p:nvPicPr>
        <p:blipFill>
          <a:blip r:embed="rId4"/>
          <a:stretch>
            <a:fillRect/>
          </a:stretch>
        </p:blipFill>
        <p:spPr>
          <a:xfrm>
            <a:off x="1563551" y="842083"/>
            <a:ext cx="6016897" cy="3392076"/>
          </a:xfrm>
          <a:prstGeom prst="rect">
            <a:avLst/>
          </a:prstGeom>
        </p:spPr>
      </p:pic>
      <p:pic>
        <p:nvPicPr>
          <p:cNvPr id="2" name="Audio Recording Dec 14, 2020 at 12:29:43 PM" descr="Audio Recording Dec 14, 2020 at 12:29:43 PM">
            <a:hlinkClick r:id="" action="ppaction://media"/>
            <a:extLst>
              <a:ext uri="{FF2B5EF4-FFF2-40B4-BE49-F238E27FC236}">
                <a16:creationId xmlns:a16="http://schemas.microsoft.com/office/drawing/2014/main" id="{1D9E5B95-E0EF-884C-B64A-1F0DEEE170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8772" y="276225"/>
            <a:ext cx="812800" cy="812800"/>
          </a:xfrm>
          <a:prstGeom prst="rect">
            <a:avLst/>
          </a:prstGeom>
          <a:solidFill>
            <a:srgbClr val="FAB134"/>
          </a:solidFill>
        </p:spPr>
      </p:pic>
    </p:spTree>
    <p:extLst>
      <p:ext uri="{BB962C8B-B14F-4D97-AF65-F5344CB8AC3E}">
        <p14:creationId xmlns:p14="http://schemas.microsoft.com/office/powerpoint/2010/main" val="12067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6350</Words>
  <Application>Microsoft Macintosh PowerPoint</Application>
  <PresentationFormat>On-screen Show (4:3)</PresentationFormat>
  <Paragraphs>610</Paragraphs>
  <Slides>82</Slides>
  <Notes>22</Notes>
  <HiddenSlides>0</HiddenSlides>
  <MMClips>73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Arial</vt:lpstr>
      <vt:lpstr>Calibri</vt:lpstr>
      <vt:lpstr>Georgia</vt:lpstr>
      <vt:lpstr>Helvetica</vt:lpstr>
      <vt:lpstr>Optima</vt:lpstr>
      <vt:lpstr>Times New Roman</vt:lpstr>
      <vt:lpstr>Wingdings</vt:lpstr>
      <vt:lpstr>Office Theme</vt:lpstr>
      <vt:lpstr>Managing Behaviors: Social Emotional Learning &amp; Internalizing Symptoms</vt:lpstr>
      <vt:lpstr>PowerPoint Presentation</vt:lpstr>
      <vt:lpstr>PowerPoint Presentation</vt:lpstr>
      <vt:lpstr>PART I: Group Interventions for Internalizing Behaviors </vt:lpstr>
      <vt:lpstr>Classifying Behavior: Externalizing—Internalizing </vt:lpstr>
      <vt:lpstr>INTERNALIZING SYMPTOMS</vt:lpstr>
      <vt:lpstr>Internalizing Symptoms</vt:lpstr>
      <vt:lpstr>Internalizing Symptoms </vt:lpstr>
      <vt:lpstr>Evidence-based Interventions for Internalizing Interventions</vt:lpstr>
      <vt:lpstr>PowerPoint Presentation</vt:lpstr>
      <vt:lpstr>PowerPoint Presentation</vt:lpstr>
      <vt:lpstr>PowerPoint Presentation</vt:lpstr>
      <vt:lpstr>PowerPoint Presentation</vt:lpstr>
      <vt:lpstr>The C.A.T. Project</vt:lpstr>
      <vt:lpstr>What is the C.A.T. Project?</vt:lpstr>
      <vt:lpstr>PowerPoint Presentation</vt:lpstr>
      <vt:lpstr>PowerPoint Presentation</vt:lpstr>
      <vt:lpstr>PowerPoint Presentation</vt:lpstr>
      <vt:lpstr>PowerPoint Presentation</vt:lpstr>
      <vt:lpstr>C.A.T. Project Curriculum Structure</vt:lpstr>
      <vt:lpstr>PowerPoint Presentation</vt:lpstr>
      <vt:lpstr>PowerPoint Presentation</vt:lpstr>
      <vt:lpstr>Workbook Sample Session 2: Recognizing Emotions Workbook Activity B</vt:lpstr>
      <vt:lpstr>Workbook Sample Session 2: Recognizing Emotions Activity 5 (also in workbook)</vt:lpstr>
      <vt:lpstr>PowerPoint Presentation</vt:lpstr>
      <vt:lpstr>C.A.T. Lesson Structure </vt:lpstr>
      <vt:lpstr> Part II: Group Interventions for Social Emotional Learning </vt:lpstr>
      <vt:lpstr>PowerPoint Presentation</vt:lpstr>
      <vt:lpstr>PowerPoint Presentation</vt:lpstr>
      <vt:lpstr>Poor Social Emotional Skills</vt:lpstr>
      <vt:lpstr>Teaching Social Emotional Skills</vt:lpstr>
      <vt:lpstr>Evidence-based Interventions for Social-Emotional Interventions</vt:lpstr>
      <vt:lpstr>PowerPoint Presentation</vt:lpstr>
      <vt:lpstr>PowerPoint Presentation</vt:lpstr>
      <vt:lpstr>PowerPoint Presentation</vt:lpstr>
      <vt:lpstr>PowerPoint Presentation</vt:lpstr>
      <vt:lpstr>PowerPoint Presentation</vt:lpstr>
      <vt:lpstr>Strong Kids: Grades 3-5  </vt:lpstr>
      <vt:lpstr>PowerPoint Presentation</vt:lpstr>
      <vt:lpstr>PowerPoint Presentation</vt:lpstr>
      <vt:lpstr>Sample Activity From Strong Kids: Grades 3-5 Lesson 2: Understanding Your Emotions 1 Supplement 2.3</vt:lpstr>
      <vt:lpstr>Sample Activity From Strong Kids: Grades 3-5 Lesson 8: Solving People Problems Supplement 8.4 </vt:lpstr>
      <vt:lpstr>Sample Activity From Strong Kids: Grades 3-5 Lesson 8: Solving People Problems Supplement 8.4 </vt:lpstr>
      <vt:lpstr>PowerPoint Presentation</vt:lpstr>
      <vt:lpstr>Knowledge Assessment &amp; Fidelity Check</vt:lpstr>
      <vt:lpstr>Strong  Kids’ Goal</vt:lpstr>
      <vt:lpstr>Part III: Managing Behaviors in Child and Parent Groups  </vt:lpstr>
      <vt:lpstr>PowerPoint Presentation</vt:lpstr>
      <vt:lpstr>PowerPoint Presentation</vt:lpstr>
      <vt:lpstr>Establishing confidentiality </vt:lpstr>
      <vt:lpstr>Logistics and Planning </vt:lpstr>
      <vt:lpstr>Strategies for Managing Behavior</vt:lpstr>
      <vt:lpstr>Strategies for Managing Behavior</vt:lpstr>
      <vt:lpstr>Important to Note</vt:lpstr>
      <vt:lpstr>Establishing Group Expectations</vt:lpstr>
      <vt:lpstr>Resistance</vt:lpstr>
      <vt:lpstr>Resistance</vt:lpstr>
      <vt:lpstr>Resistance</vt:lpstr>
      <vt:lpstr>PowerPoint Presentation</vt:lpstr>
      <vt:lpstr>Resistance</vt:lpstr>
      <vt:lpstr>Resistance </vt:lpstr>
      <vt:lpstr>Check-in</vt:lpstr>
      <vt:lpstr>Child Groups :  Applied Practice</vt:lpstr>
      <vt:lpstr>PowerPoint Presentation</vt:lpstr>
      <vt:lpstr>Setting Structure and Group Rules</vt:lpstr>
      <vt:lpstr>Setting Structure and Group Rules</vt:lpstr>
      <vt:lpstr>Setting Structure and Group Rules</vt:lpstr>
      <vt:lpstr>Setting Structure and Group Rules</vt:lpstr>
      <vt:lpstr>Anticipating Issues</vt:lpstr>
      <vt:lpstr>Anticipating Issues</vt:lpstr>
      <vt:lpstr>Anticipating Issues</vt:lpstr>
      <vt:lpstr>Anticipating Issues</vt:lpstr>
      <vt:lpstr>Anticipating Issues </vt:lpstr>
      <vt:lpstr>Anticipating Issues</vt:lpstr>
      <vt:lpstr>Anticipating Issues </vt:lpstr>
      <vt:lpstr>Anticipating Issues</vt:lpstr>
      <vt:lpstr>Check-in</vt:lpstr>
      <vt:lpstr>Parent Groups : Applied Practice</vt:lpstr>
      <vt:lpstr>Reflection</vt:lpstr>
      <vt:lpstr>PowerPoint Presentation</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Behaviors: Social Emotional Learning &amp; Internalizing Symptoms</dc:title>
  <dc:creator>Yosai, Erin</dc:creator>
  <cp:lastModifiedBy>Gueck, Miriam</cp:lastModifiedBy>
  <cp:revision>16</cp:revision>
  <dcterms:created xsi:type="dcterms:W3CDTF">2020-08-05T22:45:58Z</dcterms:created>
  <dcterms:modified xsi:type="dcterms:W3CDTF">2021-02-08T11:51:06Z</dcterms:modified>
</cp:coreProperties>
</file>