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263" r:id="rId4"/>
    <p:sldId id="265" r:id="rId5"/>
    <p:sldId id="266" r:id="rId6"/>
    <p:sldId id="271" r:id="rId7"/>
    <p:sldId id="267" r:id="rId8"/>
    <p:sldId id="268" r:id="rId9"/>
    <p:sldId id="269" r:id="rId10"/>
    <p:sldId id="272" r:id="rId11"/>
    <p:sldId id="273" r:id="rId12"/>
    <p:sldId id="274" r:id="rId13"/>
    <p:sldId id="275" r:id="rId14"/>
    <p:sldId id="276" r:id="rId15"/>
    <p:sldId id="270" r:id="rId16"/>
    <p:sldId id="277" r:id="rId17"/>
    <p:sldId id="278" r:id="rId18"/>
    <p:sldId id="279" r:id="rId19"/>
    <p:sldId id="280" r:id="rId20"/>
    <p:sldId id="281" r:id="rId21"/>
    <p:sldId id="25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134"/>
    <a:srgbClr val="192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20" autoAdjust="0"/>
    <p:restoredTop sz="95755"/>
  </p:normalViewPr>
  <p:slideViewPr>
    <p:cSldViewPr snapToGrid="0" snapToObjects="1">
      <p:cViewPr varScale="1">
        <p:scale>
          <a:sx n="110" d="100"/>
          <a:sy n="110" d="100"/>
        </p:scale>
        <p:origin x="104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52672-A623-0941-A809-EBCE64956DE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F112019A-83F6-7D44-8A85-96324CB537AB}">
      <dgm:prSet custT="1"/>
      <dgm:spPr/>
      <dgm:t>
        <a:bodyPr/>
        <a:lstStyle/>
        <a:p>
          <a:r>
            <a:rPr lang="en-US" sz="2400" dirty="0">
              <a:solidFill>
                <a:schemeClr val="tx2"/>
              </a:solidFill>
              <a:latin typeface="Optima" panose="02000503060000020004" pitchFamily="2" charset="0"/>
            </a:rPr>
            <a:t>1. The Forming Stage</a:t>
          </a:r>
        </a:p>
      </dgm:t>
    </dgm:pt>
    <dgm:pt modelId="{ECD445B7-31EC-3846-99D7-D1CBF2799660}" type="parTrans" cxnId="{DE6FFC04-2D74-A942-ACA8-03E092F12F6D}">
      <dgm:prSet/>
      <dgm:spPr/>
      <dgm:t>
        <a:bodyPr/>
        <a:lstStyle/>
        <a:p>
          <a:endParaRPr lang="en-US"/>
        </a:p>
      </dgm:t>
    </dgm:pt>
    <dgm:pt modelId="{EBEF1A7F-4B25-2942-9264-2521B2227F32}" type="sibTrans" cxnId="{DE6FFC04-2D74-A942-ACA8-03E092F12F6D}">
      <dgm:prSet/>
      <dgm:spPr/>
      <dgm:t>
        <a:bodyPr/>
        <a:lstStyle/>
        <a:p>
          <a:endParaRPr lang="en-US"/>
        </a:p>
      </dgm:t>
    </dgm:pt>
    <dgm:pt modelId="{99261CFC-9AE9-6642-B491-9098F6B5BAA9}">
      <dgm:prSet custT="1"/>
      <dgm:spPr/>
      <dgm:t>
        <a:bodyPr/>
        <a:lstStyle/>
        <a:p>
          <a:r>
            <a:rPr lang="en-US" sz="2400" dirty="0">
              <a:solidFill>
                <a:schemeClr val="tx2"/>
              </a:solidFill>
              <a:latin typeface="Optima" panose="02000503060000020004" pitchFamily="2" charset="0"/>
            </a:rPr>
            <a:t>2. The Storming Stage</a:t>
          </a:r>
        </a:p>
      </dgm:t>
    </dgm:pt>
    <dgm:pt modelId="{22F38162-5994-5548-B8E6-54C3A5A04727}" type="parTrans" cxnId="{10872820-4938-1040-95D1-25B5B4B63DAA}">
      <dgm:prSet/>
      <dgm:spPr/>
      <dgm:t>
        <a:bodyPr/>
        <a:lstStyle/>
        <a:p>
          <a:endParaRPr lang="en-US"/>
        </a:p>
      </dgm:t>
    </dgm:pt>
    <dgm:pt modelId="{9904BBC7-F840-BB49-B01F-F814EFB61CC1}" type="sibTrans" cxnId="{10872820-4938-1040-95D1-25B5B4B63DAA}">
      <dgm:prSet/>
      <dgm:spPr/>
      <dgm:t>
        <a:bodyPr/>
        <a:lstStyle/>
        <a:p>
          <a:endParaRPr lang="en-US"/>
        </a:p>
      </dgm:t>
    </dgm:pt>
    <dgm:pt modelId="{9BEECCCB-7EA4-FF44-A966-AE56C682AA6F}">
      <dgm:prSet custT="1"/>
      <dgm:spPr/>
      <dgm:t>
        <a:bodyPr/>
        <a:lstStyle/>
        <a:p>
          <a:r>
            <a:rPr lang="en-US" sz="2400" dirty="0">
              <a:solidFill>
                <a:schemeClr val="tx2"/>
              </a:solidFill>
              <a:latin typeface="Optima" panose="02000503060000020004" pitchFamily="2" charset="0"/>
            </a:rPr>
            <a:t>3. The Norming Stage</a:t>
          </a:r>
        </a:p>
      </dgm:t>
    </dgm:pt>
    <dgm:pt modelId="{2BF48A95-7828-EE4C-A87C-130806508D5E}" type="parTrans" cxnId="{DB86B120-1944-B141-ABD6-65D961AC6D64}">
      <dgm:prSet/>
      <dgm:spPr/>
      <dgm:t>
        <a:bodyPr/>
        <a:lstStyle/>
        <a:p>
          <a:endParaRPr lang="en-US"/>
        </a:p>
      </dgm:t>
    </dgm:pt>
    <dgm:pt modelId="{0CAD6204-F1D8-4542-A140-5389F76AD810}" type="sibTrans" cxnId="{DB86B120-1944-B141-ABD6-65D961AC6D64}">
      <dgm:prSet/>
      <dgm:spPr/>
      <dgm:t>
        <a:bodyPr/>
        <a:lstStyle/>
        <a:p>
          <a:endParaRPr lang="en-US"/>
        </a:p>
      </dgm:t>
    </dgm:pt>
    <dgm:pt modelId="{9A84F0D9-CC36-E84B-A697-6833E1B4E87C}">
      <dgm:prSet custT="1"/>
      <dgm:spPr/>
      <dgm:t>
        <a:bodyPr/>
        <a:lstStyle/>
        <a:p>
          <a:r>
            <a:rPr lang="en-US" sz="2400" dirty="0">
              <a:solidFill>
                <a:schemeClr val="tx2"/>
              </a:solidFill>
              <a:latin typeface="Optima" panose="02000503060000020004" pitchFamily="2" charset="0"/>
            </a:rPr>
            <a:t>4. The Performing Stage</a:t>
          </a:r>
        </a:p>
      </dgm:t>
    </dgm:pt>
    <dgm:pt modelId="{1ADD5C8B-FFE0-D942-822D-D412A43ABCF2}" type="parTrans" cxnId="{AA99215C-2B28-C240-A430-0A58EEF0BD06}">
      <dgm:prSet/>
      <dgm:spPr/>
      <dgm:t>
        <a:bodyPr/>
        <a:lstStyle/>
        <a:p>
          <a:endParaRPr lang="en-US"/>
        </a:p>
      </dgm:t>
    </dgm:pt>
    <dgm:pt modelId="{4696DE3D-B374-D244-AA72-E21E63A9A432}" type="sibTrans" cxnId="{AA99215C-2B28-C240-A430-0A58EEF0BD06}">
      <dgm:prSet/>
      <dgm:spPr/>
      <dgm:t>
        <a:bodyPr/>
        <a:lstStyle/>
        <a:p>
          <a:endParaRPr lang="en-US"/>
        </a:p>
      </dgm:t>
    </dgm:pt>
    <dgm:pt modelId="{8FD22E4A-7B24-A845-A60A-F3A7D79D1F1B}">
      <dgm:prSet custT="1"/>
      <dgm:spPr/>
      <dgm:t>
        <a:bodyPr/>
        <a:lstStyle/>
        <a:p>
          <a:r>
            <a:rPr lang="en-US" sz="2400" dirty="0">
              <a:solidFill>
                <a:schemeClr val="tx2"/>
              </a:solidFill>
              <a:latin typeface="Optima" panose="02000503060000020004" pitchFamily="2" charset="0"/>
            </a:rPr>
            <a:t>5. The Adjourning Stage</a:t>
          </a:r>
        </a:p>
      </dgm:t>
    </dgm:pt>
    <dgm:pt modelId="{66BD0B59-1143-8945-A130-4BCD56EE0E47}" type="parTrans" cxnId="{880B6E7A-E595-3C46-8DE8-5A4A110A37EC}">
      <dgm:prSet/>
      <dgm:spPr/>
      <dgm:t>
        <a:bodyPr/>
        <a:lstStyle/>
        <a:p>
          <a:endParaRPr lang="en-US"/>
        </a:p>
      </dgm:t>
    </dgm:pt>
    <dgm:pt modelId="{B909F241-9636-A143-9F2E-9DC8A7B197D2}" type="sibTrans" cxnId="{880B6E7A-E595-3C46-8DE8-5A4A110A37EC}">
      <dgm:prSet/>
      <dgm:spPr/>
      <dgm:t>
        <a:bodyPr/>
        <a:lstStyle/>
        <a:p>
          <a:endParaRPr lang="en-US"/>
        </a:p>
      </dgm:t>
    </dgm:pt>
    <dgm:pt modelId="{E4FF908C-FAF5-8940-A9EB-B589AC5CA2AE}" type="pres">
      <dgm:prSet presAssocID="{5C152672-A623-0941-A809-EBCE64956DEB}" presName="compositeShape" presStyleCnt="0">
        <dgm:presLayoutVars>
          <dgm:chMax val="7"/>
          <dgm:dir/>
          <dgm:resizeHandles val="exact"/>
        </dgm:presLayoutVars>
      </dgm:prSet>
      <dgm:spPr/>
    </dgm:pt>
    <dgm:pt modelId="{95C55713-39C7-8640-A79C-FD41DB9938C3}" type="pres">
      <dgm:prSet presAssocID="{F112019A-83F6-7D44-8A85-96324CB537AB}" presName="circ1" presStyleLbl="vennNode1" presStyleIdx="0" presStyleCnt="5"/>
      <dgm:spPr/>
    </dgm:pt>
    <dgm:pt modelId="{88D3D178-1099-F741-B167-06C0D17CDE75}" type="pres">
      <dgm:prSet presAssocID="{F112019A-83F6-7D44-8A85-96324CB537AB}" presName="circ1Tx" presStyleLbl="revTx" presStyleIdx="0" presStyleCnt="0">
        <dgm:presLayoutVars>
          <dgm:chMax val="0"/>
          <dgm:chPref val="0"/>
          <dgm:bulletEnabled val="1"/>
        </dgm:presLayoutVars>
      </dgm:prSet>
      <dgm:spPr/>
    </dgm:pt>
    <dgm:pt modelId="{2AF011BB-26C0-874E-86D9-49CC23DC702C}" type="pres">
      <dgm:prSet presAssocID="{99261CFC-9AE9-6642-B491-9098F6B5BAA9}" presName="circ2" presStyleLbl="vennNode1" presStyleIdx="1" presStyleCnt="5"/>
      <dgm:spPr/>
    </dgm:pt>
    <dgm:pt modelId="{7B1B1C2C-837F-8347-A98B-BBE22022BA31}" type="pres">
      <dgm:prSet presAssocID="{99261CFC-9AE9-6642-B491-9098F6B5BAA9}" presName="circ2Tx" presStyleLbl="revTx" presStyleIdx="0" presStyleCnt="0">
        <dgm:presLayoutVars>
          <dgm:chMax val="0"/>
          <dgm:chPref val="0"/>
          <dgm:bulletEnabled val="1"/>
        </dgm:presLayoutVars>
      </dgm:prSet>
      <dgm:spPr/>
    </dgm:pt>
    <dgm:pt modelId="{96E83738-9E68-0A49-879F-B8535AA5A36E}" type="pres">
      <dgm:prSet presAssocID="{9BEECCCB-7EA4-FF44-A966-AE56C682AA6F}" presName="circ3" presStyleLbl="vennNode1" presStyleIdx="2" presStyleCnt="5"/>
      <dgm:spPr/>
    </dgm:pt>
    <dgm:pt modelId="{24C735E8-CF19-E94B-A6A3-C44EEE0BD73E}" type="pres">
      <dgm:prSet presAssocID="{9BEECCCB-7EA4-FF44-A966-AE56C682AA6F}" presName="circ3Tx" presStyleLbl="revTx" presStyleIdx="0" presStyleCnt="0">
        <dgm:presLayoutVars>
          <dgm:chMax val="0"/>
          <dgm:chPref val="0"/>
          <dgm:bulletEnabled val="1"/>
        </dgm:presLayoutVars>
      </dgm:prSet>
      <dgm:spPr/>
    </dgm:pt>
    <dgm:pt modelId="{66148295-4DA7-D24E-A86D-9475CB89CAA7}" type="pres">
      <dgm:prSet presAssocID="{9A84F0D9-CC36-E84B-A697-6833E1B4E87C}" presName="circ4" presStyleLbl="vennNode1" presStyleIdx="3" presStyleCnt="5"/>
      <dgm:spPr/>
    </dgm:pt>
    <dgm:pt modelId="{DDABDDAC-58B7-AA49-87CF-88624028A321}" type="pres">
      <dgm:prSet presAssocID="{9A84F0D9-CC36-E84B-A697-6833E1B4E87C}" presName="circ4Tx" presStyleLbl="revTx" presStyleIdx="0" presStyleCnt="0">
        <dgm:presLayoutVars>
          <dgm:chMax val="0"/>
          <dgm:chPref val="0"/>
          <dgm:bulletEnabled val="1"/>
        </dgm:presLayoutVars>
      </dgm:prSet>
      <dgm:spPr/>
    </dgm:pt>
    <dgm:pt modelId="{7658F0A3-8B17-1D45-AF5B-37AAFDDF75FE}" type="pres">
      <dgm:prSet presAssocID="{8FD22E4A-7B24-A845-A60A-F3A7D79D1F1B}" presName="circ5" presStyleLbl="vennNode1" presStyleIdx="4" presStyleCnt="5"/>
      <dgm:spPr/>
    </dgm:pt>
    <dgm:pt modelId="{0CAE78F5-2668-E048-9048-CA77D3EF3AF8}" type="pres">
      <dgm:prSet presAssocID="{8FD22E4A-7B24-A845-A60A-F3A7D79D1F1B}" presName="circ5Tx" presStyleLbl="revTx" presStyleIdx="0" presStyleCnt="0">
        <dgm:presLayoutVars>
          <dgm:chMax val="0"/>
          <dgm:chPref val="0"/>
          <dgm:bulletEnabled val="1"/>
        </dgm:presLayoutVars>
      </dgm:prSet>
      <dgm:spPr/>
    </dgm:pt>
  </dgm:ptLst>
  <dgm:cxnLst>
    <dgm:cxn modelId="{5A8DAA03-FFEB-E24D-819D-E3D1758DCF5B}" type="presOf" srcId="{9A84F0D9-CC36-E84B-A697-6833E1B4E87C}" destId="{DDABDDAC-58B7-AA49-87CF-88624028A321}" srcOrd="0" destOrd="0" presId="urn:microsoft.com/office/officeart/2005/8/layout/venn1"/>
    <dgm:cxn modelId="{DE6FFC04-2D74-A942-ACA8-03E092F12F6D}" srcId="{5C152672-A623-0941-A809-EBCE64956DEB}" destId="{F112019A-83F6-7D44-8A85-96324CB537AB}" srcOrd="0" destOrd="0" parTransId="{ECD445B7-31EC-3846-99D7-D1CBF2799660}" sibTransId="{EBEF1A7F-4B25-2942-9264-2521B2227F32}"/>
    <dgm:cxn modelId="{10872820-4938-1040-95D1-25B5B4B63DAA}" srcId="{5C152672-A623-0941-A809-EBCE64956DEB}" destId="{99261CFC-9AE9-6642-B491-9098F6B5BAA9}" srcOrd="1" destOrd="0" parTransId="{22F38162-5994-5548-B8E6-54C3A5A04727}" sibTransId="{9904BBC7-F840-BB49-B01F-F814EFB61CC1}"/>
    <dgm:cxn modelId="{DB86B120-1944-B141-ABD6-65D961AC6D64}" srcId="{5C152672-A623-0941-A809-EBCE64956DEB}" destId="{9BEECCCB-7EA4-FF44-A966-AE56C682AA6F}" srcOrd="2" destOrd="0" parTransId="{2BF48A95-7828-EE4C-A87C-130806508D5E}" sibTransId="{0CAD6204-F1D8-4542-A140-5389F76AD810}"/>
    <dgm:cxn modelId="{0CB96540-F12F-6B42-94FC-18B87DA839B5}" type="presOf" srcId="{99261CFC-9AE9-6642-B491-9098F6B5BAA9}" destId="{7B1B1C2C-837F-8347-A98B-BBE22022BA31}" srcOrd="0" destOrd="0" presId="urn:microsoft.com/office/officeart/2005/8/layout/venn1"/>
    <dgm:cxn modelId="{78E35D59-4534-0D46-9E48-5B5898565211}" type="presOf" srcId="{5C152672-A623-0941-A809-EBCE64956DEB}" destId="{E4FF908C-FAF5-8940-A9EB-B589AC5CA2AE}" srcOrd="0" destOrd="0" presId="urn:microsoft.com/office/officeart/2005/8/layout/venn1"/>
    <dgm:cxn modelId="{AA99215C-2B28-C240-A430-0A58EEF0BD06}" srcId="{5C152672-A623-0941-A809-EBCE64956DEB}" destId="{9A84F0D9-CC36-E84B-A697-6833E1B4E87C}" srcOrd="3" destOrd="0" parTransId="{1ADD5C8B-FFE0-D942-822D-D412A43ABCF2}" sibTransId="{4696DE3D-B374-D244-AA72-E21E63A9A432}"/>
    <dgm:cxn modelId="{880B6E7A-E595-3C46-8DE8-5A4A110A37EC}" srcId="{5C152672-A623-0941-A809-EBCE64956DEB}" destId="{8FD22E4A-7B24-A845-A60A-F3A7D79D1F1B}" srcOrd="4" destOrd="0" parTransId="{66BD0B59-1143-8945-A130-4BCD56EE0E47}" sibTransId="{B909F241-9636-A143-9F2E-9DC8A7B197D2}"/>
    <dgm:cxn modelId="{791D31B0-C34C-4B42-A255-5C626A0CD9E6}" type="presOf" srcId="{8FD22E4A-7B24-A845-A60A-F3A7D79D1F1B}" destId="{0CAE78F5-2668-E048-9048-CA77D3EF3AF8}" srcOrd="0" destOrd="0" presId="urn:microsoft.com/office/officeart/2005/8/layout/venn1"/>
    <dgm:cxn modelId="{7620C7B5-DC9C-4C4D-897F-44F0E00F08DF}" type="presOf" srcId="{9BEECCCB-7EA4-FF44-A966-AE56C682AA6F}" destId="{24C735E8-CF19-E94B-A6A3-C44EEE0BD73E}" srcOrd="0" destOrd="0" presId="urn:microsoft.com/office/officeart/2005/8/layout/venn1"/>
    <dgm:cxn modelId="{D95807CC-9FF1-3745-B1B5-620F759321C9}" type="presOf" srcId="{F112019A-83F6-7D44-8A85-96324CB537AB}" destId="{88D3D178-1099-F741-B167-06C0D17CDE75}" srcOrd="0" destOrd="0" presId="urn:microsoft.com/office/officeart/2005/8/layout/venn1"/>
    <dgm:cxn modelId="{D5DB4ADD-DD46-8A43-9062-DBB1927A3ED8}" type="presParOf" srcId="{E4FF908C-FAF5-8940-A9EB-B589AC5CA2AE}" destId="{95C55713-39C7-8640-A79C-FD41DB9938C3}" srcOrd="0" destOrd="0" presId="urn:microsoft.com/office/officeart/2005/8/layout/venn1"/>
    <dgm:cxn modelId="{8C2B2274-CB7F-5742-B1C7-B4DCAA66913A}" type="presParOf" srcId="{E4FF908C-FAF5-8940-A9EB-B589AC5CA2AE}" destId="{88D3D178-1099-F741-B167-06C0D17CDE75}" srcOrd="1" destOrd="0" presId="urn:microsoft.com/office/officeart/2005/8/layout/venn1"/>
    <dgm:cxn modelId="{5122C61D-9127-F743-9C09-EE8782FC5A02}" type="presParOf" srcId="{E4FF908C-FAF5-8940-A9EB-B589AC5CA2AE}" destId="{2AF011BB-26C0-874E-86D9-49CC23DC702C}" srcOrd="2" destOrd="0" presId="urn:microsoft.com/office/officeart/2005/8/layout/venn1"/>
    <dgm:cxn modelId="{0D9DF3FC-E6F8-5F4D-935A-6F9E032E4CD1}" type="presParOf" srcId="{E4FF908C-FAF5-8940-A9EB-B589AC5CA2AE}" destId="{7B1B1C2C-837F-8347-A98B-BBE22022BA31}" srcOrd="3" destOrd="0" presId="urn:microsoft.com/office/officeart/2005/8/layout/venn1"/>
    <dgm:cxn modelId="{06D420FF-9E53-984E-9C44-6BCAA435F2C0}" type="presParOf" srcId="{E4FF908C-FAF5-8940-A9EB-B589AC5CA2AE}" destId="{96E83738-9E68-0A49-879F-B8535AA5A36E}" srcOrd="4" destOrd="0" presId="urn:microsoft.com/office/officeart/2005/8/layout/venn1"/>
    <dgm:cxn modelId="{4354F566-15A2-3744-B8F4-FED8913D1E4C}" type="presParOf" srcId="{E4FF908C-FAF5-8940-A9EB-B589AC5CA2AE}" destId="{24C735E8-CF19-E94B-A6A3-C44EEE0BD73E}" srcOrd="5" destOrd="0" presId="urn:microsoft.com/office/officeart/2005/8/layout/venn1"/>
    <dgm:cxn modelId="{B7665C9D-C4BE-9D4C-A8D2-FFC8259D315E}" type="presParOf" srcId="{E4FF908C-FAF5-8940-A9EB-B589AC5CA2AE}" destId="{66148295-4DA7-D24E-A86D-9475CB89CAA7}" srcOrd="6" destOrd="0" presId="urn:microsoft.com/office/officeart/2005/8/layout/venn1"/>
    <dgm:cxn modelId="{4EFE0270-445D-7D45-8002-60F6BF9EA165}" type="presParOf" srcId="{E4FF908C-FAF5-8940-A9EB-B589AC5CA2AE}" destId="{DDABDDAC-58B7-AA49-87CF-88624028A321}" srcOrd="7" destOrd="0" presId="urn:microsoft.com/office/officeart/2005/8/layout/venn1"/>
    <dgm:cxn modelId="{80AFAEE6-F859-4D46-A87C-D4528A77CD44}" type="presParOf" srcId="{E4FF908C-FAF5-8940-A9EB-B589AC5CA2AE}" destId="{7658F0A3-8B17-1D45-AF5B-37AAFDDF75FE}" srcOrd="8" destOrd="0" presId="urn:microsoft.com/office/officeart/2005/8/layout/venn1"/>
    <dgm:cxn modelId="{6124EA4E-3DE9-5445-91E1-249731A1B234}" type="presParOf" srcId="{E4FF908C-FAF5-8940-A9EB-B589AC5CA2AE}" destId="{0CAE78F5-2668-E048-9048-CA77D3EF3AF8}" srcOrd="9"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5713-39C7-8640-A79C-FD41DB9938C3}">
      <dsp:nvSpPr>
        <dsp:cNvPr id="0" name=""/>
        <dsp:cNvSpPr/>
      </dsp:nvSpPr>
      <dsp:spPr>
        <a:xfrm>
          <a:off x="3351550" y="1715756"/>
          <a:ext cx="2107069" cy="210706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8D3D178-1099-F741-B167-06C0D17CDE75}">
      <dsp:nvSpPr>
        <dsp:cNvPr id="0" name=""/>
        <dsp:cNvSpPr/>
      </dsp:nvSpPr>
      <dsp:spPr>
        <a:xfrm>
          <a:off x="3182984" y="0"/>
          <a:ext cx="2444200" cy="14147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Optima" panose="02000503060000020004" pitchFamily="2" charset="0"/>
            </a:rPr>
            <a:t>1. The Forming Stage</a:t>
          </a:r>
        </a:p>
      </dsp:txBody>
      <dsp:txXfrm>
        <a:off x="3182984" y="0"/>
        <a:ext cx="2444200" cy="1414746"/>
      </dsp:txXfrm>
    </dsp:sp>
    <dsp:sp modelId="{2AF011BB-26C0-874E-86D9-49CC23DC702C}">
      <dsp:nvSpPr>
        <dsp:cNvPr id="0" name=""/>
        <dsp:cNvSpPr/>
      </dsp:nvSpPr>
      <dsp:spPr>
        <a:xfrm>
          <a:off x="4153079" y="2297909"/>
          <a:ext cx="2107069" cy="210706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B1B1C2C-837F-8347-A98B-BBE22022BA31}">
      <dsp:nvSpPr>
        <dsp:cNvPr id="0" name=""/>
        <dsp:cNvSpPr/>
      </dsp:nvSpPr>
      <dsp:spPr>
        <a:xfrm>
          <a:off x="6427871" y="1866261"/>
          <a:ext cx="2191352" cy="15351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Optima" panose="02000503060000020004" pitchFamily="2" charset="0"/>
            </a:rPr>
            <a:t>2. The Storming Stage</a:t>
          </a:r>
        </a:p>
      </dsp:txBody>
      <dsp:txXfrm>
        <a:off x="6427871" y="1866261"/>
        <a:ext cx="2191352" cy="1535150"/>
      </dsp:txXfrm>
    </dsp:sp>
    <dsp:sp modelId="{96E83738-9E68-0A49-879F-B8535AA5A36E}">
      <dsp:nvSpPr>
        <dsp:cNvPr id="0" name=""/>
        <dsp:cNvSpPr/>
      </dsp:nvSpPr>
      <dsp:spPr>
        <a:xfrm>
          <a:off x="3847132" y="3240673"/>
          <a:ext cx="2107069" cy="210706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4C735E8-CF19-E94B-A6A3-C44EEE0BD73E}">
      <dsp:nvSpPr>
        <dsp:cNvPr id="0" name=""/>
        <dsp:cNvSpPr/>
      </dsp:nvSpPr>
      <dsp:spPr>
        <a:xfrm>
          <a:off x="6090740" y="4485048"/>
          <a:ext cx="2191352" cy="15351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Optima" panose="02000503060000020004" pitchFamily="2" charset="0"/>
            </a:rPr>
            <a:t>3. The Norming Stage</a:t>
          </a:r>
        </a:p>
      </dsp:txBody>
      <dsp:txXfrm>
        <a:off x="6090740" y="4485048"/>
        <a:ext cx="2191352" cy="1535150"/>
      </dsp:txXfrm>
    </dsp:sp>
    <dsp:sp modelId="{66148295-4DA7-D24E-A86D-9475CB89CAA7}">
      <dsp:nvSpPr>
        <dsp:cNvPr id="0" name=""/>
        <dsp:cNvSpPr/>
      </dsp:nvSpPr>
      <dsp:spPr>
        <a:xfrm>
          <a:off x="2855967" y="3240673"/>
          <a:ext cx="2107069" cy="2107069"/>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DABDDAC-58B7-AA49-87CF-88624028A321}">
      <dsp:nvSpPr>
        <dsp:cNvPr id="0" name=""/>
        <dsp:cNvSpPr/>
      </dsp:nvSpPr>
      <dsp:spPr>
        <a:xfrm>
          <a:off x="528076" y="4485048"/>
          <a:ext cx="2191352" cy="15351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Optima" panose="02000503060000020004" pitchFamily="2" charset="0"/>
            </a:rPr>
            <a:t>4. The Performing Stage</a:t>
          </a:r>
        </a:p>
      </dsp:txBody>
      <dsp:txXfrm>
        <a:off x="528076" y="4485048"/>
        <a:ext cx="2191352" cy="1535150"/>
      </dsp:txXfrm>
    </dsp:sp>
    <dsp:sp modelId="{7658F0A3-8B17-1D45-AF5B-37AAFDDF75FE}">
      <dsp:nvSpPr>
        <dsp:cNvPr id="0" name=""/>
        <dsp:cNvSpPr/>
      </dsp:nvSpPr>
      <dsp:spPr>
        <a:xfrm>
          <a:off x="2550020" y="2297909"/>
          <a:ext cx="2107069" cy="2107069"/>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CAE78F5-2668-E048-9048-CA77D3EF3AF8}">
      <dsp:nvSpPr>
        <dsp:cNvPr id="0" name=""/>
        <dsp:cNvSpPr/>
      </dsp:nvSpPr>
      <dsp:spPr>
        <a:xfrm>
          <a:off x="190945" y="1866261"/>
          <a:ext cx="2191352" cy="15351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Optima" panose="02000503060000020004" pitchFamily="2" charset="0"/>
            </a:rPr>
            <a:t>5. The Adjourning Stage</a:t>
          </a:r>
        </a:p>
      </dsp:txBody>
      <dsp:txXfrm>
        <a:off x="190945" y="1866261"/>
        <a:ext cx="2191352" cy="153515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9CDE7-B61E-BD40-9481-F1F4B64F3159}" type="datetimeFigureOut">
              <a:rPr lang="en-US" smtClean="0"/>
              <a:t>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9AB08-EB93-3549-BBDC-5D1C9C1B344A}" type="slidenum">
              <a:rPr lang="en-US" smtClean="0"/>
              <a:t>‹#›</a:t>
            </a:fld>
            <a:endParaRPr lang="en-US"/>
          </a:p>
        </p:txBody>
      </p:sp>
    </p:spTree>
    <p:extLst>
      <p:ext uri="{BB962C8B-B14F-4D97-AF65-F5344CB8AC3E}">
        <p14:creationId xmlns:p14="http://schemas.microsoft.com/office/powerpoint/2010/main" val="35998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mages.search.yahoo.com/search/images;_ylt=Awr9DtyBbyhfWUwAVUVXNyoA;_ylu=X3oDMTE0NDMxa2hzBGNvbG8DZ3ExBHBvcwMxBHZ0aWQDQzAwOTNfMQRzZWMDcGl2cw--?p=crickets+silence&amp;fr2=piv-web&amp;fr=yset_chr_syc_hp#id=2&amp;iurl=https%3A%2F%2Frevnadinedraytonkeen.files.wordpress.com%2F2018%2F10%2Fcrickets.png%3Fw%3D529&amp;action=clic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images.app.goo.gl</a:t>
            </a:r>
            <a:r>
              <a:rPr lang="en-US" dirty="0"/>
              <a:t>/PxmFsZPQ84adkZ8G9</a:t>
            </a:r>
          </a:p>
        </p:txBody>
      </p:sp>
      <p:sp>
        <p:nvSpPr>
          <p:cNvPr id="4" name="Slide Number Placeholder 3"/>
          <p:cNvSpPr>
            <a:spLocks noGrp="1"/>
          </p:cNvSpPr>
          <p:nvPr>
            <p:ph type="sldNum" sz="quarter" idx="5"/>
          </p:nvPr>
        </p:nvSpPr>
        <p:spPr/>
        <p:txBody>
          <a:bodyPr/>
          <a:lstStyle/>
          <a:p>
            <a:fld id="{0C59AB08-EB93-3549-BBDC-5D1C9C1B344A}" type="slidenum">
              <a:rPr lang="en-US" smtClean="0"/>
              <a:t>11</a:t>
            </a:fld>
            <a:endParaRPr lang="en-US"/>
          </a:p>
        </p:txBody>
      </p:sp>
    </p:spTree>
    <p:extLst>
      <p:ext uri="{BB962C8B-B14F-4D97-AF65-F5344CB8AC3E}">
        <p14:creationId xmlns:p14="http://schemas.microsoft.com/office/powerpoint/2010/main" val="81214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15</a:t>
            </a:fld>
            <a:endParaRPr lang="en-US"/>
          </a:p>
        </p:txBody>
      </p:sp>
    </p:spTree>
    <p:extLst>
      <p:ext uri="{BB962C8B-B14F-4D97-AF65-F5344CB8AC3E}">
        <p14:creationId xmlns:p14="http://schemas.microsoft.com/office/powerpoint/2010/main" val="94691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lvl="0" indent="0" algn="l" rtl="0">
              <a:spcBef>
                <a:spcPts val="0"/>
              </a:spcBef>
              <a:spcAft>
                <a:spcPts val="0"/>
              </a:spcAft>
              <a:buNone/>
            </a:pPr>
            <a:r>
              <a:rPr lang="en-US" dirty="0"/>
              <a:t>What exactly are therapeutic factors?</a:t>
            </a:r>
          </a:p>
          <a:p>
            <a:pPr marL="0" lvl="0" indent="0" algn="l" rtl="0">
              <a:spcBef>
                <a:spcPts val="0"/>
              </a:spcBef>
              <a:spcAft>
                <a:spcPts val="0"/>
              </a:spcAft>
              <a:buNone/>
            </a:pPr>
            <a:r>
              <a:rPr lang="en-US" dirty="0"/>
              <a:t>Necessary components to consider for fidelity of implementation of the group. When group participants were asked at the conclusion of their group intervention what they thought was the most helpful part of the group, they ranked the following four categories of factors</a:t>
            </a:r>
          </a:p>
          <a:p>
            <a:endParaRPr lang="en-US" dirty="0"/>
          </a:p>
          <a:p>
            <a:r>
              <a:rPr lang="en-US" dirty="0"/>
              <a:t>https://</a:t>
            </a:r>
            <a:r>
              <a:rPr lang="en-US" dirty="0" err="1"/>
              <a:t>images.app.goo.gl</a:t>
            </a:r>
            <a:r>
              <a:rPr lang="en-US" dirty="0"/>
              <a:t>/T4DMFaM41dsG4myw7</a:t>
            </a:r>
          </a:p>
        </p:txBody>
      </p:sp>
      <p:sp>
        <p:nvSpPr>
          <p:cNvPr id="4" name="Slide Number Placeholder 3"/>
          <p:cNvSpPr>
            <a:spLocks noGrp="1"/>
          </p:cNvSpPr>
          <p:nvPr>
            <p:ph type="sldNum" sz="quarter" idx="5"/>
          </p:nvPr>
        </p:nvSpPr>
        <p:spPr/>
        <p:txBody>
          <a:bodyPr/>
          <a:lstStyle/>
          <a:p>
            <a:fld id="{0C59AB08-EB93-3549-BBDC-5D1C9C1B344A}" type="slidenum">
              <a:rPr lang="en-US" smtClean="0"/>
              <a:t>17</a:t>
            </a:fld>
            <a:endParaRPr lang="en-US"/>
          </a:p>
        </p:txBody>
      </p:sp>
    </p:spTree>
    <p:extLst>
      <p:ext uri="{BB962C8B-B14F-4D97-AF65-F5344CB8AC3E}">
        <p14:creationId xmlns:p14="http://schemas.microsoft.com/office/powerpoint/2010/main" val="203560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images.app.goo.gl</a:t>
            </a:r>
            <a:r>
              <a:rPr lang="en-US" dirty="0"/>
              <a:t>/CRj8MePZLS8BeqGH6</a:t>
            </a:r>
          </a:p>
          <a:p>
            <a:endParaRPr lang="en-US" dirty="0"/>
          </a:p>
        </p:txBody>
      </p:sp>
      <p:sp>
        <p:nvSpPr>
          <p:cNvPr id="4" name="Slide Number Placeholder 3"/>
          <p:cNvSpPr>
            <a:spLocks noGrp="1"/>
          </p:cNvSpPr>
          <p:nvPr>
            <p:ph type="sldNum" sz="quarter" idx="5"/>
          </p:nvPr>
        </p:nvSpPr>
        <p:spPr/>
        <p:txBody>
          <a:bodyPr/>
          <a:lstStyle/>
          <a:p>
            <a:fld id="{0C59AB08-EB93-3549-BBDC-5D1C9C1B344A}" type="slidenum">
              <a:rPr lang="en-US" smtClean="0"/>
              <a:t>19</a:t>
            </a:fld>
            <a:endParaRPr lang="en-US"/>
          </a:p>
        </p:txBody>
      </p:sp>
    </p:spTree>
    <p:extLst>
      <p:ext uri="{BB962C8B-B14F-4D97-AF65-F5344CB8AC3E}">
        <p14:creationId xmlns:p14="http://schemas.microsoft.com/office/powerpoint/2010/main" val="170154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images.app.goo.gl</a:t>
            </a:r>
            <a:r>
              <a:rPr lang="en-US" dirty="0"/>
              <a:t>/5aAVNYaKmuyN38yB6</a:t>
            </a:r>
          </a:p>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21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3</a:t>
            </a:fld>
            <a:endParaRPr lang="en-US"/>
          </a:p>
        </p:txBody>
      </p:sp>
    </p:spTree>
    <p:extLst>
      <p:ext uri="{BB962C8B-B14F-4D97-AF65-F5344CB8AC3E}">
        <p14:creationId xmlns:p14="http://schemas.microsoft.com/office/powerpoint/2010/main" val="415022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4</a:t>
            </a:fld>
            <a:endParaRPr lang="en-US"/>
          </a:p>
        </p:txBody>
      </p:sp>
    </p:spTree>
    <p:extLst>
      <p:ext uri="{BB962C8B-B14F-4D97-AF65-F5344CB8AC3E}">
        <p14:creationId xmlns:p14="http://schemas.microsoft.com/office/powerpoint/2010/main" val="86340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images.app.goo.gl</a:t>
            </a:r>
            <a:r>
              <a:rPr lang="en-US" dirty="0"/>
              <a:t>/xNzk2bX31USRWbfR6</a:t>
            </a:r>
          </a:p>
        </p:txBody>
      </p:sp>
      <p:sp>
        <p:nvSpPr>
          <p:cNvPr id="4" name="Slide Number Placeholder 3"/>
          <p:cNvSpPr>
            <a:spLocks noGrp="1"/>
          </p:cNvSpPr>
          <p:nvPr>
            <p:ph type="sldNum" sz="quarter" idx="10"/>
          </p:nvPr>
        </p:nvSpPr>
        <p:spPr/>
        <p:txBody>
          <a:bodyPr/>
          <a:lstStyle/>
          <a:p>
            <a:fld id="{0C59AB08-EB93-3549-BBDC-5D1C9C1B344A}" type="slidenum">
              <a:rPr lang="en-US" smtClean="0"/>
              <a:t>5</a:t>
            </a:fld>
            <a:endParaRPr lang="en-US"/>
          </a:p>
        </p:txBody>
      </p:sp>
    </p:spTree>
    <p:extLst>
      <p:ext uri="{BB962C8B-B14F-4D97-AF65-F5344CB8AC3E}">
        <p14:creationId xmlns:p14="http://schemas.microsoft.com/office/powerpoint/2010/main" val="2976013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images.squarespace-cdn.com</a:t>
            </a:r>
            <a:r>
              <a:rPr lang="en-US" dirty="0"/>
              <a:t>/content/v1/5b9563a25b409bf6ab84e381/1536699230429-MNT73SLNXPDAFLLX2M76/ke17ZwdGBToddI8pDm48kBDc0DY5msIv_iAbnodwVLtZw-zPPgdn4jUwVcJE1ZvWEtT5uBSRWt4vQZAgTJucoTqqXjS3CfNDSuuf31e0tVFEq1xKXKGdO_xkGnL3k_8Ncqw6quSA0YfSgf9uQnNp0hur-lC0WofN0YB1wFg-ZW0/about+5.png</a:t>
            </a:r>
          </a:p>
        </p:txBody>
      </p:sp>
      <p:sp>
        <p:nvSpPr>
          <p:cNvPr id="4" name="Slide Number Placeholder 3"/>
          <p:cNvSpPr>
            <a:spLocks noGrp="1"/>
          </p:cNvSpPr>
          <p:nvPr>
            <p:ph type="sldNum" sz="quarter" idx="10"/>
          </p:nvPr>
        </p:nvSpPr>
        <p:spPr/>
        <p:txBody>
          <a:bodyPr/>
          <a:lstStyle/>
          <a:p>
            <a:fld id="{0C59AB08-EB93-3549-BBDC-5D1C9C1B344A}" type="slidenum">
              <a:rPr lang="en-US" smtClean="0"/>
              <a:t>6</a:t>
            </a:fld>
            <a:endParaRPr lang="en-US"/>
          </a:p>
        </p:txBody>
      </p:sp>
    </p:spTree>
    <p:extLst>
      <p:ext uri="{BB962C8B-B14F-4D97-AF65-F5344CB8AC3E}">
        <p14:creationId xmlns:p14="http://schemas.microsoft.com/office/powerpoint/2010/main" val="102465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7</a:t>
            </a:fld>
            <a:endParaRPr lang="en-US"/>
          </a:p>
        </p:txBody>
      </p:sp>
    </p:spTree>
    <p:extLst>
      <p:ext uri="{BB962C8B-B14F-4D97-AF65-F5344CB8AC3E}">
        <p14:creationId xmlns:p14="http://schemas.microsoft.com/office/powerpoint/2010/main" val="4097617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8</a:t>
            </a:fld>
            <a:endParaRPr lang="en-US"/>
          </a:p>
        </p:txBody>
      </p:sp>
    </p:spTree>
    <p:extLst>
      <p:ext uri="{BB962C8B-B14F-4D97-AF65-F5344CB8AC3E}">
        <p14:creationId xmlns:p14="http://schemas.microsoft.com/office/powerpoint/2010/main" val="83818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mages.search.yahoo.com/search/images;_ylt=Awr9DtyBbyhfWUwAVUVXNyoA;_ylu=X3oDMTE0NDMxa2hzBGNvbG8DZ3ExBHBvcwMxBHZ0aWQDQzAwOTNfMQRzZWMDcGl2cw--?p=crickets+silence&amp;fr2=piv-web&amp;fr=yset_chr_syc_hp#id=2&amp;iurl=https%3A%2F%2Frevnadinedraytonkeen.files.wordpress.com%2F2018%2F10%2Fcrickets.png%3Fw%3D529&amp;action=click</a:t>
            </a:r>
            <a:r>
              <a:rPr lang="en-US" dirty="0"/>
              <a:t>  </a:t>
            </a:r>
          </a:p>
        </p:txBody>
      </p:sp>
      <p:sp>
        <p:nvSpPr>
          <p:cNvPr id="4" name="Slide Number Placeholder 3"/>
          <p:cNvSpPr>
            <a:spLocks noGrp="1"/>
          </p:cNvSpPr>
          <p:nvPr>
            <p:ph type="sldNum" sz="quarter" idx="10"/>
          </p:nvPr>
        </p:nvSpPr>
        <p:spPr/>
        <p:txBody>
          <a:bodyPr/>
          <a:lstStyle/>
          <a:p>
            <a:fld id="{0C59AB08-EB93-3549-BBDC-5D1C9C1B344A}" type="slidenum">
              <a:rPr lang="en-US" smtClean="0"/>
              <a:t>9</a:t>
            </a:fld>
            <a:endParaRPr lang="en-US"/>
          </a:p>
        </p:txBody>
      </p:sp>
    </p:spTree>
    <p:extLst>
      <p:ext uri="{BB962C8B-B14F-4D97-AF65-F5344CB8AC3E}">
        <p14:creationId xmlns:p14="http://schemas.microsoft.com/office/powerpoint/2010/main" val="278611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images.app.goo.gl</a:t>
            </a:r>
            <a:r>
              <a:rPr lang="en-US" dirty="0"/>
              <a:t>/aW4YjRXUeHxYyuCb9 </a:t>
            </a:r>
          </a:p>
        </p:txBody>
      </p:sp>
      <p:sp>
        <p:nvSpPr>
          <p:cNvPr id="4" name="Slide Number Placeholder 3"/>
          <p:cNvSpPr>
            <a:spLocks noGrp="1"/>
          </p:cNvSpPr>
          <p:nvPr>
            <p:ph type="sldNum" sz="quarter" idx="5"/>
          </p:nvPr>
        </p:nvSpPr>
        <p:spPr/>
        <p:txBody>
          <a:bodyPr/>
          <a:lstStyle/>
          <a:p>
            <a:fld id="{0C59AB08-EB93-3549-BBDC-5D1C9C1B344A}" type="slidenum">
              <a:rPr lang="en-US" smtClean="0"/>
              <a:t>10</a:t>
            </a:fld>
            <a:endParaRPr lang="en-US"/>
          </a:p>
        </p:txBody>
      </p:sp>
    </p:spTree>
    <p:extLst>
      <p:ext uri="{BB962C8B-B14F-4D97-AF65-F5344CB8AC3E}">
        <p14:creationId xmlns:p14="http://schemas.microsoft.com/office/powerpoint/2010/main" val="87577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Tree>
    <p:extLst>
      <p:ext uri="{BB962C8B-B14F-4D97-AF65-F5344CB8AC3E}">
        <p14:creationId xmlns:p14="http://schemas.microsoft.com/office/powerpoint/2010/main" val="4167765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4.tif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tiff"/><Relationship Id="rId5" Type="http://schemas.openxmlformats.org/officeDocument/2006/relationships/slideLayout" Target="../slideLayouts/slideLayout4.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nasponline.org/research-and-policy/nasp-research-center/research-summaries/research-summaries-mh-and-academic-achievement" TargetMode="External"/><Relationship Id="rId5" Type="http://schemas.openxmlformats.org/officeDocument/2006/relationships/image" Target="../media/image1.emf"/><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20.tif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wimmsy.lab@gmail.com" TargetMode="External"/><Relationship Id="rId5" Type="http://schemas.openxmlformats.org/officeDocument/2006/relationships/hyperlink" Target="mailto:erin.yosai@unco.edu"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nam11.safelinks.protection.outlook.com/?url=https%3A%2F%2Funco.co1.qualtrics.com%2Fjfe%2Fform%2FSV_cI7zrv3WlOkQAw5&amp;data=02%7C01%7Cguec8065%40bears.unco.edu%7C1bf40c9be0b642d4b92108d86fad4e9a%7C48e07fd6ad72497fb298b5c57de6db2d%7C0%7C0%7C637382137417589511&amp;sdata=23IMjyS6AKf7M9B6vW%2FNUOGel2es0OrH%2Fe3JN4P6VSA%3D&amp;reserved=0" TargetMode="Externa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hyperlink" Target="https://nam11.safelinks.protection.outlook.com/?url=https%3A%2F%2Funco.co1.qualtrics.com%2Fjfe%2Fform%2FSV_3yHFMO7KRSkYxU1&amp;data=02%7C01%7Cguec8065%40bears.unco.edu%7C1bf40c9be0b642d4b92108d86fad4e9a%7C48e07fd6ad72497fb298b5c57de6db2d%7C0%7C0%7C637382137417589511&amp;sdata=R9rIVXSNBtR9lC%2BIM2rrfy3GOmaspJjm3%2BB1cbNjHrc%3D&amp;reserved=0" TargetMode="External"/><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emf"/><Relationship Id="rId5" Type="http://schemas.openxmlformats.org/officeDocument/2006/relationships/image" Target="../media/image9.tif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emf"/><Relationship Id="rId5" Type="http://schemas.openxmlformats.org/officeDocument/2006/relationships/image" Target="../media/image10.tif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tiff"/><Relationship Id="rId5" Type="http://schemas.openxmlformats.org/officeDocument/2006/relationships/image" Target="../media/image1.em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1.emf"/><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emf"/><Relationship Id="rId5" Type="http://schemas.openxmlformats.org/officeDocument/2006/relationships/image" Target="../media/image12.tif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112879" y="4271813"/>
            <a:ext cx="8918241" cy="648758"/>
          </a:xfrm>
        </p:spPr>
        <p:txBody>
          <a:bodyPr/>
          <a:lstStyle/>
          <a:p>
            <a:pPr algn="l"/>
            <a:r>
              <a:rPr lang="en-US" sz="4000" b="1" dirty="0">
                <a:solidFill>
                  <a:srgbClr val="FFFFFF"/>
                </a:solidFill>
                <a:latin typeface="Optima" panose="02000503060000020004" pitchFamily="2" charset="0"/>
                <a:cs typeface="Helvetica"/>
              </a:rPr>
              <a:t>Introduction to Group Interventions </a:t>
            </a:r>
          </a:p>
        </p:txBody>
      </p:sp>
      <p:pic>
        <p:nvPicPr>
          <p:cNvPr id="4"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14" name="Text Box 19"/>
          <p:cNvSpPr txBox="1"/>
          <p:nvPr/>
        </p:nvSpPr>
        <p:spPr>
          <a:xfrm>
            <a:off x="112879" y="5678462"/>
            <a:ext cx="3362960" cy="109043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0000"/>
              </a:lnSpc>
              <a:spcBef>
                <a:spcPts val="0"/>
              </a:spcBef>
              <a:spcAft>
                <a:spcPts val="0"/>
              </a:spcAft>
            </a:pPr>
            <a:r>
              <a:rPr lang="en-US" sz="1200">
                <a:solidFill>
                  <a:schemeClr val="bg1">
                    <a:lumMod val="50000"/>
                  </a:schemeClr>
                </a:solidFill>
                <a:latin typeface="Georgia"/>
                <a:ea typeface="ヒラギノ丸ゴ Pro W4"/>
                <a:cs typeface="Times New Roman"/>
              </a:rPr>
              <a:t>Department of School Psychology </a:t>
            </a:r>
          </a:p>
          <a:p>
            <a:pPr marL="0" marR="0">
              <a:lnSpc>
                <a:spcPct val="120000"/>
              </a:lnSpc>
              <a:spcBef>
                <a:spcPts val="0"/>
              </a:spcBef>
              <a:spcAft>
                <a:spcPts val="0"/>
              </a:spcAft>
            </a:pPr>
            <a:r>
              <a:rPr lang="en-US" sz="1200">
                <a:solidFill>
                  <a:schemeClr val="bg1">
                    <a:lumMod val="50000"/>
                  </a:schemeClr>
                </a:solidFill>
                <a:latin typeface="Georgia"/>
                <a:ea typeface="ヒラギノ丸ゴ Pro W4"/>
                <a:cs typeface="Times New Roman"/>
              </a:rPr>
              <a:t>Online Professional Development Trainings </a:t>
            </a:r>
          </a:p>
          <a:p>
            <a:pPr marL="0" marR="0">
              <a:lnSpc>
                <a:spcPct val="120000"/>
              </a:lnSpc>
              <a:spcBef>
                <a:spcPts val="0"/>
              </a:spcBef>
              <a:spcAft>
                <a:spcPts val="0"/>
              </a:spcAft>
            </a:pPr>
            <a:r>
              <a:rPr lang="en-US" sz="1200">
                <a:solidFill>
                  <a:schemeClr val="bg1">
                    <a:lumMod val="50000"/>
                  </a:schemeClr>
                </a:solidFill>
                <a:latin typeface="Georgia"/>
                <a:ea typeface="ヒラギノ丸ゴ Pro W4"/>
                <a:cs typeface="Times New Roman"/>
              </a:rPr>
              <a:t>2020-2021</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225760" y="5418673"/>
            <a:ext cx="326390" cy="163195"/>
          </a:xfrm>
          <a:prstGeom prst="rect">
            <a:avLst/>
          </a:prstGeom>
          <a:noFill/>
          <a:ln>
            <a:noFill/>
          </a:ln>
        </p:spPr>
      </p:pic>
      <p:pic>
        <p:nvPicPr>
          <p:cNvPr id="10" name="Picture 9" descr="three children bending over towards the ground, touching their hands together to form a shape. ">
            <a:extLst>
              <a:ext uri="{FF2B5EF4-FFF2-40B4-BE49-F238E27FC236}">
                <a16:creationId xmlns:a16="http://schemas.microsoft.com/office/drawing/2014/main" id="{5219C815-0783-0047-9CF0-F73DC5F26BF3}"/>
              </a:ext>
            </a:extLst>
          </p:cNvPr>
          <p:cNvPicPr>
            <a:picLocks noChangeAspect="1"/>
          </p:cNvPicPr>
          <p:nvPr/>
        </p:nvPicPr>
        <p:blipFill>
          <a:blip r:embed="rId8">
            <a:alphaModFix amt="70000"/>
          </a:blip>
          <a:stretch>
            <a:fillRect/>
          </a:stretch>
        </p:blipFill>
        <p:spPr>
          <a:xfrm>
            <a:off x="0" y="-8734"/>
            <a:ext cx="6335486" cy="4171519"/>
          </a:xfrm>
          <a:prstGeom prst="rect">
            <a:avLst/>
          </a:prstGeom>
        </p:spPr>
      </p:pic>
      <p:pic>
        <p:nvPicPr>
          <p:cNvPr id="8" name="Audio Recording Oct 19, 2020 at 11:19:05 AM" descr="Audio Recording Oct 19, 2020 at 11:19:05 AM">
            <a:hlinkClick r:id="" action="ppaction://media"/>
            <a:extLst>
              <a:ext uri="{FF2B5EF4-FFF2-40B4-BE49-F238E27FC236}">
                <a16:creationId xmlns:a16="http://schemas.microsoft.com/office/drawing/2014/main" id="{D6E1FB80-F1AE-B243-B585-35FB84DF4D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18271" y="262500"/>
            <a:ext cx="704910" cy="704910"/>
          </a:xfrm>
          <a:prstGeom prst="rect">
            <a:avLst/>
          </a:prstGeom>
          <a:solidFill>
            <a:srgbClr val="FFC000"/>
          </a:solidFill>
        </p:spPr>
      </p:pic>
    </p:spTree>
    <p:extLst>
      <p:ext uri="{BB962C8B-B14F-4D97-AF65-F5344CB8AC3E}">
        <p14:creationId xmlns:p14="http://schemas.microsoft.com/office/powerpoint/2010/main" val="685247818"/>
      </p:ext>
    </p:extLst>
  </p:cSld>
  <p:clrMapOvr>
    <a:masterClrMapping/>
  </p:clrMapOvr>
  <mc:AlternateContent xmlns:mc="http://schemas.openxmlformats.org/markup-compatibility/2006" xmlns:p14="http://schemas.microsoft.com/office/powerpoint/2010/main">
    <mc:Choice Requires="p14">
      <p:transition spd="slow" p14:dur="2000" advTm="53444"/>
    </mc:Choice>
    <mc:Fallback xmlns="">
      <p:transition spd="slow" advTm="53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4;p20">
            <a:extLst>
              <a:ext uri="{FF2B5EF4-FFF2-40B4-BE49-F238E27FC236}">
                <a16:creationId xmlns:a16="http://schemas.microsoft.com/office/drawing/2014/main" id="{763294DC-F005-F24F-AA03-23A62DFE0B9E}"/>
              </a:ext>
            </a:extLst>
          </p:cNvPr>
          <p:cNvSpPr txBox="1">
            <a:spLocks/>
          </p:cNvSpPr>
          <p:nvPr/>
        </p:nvSpPr>
        <p:spPr>
          <a:xfrm>
            <a:off x="457200" y="274638"/>
            <a:ext cx="8229600" cy="1143000"/>
          </a:xfrm>
          <a:prstGeom prst="rect">
            <a:avLst/>
          </a:prstGeom>
        </p:spPr>
        <p:txBody>
          <a:bodyPr spcFirstLastPara="1" lIns="91425" tIns="91425" rIns="91425" bIns="91425"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2"/>
                </a:solidFill>
                <a:latin typeface="Optima" panose="02000503060000020004" pitchFamily="2" charset="0"/>
              </a:rPr>
              <a:t>Stage 2: The Storming Stage</a:t>
            </a:r>
            <a:endParaRPr lang="en-US" i="1" kern="1200" dirty="0">
              <a:solidFill>
                <a:schemeClr val="tx2"/>
              </a:solidFill>
              <a:latin typeface="Optima" panose="02000503060000020004" pitchFamily="2" charset="0"/>
            </a:endParaRPr>
          </a:p>
        </p:txBody>
      </p:sp>
      <p:pic>
        <p:nvPicPr>
          <p:cNvPr id="11" name="Content Placeholder 10" descr="A close up of a logo&#10;&#10;Description automatically generated">
            <a:extLst>
              <a:ext uri="{FF2B5EF4-FFF2-40B4-BE49-F238E27FC236}">
                <a16:creationId xmlns:a16="http://schemas.microsoft.com/office/drawing/2014/main" id="{A2512F2E-BBB3-7B4B-8A90-BE0839B8A2EE}"/>
              </a:ext>
            </a:extLst>
          </p:cNvPr>
          <p:cNvPicPr>
            <a:picLocks noGrp="1" noChangeAspect="1"/>
          </p:cNvPicPr>
          <p:nvPr>
            <p:ph sz="half" idx="1"/>
          </p:nvPr>
        </p:nvPicPr>
        <p:blipFill>
          <a:blip r:embed="rId5"/>
          <a:stretch>
            <a:fillRect/>
          </a:stretch>
        </p:blipFill>
        <p:spPr>
          <a:xfrm rot="20577449">
            <a:off x="475341" y="2121903"/>
            <a:ext cx="4038600" cy="2695765"/>
          </a:xfrm>
          <a:prstGeom prst="rect">
            <a:avLst/>
          </a:prstGeom>
          <a:noFill/>
          <a:effectLst>
            <a:softEdge rad="76200"/>
          </a:effectLst>
        </p:spPr>
      </p:pic>
      <p:sp>
        <p:nvSpPr>
          <p:cNvPr id="10" name="Google Shape;95;p20">
            <a:extLst>
              <a:ext uri="{FF2B5EF4-FFF2-40B4-BE49-F238E27FC236}">
                <a16:creationId xmlns:a16="http://schemas.microsoft.com/office/drawing/2014/main" id="{0BC1DF2A-C321-9144-95A6-A22C10A591FF}"/>
              </a:ext>
            </a:extLst>
          </p:cNvPr>
          <p:cNvSpPr txBox="1">
            <a:spLocks/>
          </p:cNvSpPr>
          <p:nvPr/>
        </p:nvSpPr>
        <p:spPr>
          <a:xfrm>
            <a:off x="4332514" y="1417638"/>
            <a:ext cx="4278086" cy="2695765"/>
          </a:xfrm>
          <a:prstGeom prst="rect">
            <a:avLst/>
          </a:prstGeom>
        </p:spPr>
        <p:txBody>
          <a:bodyPr spcFirstLastPara="1" lIns="91425" tIns="91425" rIns="91425" bIns="91425"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pitchFamily="2" charset="2"/>
              <a:buChar char="q"/>
            </a:pPr>
            <a:r>
              <a:rPr lang="en-US" sz="1800" dirty="0">
                <a:solidFill>
                  <a:schemeClr val="tx2"/>
                </a:solidFill>
                <a:latin typeface="Optima" panose="02000503060000020004" pitchFamily="2" charset="0"/>
              </a:rPr>
              <a:t>This stage is characterized by conflict and competition, as group members interact and struggle with individual and group dynamics. </a:t>
            </a:r>
          </a:p>
          <a:p>
            <a:pPr marL="0" indent="0">
              <a:lnSpc>
                <a:spcPct val="90000"/>
              </a:lnSpc>
              <a:buNone/>
            </a:pPr>
            <a:endParaRPr lang="en-US" sz="1800" dirty="0">
              <a:solidFill>
                <a:schemeClr val="tx2"/>
              </a:solidFill>
              <a:latin typeface="Optima" panose="02000503060000020004" pitchFamily="2" charset="0"/>
            </a:endParaRPr>
          </a:p>
          <a:p>
            <a:pPr>
              <a:lnSpc>
                <a:spcPct val="90000"/>
              </a:lnSpc>
              <a:buFont typeface="Wingdings" pitchFamily="2" charset="2"/>
              <a:buChar char="q"/>
            </a:pPr>
            <a:r>
              <a:rPr lang="en-US" sz="1800" dirty="0">
                <a:solidFill>
                  <a:schemeClr val="tx2"/>
                </a:solidFill>
                <a:latin typeface="Optima" panose="02000503060000020004" pitchFamily="2" charset="0"/>
              </a:rPr>
              <a:t>Disagreements over process, anger, discourse on rules and ideas, and basic hostility often mark this stage.</a:t>
            </a:r>
          </a:p>
          <a:p>
            <a:pPr marL="0" indent="0">
              <a:lnSpc>
                <a:spcPct val="90000"/>
              </a:lnSpc>
              <a:buSzPct val="50000"/>
              <a:buNone/>
            </a:pPr>
            <a:endParaRPr lang="en-US" sz="1800" dirty="0">
              <a:solidFill>
                <a:schemeClr val="tx2"/>
              </a:solidFill>
              <a:latin typeface="Optima" panose="02000503060000020004" pitchFamily="2" charset="0"/>
            </a:endParaRPr>
          </a:p>
        </p:txBody>
      </p:sp>
      <p:sp>
        <p:nvSpPr>
          <p:cNvPr id="12" name="Rectangle 11">
            <a:extLst>
              <a:ext uri="{FF2B5EF4-FFF2-40B4-BE49-F238E27FC236}">
                <a16:creationId xmlns:a16="http://schemas.microsoft.com/office/drawing/2014/main" id="{3FB782D7-F512-3D4E-B7AA-D20B09DBBB77}"/>
              </a:ext>
            </a:extLst>
          </p:cNvPr>
          <p:cNvSpPr/>
          <p:nvPr/>
        </p:nvSpPr>
        <p:spPr>
          <a:xfrm>
            <a:off x="3878876" y="3797445"/>
            <a:ext cx="5050972" cy="2917915"/>
          </a:xfrm>
          <a:prstGeom prst="rect">
            <a:avLst/>
          </a:prstGeom>
        </p:spPr>
        <p:txBody>
          <a:bodyPr wrap="square">
            <a:spAutoFit/>
          </a:bodyPr>
          <a:lstStyle/>
          <a:p>
            <a:pPr marL="457200">
              <a:lnSpc>
                <a:spcPct val="90000"/>
              </a:lnSpc>
              <a:buSzPct val="50000"/>
              <a:buFont typeface="Wingdings" pitchFamily="2" charset="2"/>
              <a:buChar char="q"/>
            </a:pPr>
            <a:r>
              <a:rPr lang="en-US" sz="2400" dirty="0">
                <a:solidFill>
                  <a:schemeClr val="tx2"/>
                </a:solidFill>
                <a:latin typeface="Optima" panose="02000503060000020004" pitchFamily="2" charset="0"/>
              </a:rPr>
              <a:t> Concern</a:t>
            </a:r>
          </a:p>
          <a:p>
            <a:pPr marL="857250" lvl="1">
              <a:lnSpc>
                <a:spcPct val="90000"/>
              </a:lnSpc>
              <a:buSzPct val="50000"/>
              <a:buFont typeface="Wingdings" pitchFamily="2" charset="2"/>
              <a:buChar char="q"/>
            </a:pPr>
            <a:r>
              <a:rPr lang="en-US" dirty="0">
                <a:solidFill>
                  <a:schemeClr val="tx2"/>
                </a:solidFill>
                <a:latin typeface="Optima" panose="02000503060000020004" pitchFamily="2" charset="0"/>
              </a:rPr>
              <a:t>No member should harm another</a:t>
            </a:r>
          </a:p>
          <a:p>
            <a:pPr marL="457200">
              <a:lnSpc>
                <a:spcPct val="90000"/>
              </a:lnSpc>
              <a:buSzPct val="50000"/>
              <a:buFont typeface="Wingdings" pitchFamily="2" charset="2"/>
              <a:buChar char="q"/>
            </a:pPr>
            <a:r>
              <a:rPr lang="en-US" sz="2400" dirty="0">
                <a:solidFill>
                  <a:schemeClr val="tx2"/>
                </a:solidFill>
                <a:latin typeface="Optima" panose="02000503060000020004" pitchFamily="2" charset="0"/>
              </a:rPr>
              <a:t> Conflict</a:t>
            </a:r>
          </a:p>
          <a:p>
            <a:pPr marL="857250" lvl="1">
              <a:lnSpc>
                <a:spcPct val="90000"/>
              </a:lnSpc>
              <a:buSzPct val="50000"/>
              <a:buFont typeface="Wingdings" pitchFamily="2" charset="2"/>
              <a:buChar char="q"/>
            </a:pPr>
            <a:r>
              <a:rPr lang="en-US" dirty="0">
                <a:solidFill>
                  <a:schemeClr val="tx2"/>
                </a:solidFill>
                <a:latin typeface="Optima" panose="02000503060000020004" pitchFamily="2" charset="0"/>
              </a:rPr>
              <a:t>As bonds of similarity arise, dissimilarity appears</a:t>
            </a:r>
          </a:p>
          <a:p>
            <a:pPr marL="457200">
              <a:lnSpc>
                <a:spcPct val="90000"/>
              </a:lnSpc>
              <a:buSzPct val="50000"/>
              <a:buFont typeface="Wingdings" pitchFamily="2" charset="2"/>
              <a:buChar char="q"/>
            </a:pPr>
            <a:r>
              <a:rPr lang="en-US" sz="2400" dirty="0">
                <a:solidFill>
                  <a:schemeClr val="tx2"/>
                </a:solidFill>
                <a:latin typeface="Optima" panose="02000503060000020004" pitchFamily="2" charset="0"/>
              </a:rPr>
              <a:t> Confrontation</a:t>
            </a:r>
          </a:p>
          <a:p>
            <a:pPr marL="857250" lvl="1">
              <a:lnSpc>
                <a:spcPct val="90000"/>
              </a:lnSpc>
              <a:buSzPct val="50000"/>
              <a:buFont typeface="Wingdings" pitchFamily="2" charset="2"/>
              <a:buChar char="q"/>
            </a:pPr>
            <a:r>
              <a:rPr lang="en-US" dirty="0">
                <a:solidFill>
                  <a:schemeClr val="tx2"/>
                </a:solidFill>
                <a:latin typeface="Optima" panose="02000503060000020004" pitchFamily="2" charset="0"/>
              </a:rPr>
              <a:t>Members learn how to confront others</a:t>
            </a:r>
          </a:p>
          <a:p>
            <a:pPr marL="457200">
              <a:lnSpc>
                <a:spcPct val="90000"/>
              </a:lnSpc>
              <a:buSzPct val="50000"/>
              <a:buFont typeface="Wingdings" pitchFamily="2" charset="2"/>
              <a:buChar char="q"/>
            </a:pPr>
            <a:r>
              <a:rPr lang="en-US" sz="2400" dirty="0">
                <a:solidFill>
                  <a:schemeClr val="tx2"/>
                </a:solidFill>
                <a:latin typeface="Optima" panose="02000503060000020004" pitchFamily="2" charset="0"/>
              </a:rPr>
              <a:t> Criticism</a:t>
            </a:r>
          </a:p>
          <a:p>
            <a:pPr marL="857250" lvl="1">
              <a:lnSpc>
                <a:spcPct val="90000"/>
              </a:lnSpc>
              <a:buSzPct val="50000"/>
              <a:buFont typeface="Wingdings" pitchFamily="2" charset="2"/>
              <a:buChar char="q"/>
            </a:pPr>
            <a:r>
              <a:rPr lang="en-US" dirty="0">
                <a:solidFill>
                  <a:schemeClr val="tx2"/>
                </a:solidFill>
                <a:latin typeface="Optima" panose="02000503060000020004" pitchFamily="2" charset="0"/>
              </a:rPr>
              <a:t> As lack of progress occurs, criticisms emerge</a:t>
            </a:r>
          </a:p>
        </p:txBody>
      </p:sp>
      <p:pic>
        <p:nvPicPr>
          <p:cNvPr id="2" name="Audio Recording Oct 19, 2020 at 1:15:21 PM" descr="Audio Recording Oct 19, 2020 at 1:15:21 PM">
            <a:hlinkClick r:id="" action="ppaction://media"/>
            <a:extLst>
              <a:ext uri="{FF2B5EF4-FFF2-40B4-BE49-F238E27FC236}">
                <a16:creationId xmlns:a16="http://schemas.microsoft.com/office/drawing/2014/main" id="{FD25DDC0-8724-BC4B-87AC-E48CFFDE90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7688" y="180742"/>
            <a:ext cx="538223" cy="538223"/>
          </a:xfrm>
          <a:prstGeom prst="rect">
            <a:avLst/>
          </a:prstGeom>
          <a:solidFill>
            <a:srgbClr val="FFC000"/>
          </a:solidFill>
        </p:spPr>
      </p:pic>
    </p:spTree>
    <p:extLst>
      <p:ext uri="{BB962C8B-B14F-4D97-AF65-F5344CB8AC3E}">
        <p14:creationId xmlns:p14="http://schemas.microsoft.com/office/powerpoint/2010/main" val="12984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0;p21">
            <a:extLst>
              <a:ext uri="{FF2B5EF4-FFF2-40B4-BE49-F238E27FC236}">
                <a16:creationId xmlns:a16="http://schemas.microsoft.com/office/drawing/2014/main" id="{C2B76904-C2D0-AB40-AC55-1396A5C354DB}"/>
              </a:ext>
            </a:extLst>
          </p:cNvPr>
          <p:cNvSpPr txBox="1">
            <a:spLocks/>
          </p:cNvSpPr>
          <p:nvPr/>
        </p:nvSpPr>
        <p:spPr>
          <a:xfrm>
            <a:off x="457200" y="274638"/>
            <a:ext cx="8229600" cy="813933"/>
          </a:xfrm>
          <a:prstGeom prst="rect">
            <a:avLst/>
          </a:prstGeom>
        </p:spPr>
        <p:txBody>
          <a:bodyPr spcFirstLastPara="1" lIns="91425" tIns="91425" rIns="91425" bIns="91425"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3600" kern="1200" dirty="0">
                <a:solidFill>
                  <a:schemeClr val="tx2"/>
                </a:solidFill>
                <a:latin typeface="Optima" panose="02000503060000020004" pitchFamily="2" charset="0"/>
              </a:rPr>
              <a:t>Stage 3: The Norming Stage</a:t>
            </a:r>
            <a:endParaRPr lang="en-US" sz="3600" i="1" kern="1200" dirty="0">
              <a:solidFill>
                <a:schemeClr val="tx2"/>
              </a:solidFill>
              <a:latin typeface="Optima" panose="02000503060000020004" pitchFamily="2" charset="0"/>
            </a:endParaRPr>
          </a:p>
        </p:txBody>
      </p:sp>
      <p:sp>
        <p:nvSpPr>
          <p:cNvPr id="6" name="Google Shape;101;p21">
            <a:extLst>
              <a:ext uri="{FF2B5EF4-FFF2-40B4-BE49-F238E27FC236}">
                <a16:creationId xmlns:a16="http://schemas.microsoft.com/office/drawing/2014/main" id="{390D3AF5-11EE-184A-9BD2-CB927EB5C6F3}"/>
              </a:ext>
            </a:extLst>
          </p:cNvPr>
          <p:cNvSpPr txBox="1">
            <a:spLocks/>
          </p:cNvSpPr>
          <p:nvPr/>
        </p:nvSpPr>
        <p:spPr>
          <a:xfrm>
            <a:off x="457200" y="1088572"/>
            <a:ext cx="4038600" cy="5037592"/>
          </a:xfrm>
          <a:prstGeom prst="rect">
            <a:avLst/>
          </a:prstGeom>
        </p:spPr>
        <p:txBody>
          <a:bodyPr spcFirstLastPara="1" lIns="91425" tIns="91425" rIns="91425" bIns="91425"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 typeface="Arial"/>
              <a:buNone/>
            </a:pPr>
            <a:r>
              <a:rPr lang="en-US" sz="2000" dirty="0">
                <a:solidFill>
                  <a:schemeClr val="tx2"/>
                </a:solidFill>
                <a:latin typeface="Optima" panose="02000503060000020004" pitchFamily="2" charset="0"/>
              </a:rPr>
              <a:t>Characterized by a beginning sense of cohesiveness as members experiment with new roles. </a:t>
            </a:r>
          </a:p>
          <a:p>
            <a:pPr marL="0" indent="0">
              <a:lnSpc>
                <a:spcPct val="90000"/>
              </a:lnSpc>
              <a:buFont typeface="Arial"/>
              <a:buNone/>
            </a:pPr>
            <a:endParaRPr lang="en-US" sz="2000" dirty="0">
              <a:solidFill>
                <a:schemeClr val="tx2"/>
              </a:solidFill>
              <a:latin typeface="Optima" panose="02000503060000020004" pitchFamily="2" charset="0"/>
            </a:endParaRPr>
          </a:p>
          <a:p>
            <a:pPr marL="0" indent="0">
              <a:lnSpc>
                <a:spcPct val="90000"/>
              </a:lnSpc>
              <a:buFont typeface="Arial"/>
              <a:buNone/>
            </a:pPr>
            <a:r>
              <a:rPr lang="en-US" sz="2000" dirty="0">
                <a:solidFill>
                  <a:schemeClr val="tx2"/>
                </a:solidFill>
                <a:latin typeface="Optima" panose="02000503060000020004" pitchFamily="2" charset="0"/>
              </a:rPr>
              <a:t>Basic harmony, established rules and roles, and a beginning sense of support are characteristic of this stage.</a:t>
            </a:r>
          </a:p>
        </p:txBody>
      </p:sp>
      <p:sp>
        <p:nvSpPr>
          <p:cNvPr id="11" name="Content Placeholder 3">
            <a:extLst>
              <a:ext uri="{FF2B5EF4-FFF2-40B4-BE49-F238E27FC236}">
                <a16:creationId xmlns:a16="http://schemas.microsoft.com/office/drawing/2014/main" id="{58EAD743-2151-4F62-BCC6-4F8B4F07D3BA}"/>
              </a:ext>
            </a:extLst>
          </p:cNvPr>
          <p:cNvSpPr>
            <a:spLocks noGrp="1"/>
          </p:cNvSpPr>
          <p:nvPr>
            <p:ph sz="half" idx="2"/>
          </p:nvPr>
        </p:nvSpPr>
        <p:spPr>
          <a:xfrm>
            <a:off x="4807857" y="1338941"/>
            <a:ext cx="4038600" cy="4525963"/>
          </a:xfrm>
        </p:spPr>
        <p:txBody>
          <a:bodyPr/>
          <a:lstStyle/>
          <a:p>
            <a:pPr>
              <a:buFont typeface="Wingdings" pitchFamily="2" charset="2"/>
              <a:buChar char="q"/>
            </a:pPr>
            <a:r>
              <a:rPr lang="en-US" sz="2400" dirty="0">
                <a:solidFill>
                  <a:schemeClr val="tx2"/>
                </a:solidFill>
                <a:latin typeface="Optima" panose="02000503060000020004" pitchFamily="2" charset="0"/>
              </a:rPr>
              <a:t>Cooperation</a:t>
            </a:r>
          </a:p>
          <a:p>
            <a:pPr lvl="1">
              <a:buFont typeface="Wingdings" pitchFamily="2" charset="2"/>
              <a:buChar char="q"/>
            </a:pPr>
            <a:r>
              <a:rPr lang="en-US" sz="2000" dirty="0">
                <a:solidFill>
                  <a:schemeClr val="tx2"/>
                </a:solidFill>
                <a:latin typeface="Optima" panose="02000503060000020004" pitchFamily="2" charset="0"/>
              </a:rPr>
              <a:t> Members address basic rules</a:t>
            </a:r>
          </a:p>
          <a:p>
            <a:pPr>
              <a:buFont typeface="Wingdings" pitchFamily="2" charset="2"/>
              <a:buChar char="q"/>
            </a:pPr>
            <a:r>
              <a:rPr lang="en-US" sz="2400" dirty="0">
                <a:solidFill>
                  <a:schemeClr val="tx2"/>
                </a:solidFill>
                <a:latin typeface="Optima" panose="02000503060000020004" pitchFamily="2" charset="0"/>
              </a:rPr>
              <a:t>Collaboration</a:t>
            </a:r>
          </a:p>
          <a:p>
            <a:pPr lvl="1">
              <a:buFont typeface="Wingdings" pitchFamily="2" charset="2"/>
              <a:buChar char="q"/>
            </a:pPr>
            <a:r>
              <a:rPr lang="en-US" sz="2000" dirty="0">
                <a:solidFill>
                  <a:schemeClr val="tx2"/>
                </a:solidFill>
                <a:latin typeface="Optima" panose="02000503060000020004" pitchFamily="2" charset="0"/>
              </a:rPr>
              <a:t> As rules emerge, agreement is needed on process</a:t>
            </a:r>
          </a:p>
          <a:p>
            <a:pPr>
              <a:buFont typeface="Wingdings" pitchFamily="2" charset="2"/>
              <a:buChar char="q"/>
            </a:pPr>
            <a:r>
              <a:rPr lang="en-US" sz="2400" dirty="0">
                <a:solidFill>
                  <a:schemeClr val="tx2"/>
                </a:solidFill>
                <a:latin typeface="Optima" panose="02000503060000020004" pitchFamily="2" charset="0"/>
              </a:rPr>
              <a:t>Cohesion</a:t>
            </a:r>
          </a:p>
          <a:p>
            <a:pPr lvl="1">
              <a:buFont typeface="Wingdings" pitchFamily="2" charset="2"/>
              <a:buChar char="q"/>
            </a:pPr>
            <a:r>
              <a:rPr lang="en-US" sz="2000" dirty="0">
                <a:solidFill>
                  <a:schemeClr val="tx2"/>
                </a:solidFill>
                <a:latin typeface="Optima" panose="02000503060000020004" pitchFamily="2" charset="0"/>
              </a:rPr>
              <a:t> Togetherness emerges</a:t>
            </a:r>
          </a:p>
          <a:p>
            <a:pPr>
              <a:buFont typeface="Wingdings" pitchFamily="2" charset="2"/>
              <a:buChar char="q"/>
            </a:pPr>
            <a:r>
              <a:rPr lang="en-US" sz="2400" dirty="0">
                <a:solidFill>
                  <a:schemeClr val="tx2"/>
                </a:solidFill>
                <a:latin typeface="Optima" panose="02000503060000020004" pitchFamily="2" charset="0"/>
              </a:rPr>
              <a:t>Commitment</a:t>
            </a:r>
          </a:p>
          <a:p>
            <a:pPr lvl="1">
              <a:buFont typeface="Wingdings" pitchFamily="2" charset="2"/>
              <a:buChar char="q"/>
            </a:pPr>
            <a:r>
              <a:rPr lang="en-US" sz="2000" dirty="0">
                <a:solidFill>
                  <a:schemeClr val="tx2"/>
                </a:solidFill>
                <a:latin typeface="Optima" panose="02000503060000020004" pitchFamily="2" charset="0"/>
              </a:rPr>
              <a:t>As a group unit, they move forward</a:t>
            </a:r>
          </a:p>
          <a:p>
            <a:pPr>
              <a:buFont typeface="Wingdings" pitchFamily="2" charset="2"/>
              <a:buChar char="q"/>
            </a:pPr>
            <a:endParaRPr lang="en-US" dirty="0">
              <a:solidFill>
                <a:schemeClr val="tx2"/>
              </a:solidFill>
              <a:latin typeface="Optima" panose="02000503060000020004" pitchFamily="2" charset="0"/>
            </a:endParaRPr>
          </a:p>
        </p:txBody>
      </p:sp>
      <p:pic>
        <p:nvPicPr>
          <p:cNvPr id="7" name="Picture 6">
            <a:extLst>
              <a:ext uri="{FF2B5EF4-FFF2-40B4-BE49-F238E27FC236}">
                <a16:creationId xmlns:a16="http://schemas.microsoft.com/office/drawing/2014/main" id="{338C2D1D-0DCA-D14B-87B9-203FA390C56B}"/>
              </a:ext>
            </a:extLst>
          </p:cNvPr>
          <p:cNvPicPr>
            <a:picLocks noChangeAspect="1"/>
          </p:cNvPicPr>
          <p:nvPr/>
        </p:nvPicPr>
        <p:blipFill>
          <a:blip r:embed="rId5">
            <a:duotone>
              <a:schemeClr val="accent1">
                <a:shade val="45000"/>
                <a:satMod val="135000"/>
              </a:schemeClr>
              <a:prstClr val="white"/>
            </a:duotone>
          </a:blip>
          <a:stretch>
            <a:fillRect/>
          </a:stretch>
        </p:blipFill>
        <p:spPr>
          <a:xfrm>
            <a:off x="896257" y="3874490"/>
            <a:ext cx="3911600" cy="2780903"/>
          </a:xfrm>
          <a:prstGeom prst="rect">
            <a:avLst/>
          </a:prstGeom>
        </p:spPr>
      </p:pic>
      <p:pic>
        <p:nvPicPr>
          <p:cNvPr id="2" name="Audio Recording Oct 19, 2020 at 1:01:25 PM" descr="Audio Recording Oct 19, 2020 at 1:01:25 PM">
            <a:hlinkClick r:id="" action="ppaction://media"/>
            <a:extLst>
              <a:ext uri="{FF2B5EF4-FFF2-40B4-BE49-F238E27FC236}">
                <a16:creationId xmlns:a16="http://schemas.microsoft.com/office/drawing/2014/main" id="{C32B0010-1038-E047-BC1C-502C354043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7733" y="274637"/>
            <a:ext cx="498134" cy="498134"/>
          </a:xfrm>
          <a:prstGeom prst="rect">
            <a:avLst/>
          </a:prstGeom>
          <a:solidFill>
            <a:srgbClr val="FFC000"/>
          </a:solidFill>
        </p:spPr>
      </p:pic>
    </p:spTree>
    <p:extLst>
      <p:ext uri="{BB962C8B-B14F-4D97-AF65-F5344CB8AC3E}">
        <p14:creationId xmlns:p14="http://schemas.microsoft.com/office/powerpoint/2010/main" val="6427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p22">
            <a:extLst>
              <a:ext uri="{FF2B5EF4-FFF2-40B4-BE49-F238E27FC236}">
                <a16:creationId xmlns:a16="http://schemas.microsoft.com/office/drawing/2014/main" id="{1FDD6006-6967-B347-985B-3579B4530377}"/>
              </a:ext>
            </a:extLst>
          </p:cNvPr>
          <p:cNvSpPr txBox="1">
            <a:spLocks/>
          </p:cNvSpPr>
          <p:nvPr/>
        </p:nvSpPr>
        <p:spPr>
          <a:xfrm>
            <a:off x="457200" y="231095"/>
            <a:ext cx="8229600" cy="1143000"/>
          </a:xfrm>
          <a:prstGeom prst="rect">
            <a:avLst/>
          </a:prstGeom>
        </p:spPr>
        <p:txBody>
          <a:bodyPr spcFirstLastPara="1" lIns="91425" tIns="91425" rIns="91425" bIns="91425"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kern="1200">
                <a:solidFill>
                  <a:schemeClr val="tx2"/>
                </a:solidFill>
                <a:latin typeface="Optima" panose="02000503060000020004" pitchFamily="2" charset="0"/>
              </a:rPr>
              <a:t>Stage 4: The Performing Stage</a:t>
            </a:r>
            <a:endParaRPr lang="en-US" i="1" kern="1200">
              <a:solidFill>
                <a:schemeClr val="tx2"/>
              </a:solidFill>
              <a:latin typeface="Optima" panose="02000503060000020004" pitchFamily="2" charset="0"/>
            </a:endParaRPr>
          </a:p>
        </p:txBody>
      </p:sp>
      <p:sp>
        <p:nvSpPr>
          <p:cNvPr id="3" name="Google Shape;107;p22">
            <a:extLst>
              <a:ext uri="{FF2B5EF4-FFF2-40B4-BE49-F238E27FC236}">
                <a16:creationId xmlns:a16="http://schemas.microsoft.com/office/drawing/2014/main" id="{1A547EB3-2AC8-3B49-8CAC-5105AD300E0A}"/>
              </a:ext>
            </a:extLst>
          </p:cNvPr>
          <p:cNvSpPr txBox="1">
            <a:spLocks/>
          </p:cNvSpPr>
          <p:nvPr/>
        </p:nvSpPr>
        <p:spPr>
          <a:xfrm>
            <a:off x="4445520" y="1190450"/>
            <a:ext cx="4409102" cy="3349294"/>
          </a:xfrm>
          <a:prstGeom prst="rect">
            <a:avLst/>
          </a:prstGeom>
        </p:spPr>
        <p:txBody>
          <a:bodyPr spcFirstLastPara="1" lIns="91425" tIns="91425" rIns="91425" bIns="91425"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pitchFamily="2" charset="2"/>
              <a:buChar char="q"/>
            </a:pPr>
            <a:r>
              <a:rPr lang="en-US" sz="2000" dirty="0">
                <a:solidFill>
                  <a:schemeClr val="tx2"/>
                </a:solidFill>
                <a:latin typeface="Optima" panose="02000503060000020004" pitchFamily="2" charset="0"/>
              </a:rPr>
              <a:t>Characterized by a supportive process as basic conflicts have been resolved and as members are able to “perform.” </a:t>
            </a:r>
          </a:p>
          <a:p>
            <a:pPr>
              <a:lnSpc>
                <a:spcPct val="90000"/>
              </a:lnSpc>
              <a:buFont typeface="Wingdings" pitchFamily="2" charset="2"/>
              <a:buChar char="q"/>
            </a:pPr>
            <a:endParaRPr lang="en-US" sz="2000" dirty="0">
              <a:solidFill>
                <a:schemeClr val="tx2"/>
              </a:solidFill>
              <a:latin typeface="Optima" panose="02000503060000020004" pitchFamily="2" charset="0"/>
            </a:endParaRPr>
          </a:p>
          <a:p>
            <a:pPr>
              <a:lnSpc>
                <a:spcPct val="90000"/>
              </a:lnSpc>
              <a:buFont typeface="Wingdings" pitchFamily="2" charset="2"/>
              <a:buChar char="q"/>
            </a:pPr>
            <a:r>
              <a:rPr lang="en-US" sz="2000" dirty="0">
                <a:solidFill>
                  <a:schemeClr val="tx2"/>
                </a:solidFill>
                <a:latin typeface="Optima" panose="02000503060000020004" pitchFamily="2" charset="0"/>
              </a:rPr>
              <a:t>High task orientation, productivity, decreased emotionality, and enhanced problem-solving mark this stage.</a:t>
            </a:r>
          </a:p>
        </p:txBody>
      </p:sp>
      <p:pic>
        <p:nvPicPr>
          <p:cNvPr id="7" name="Picture 6">
            <a:extLst>
              <a:ext uri="{FF2B5EF4-FFF2-40B4-BE49-F238E27FC236}">
                <a16:creationId xmlns:a16="http://schemas.microsoft.com/office/drawing/2014/main" id="{122747BC-00A0-2E41-B5AE-4AD97FC7B1CF}"/>
              </a:ext>
            </a:extLst>
          </p:cNvPr>
          <p:cNvPicPr>
            <a:picLocks noChangeAspect="1"/>
          </p:cNvPicPr>
          <p:nvPr/>
        </p:nvPicPr>
        <p:blipFill>
          <a:blip r:embed="rId4"/>
          <a:stretch>
            <a:fillRect/>
          </a:stretch>
        </p:blipFill>
        <p:spPr>
          <a:xfrm>
            <a:off x="4804231" y="4479872"/>
            <a:ext cx="3146057" cy="2089717"/>
          </a:xfrm>
          <a:prstGeom prst="rect">
            <a:avLst/>
          </a:prstGeom>
        </p:spPr>
      </p:pic>
      <p:sp>
        <p:nvSpPr>
          <p:cNvPr id="9" name="Rectangle 8">
            <a:extLst>
              <a:ext uri="{FF2B5EF4-FFF2-40B4-BE49-F238E27FC236}">
                <a16:creationId xmlns:a16="http://schemas.microsoft.com/office/drawing/2014/main" id="{C7085EE8-8D50-8646-B84D-D7C9DDD94CDE}"/>
              </a:ext>
            </a:extLst>
          </p:cNvPr>
          <p:cNvSpPr/>
          <p:nvPr/>
        </p:nvSpPr>
        <p:spPr>
          <a:xfrm>
            <a:off x="215771" y="1554156"/>
            <a:ext cx="4050393" cy="3970574"/>
          </a:xfrm>
          <a:prstGeom prst="rect">
            <a:avLst/>
          </a:prstGeom>
        </p:spPr>
        <p:txBody>
          <a:bodyPr wrap="square">
            <a:spAutoFit/>
          </a:bodyPr>
          <a:lstStyle/>
          <a:p>
            <a:pPr marL="742950" indent="-285750">
              <a:lnSpc>
                <a:spcPct val="90000"/>
              </a:lnSpc>
              <a:buSzPts val="1800"/>
              <a:buFont typeface="Wingdings" pitchFamily="2" charset="2"/>
              <a:buChar char="q"/>
            </a:pPr>
            <a:r>
              <a:rPr lang="en-US" sz="2000" dirty="0">
                <a:solidFill>
                  <a:schemeClr val="tx2"/>
                </a:solidFill>
                <a:latin typeface="Optima" panose="02000503060000020004" pitchFamily="2" charset="0"/>
              </a:rPr>
              <a:t>Challenge</a:t>
            </a:r>
          </a:p>
          <a:p>
            <a:pPr marL="1200150" lvl="1" indent="-285750">
              <a:lnSpc>
                <a:spcPct val="90000"/>
              </a:lnSpc>
              <a:buSzPts val="1800"/>
              <a:buFont typeface="Wingdings" pitchFamily="2" charset="2"/>
              <a:buChar char="q"/>
            </a:pPr>
            <a:r>
              <a:rPr lang="en-US" sz="2000" dirty="0">
                <a:solidFill>
                  <a:schemeClr val="tx2"/>
                </a:solidFill>
                <a:latin typeface="Optima" panose="02000503060000020004" pitchFamily="2" charset="0"/>
              </a:rPr>
              <a:t> Members feel increased responsibility for the group</a:t>
            </a:r>
          </a:p>
          <a:p>
            <a:pPr marL="742950" indent="-285750">
              <a:lnSpc>
                <a:spcPct val="90000"/>
              </a:lnSpc>
              <a:buSzPts val="1800"/>
              <a:buFont typeface="Wingdings" pitchFamily="2" charset="2"/>
              <a:buChar char="q"/>
            </a:pPr>
            <a:r>
              <a:rPr lang="en-US" sz="2000" dirty="0">
                <a:solidFill>
                  <a:schemeClr val="tx2"/>
                </a:solidFill>
                <a:latin typeface="Optima" panose="02000503060000020004" pitchFamily="2" charset="0"/>
              </a:rPr>
              <a:t>Creativity</a:t>
            </a:r>
          </a:p>
          <a:p>
            <a:pPr marL="1200150" lvl="1" indent="-285750">
              <a:lnSpc>
                <a:spcPct val="90000"/>
              </a:lnSpc>
              <a:buSzPts val="1800"/>
              <a:buFont typeface="Wingdings" pitchFamily="2" charset="2"/>
              <a:buChar char="q"/>
            </a:pPr>
            <a:r>
              <a:rPr lang="en-US" sz="2000" dirty="0">
                <a:solidFill>
                  <a:schemeClr val="tx2"/>
                </a:solidFill>
                <a:latin typeface="Optima" panose="02000503060000020004" pitchFamily="2" charset="0"/>
              </a:rPr>
              <a:t> New methods of communication emerge</a:t>
            </a:r>
          </a:p>
          <a:p>
            <a:pPr marL="742950" indent="-285750">
              <a:lnSpc>
                <a:spcPct val="90000"/>
              </a:lnSpc>
              <a:buSzPts val="1800"/>
              <a:buFont typeface="Wingdings" pitchFamily="2" charset="2"/>
              <a:buChar char="q"/>
            </a:pPr>
            <a:r>
              <a:rPr lang="en-US" sz="2000" dirty="0">
                <a:solidFill>
                  <a:schemeClr val="tx2"/>
                </a:solidFill>
                <a:latin typeface="Optima" panose="02000503060000020004" pitchFamily="2" charset="0"/>
              </a:rPr>
              <a:t>Consciousness</a:t>
            </a:r>
          </a:p>
          <a:p>
            <a:pPr marL="1200150" lvl="1" indent="-285750">
              <a:lnSpc>
                <a:spcPct val="90000"/>
              </a:lnSpc>
              <a:buSzPts val="1800"/>
              <a:buFont typeface="Wingdings" pitchFamily="2" charset="2"/>
              <a:buChar char="q"/>
            </a:pPr>
            <a:r>
              <a:rPr lang="en-US" sz="2000" dirty="0">
                <a:solidFill>
                  <a:schemeClr val="tx2"/>
                </a:solidFill>
                <a:latin typeface="Optima" panose="02000503060000020004" pitchFamily="2" charset="0"/>
              </a:rPr>
              <a:t> With increased openness, member self-recognition increases</a:t>
            </a:r>
          </a:p>
          <a:p>
            <a:pPr marL="742950" indent="-285750">
              <a:lnSpc>
                <a:spcPct val="90000"/>
              </a:lnSpc>
              <a:buSzPts val="1800"/>
              <a:buFont typeface="Wingdings" pitchFamily="2" charset="2"/>
              <a:buChar char="q"/>
            </a:pPr>
            <a:r>
              <a:rPr lang="en-US" sz="2000" dirty="0">
                <a:solidFill>
                  <a:schemeClr val="tx2"/>
                </a:solidFill>
                <a:latin typeface="Optima" panose="02000503060000020004" pitchFamily="2" charset="0"/>
              </a:rPr>
              <a:t>Consideration</a:t>
            </a:r>
          </a:p>
          <a:p>
            <a:pPr marL="1200150" lvl="1" indent="-285750">
              <a:lnSpc>
                <a:spcPct val="90000"/>
              </a:lnSpc>
              <a:buSzPts val="1800"/>
              <a:buFont typeface="Wingdings" pitchFamily="2" charset="2"/>
              <a:buChar char="q"/>
            </a:pPr>
            <a:r>
              <a:rPr lang="en-US" sz="2000" dirty="0">
                <a:solidFill>
                  <a:schemeClr val="tx2"/>
                </a:solidFill>
                <a:latin typeface="Optima" panose="02000503060000020004" pitchFamily="2" charset="0"/>
              </a:rPr>
              <a:t> Increased awareness of self and others emerges</a:t>
            </a:r>
          </a:p>
        </p:txBody>
      </p:sp>
      <p:pic>
        <p:nvPicPr>
          <p:cNvPr id="4" name="Audio Recording Oct 19, 2020 at 1:19:09 PM" descr="Audio Recording Oct 19, 2020 at 1:19:09 PM">
            <a:hlinkClick r:id="" action="ppaction://media"/>
            <a:extLst>
              <a:ext uri="{FF2B5EF4-FFF2-40B4-BE49-F238E27FC236}">
                <a16:creationId xmlns:a16="http://schemas.microsoft.com/office/drawing/2014/main" id="{11764BF6-07A4-7D41-B9D3-23B3E22C75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399" y="264372"/>
            <a:ext cx="538223" cy="538223"/>
          </a:xfrm>
          <a:prstGeom prst="rect">
            <a:avLst/>
          </a:prstGeom>
          <a:solidFill>
            <a:srgbClr val="FFC000"/>
          </a:solidFill>
        </p:spPr>
      </p:pic>
    </p:spTree>
    <p:extLst>
      <p:ext uri="{BB962C8B-B14F-4D97-AF65-F5344CB8AC3E}">
        <p14:creationId xmlns:p14="http://schemas.microsoft.com/office/powerpoint/2010/main" val="378862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2;p23">
            <a:extLst>
              <a:ext uri="{FF2B5EF4-FFF2-40B4-BE49-F238E27FC236}">
                <a16:creationId xmlns:a16="http://schemas.microsoft.com/office/drawing/2014/main" id="{6C9A1459-0799-F642-9A76-D3CA2010F17B}"/>
              </a:ext>
            </a:extLst>
          </p:cNvPr>
          <p:cNvSpPr txBox="1">
            <a:spLocks/>
          </p:cNvSpPr>
          <p:nvPr/>
        </p:nvSpPr>
        <p:spPr>
          <a:xfrm>
            <a:off x="457200" y="274638"/>
            <a:ext cx="8229600" cy="1143000"/>
          </a:xfrm>
          <a:prstGeom prst="rect">
            <a:avLst/>
          </a:prstGeom>
        </p:spPr>
        <p:txBody>
          <a:bodyPr spcFirstLastPara="1" lIns="91425" tIns="91425" rIns="91425" bIns="91425"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2"/>
                </a:solidFill>
                <a:latin typeface="Optima" panose="02000503060000020004" pitchFamily="2" charset="0"/>
              </a:rPr>
              <a:t>Stage 5: The Adjourning Stage</a:t>
            </a:r>
            <a:endParaRPr lang="en-US" i="1" kern="1200" dirty="0">
              <a:solidFill>
                <a:schemeClr val="tx2"/>
              </a:solidFill>
              <a:latin typeface="Optima" panose="02000503060000020004" pitchFamily="2" charset="0"/>
            </a:endParaRPr>
          </a:p>
        </p:txBody>
      </p:sp>
      <p:sp>
        <p:nvSpPr>
          <p:cNvPr id="8" name="Google Shape;113;p23">
            <a:extLst>
              <a:ext uri="{FF2B5EF4-FFF2-40B4-BE49-F238E27FC236}">
                <a16:creationId xmlns:a16="http://schemas.microsoft.com/office/drawing/2014/main" id="{516E37C9-C753-D44D-89E1-880FD290C459}"/>
              </a:ext>
            </a:extLst>
          </p:cNvPr>
          <p:cNvSpPr txBox="1">
            <a:spLocks/>
          </p:cNvSpPr>
          <p:nvPr/>
        </p:nvSpPr>
        <p:spPr>
          <a:xfrm>
            <a:off x="457200" y="1065668"/>
            <a:ext cx="4303486" cy="5440362"/>
          </a:xfrm>
          <a:prstGeom prst="rect">
            <a:avLst/>
          </a:prstGeom>
        </p:spPr>
        <p:txBody>
          <a:bodyPr spcFirstLastPara="1" lIns="91425" tIns="91425" rIns="91425" bIns="91425" anchorCtr="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400" dirty="0">
                <a:solidFill>
                  <a:schemeClr val="tx2"/>
                </a:solidFill>
                <a:latin typeface="Optima" panose="02000503060000020004" pitchFamily="2" charset="0"/>
              </a:rPr>
              <a:t>Task completion and termination.</a:t>
            </a:r>
            <a:endParaRPr lang="en-US" sz="2400" dirty="0">
              <a:solidFill>
                <a:schemeClr val="tx2"/>
              </a:solidFill>
              <a:highlight>
                <a:srgbClr val="00FF00"/>
              </a:highlight>
              <a:latin typeface="Optima" panose="02000503060000020004" pitchFamily="2" charset="0"/>
            </a:endParaRP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Compromise</a:t>
            </a:r>
          </a:p>
          <a:p>
            <a:pPr marL="857250" lvl="1">
              <a:lnSpc>
                <a:spcPct val="90000"/>
              </a:lnSpc>
              <a:buSzPts val="1800"/>
              <a:buFont typeface="Wingdings" pitchFamily="2" charset="2"/>
              <a:buChar char="q"/>
            </a:pPr>
            <a:r>
              <a:rPr lang="en-US" sz="2000" dirty="0">
                <a:solidFill>
                  <a:schemeClr val="tx2"/>
                </a:solidFill>
                <a:latin typeface="Optima" panose="02000503060000020004" pitchFamily="2" charset="0"/>
              </a:rPr>
              <a:t> Members recognize unresolved issues and strive for balance</a:t>
            </a: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Communication</a:t>
            </a:r>
          </a:p>
          <a:p>
            <a:pPr marL="857250" lvl="1">
              <a:lnSpc>
                <a:spcPct val="90000"/>
              </a:lnSpc>
              <a:buSzPts val="1800"/>
              <a:buFont typeface="Wingdings" pitchFamily="2" charset="2"/>
              <a:buChar char="q"/>
            </a:pPr>
            <a:r>
              <a:rPr lang="en-US" sz="2000" dirty="0">
                <a:solidFill>
                  <a:schemeClr val="tx2"/>
                </a:solidFill>
                <a:latin typeface="Optima" panose="02000503060000020004" pitchFamily="2" charset="0"/>
              </a:rPr>
              <a:t> An awareness of changes through communication occurs</a:t>
            </a: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Consensus</a:t>
            </a:r>
          </a:p>
          <a:p>
            <a:pPr marL="857250" lvl="1">
              <a:lnSpc>
                <a:spcPct val="90000"/>
              </a:lnSpc>
              <a:buSzPts val="1800"/>
              <a:buFont typeface="Wingdings" pitchFamily="2" charset="2"/>
              <a:buChar char="q"/>
            </a:pPr>
            <a:r>
              <a:rPr lang="en-US" sz="2000" dirty="0">
                <a:solidFill>
                  <a:schemeClr val="tx2"/>
                </a:solidFill>
                <a:latin typeface="Optima" panose="02000503060000020004" pitchFamily="2" charset="0"/>
              </a:rPr>
              <a:t> Members deal with conflict through compromise</a:t>
            </a: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Closure</a:t>
            </a:r>
          </a:p>
          <a:p>
            <a:pPr marL="857250" lvl="1">
              <a:lnSpc>
                <a:spcPct val="90000"/>
              </a:lnSpc>
              <a:buSzPts val="1800"/>
              <a:buFont typeface="Wingdings" pitchFamily="2" charset="2"/>
              <a:buChar char="q"/>
            </a:pPr>
            <a:r>
              <a:rPr lang="en-US" sz="2000" dirty="0">
                <a:solidFill>
                  <a:schemeClr val="tx2"/>
                </a:solidFill>
                <a:latin typeface="Optima" panose="02000503060000020004" pitchFamily="2" charset="0"/>
              </a:rPr>
              <a:t>Reluctantly at times, members face closure and termination</a:t>
            </a:r>
          </a:p>
        </p:txBody>
      </p:sp>
      <p:pic>
        <p:nvPicPr>
          <p:cNvPr id="9" name="Content Placeholder 8">
            <a:extLst>
              <a:ext uri="{FF2B5EF4-FFF2-40B4-BE49-F238E27FC236}">
                <a16:creationId xmlns:a16="http://schemas.microsoft.com/office/drawing/2014/main" id="{FEC7D21C-9B43-9945-8E18-0A2D38466639}"/>
              </a:ext>
            </a:extLst>
          </p:cNvPr>
          <p:cNvPicPr>
            <a:picLocks noGrp="1" noChangeAspect="1"/>
          </p:cNvPicPr>
          <p:nvPr>
            <p:ph sz="quarter" idx="4"/>
          </p:nvPr>
        </p:nvPicPr>
        <p:blipFill rotWithShape="1">
          <a:blip r:embed="rId4"/>
          <a:srcRect l="18245" r="5037"/>
          <a:stretch/>
        </p:blipFill>
        <p:spPr>
          <a:xfrm>
            <a:off x="4572000" y="1579790"/>
            <a:ext cx="4041775" cy="3951288"/>
          </a:xfrm>
          <a:prstGeom prst="rect">
            <a:avLst/>
          </a:prstGeom>
          <a:noFill/>
        </p:spPr>
      </p:pic>
      <p:pic>
        <p:nvPicPr>
          <p:cNvPr id="2" name="Audio Recording Oct 19, 2020 at 1:22:01 PM" descr="Audio Recording Oct 19, 2020 at 1:22:01 PM">
            <a:hlinkClick r:id="" action="ppaction://media"/>
            <a:extLst>
              <a:ext uri="{FF2B5EF4-FFF2-40B4-BE49-F238E27FC236}">
                <a16:creationId xmlns:a16="http://schemas.microsoft.com/office/drawing/2014/main" id="{9BD83700-8F11-4641-B4EB-F25448D44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7763" y="274638"/>
            <a:ext cx="498073" cy="498073"/>
          </a:xfrm>
          <a:prstGeom prst="rect">
            <a:avLst/>
          </a:prstGeom>
          <a:solidFill>
            <a:srgbClr val="FFC000"/>
          </a:solidFill>
        </p:spPr>
      </p:pic>
    </p:spTree>
    <p:extLst>
      <p:ext uri="{BB962C8B-B14F-4D97-AF65-F5344CB8AC3E}">
        <p14:creationId xmlns:p14="http://schemas.microsoft.com/office/powerpoint/2010/main" val="29833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D8834B-01A4-4671-9054-BF89677C3E12}"/>
              </a:ext>
            </a:extLst>
          </p:cNvPr>
          <p:cNvSpPr>
            <a:spLocks noGrp="1"/>
          </p:cNvSpPr>
          <p:nvPr>
            <p:ph type="title"/>
          </p:nvPr>
        </p:nvSpPr>
        <p:spPr>
          <a:xfrm>
            <a:off x="457200" y="274638"/>
            <a:ext cx="8229600" cy="1143000"/>
          </a:xfrm>
        </p:spPr>
        <p:txBody>
          <a:bodyPr>
            <a:normAutofit/>
          </a:bodyPr>
          <a:lstStyle/>
          <a:p>
            <a:r>
              <a:rPr lang="en-US" dirty="0">
                <a:solidFill>
                  <a:schemeClr val="tx2"/>
                </a:solidFill>
                <a:latin typeface="Optima" panose="02000503060000020004" pitchFamily="2" charset="0"/>
              </a:rPr>
              <a:t>Barriers and Bumps?</a:t>
            </a:r>
          </a:p>
        </p:txBody>
      </p:sp>
      <p:sp>
        <p:nvSpPr>
          <p:cNvPr id="14" name="Text Placeholder 3">
            <a:extLst>
              <a:ext uri="{FF2B5EF4-FFF2-40B4-BE49-F238E27FC236}">
                <a16:creationId xmlns:a16="http://schemas.microsoft.com/office/drawing/2014/main" id="{C9DA90C6-3D90-422E-9E2F-3DB754DE8FB3}"/>
              </a:ext>
            </a:extLst>
          </p:cNvPr>
          <p:cNvSpPr>
            <a:spLocks noGrp="1"/>
          </p:cNvSpPr>
          <p:nvPr>
            <p:ph sz="half" idx="1"/>
          </p:nvPr>
        </p:nvSpPr>
        <p:spPr>
          <a:xfrm>
            <a:off x="645886" y="1542143"/>
            <a:ext cx="4038600" cy="4525963"/>
          </a:xfrm>
        </p:spPr>
        <p:txBody>
          <a:bodyPr>
            <a:normAutofit/>
          </a:bodyPr>
          <a:lstStyle/>
          <a:p>
            <a:pPr marL="285750" lvl="0" indent="-285750">
              <a:spcBef>
                <a:spcPts val="0"/>
              </a:spcBef>
              <a:buFont typeface="Wingdings" pitchFamily="2" charset="2"/>
              <a:buChar char="q"/>
            </a:pPr>
            <a:r>
              <a:rPr lang="en-US" dirty="0">
                <a:solidFill>
                  <a:schemeClr val="tx2"/>
                </a:solidFill>
                <a:latin typeface="Optima" panose="02000503060000020004" pitchFamily="2" charset="0"/>
              </a:rPr>
              <a:t>Problems inherent to using schools as the site for service delivery</a:t>
            </a:r>
          </a:p>
          <a:p>
            <a:pPr marL="285750" lvl="0" indent="-285750">
              <a:spcBef>
                <a:spcPts val="1600"/>
              </a:spcBef>
              <a:buFont typeface="Wingdings" pitchFamily="2" charset="2"/>
              <a:buChar char="q"/>
            </a:pPr>
            <a:r>
              <a:rPr lang="en-US" dirty="0">
                <a:solidFill>
                  <a:schemeClr val="tx2"/>
                </a:solidFill>
                <a:latin typeface="Optima" panose="02000503060000020004" pitchFamily="2" charset="0"/>
              </a:rPr>
              <a:t>Insufficient training</a:t>
            </a:r>
          </a:p>
          <a:p>
            <a:pPr marL="285750" lvl="0" indent="-285750">
              <a:spcBef>
                <a:spcPts val="1600"/>
              </a:spcBef>
              <a:buFont typeface="Wingdings" pitchFamily="2" charset="2"/>
              <a:buChar char="q"/>
            </a:pPr>
            <a:r>
              <a:rPr lang="en-US" dirty="0">
                <a:solidFill>
                  <a:schemeClr val="tx2"/>
                </a:solidFill>
                <a:latin typeface="Optima" panose="02000503060000020004" pitchFamily="2" charset="0"/>
              </a:rPr>
              <a:t>Lack of support from department/district administration and school personnel (</a:t>
            </a:r>
            <a:r>
              <a:rPr lang="en-US" dirty="0" err="1">
                <a:solidFill>
                  <a:schemeClr val="tx2"/>
                </a:solidFill>
                <a:latin typeface="Optima" panose="02000503060000020004" pitchFamily="2" charset="0"/>
              </a:rPr>
              <a:t>Suldo</a:t>
            </a:r>
            <a:r>
              <a:rPr lang="en-US" dirty="0">
                <a:solidFill>
                  <a:schemeClr val="tx2"/>
                </a:solidFill>
                <a:latin typeface="Optima" panose="02000503060000020004" pitchFamily="2" charset="0"/>
              </a:rPr>
              <a:t>, 2010)</a:t>
            </a:r>
          </a:p>
          <a:p>
            <a:endParaRPr lang="en-US" dirty="0"/>
          </a:p>
        </p:txBody>
      </p:sp>
      <p:pic>
        <p:nvPicPr>
          <p:cNvPr id="8" name="Picture 7">
            <a:extLst>
              <a:ext uri="{FF2B5EF4-FFF2-40B4-BE49-F238E27FC236}">
                <a16:creationId xmlns:a16="http://schemas.microsoft.com/office/drawing/2014/main" id="{A0594540-4B67-2547-8E7D-CB39561C89CC}"/>
              </a:ext>
            </a:extLst>
          </p:cNvPr>
          <p:cNvPicPr>
            <a:picLocks noChangeAspect="1"/>
          </p:cNvPicPr>
          <p:nvPr/>
        </p:nvPicPr>
        <p:blipFill>
          <a:blip r:embed="rId6"/>
          <a:stretch>
            <a:fillRect/>
          </a:stretch>
        </p:blipFill>
        <p:spPr>
          <a:xfrm>
            <a:off x="4905828" y="1959428"/>
            <a:ext cx="3298371" cy="3298371"/>
          </a:xfrm>
          <a:prstGeom prst="rect">
            <a:avLst/>
          </a:prstGeom>
          <a:effectLst>
            <a:softEdge rad="203200"/>
          </a:effectLst>
        </p:spPr>
      </p:pic>
      <p:pic>
        <p:nvPicPr>
          <p:cNvPr id="2" name="Audio Recording Oct 19, 2020 at 1:28:04 PM" descr="Audio Recording Oct 19, 2020 at 1:28:04 PM">
            <a:hlinkClick r:id="" action="ppaction://media"/>
            <a:extLst>
              <a:ext uri="{FF2B5EF4-FFF2-40B4-BE49-F238E27FC236}">
                <a16:creationId xmlns:a16="http://schemas.microsoft.com/office/drawing/2014/main" id="{7C2343A6-800D-9C43-B2F0-38AE1D4DD5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5342" y="445593"/>
            <a:ext cx="470888" cy="470888"/>
          </a:xfrm>
          <a:prstGeom prst="rect">
            <a:avLst/>
          </a:prstGeom>
          <a:solidFill>
            <a:srgbClr val="FFC000"/>
          </a:solidFill>
        </p:spPr>
      </p:pic>
      <p:pic>
        <p:nvPicPr>
          <p:cNvPr id="3" name="Audio Recording Oct 19, 2020 at 1:32:11 PM" descr="Audio Recording Oct 19, 2020 at 1:32:11 PM">
            <a:hlinkClick r:id="" action="ppaction://media"/>
            <a:extLst>
              <a:ext uri="{FF2B5EF4-FFF2-40B4-BE49-F238E27FC236}">
                <a16:creationId xmlns:a16="http://schemas.microsoft.com/office/drawing/2014/main" id="{09F1E238-EB94-054E-B09F-14335FD84E8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7771" y="445594"/>
            <a:ext cx="470887" cy="470887"/>
          </a:xfrm>
          <a:prstGeom prst="rect">
            <a:avLst/>
          </a:prstGeom>
          <a:solidFill>
            <a:srgbClr val="FFC000"/>
          </a:solidFill>
        </p:spPr>
      </p:pic>
    </p:spTree>
    <p:extLst>
      <p:ext uri="{BB962C8B-B14F-4D97-AF65-F5344CB8AC3E}">
        <p14:creationId xmlns:p14="http://schemas.microsoft.com/office/powerpoint/2010/main" val="309814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00"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uble Bracket 9">
            <a:extLst>
              <a:ext uri="{FF2B5EF4-FFF2-40B4-BE49-F238E27FC236}">
                <a16:creationId xmlns:a16="http://schemas.microsoft.com/office/drawing/2014/main" id="{0EA4BA00-1ADA-A647-8AF8-9A8C3086B333}"/>
              </a:ext>
            </a:extLst>
          </p:cNvPr>
          <p:cNvSpPr/>
          <p:nvPr/>
        </p:nvSpPr>
        <p:spPr>
          <a:xfrm>
            <a:off x="384629" y="928915"/>
            <a:ext cx="8374742" cy="3303814"/>
          </a:xfrm>
          <a:prstGeom prst="bracketPair">
            <a:avLst>
              <a:gd name="adj" fmla="val 16667"/>
            </a:avLst>
          </a:prstGeom>
          <a:noFill/>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solidFill>
                  <a:schemeClr val="tx2"/>
                </a:solidFill>
                <a:latin typeface="Optima" panose="02000503060000020004" pitchFamily="2" charset="0"/>
                <a:cs typeface="Helvetica"/>
              </a:rPr>
              <a:t>Facilitating awareness</a:t>
            </a:r>
          </a:p>
        </p:txBody>
      </p:sp>
      <p:sp>
        <p:nvSpPr>
          <p:cNvPr id="9" name="Text Placeholder 8">
            <a:extLst>
              <a:ext uri="{FF2B5EF4-FFF2-40B4-BE49-F238E27FC236}">
                <a16:creationId xmlns:a16="http://schemas.microsoft.com/office/drawing/2014/main" id="{2A5A0E73-27F0-4640-AD62-82990DD6CC6D}"/>
              </a:ext>
            </a:extLst>
          </p:cNvPr>
          <p:cNvSpPr>
            <a:spLocks noGrp="1"/>
          </p:cNvSpPr>
          <p:nvPr>
            <p:ph type="body" idx="1"/>
          </p:nvPr>
        </p:nvSpPr>
        <p:spPr>
          <a:xfrm>
            <a:off x="685800" y="2137456"/>
            <a:ext cx="7772400" cy="1500187"/>
          </a:xfrm>
        </p:spPr>
        <p:txBody>
          <a:bodyPr/>
          <a:lstStyle/>
          <a:p>
            <a:pPr algn="ctr"/>
            <a:r>
              <a:rPr lang="en" i="1" dirty="0">
                <a:solidFill>
                  <a:schemeClr val="tx1">
                    <a:lumMod val="50000"/>
                    <a:lumOff val="50000"/>
                  </a:schemeClr>
                </a:solidFill>
                <a:latin typeface="Optima" panose="02000503060000020004" pitchFamily="2" charset="0"/>
              </a:rPr>
              <a:t>“First, individual practitioners would be wise to be proactive and educate their school colleagues about the potential ranges of services they can offer; education can occur through entry presentations to coworkers in which they briefly summarize their multiple professional roles and by distributing brochures that contain similar information to other potential consumers, such as students and families.” </a:t>
            </a:r>
          </a:p>
          <a:p>
            <a:pPr algn="ctr"/>
            <a:r>
              <a:rPr lang="en" dirty="0">
                <a:solidFill>
                  <a:schemeClr val="tx1">
                    <a:lumMod val="50000"/>
                    <a:lumOff val="50000"/>
                  </a:schemeClr>
                </a:solidFill>
                <a:latin typeface="Optima" panose="02000503060000020004" pitchFamily="2" charset="0"/>
              </a:rPr>
              <a:t>(</a:t>
            </a:r>
            <a:r>
              <a:rPr lang="en" dirty="0" err="1">
                <a:solidFill>
                  <a:schemeClr val="tx1">
                    <a:lumMod val="50000"/>
                    <a:lumOff val="50000"/>
                  </a:schemeClr>
                </a:solidFill>
                <a:latin typeface="Optima" panose="02000503060000020004" pitchFamily="2" charset="0"/>
              </a:rPr>
              <a:t>Suldo</a:t>
            </a:r>
            <a:r>
              <a:rPr lang="en" dirty="0">
                <a:solidFill>
                  <a:schemeClr val="tx1">
                    <a:lumMod val="50000"/>
                    <a:lumOff val="50000"/>
                  </a:schemeClr>
                </a:solidFill>
                <a:latin typeface="Optima" panose="02000503060000020004" pitchFamily="2" charset="0"/>
              </a:rPr>
              <a:t>, 2010, p. 371)</a:t>
            </a:r>
            <a:endParaRPr lang="en-US" dirty="0">
              <a:solidFill>
                <a:schemeClr val="tx1">
                  <a:lumMod val="50000"/>
                  <a:lumOff val="50000"/>
                </a:schemeClr>
              </a:solidFill>
              <a:latin typeface="Optima" panose="02000503060000020004" pitchFamily="2" charset="0"/>
            </a:endParaRP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3" name="TextBox 2">
            <a:extLst>
              <a:ext uri="{FF2B5EF4-FFF2-40B4-BE49-F238E27FC236}">
                <a16:creationId xmlns:a16="http://schemas.microsoft.com/office/drawing/2014/main" id="{383AD2F7-8F6F-9C41-84C4-59713F5AF176}"/>
              </a:ext>
            </a:extLst>
          </p:cNvPr>
          <p:cNvSpPr txBox="1"/>
          <p:nvPr/>
        </p:nvSpPr>
        <p:spPr>
          <a:xfrm>
            <a:off x="1449977" y="5460274"/>
            <a:ext cx="6413863" cy="646331"/>
          </a:xfrm>
          <a:prstGeom prst="rect">
            <a:avLst/>
          </a:prstGeom>
          <a:noFill/>
        </p:spPr>
        <p:txBody>
          <a:bodyPr wrap="square" rtlCol="0">
            <a:spAutoFit/>
          </a:bodyPr>
          <a:lstStyle/>
          <a:p>
            <a:pPr algn="ctr"/>
            <a:r>
              <a:rPr lang="en-US" dirty="0">
                <a:solidFill>
                  <a:schemeClr val="accent1"/>
                </a:solidFill>
                <a:latin typeface="Optima" panose="02000503060000020004" pitchFamily="2" charset="0"/>
                <a:hlinkClick r:id="rId6"/>
              </a:rPr>
              <a:t>NASP's compilation of research on relationship between mental health and academic achievement</a:t>
            </a:r>
            <a:endParaRPr lang="en-US" dirty="0">
              <a:solidFill>
                <a:schemeClr val="accent1"/>
              </a:solidFill>
              <a:latin typeface="Optima" panose="02000503060000020004" pitchFamily="2" charset="0"/>
            </a:endParaRPr>
          </a:p>
        </p:txBody>
      </p:sp>
      <p:pic>
        <p:nvPicPr>
          <p:cNvPr id="4" name="Audio Recording Oct 19, 2020 at 1:48:42 PM" descr="Audio Recording Oct 19, 2020 at 1:48:42 PM">
            <a:hlinkClick r:id="" action="ppaction://media"/>
            <a:extLst>
              <a:ext uri="{FF2B5EF4-FFF2-40B4-BE49-F238E27FC236}">
                <a16:creationId xmlns:a16="http://schemas.microsoft.com/office/drawing/2014/main" id="{1056FF2B-B6F5-0847-9517-9A1B6FB149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812" y="312058"/>
            <a:ext cx="529771" cy="529771"/>
          </a:xfrm>
          <a:prstGeom prst="rect">
            <a:avLst/>
          </a:prstGeom>
          <a:solidFill>
            <a:srgbClr val="FFC000"/>
          </a:solidFill>
        </p:spPr>
      </p:pic>
    </p:spTree>
    <p:extLst>
      <p:ext uri="{BB962C8B-B14F-4D97-AF65-F5344CB8AC3E}">
        <p14:creationId xmlns:p14="http://schemas.microsoft.com/office/powerpoint/2010/main" val="13809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C894A-88A4-0E43-9A05-C1DE462919D6}"/>
              </a:ext>
            </a:extLst>
          </p:cNvPr>
          <p:cNvPicPr>
            <a:picLocks noChangeAspect="1"/>
          </p:cNvPicPr>
          <p:nvPr/>
        </p:nvPicPr>
        <p:blipFill>
          <a:blip r:embed="rId4"/>
          <a:stretch>
            <a:fillRect/>
          </a:stretch>
        </p:blipFill>
        <p:spPr>
          <a:xfrm>
            <a:off x="2014461" y="68263"/>
            <a:ext cx="5115078" cy="6621462"/>
          </a:xfrm>
          <a:prstGeom prst="rect">
            <a:avLst/>
          </a:prstGeom>
          <a:noFill/>
        </p:spPr>
      </p:pic>
      <p:pic>
        <p:nvPicPr>
          <p:cNvPr id="2" name="Audio Recording Oct 19, 2020 at 1:50:24 PM" descr="Audio Recording Oct 19, 2020 at 1:50:24 PM">
            <a:hlinkClick r:id="" action="ppaction://media"/>
            <a:extLst>
              <a:ext uri="{FF2B5EF4-FFF2-40B4-BE49-F238E27FC236}">
                <a16:creationId xmlns:a16="http://schemas.microsoft.com/office/drawing/2014/main" id="{7967868D-0E49-4649-B2A2-001A6946A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508" y="228931"/>
            <a:ext cx="558147" cy="558147"/>
          </a:xfrm>
          <a:prstGeom prst="rect">
            <a:avLst/>
          </a:prstGeom>
          <a:solidFill>
            <a:srgbClr val="FFC000"/>
          </a:solidFill>
        </p:spPr>
      </p:pic>
    </p:spTree>
    <p:extLst>
      <p:ext uri="{BB962C8B-B14F-4D97-AF65-F5344CB8AC3E}">
        <p14:creationId xmlns:p14="http://schemas.microsoft.com/office/powerpoint/2010/main" val="42216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107BFD2-26A2-4C2E-8178-D3BB01014E11}"/>
              </a:ext>
            </a:extLst>
          </p:cNvPr>
          <p:cNvSpPr>
            <a:spLocks noGrp="1"/>
          </p:cNvSpPr>
          <p:nvPr>
            <p:ph type="title"/>
          </p:nvPr>
        </p:nvSpPr>
        <p:spPr>
          <a:xfrm>
            <a:off x="1342345" y="3831431"/>
            <a:ext cx="5486400" cy="566738"/>
          </a:xfrm>
        </p:spPr>
        <p:txBody>
          <a:bodyPr/>
          <a:lstStyle/>
          <a:p>
            <a:r>
              <a:rPr lang="en-US" sz="3200" b="0" dirty="0">
                <a:solidFill>
                  <a:schemeClr val="tx2"/>
                </a:solidFill>
                <a:latin typeface="Optima" panose="02000503060000020004" pitchFamily="2" charset="0"/>
              </a:rPr>
              <a:t>Therapeutic</a:t>
            </a:r>
            <a:r>
              <a:rPr lang="en-US" sz="3200" dirty="0">
                <a:solidFill>
                  <a:schemeClr val="tx2"/>
                </a:solidFill>
                <a:latin typeface="Optima" panose="02000503060000020004" pitchFamily="2" charset="0"/>
              </a:rPr>
              <a:t> </a:t>
            </a:r>
            <a:r>
              <a:rPr lang="en-US" sz="3200" b="0" dirty="0">
                <a:solidFill>
                  <a:schemeClr val="tx2"/>
                </a:solidFill>
                <a:latin typeface="Optima" panose="02000503060000020004" pitchFamily="2" charset="0"/>
              </a:rPr>
              <a:t>Factors</a:t>
            </a:r>
            <a:r>
              <a:rPr lang="en-US" sz="3200" dirty="0">
                <a:solidFill>
                  <a:schemeClr val="tx2"/>
                </a:solidFill>
                <a:latin typeface="Optima" panose="02000503060000020004" pitchFamily="2" charset="0"/>
              </a:rPr>
              <a:t> </a:t>
            </a:r>
          </a:p>
        </p:txBody>
      </p:sp>
      <p:pic>
        <p:nvPicPr>
          <p:cNvPr id="4" name="Content Placeholder 3">
            <a:extLst>
              <a:ext uri="{FF2B5EF4-FFF2-40B4-BE49-F238E27FC236}">
                <a16:creationId xmlns:a16="http://schemas.microsoft.com/office/drawing/2014/main" id="{C8EC1C99-EE78-814D-852C-116B5C333601}"/>
              </a:ext>
            </a:extLst>
          </p:cNvPr>
          <p:cNvPicPr>
            <a:picLocks noGrp="1" noChangeAspect="1"/>
          </p:cNvPicPr>
          <p:nvPr>
            <p:ph type="pic" idx="1"/>
          </p:nvPr>
        </p:nvPicPr>
        <p:blipFill rotWithShape="1">
          <a:blip r:embed="rId5">
            <a:extLst>
              <a:ext uri="{BEBA8EAE-BF5A-486C-A8C5-ECC9F3942E4B}">
                <a14:imgProps xmlns:a14="http://schemas.microsoft.com/office/drawing/2010/main">
                  <a14:imgLayer r:embed="rId6">
                    <a14:imgEffect>
                      <a14:artisticLineDrawing/>
                    </a14:imgEffect>
                    <a14:imgEffect>
                      <a14:sharpenSoften amount="25000"/>
                    </a14:imgEffect>
                    <a14:imgEffect>
                      <a14:colorTemperature colorTemp="7200"/>
                    </a14:imgEffect>
                  </a14:imgLayer>
                </a14:imgProps>
              </a:ext>
            </a:extLst>
          </a:blip>
          <a:srcRect t="13327" b="38701"/>
          <a:stretch/>
        </p:blipFill>
        <p:spPr>
          <a:xfrm>
            <a:off x="1149319" y="540657"/>
            <a:ext cx="6845361" cy="2888343"/>
          </a:xfrm>
          <a:prstGeom prst="rect">
            <a:avLst/>
          </a:prstGeom>
          <a:noFill/>
          <a:effectLst>
            <a:softEdge rad="190500"/>
          </a:effectLst>
        </p:spPr>
      </p:pic>
      <p:sp>
        <p:nvSpPr>
          <p:cNvPr id="11" name="Text Placeholder 3">
            <a:extLst>
              <a:ext uri="{FF2B5EF4-FFF2-40B4-BE49-F238E27FC236}">
                <a16:creationId xmlns:a16="http://schemas.microsoft.com/office/drawing/2014/main" id="{8405E450-2A41-4602-8ACA-464D8C6C340D}"/>
              </a:ext>
            </a:extLst>
          </p:cNvPr>
          <p:cNvSpPr>
            <a:spLocks noGrp="1"/>
          </p:cNvSpPr>
          <p:nvPr>
            <p:ph type="body" sz="half" idx="2"/>
          </p:nvPr>
        </p:nvSpPr>
        <p:spPr>
          <a:xfrm>
            <a:off x="1342345" y="4800600"/>
            <a:ext cx="5486400" cy="804862"/>
          </a:xfrm>
        </p:spPr>
        <p:txBody>
          <a:bodyPr/>
          <a:lstStyle/>
          <a:p>
            <a:pPr marL="285750" indent="-285750">
              <a:buFont typeface="Wingdings" pitchFamily="2" charset="2"/>
              <a:buChar char="q"/>
            </a:pPr>
            <a:r>
              <a:rPr lang="en-US" sz="2000" dirty="0">
                <a:solidFill>
                  <a:schemeClr val="tx2"/>
                </a:solidFill>
                <a:latin typeface="Optima" panose="02000503060000020004" pitchFamily="2" charset="0"/>
              </a:rPr>
              <a:t>What participants find most helpful in the treatment process</a:t>
            </a:r>
          </a:p>
          <a:p>
            <a:pPr marL="285750" indent="-285750">
              <a:buFont typeface="Wingdings" pitchFamily="2" charset="2"/>
              <a:buChar char="q"/>
            </a:pPr>
            <a:r>
              <a:rPr lang="en-US" sz="2000" dirty="0">
                <a:solidFill>
                  <a:schemeClr val="tx2"/>
                </a:solidFill>
                <a:latin typeface="Optima" panose="02000503060000020004" pitchFamily="2" charset="0"/>
              </a:rPr>
              <a:t>Essential elements of group-promoted change</a:t>
            </a:r>
          </a:p>
          <a:p>
            <a:endParaRPr lang="en-US" sz="2000" dirty="0">
              <a:solidFill>
                <a:schemeClr val="tx2"/>
              </a:solidFill>
              <a:latin typeface="Optima" panose="02000503060000020004" pitchFamily="2" charset="0"/>
            </a:endParaRPr>
          </a:p>
        </p:txBody>
      </p:sp>
      <p:pic>
        <p:nvPicPr>
          <p:cNvPr id="3" name="Audio Recording Oct 19, 2020 at 2:06:01 PM" descr="Audio Recording Oct 19, 2020 at 2:06:01 PM">
            <a:hlinkClick r:id="" action="ppaction://media"/>
            <a:extLst>
              <a:ext uri="{FF2B5EF4-FFF2-40B4-BE49-F238E27FC236}">
                <a16:creationId xmlns:a16="http://schemas.microsoft.com/office/drawing/2014/main" id="{56CF95C6-40F0-2345-BEDB-4F12DDE636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7716" y="273311"/>
            <a:ext cx="571641" cy="571641"/>
          </a:xfrm>
          <a:prstGeom prst="rect">
            <a:avLst/>
          </a:prstGeom>
          <a:solidFill>
            <a:srgbClr val="FFC000"/>
          </a:solidFill>
        </p:spPr>
      </p:pic>
    </p:spTree>
    <p:extLst>
      <p:ext uri="{BB962C8B-B14F-4D97-AF65-F5344CB8AC3E}">
        <p14:creationId xmlns:p14="http://schemas.microsoft.com/office/powerpoint/2010/main" val="2069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p27">
            <a:extLst>
              <a:ext uri="{FF2B5EF4-FFF2-40B4-BE49-F238E27FC236}">
                <a16:creationId xmlns:a16="http://schemas.microsoft.com/office/drawing/2014/main" id="{1D98C1F1-8A82-7D41-A449-56DFD8F9E195}"/>
              </a:ext>
            </a:extLst>
          </p:cNvPr>
          <p:cNvSpPr txBox="1">
            <a:spLocks/>
          </p:cNvSpPr>
          <p:nvPr/>
        </p:nvSpPr>
        <p:spPr>
          <a:xfrm>
            <a:off x="457200" y="274638"/>
            <a:ext cx="8229600" cy="1143000"/>
          </a:xfrm>
          <a:prstGeom prst="rect">
            <a:avLst/>
          </a:prstGeom>
        </p:spPr>
        <p:txBody>
          <a:bodyPr spcFirstLastPara="1" lIns="91425" tIns="91425" rIns="91425" bIns="91425"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3400" kern="1200" dirty="0">
                <a:solidFill>
                  <a:schemeClr val="tx2"/>
                </a:solidFill>
                <a:latin typeface="Optima" panose="02000503060000020004" pitchFamily="2" charset="0"/>
              </a:rPr>
              <a:t>Four </a:t>
            </a:r>
            <a:r>
              <a:rPr lang="en-US" sz="3400" dirty="0">
                <a:solidFill>
                  <a:schemeClr val="tx2"/>
                </a:solidFill>
                <a:latin typeface="Optima" panose="02000503060000020004" pitchFamily="2" charset="0"/>
              </a:rPr>
              <a:t>B</a:t>
            </a:r>
            <a:r>
              <a:rPr lang="en-US" sz="3400" kern="1200" dirty="0">
                <a:solidFill>
                  <a:schemeClr val="tx2"/>
                </a:solidFill>
                <a:latin typeface="Optima" panose="02000503060000020004" pitchFamily="2" charset="0"/>
              </a:rPr>
              <a:t>road Therapeutic </a:t>
            </a:r>
            <a:r>
              <a:rPr lang="en-US" sz="3400" dirty="0">
                <a:solidFill>
                  <a:schemeClr val="tx2"/>
                </a:solidFill>
                <a:latin typeface="Optima" panose="02000503060000020004" pitchFamily="2" charset="0"/>
              </a:rPr>
              <a:t>F</a:t>
            </a:r>
            <a:r>
              <a:rPr lang="en-US" sz="3400" kern="1200" dirty="0">
                <a:solidFill>
                  <a:schemeClr val="tx2"/>
                </a:solidFill>
                <a:latin typeface="Optima" panose="02000503060000020004" pitchFamily="2" charset="0"/>
              </a:rPr>
              <a:t>actors</a:t>
            </a:r>
          </a:p>
        </p:txBody>
      </p:sp>
      <p:sp>
        <p:nvSpPr>
          <p:cNvPr id="8" name="Google Shape;137;p27">
            <a:extLst>
              <a:ext uri="{FF2B5EF4-FFF2-40B4-BE49-F238E27FC236}">
                <a16:creationId xmlns:a16="http://schemas.microsoft.com/office/drawing/2014/main" id="{AE6A112F-D1CD-0F45-8F6B-D17D3DDA9AD6}"/>
              </a:ext>
            </a:extLst>
          </p:cNvPr>
          <p:cNvSpPr txBox="1">
            <a:spLocks/>
          </p:cNvSpPr>
          <p:nvPr/>
        </p:nvSpPr>
        <p:spPr>
          <a:xfrm>
            <a:off x="457200" y="1342570"/>
            <a:ext cx="8352971" cy="5240792"/>
          </a:xfrm>
          <a:prstGeom prst="rect">
            <a:avLst/>
          </a:prstGeom>
        </p:spPr>
        <p:txBody>
          <a:bodyPr spcFirstLastPara="1" lIns="91425" tIns="91425" rIns="91425" bIns="91425"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pitchFamily="2" charset="2"/>
              <a:buChar char="q"/>
            </a:pPr>
            <a:r>
              <a:rPr lang="en-US" sz="2800" dirty="0">
                <a:solidFill>
                  <a:schemeClr val="tx2"/>
                </a:solidFill>
                <a:latin typeface="Optima" panose="02000503060000020004" pitchFamily="2" charset="0"/>
              </a:rPr>
              <a:t>Relationship-climate / Group cohesiveness (almost 50%)</a:t>
            </a:r>
          </a:p>
          <a:p>
            <a:pPr marL="825500" lvl="1" indent="-342900">
              <a:lnSpc>
                <a:spcPct val="90000"/>
              </a:lnSpc>
              <a:buFont typeface="Wingdings" pitchFamily="2" charset="2"/>
              <a:buChar char="q"/>
            </a:pPr>
            <a:r>
              <a:rPr lang="en-US" dirty="0">
                <a:solidFill>
                  <a:schemeClr val="tx2"/>
                </a:solidFill>
                <a:latin typeface="Optima" panose="02000503060000020004" pitchFamily="2" charset="0"/>
              </a:rPr>
              <a:t>Elements include encouragement and support, acceptance, liking, and attraction to the group</a:t>
            </a:r>
          </a:p>
          <a:p>
            <a:pPr>
              <a:lnSpc>
                <a:spcPct val="90000"/>
              </a:lnSpc>
              <a:buFont typeface="Wingdings" pitchFamily="2" charset="2"/>
              <a:buChar char="q"/>
            </a:pPr>
            <a:r>
              <a:rPr lang="en-US" sz="2800" dirty="0">
                <a:solidFill>
                  <a:schemeClr val="tx2"/>
                </a:solidFill>
                <a:latin typeface="Optima" panose="02000503060000020004" pitchFamily="2" charset="0"/>
              </a:rPr>
              <a:t>Other versus self-focus (about 24%)</a:t>
            </a:r>
          </a:p>
          <a:p>
            <a:pPr>
              <a:lnSpc>
                <a:spcPct val="90000"/>
              </a:lnSpc>
              <a:buFont typeface="Wingdings" pitchFamily="2" charset="2"/>
              <a:buChar char="q"/>
            </a:pPr>
            <a:r>
              <a:rPr lang="en-US" sz="2800" dirty="0">
                <a:solidFill>
                  <a:schemeClr val="tx2"/>
                </a:solidFill>
                <a:latin typeface="Optima" panose="02000503060000020004" pitchFamily="2" charset="0"/>
              </a:rPr>
              <a:t>Emotional awareness-insight (about 21%)</a:t>
            </a:r>
          </a:p>
          <a:p>
            <a:pPr>
              <a:lnSpc>
                <a:spcPct val="90000"/>
              </a:lnSpc>
              <a:buFont typeface="Wingdings" pitchFamily="2" charset="2"/>
              <a:buChar char="q"/>
            </a:pPr>
            <a:r>
              <a:rPr lang="en-US" sz="2800" dirty="0">
                <a:solidFill>
                  <a:schemeClr val="tx2"/>
                </a:solidFill>
                <a:latin typeface="Optima" panose="02000503060000020004" pitchFamily="2" charset="0"/>
              </a:rPr>
              <a:t>Problem identification change – least important factor in children’s perceptions</a:t>
            </a:r>
          </a:p>
          <a:p>
            <a:pPr marL="0" indent="0">
              <a:lnSpc>
                <a:spcPct val="90000"/>
              </a:lnSpc>
              <a:spcAft>
                <a:spcPts val="1600"/>
              </a:spcAft>
              <a:buNone/>
            </a:pPr>
            <a:r>
              <a:rPr lang="en-US" sz="2800" dirty="0">
                <a:solidFill>
                  <a:schemeClr val="tx2"/>
                </a:solidFill>
                <a:latin typeface="Optima" panose="02000503060000020004" pitchFamily="2" charset="0"/>
              </a:rPr>
              <a:t>							(</a:t>
            </a:r>
            <a:r>
              <a:rPr lang="en-US" sz="2800" dirty="0" err="1">
                <a:solidFill>
                  <a:schemeClr val="tx2"/>
                </a:solidFill>
                <a:latin typeface="Optima" panose="02000503060000020004" pitchFamily="2" charset="0"/>
              </a:rPr>
              <a:t>Shechtman</a:t>
            </a:r>
            <a:r>
              <a:rPr lang="en-US" sz="2800" dirty="0">
                <a:solidFill>
                  <a:schemeClr val="tx2"/>
                </a:solidFill>
                <a:latin typeface="Optima" panose="02000503060000020004" pitchFamily="2" charset="0"/>
              </a:rPr>
              <a:t> &amp; </a:t>
            </a:r>
            <a:r>
              <a:rPr lang="en-US" sz="2800" dirty="0" err="1">
                <a:solidFill>
                  <a:schemeClr val="tx2"/>
                </a:solidFill>
                <a:latin typeface="Optima" panose="02000503060000020004" pitchFamily="2" charset="0"/>
              </a:rPr>
              <a:t>Gluk</a:t>
            </a:r>
            <a:r>
              <a:rPr lang="en-US" sz="2800" dirty="0">
                <a:solidFill>
                  <a:schemeClr val="tx2"/>
                </a:solidFill>
                <a:latin typeface="Optima" panose="02000503060000020004" pitchFamily="2" charset="0"/>
              </a:rPr>
              <a:t>, 2005)</a:t>
            </a:r>
          </a:p>
        </p:txBody>
      </p:sp>
      <p:pic>
        <p:nvPicPr>
          <p:cNvPr id="9" name="Content Placeholder 3">
            <a:extLst>
              <a:ext uri="{FF2B5EF4-FFF2-40B4-BE49-F238E27FC236}">
                <a16:creationId xmlns:a16="http://schemas.microsoft.com/office/drawing/2014/main" id="{20730ECE-A2BF-4243-96FF-44CC79F5AEB5}"/>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LineDrawing/>
                    </a14:imgEffect>
                    <a14:imgEffect>
                      <a14:sharpenSoften amount="25000"/>
                    </a14:imgEffect>
                    <a14:imgEffect>
                      <a14:colorTemperature colorTemp="7200"/>
                    </a14:imgEffect>
                  </a14:imgLayer>
                </a14:imgProps>
              </a:ext>
            </a:extLst>
          </a:blip>
          <a:srcRect t="13327" b="38701"/>
          <a:stretch/>
        </p:blipFill>
        <p:spPr>
          <a:xfrm>
            <a:off x="333829" y="5240792"/>
            <a:ext cx="3045310" cy="1506070"/>
          </a:xfrm>
          <a:prstGeom prst="rect">
            <a:avLst/>
          </a:prstGeom>
          <a:noFill/>
          <a:effectLst>
            <a:softEdge rad="190500"/>
          </a:effectLst>
        </p:spPr>
      </p:pic>
      <p:pic>
        <p:nvPicPr>
          <p:cNvPr id="2" name="Audio Recording Oct 19, 2020 at 2:14:55 PM" descr="Audio Recording Oct 19, 2020 at 2:14:55 PM">
            <a:hlinkClick r:id="" action="ppaction://media"/>
            <a:extLst>
              <a:ext uri="{FF2B5EF4-FFF2-40B4-BE49-F238E27FC236}">
                <a16:creationId xmlns:a16="http://schemas.microsoft.com/office/drawing/2014/main" id="{64173868-DAAE-2246-A609-38CF1BE597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9469" y="274638"/>
            <a:ext cx="554661" cy="554661"/>
          </a:xfrm>
          <a:prstGeom prst="rect">
            <a:avLst/>
          </a:prstGeom>
          <a:solidFill>
            <a:srgbClr val="FFC000"/>
          </a:solidFill>
        </p:spPr>
      </p:pic>
    </p:spTree>
    <p:extLst>
      <p:ext uri="{BB962C8B-B14F-4D97-AF65-F5344CB8AC3E}">
        <p14:creationId xmlns:p14="http://schemas.microsoft.com/office/powerpoint/2010/main" val="4170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9C141E8-EDDE-425C-8F68-6178D3DE9C73}"/>
              </a:ext>
            </a:extLst>
          </p:cNvPr>
          <p:cNvSpPr>
            <a:spLocks noGrp="1"/>
          </p:cNvSpPr>
          <p:nvPr>
            <p:ph type="title"/>
          </p:nvPr>
        </p:nvSpPr>
        <p:spPr>
          <a:xfrm>
            <a:off x="457200" y="274638"/>
            <a:ext cx="8229600" cy="1143000"/>
          </a:xfrm>
        </p:spPr>
        <p:txBody>
          <a:bodyPr>
            <a:normAutofit/>
          </a:bodyPr>
          <a:lstStyle/>
          <a:p>
            <a:r>
              <a:rPr lang="en-US" dirty="0">
                <a:solidFill>
                  <a:schemeClr val="tx2"/>
                </a:solidFill>
                <a:latin typeface="Optima" panose="02000503060000020004" pitchFamily="2" charset="0"/>
              </a:rPr>
              <a:t>Adjourning…</a:t>
            </a:r>
          </a:p>
        </p:txBody>
      </p:sp>
      <p:sp>
        <p:nvSpPr>
          <p:cNvPr id="11" name="Content Placeholder 3">
            <a:extLst>
              <a:ext uri="{FF2B5EF4-FFF2-40B4-BE49-F238E27FC236}">
                <a16:creationId xmlns:a16="http://schemas.microsoft.com/office/drawing/2014/main" id="{DE1C8C21-A433-4AFA-A7FF-B95C67D4B403}"/>
              </a:ext>
            </a:extLst>
          </p:cNvPr>
          <p:cNvSpPr>
            <a:spLocks noGrp="1"/>
          </p:cNvSpPr>
          <p:nvPr>
            <p:ph sz="half" idx="2"/>
          </p:nvPr>
        </p:nvSpPr>
        <p:spPr>
          <a:xfrm>
            <a:off x="4648200" y="1600200"/>
            <a:ext cx="4038600" cy="4525963"/>
          </a:xfrm>
        </p:spPr>
        <p:txBody>
          <a:bodyPr>
            <a:normAutofit/>
          </a:bodyPr>
          <a:lstStyle/>
          <a:p>
            <a:pPr>
              <a:buFont typeface="Wingdings" pitchFamily="2" charset="2"/>
              <a:buChar char="q"/>
            </a:pPr>
            <a:r>
              <a:rPr lang="en-US" dirty="0">
                <a:solidFill>
                  <a:schemeClr val="tx2"/>
                </a:solidFill>
                <a:latin typeface="Optima" panose="02000503060000020004" pitchFamily="2" charset="0"/>
              </a:rPr>
              <a:t>What are the benefits and bumps to school-based group interventions?</a:t>
            </a:r>
          </a:p>
          <a:p>
            <a:pPr>
              <a:buFont typeface="Wingdings" pitchFamily="2" charset="2"/>
              <a:buChar char="q"/>
            </a:pPr>
            <a:endParaRPr lang="en-US" dirty="0">
              <a:solidFill>
                <a:schemeClr val="tx2"/>
              </a:solidFill>
              <a:latin typeface="Optima" panose="02000503060000020004" pitchFamily="2" charset="0"/>
            </a:endParaRPr>
          </a:p>
          <a:p>
            <a:pPr>
              <a:buFont typeface="Wingdings" pitchFamily="2" charset="2"/>
              <a:buChar char="q"/>
            </a:pPr>
            <a:r>
              <a:rPr lang="en-US" dirty="0">
                <a:solidFill>
                  <a:schemeClr val="tx2"/>
                </a:solidFill>
                <a:latin typeface="Optima" panose="02000503060000020004" pitchFamily="2" charset="0"/>
              </a:rPr>
              <a:t>What questions do you have?</a:t>
            </a:r>
          </a:p>
          <a:p>
            <a:pPr lvl="1">
              <a:buFont typeface="Wingdings" pitchFamily="2" charset="2"/>
              <a:buChar char="q"/>
            </a:pPr>
            <a:r>
              <a:rPr lang="en-US" dirty="0">
                <a:solidFill>
                  <a:schemeClr val="tx2"/>
                </a:solidFill>
                <a:latin typeface="Optima" panose="02000503060000020004" pitchFamily="2" charset="0"/>
                <a:hlinkClick r:id="rId5"/>
              </a:rPr>
              <a:t>erin.yosai@unco.edu</a:t>
            </a:r>
            <a:endParaRPr lang="en-US" dirty="0">
              <a:solidFill>
                <a:schemeClr val="tx2"/>
              </a:solidFill>
              <a:latin typeface="Optima" panose="02000503060000020004" pitchFamily="2" charset="0"/>
            </a:endParaRPr>
          </a:p>
          <a:p>
            <a:pPr lvl="1">
              <a:buFont typeface="Wingdings" pitchFamily="2" charset="2"/>
              <a:buChar char="q"/>
            </a:pPr>
            <a:r>
              <a:rPr lang="en-US" dirty="0">
                <a:solidFill>
                  <a:schemeClr val="tx2"/>
                </a:solidFill>
                <a:latin typeface="Optima" panose="02000503060000020004" pitchFamily="2" charset="0"/>
                <a:hlinkClick r:id="rId6"/>
              </a:rPr>
              <a:t>wimmsy.lab@gmail.com</a:t>
            </a:r>
            <a:r>
              <a:rPr lang="en-US" dirty="0">
                <a:solidFill>
                  <a:schemeClr val="tx2"/>
                </a:solidFill>
                <a:latin typeface="Optima" panose="02000503060000020004" pitchFamily="2" charset="0"/>
              </a:rPr>
              <a:t> </a:t>
            </a:r>
          </a:p>
        </p:txBody>
      </p:sp>
      <p:pic>
        <p:nvPicPr>
          <p:cNvPr id="7" name="Content Placeholder 6">
            <a:extLst>
              <a:ext uri="{FF2B5EF4-FFF2-40B4-BE49-F238E27FC236}">
                <a16:creationId xmlns:a16="http://schemas.microsoft.com/office/drawing/2014/main" id="{8A996B5F-8AEC-4D40-8932-3B2F6987BD7D}"/>
              </a:ext>
            </a:extLst>
          </p:cNvPr>
          <p:cNvPicPr>
            <a:picLocks noGrp="1" noChangeAspect="1"/>
          </p:cNvPicPr>
          <p:nvPr>
            <p:ph sz="half" idx="1"/>
          </p:nvPr>
        </p:nvPicPr>
        <p:blipFill>
          <a:blip r:embed="rId7">
            <a:duotone>
              <a:schemeClr val="accent1">
                <a:shade val="45000"/>
                <a:satMod val="135000"/>
              </a:schemeClr>
              <a:prstClr val="white"/>
            </a:duotone>
          </a:blip>
          <a:stretch>
            <a:fillRect/>
          </a:stretch>
        </p:blipFill>
        <p:spPr>
          <a:xfrm>
            <a:off x="457200" y="1504724"/>
            <a:ext cx="4026057" cy="3736181"/>
          </a:xfrm>
          <a:prstGeom prst="rect">
            <a:avLst/>
          </a:prstGeom>
        </p:spPr>
      </p:pic>
      <p:pic>
        <p:nvPicPr>
          <p:cNvPr id="5" name="Recorded Sound">
            <a:hlinkClick r:id="" action="ppaction://media"/>
            <a:extLst>
              <a:ext uri="{FF2B5EF4-FFF2-40B4-BE49-F238E27FC236}">
                <a16:creationId xmlns:a16="http://schemas.microsoft.com/office/drawing/2014/main" id="{4B421042-9B6D-4E49-B3C6-2C0D5F8231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6922" y="274638"/>
            <a:ext cx="570052" cy="570052"/>
          </a:xfrm>
          <a:prstGeom prst="rect">
            <a:avLst/>
          </a:prstGeom>
          <a:solidFill>
            <a:srgbClr val="FAB134"/>
          </a:solidFill>
        </p:spPr>
      </p:pic>
    </p:spTree>
    <p:extLst>
      <p:ext uri="{BB962C8B-B14F-4D97-AF65-F5344CB8AC3E}">
        <p14:creationId xmlns:p14="http://schemas.microsoft.com/office/powerpoint/2010/main" val="9243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FFFFFF"/>
                </a:solidFill>
                <a:latin typeface="Helvetica"/>
                <a:cs typeface="Helvetica"/>
              </a:rPr>
              <a:t>Pre-training survey</a:t>
            </a:r>
          </a:p>
        </p:txBody>
      </p:sp>
      <p:sp>
        <p:nvSpPr>
          <p:cNvPr id="9" name="Text Box 19"/>
          <p:cNvSpPr txBox="1"/>
          <p:nvPr/>
        </p:nvSpPr>
        <p:spPr>
          <a:xfrm>
            <a:off x="190249" y="1441060"/>
            <a:ext cx="8156433" cy="169160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a:solidFill>
                  <a:schemeClr val="tx2"/>
                </a:solidFill>
                <a:effectLst/>
                <a:latin typeface="Optima"/>
                <a:ea typeface="ヒラギノ丸ゴ Pro W4"/>
                <a:cs typeface="Times New Roman"/>
              </a:rPr>
              <a:t>Please fill out the survey below regarding past experience with group interventions.</a:t>
            </a:r>
          </a:p>
        </p:txBody>
      </p:sp>
      <p:sp>
        <p:nvSpPr>
          <p:cNvPr id="2" name="TextBox 1">
            <a:extLst>
              <a:ext uri="{FF2B5EF4-FFF2-40B4-BE49-F238E27FC236}">
                <a16:creationId xmlns:a16="http://schemas.microsoft.com/office/drawing/2014/main" id="{D7DCC9AA-F3F4-4B1F-99B8-6B001C649736}"/>
              </a:ext>
            </a:extLst>
          </p:cNvPr>
          <p:cNvSpPr txBox="1"/>
          <p:nvPr/>
        </p:nvSpPr>
        <p:spPr>
          <a:xfrm>
            <a:off x="388962" y="3200400"/>
            <a:ext cx="7615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Optima"/>
              </a:rPr>
              <a:t>Pre-training</a:t>
            </a:r>
            <a:r>
              <a:rPr lang="en-US">
                <a:solidFill>
                  <a:schemeClr val="tx2"/>
                </a:solidFill>
                <a:latin typeface="Optima"/>
                <a:ea typeface="+mn-lt"/>
                <a:cs typeface="+mn-lt"/>
              </a:rPr>
              <a:t> Survey</a:t>
            </a:r>
            <a:endParaRPr lang="en-US">
              <a:solidFill>
                <a:schemeClr val="tx2"/>
              </a:solidFill>
              <a:cs typeface="Calibri"/>
            </a:endParaRPr>
          </a:p>
          <a:p>
            <a:pPr algn="ctr"/>
            <a:r>
              <a:rPr lang="en-US">
                <a:solidFill>
                  <a:schemeClr val="tx2"/>
                </a:solidFill>
                <a:latin typeface="Optima"/>
                <a:ea typeface="+mn-lt"/>
                <a:cs typeface="+mn-lt"/>
              </a:rPr>
              <a:t> </a:t>
            </a:r>
            <a:r>
              <a:rPr lang="en-US">
                <a:solidFill>
                  <a:schemeClr val="tx2"/>
                </a:solidFill>
                <a:latin typeface="Optima"/>
                <a:ea typeface="+mn-lt"/>
                <a:cs typeface="+mn-lt"/>
                <a:hlinkClick r:id="rId5">
                  <a:extLst>
                    <a:ext uri="{A12FA001-AC4F-418D-AE19-62706E023703}">
                      <ahyp:hlinkClr xmlns:ahyp="http://schemas.microsoft.com/office/drawing/2018/hyperlinkcolor" val="tx"/>
                    </a:ext>
                  </a:extLst>
                </a:hlinkClick>
              </a:rPr>
              <a:t>https://unco.co1.qualtrics.com/jfe/form/SV_cI7zrv3WlOkQAw5</a:t>
            </a:r>
            <a:endParaRPr lang="en-US">
              <a:solidFill>
                <a:schemeClr val="tx2"/>
              </a:solidFill>
              <a:latin typeface="Optima"/>
              <a:cs typeface="Calibri"/>
            </a:endParaRPr>
          </a:p>
        </p:txBody>
      </p:sp>
      <p:pic>
        <p:nvPicPr>
          <p:cNvPr id="4" name="Recorded Sound">
            <a:hlinkClick r:id="" action="ppaction://media"/>
            <a:extLst>
              <a:ext uri="{FF2B5EF4-FFF2-40B4-BE49-F238E27FC236}">
                <a16:creationId xmlns:a16="http://schemas.microsoft.com/office/drawing/2014/main" id="{08C79EE2-C6B1-46F8-9B11-752613C68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8026" y="452437"/>
            <a:ext cx="616020" cy="616020"/>
          </a:xfrm>
          <a:prstGeom prst="rect">
            <a:avLst/>
          </a:prstGeom>
          <a:solidFill>
            <a:srgbClr val="FAB134"/>
          </a:solidFill>
        </p:spPr>
      </p:pic>
    </p:spTree>
    <p:extLst>
      <p:ext uri="{BB962C8B-B14F-4D97-AF65-F5344CB8AC3E}">
        <p14:creationId xmlns:p14="http://schemas.microsoft.com/office/powerpoint/2010/main" val="196156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90249" y="1441060"/>
            <a:ext cx="8156433" cy="169160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b="1">
                <a:solidFill>
                  <a:schemeClr val="tx2"/>
                </a:solidFill>
                <a:effectLst/>
                <a:latin typeface="Optima"/>
                <a:ea typeface="ヒラギノ丸ゴ Pro W4"/>
                <a:cs typeface="Times New Roman"/>
              </a:rPr>
              <a:t>Please fill out the survey below </a:t>
            </a:r>
            <a:r>
              <a:rPr lang="en-US" sz="2400" b="1">
                <a:solidFill>
                  <a:schemeClr val="tx2"/>
                </a:solidFill>
                <a:latin typeface="Optima"/>
                <a:ea typeface="ヒラギノ丸ゴ Pro W4"/>
                <a:cs typeface="Times New Roman"/>
              </a:rPr>
              <a:t>regarding how you feel about your ability to implement group interventions with fidelity after completing this training</a:t>
            </a:r>
            <a:r>
              <a:rPr lang="en-US" sz="2400" b="1">
                <a:solidFill>
                  <a:schemeClr val="tx2"/>
                </a:solidFill>
                <a:effectLst/>
                <a:latin typeface="Optima"/>
                <a:ea typeface="ヒラギノ丸ゴ Pro W4"/>
                <a:cs typeface="Times New Roman"/>
              </a:rPr>
              <a:t>.</a:t>
            </a:r>
            <a:endParaRPr lang="en-US">
              <a:solidFill>
                <a:schemeClr val="tx2"/>
              </a:solidFill>
              <a:cs typeface="Calibri"/>
            </a:endParaRPr>
          </a:p>
        </p:txBody>
      </p:sp>
      <p:sp>
        <p:nvSpPr>
          <p:cNvPr id="2" name="TextBox 1">
            <a:extLst>
              <a:ext uri="{FF2B5EF4-FFF2-40B4-BE49-F238E27FC236}">
                <a16:creationId xmlns:a16="http://schemas.microsoft.com/office/drawing/2014/main" id="{D7DCC9AA-F3F4-4B1F-99B8-6B001C649736}"/>
              </a:ext>
            </a:extLst>
          </p:cNvPr>
          <p:cNvSpPr txBox="1"/>
          <p:nvPr/>
        </p:nvSpPr>
        <p:spPr>
          <a:xfrm>
            <a:off x="388962" y="3200400"/>
            <a:ext cx="7615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Optima"/>
              </a:rPr>
              <a:t>Post-training</a:t>
            </a:r>
            <a:r>
              <a:rPr lang="en-US">
                <a:solidFill>
                  <a:schemeClr val="tx2"/>
                </a:solidFill>
                <a:latin typeface="Optima"/>
                <a:ea typeface="+mn-lt"/>
                <a:cs typeface="+mn-lt"/>
              </a:rPr>
              <a:t> Survey</a:t>
            </a:r>
            <a:endParaRPr lang="en-US">
              <a:solidFill>
                <a:schemeClr val="tx2"/>
              </a:solidFill>
              <a:cs typeface="Calibri"/>
            </a:endParaRPr>
          </a:p>
          <a:p>
            <a:pPr algn="ctr"/>
            <a:r>
              <a:rPr lang="en-US">
                <a:ea typeface="+mn-lt"/>
                <a:cs typeface="+mn-lt"/>
                <a:hlinkClick r:id="rId5"/>
              </a:rPr>
              <a:t>https://unco.co1.qualtrics.com/jfe/form/SV_3yHFMO7KRSkYxU1</a:t>
            </a:r>
            <a:endParaRPr lang="en-US"/>
          </a:p>
        </p:txBody>
      </p:sp>
      <p:pic>
        <p:nvPicPr>
          <p:cNvPr id="3" name="Recorded Sound">
            <a:hlinkClick r:id="" action="ppaction://media"/>
            <a:extLst>
              <a:ext uri="{FF2B5EF4-FFF2-40B4-BE49-F238E27FC236}">
                <a16:creationId xmlns:a16="http://schemas.microsoft.com/office/drawing/2014/main" id="{B9A9DBD6-687D-4B8D-AE01-CA354B5B1E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6682" y="245137"/>
            <a:ext cx="572954" cy="572954"/>
          </a:xfrm>
          <a:prstGeom prst="rect">
            <a:avLst/>
          </a:prstGeom>
          <a:solidFill>
            <a:srgbClr val="FAB134"/>
          </a:solidFill>
        </p:spPr>
      </p:pic>
    </p:spTree>
    <p:extLst>
      <p:ext uri="{BB962C8B-B14F-4D97-AF65-F5344CB8AC3E}">
        <p14:creationId xmlns:p14="http://schemas.microsoft.com/office/powerpoint/2010/main" val="217727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0" y="4401980"/>
            <a:ext cx="9144000" cy="648758"/>
          </a:xfrm>
        </p:spPr>
        <p:txBody>
          <a:bodyPr/>
          <a:lstStyle/>
          <a:p>
            <a:r>
              <a:rPr lang="en-US" b="1" dirty="0">
                <a:solidFill>
                  <a:srgbClr val="FFFFFF"/>
                </a:solidFill>
                <a:latin typeface="Helvetica"/>
                <a:cs typeface="Helvetica"/>
              </a:rPr>
              <a:t>THANK YOU!</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14" name="Text Box 19"/>
          <p:cNvSpPr txBox="1"/>
          <p:nvPr/>
        </p:nvSpPr>
        <p:spPr>
          <a:xfrm>
            <a:off x="279960" y="5824009"/>
            <a:ext cx="3362960" cy="109043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1200">
                <a:solidFill>
                  <a:schemeClr val="bg1">
                    <a:lumMod val="50000"/>
                  </a:schemeClr>
                </a:solidFill>
                <a:latin typeface="Georgia"/>
                <a:ea typeface="ヒラギノ丸ゴ Pro W4"/>
                <a:cs typeface="Times New Roman"/>
              </a:rPr>
              <a:t>Department of School Psychology </a:t>
            </a:r>
          </a:p>
          <a:p>
            <a:pPr>
              <a:lnSpc>
                <a:spcPct val="120000"/>
              </a:lnSpc>
            </a:pPr>
            <a:r>
              <a:rPr lang="en-US" sz="1200">
                <a:solidFill>
                  <a:schemeClr val="bg1">
                    <a:lumMod val="50000"/>
                  </a:schemeClr>
                </a:solidFill>
                <a:latin typeface="Georgia"/>
                <a:ea typeface="ヒラギノ丸ゴ Pro W4"/>
                <a:cs typeface="Times New Roman"/>
              </a:rPr>
              <a:t>Online Professional Development Trainings </a:t>
            </a:r>
          </a:p>
          <a:p>
            <a:pPr>
              <a:lnSpc>
                <a:spcPct val="120000"/>
              </a:lnSpc>
            </a:pPr>
            <a:r>
              <a:rPr lang="en-US" sz="1200">
                <a:solidFill>
                  <a:schemeClr val="bg1">
                    <a:lumMod val="50000"/>
                  </a:schemeClr>
                </a:solidFill>
                <a:latin typeface="Georgia"/>
                <a:ea typeface="ヒラギノ丸ゴ Pro W4"/>
                <a:cs typeface="Times New Roman"/>
              </a:rPr>
              <a:t>2020-2021</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pic>
        <p:nvPicPr>
          <p:cNvPr id="11" name="Picture 10">
            <a:extLst>
              <a:ext uri="{FF2B5EF4-FFF2-40B4-BE49-F238E27FC236}">
                <a16:creationId xmlns:a16="http://schemas.microsoft.com/office/drawing/2014/main" id="{545B6EB5-D2F3-294B-BC75-0432A0413FED}"/>
              </a:ext>
            </a:extLst>
          </p:cNvPr>
          <p:cNvPicPr>
            <a:picLocks noChangeAspect="1"/>
          </p:cNvPicPr>
          <p:nvPr/>
        </p:nvPicPr>
        <p:blipFill>
          <a:blip r:embed="rId5"/>
          <a:stretch>
            <a:fillRect/>
          </a:stretch>
        </p:blipFill>
        <p:spPr>
          <a:xfrm>
            <a:off x="0" y="280860"/>
            <a:ext cx="9144000" cy="3886200"/>
          </a:xfrm>
          <a:prstGeom prst="rect">
            <a:avLst/>
          </a:prstGeom>
        </p:spPr>
      </p:pic>
    </p:spTree>
    <p:extLst>
      <p:ext uri="{BB962C8B-B14F-4D97-AF65-F5344CB8AC3E}">
        <p14:creationId xmlns:p14="http://schemas.microsoft.com/office/powerpoint/2010/main" val="3967629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89"/>
            <a:ext cx="8229600" cy="1143000"/>
          </a:xfrm>
        </p:spPr>
        <p:txBody>
          <a:bodyPr/>
          <a:lstStyle/>
          <a:p>
            <a:r>
              <a:rPr lang="en-US" b="1" dirty="0">
                <a:solidFill>
                  <a:schemeClr val="tx2"/>
                </a:solidFill>
                <a:latin typeface="Optima" panose="02000503060000020004" pitchFamily="2" charset="0"/>
                <a:cs typeface="Helvetica"/>
              </a:rPr>
              <a:t>Share with us…</a:t>
            </a: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11" name="Content Placeholder 10" descr="A picture containing text, drawing&#10;&#10;Description automatically generated">
            <a:extLst>
              <a:ext uri="{FF2B5EF4-FFF2-40B4-BE49-F238E27FC236}">
                <a16:creationId xmlns:a16="http://schemas.microsoft.com/office/drawing/2014/main" id="{D031C38F-B3B8-6A47-9766-A9DD84319F1D}"/>
              </a:ext>
            </a:extLst>
          </p:cNvPr>
          <p:cNvPicPr>
            <a:picLocks noGrp="1" noChangeAspect="1"/>
          </p:cNvPicPr>
          <p:nvPr>
            <p:ph idx="1"/>
          </p:nvPr>
        </p:nvPicPr>
        <p:blipFill>
          <a:blip r:embed="rId6">
            <a:duotone>
              <a:schemeClr val="accent1">
                <a:shade val="45000"/>
                <a:satMod val="135000"/>
              </a:schemeClr>
              <a:prstClr val="white"/>
            </a:duotone>
          </a:blip>
          <a:stretch>
            <a:fillRect/>
          </a:stretch>
        </p:blipFill>
        <p:spPr>
          <a:xfrm>
            <a:off x="329294" y="1763827"/>
            <a:ext cx="4914900" cy="3276600"/>
          </a:xfrm>
        </p:spPr>
      </p:pic>
      <p:sp>
        <p:nvSpPr>
          <p:cNvPr id="12" name="TextBox 11">
            <a:extLst>
              <a:ext uri="{FF2B5EF4-FFF2-40B4-BE49-F238E27FC236}">
                <a16:creationId xmlns:a16="http://schemas.microsoft.com/office/drawing/2014/main" id="{EC959F7D-8589-ED42-BD09-C554965BD8B7}"/>
              </a:ext>
            </a:extLst>
          </p:cNvPr>
          <p:cNvSpPr txBox="1"/>
          <p:nvPr/>
        </p:nvSpPr>
        <p:spPr>
          <a:xfrm>
            <a:off x="5660571" y="1763827"/>
            <a:ext cx="3294743" cy="4062651"/>
          </a:xfrm>
          <a:prstGeom prst="rect">
            <a:avLst/>
          </a:prstGeom>
          <a:noFill/>
        </p:spPr>
        <p:txBody>
          <a:bodyPr wrap="square" rtlCol="0">
            <a:spAutoFit/>
          </a:bodyPr>
          <a:lstStyle/>
          <a:p>
            <a:pPr marL="285750" indent="-285750">
              <a:buFont typeface="Wingdings" pitchFamily="2" charset="2"/>
              <a:buChar char="q"/>
            </a:pPr>
            <a:r>
              <a:rPr lang="en-US" sz="2000" dirty="0">
                <a:solidFill>
                  <a:schemeClr val="tx2"/>
                </a:solidFill>
                <a:latin typeface="Optima" panose="02000503060000020004" pitchFamily="2" charset="0"/>
              </a:rPr>
              <a:t>What do academic and mental health group interventions look like where you work?</a:t>
            </a:r>
          </a:p>
          <a:p>
            <a:pPr marL="285750" indent="-285750">
              <a:buFont typeface="Wingdings" pitchFamily="2" charset="2"/>
              <a:buChar char="q"/>
            </a:pPr>
            <a:endParaRPr lang="en-US" sz="2000" dirty="0">
              <a:solidFill>
                <a:schemeClr val="tx2"/>
              </a:solidFill>
              <a:latin typeface="Optima" panose="02000503060000020004" pitchFamily="2" charset="0"/>
            </a:endParaRPr>
          </a:p>
          <a:p>
            <a:pPr marL="285750" indent="-285750">
              <a:buFont typeface="Wingdings" pitchFamily="2" charset="2"/>
              <a:buChar char="q"/>
            </a:pPr>
            <a:r>
              <a:rPr lang="en-US" sz="2000" dirty="0">
                <a:solidFill>
                  <a:schemeClr val="tx2"/>
                </a:solidFill>
                <a:latin typeface="Optima" panose="02000503060000020004" pitchFamily="2" charset="0"/>
              </a:rPr>
              <a:t>Who directs the interventions?</a:t>
            </a:r>
          </a:p>
          <a:p>
            <a:pPr marL="285750" indent="-285750">
              <a:buFont typeface="Wingdings" pitchFamily="2" charset="2"/>
              <a:buChar char="q"/>
            </a:pPr>
            <a:endParaRPr lang="en-US" sz="2000" dirty="0">
              <a:solidFill>
                <a:schemeClr val="tx2"/>
              </a:solidFill>
              <a:latin typeface="Optima" panose="02000503060000020004" pitchFamily="2" charset="0"/>
            </a:endParaRPr>
          </a:p>
          <a:p>
            <a:pPr marL="285750" indent="-285750">
              <a:buFont typeface="Wingdings" pitchFamily="2" charset="2"/>
              <a:buChar char="q"/>
            </a:pPr>
            <a:r>
              <a:rPr lang="en-US" sz="2000" dirty="0">
                <a:solidFill>
                  <a:schemeClr val="tx2"/>
                </a:solidFill>
                <a:latin typeface="Optima" panose="02000503060000020004" pitchFamily="2" charset="0"/>
              </a:rPr>
              <a:t>Are group interventions more helpful in the schools than individual interventions? </a:t>
            </a:r>
          </a:p>
          <a:p>
            <a:endParaRPr lang="en-US" dirty="0"/>
          </a:p>
        </p:txBody>
      </p:sp>
      <p:pic>
        <p:nvPicPr>
          <p:cNvPr id="3" name="Audio Recording Oct 19, 2020 at 11:26:44 AM" descr="Audio Recording Oct 19, 2020 at 11:26:44 AM">
            <a:hlinkClick r:id="" action="ppaction://media"/>
            <a:extLst>
              <a:ext uri="{FF2B5EF4-FFF2-40B4-BE49-F238E27FC236}">
                <a16:creationId xmlns:a16="http://schemas.microsoft.com/office/drawing/2014/main" id="{646E2C98-18FA-5C46-8302-747128C9F8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7648" y="233885"/>
            <a:ext cx="597665" cy="597665"/>
          </a:xfrm>
          <a:prstGeom prst="rect">
            <a:avLst/>
          </a:prstGeom>
          <a:solidFill>
            <a:srgbClr val="FFC000"/>
          </a:solidFill>
        </p:spPr>
      </p:pic>
    </p:spTree>
    <p:extLst>
      <p:ext uri="{BB962C8B-B14F-4D97-AF65-F5344CB8AC3E}">
        <p14:creationId xmlns:p14="http://schemas.microsoft.com/office/powerpoint/2010/main" val="17596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7"/>
            <a:ext cx="8229600" cy="1143000"/>
          </a:xfrm>
        </p:spPr>
        <p:txBody>
          <a:bodyPr/>
          <a:lstStyle/>
          <a:p>
            <a:r>
              <a:rPr lang="en-US" sz="4000" b="1" dirty="0">
                <a:solidFill>
                  <a:srgbClr val="192E50"/>
                </a:solidFill>
                <a:latin typeface="Optima" panose="02000503060000020004" pitchFamily="2" charset="0"/>
                <a:cs typeface="Helvetica"/>
              </a:rPr>
              <a:t>High-Need and High-Impact</a:t>
            </a:r>
          </a:p>
        </p:txBody>
      </p:sp>
      <p:sp>
        <p:nvSpPr>
          <p:cNvPr id="4" name="Content Placeholder 3">
            <a:extLst>
              <a:ext uri="{FF2B5EF4-FFF2-40B4-BE49-F238E27FC236}">
                <a16:creationId xmlns:a16="http://schemas.microsoft.com/office/drawing/2014/main" id="{578A8115-A8D2-6F4E-B9B6-BBD5016E0C29}"/>
              </a:ext>
            </a:extLst>
          </p:cNvPr>
          <p:cNvSpPr>
            <a:spLocks noGrp="1"/>
          </p:cNvSpPr>
          <p:nvPr>
            <p:ph idx="1"/>
          </p:nvPr>
        </p:nvSpPr>
        <p:spPr>
          <a:xfrm>
            <a:off x="457200" y="1228183"/>
            <a:ext cx="8229600" cy="4525963"/>
          </a:xfrm>
        </p:spPr>
        <p:txBody>
          <a:bodyPr/>
          <a:lstStyle/>
          <a:p>
            <a:r>
              <a:rPr lang="en-US" sz="2400" dirty="0">
                <a:solidFill>
                  <a:schemeClr val="tx2"/>
                </a:solidFill>
                <a:latin typeface="Optima" panose="02000503060000020004" pitchFamily="2" charset="0"/>
              </a:rPr>
              <a:t>Psychological problems are widespread in children (Tolan &amp; Dodge, 2005)</a:t>
            </a:r>
          </a:p>
          <a:p>
            <a:pPr lvl="1"/>
            <a:r>
              <a:rPr lang="en-US" sz="2000" dirty="0">
                <a:solidFill>
                  <a:schemeClr val="tx2"/>
                </a:solidFill>
                <a:latin typeface="Optima" panose="02000503060000020004" pitchFamily="2" charset="0"/>
              </a:rPr>
              <a:t>Approximately half of children in need of mental health services actually receive help (</a:t>
            </a:r>
            <a:r>
              <a:rPr lang="en-US" sz="2000" dirty="0" err="1">
                <a:solidFill>
                  <a:schemeClr val="tx2"/>
                </a:solidFill>
                <a:latin typeface="Optima" panose="02000503060000020004" pitchFamily="2" charset="0"/>
              </a:rPr>
              <a:t>Merikangas</a:t>
            </a:r>
            <a:r>
              <a:rPr lang="en-US" sz="2000" dirty="0">
                <a:solidFill>
                  <a:schemeClr val="tx2"/>
                </a:solidFill>
                <a:latin typeface="Optima" panose="02000503060000020004" pitchFamily="2" charset="0"/>
              </a:rPr>
              <a:t> et al., 2010)</a:t>
            </a:r>
          </a:p>
          <a:p>
            <a:r>
              <a:rPr lang="en-US" sz="2400" dirty="0">
                <a:solidFill>
                  <a:schemeClr val="tx2"/>
                </a:solidFill>
                <a:latin typeface="Optima" panose="02000503060000020004" pitchFamily="2" charset="0"/>
              </a:rPr>
              <a:t>Utilizing evidence-based interventions (EBI) have resulted in </a:t>
            </a:r>
          </a:p>
          <a:p>
            <a:pPr lvl="1"/>
            <a:r>
              <a:rPr lang="en-US" sz="2000" dirty="0">
                <a:solidFill>
                  <a:schemeClr val="tx2"/>
                </a:solidFill>
                <a:latin typeface="Optima" panose="02000503060000020004" pitchFamily="2" charset="0"/>
              </a:rPr>
              <a:t>improvement of academic performance,</a:t>
            </a:r>
          </a:p>
          <a:p>
            <a:pPr lvl="1"/>
            <a:r>
              <a:rPr lang="en-US" sz="2000" dirty="0">
                <a:solidFill>
                  <a:schemeClr val="tx2"/>
                </a:solidFill>
                <a:latin typeface="Optima" panose="02000503060000020004" pitchFamily="2" charset="0"/>
              </a:rPr>
              <a:t>decrease in stigma, </a:t>
            </a:r>
          </a:p>
          <a:p>
            <a:pPr lvl="1"/>
            <a:r>
              <a:rPr lang="en-US" sz="2000" dirty="0">
                <a:solidFill>
                  <a:schemeClr val="tx2"/>
                </a:solidFill>
                <a:latin typeface="Optima" panose="02000503060000020004" pitchFamily="2" charset="0"/>
              </a:rPr>
              <a:t>reduction in emotional and behavioral disorders</a:t>
            </a:r>
          </a:p>
          <a:p>
            <a:r>
              <a:rPr lang="en-US" sz="2400" dirty="0">
                <a:solidFill>
                  <a:schemeClr val="tx2"/>
                </a:solidFill>
                <a:latin typeface="Optima" panose="02000503060000020004" pitchFamily="2" charset="0"/>
              </a:rPr>
              <a:t>Implementing interventions to develop academic, social, and life skills is a key function of school psychologists</a:t>
            </a:r>
          </a:p>
          <a:p>
            <a:pPr marL="0" indent="0">
              <a:buNone/>
            </a:pPr>
            <a:endParaRPr lang="en-US" sz="2400" dirty="0">
              <a:solidFill>
                <a:schemeClr val="tx2"/>
              </a:solidFill>
              <a:latin typeface="Optima" panose="02000503060000020004" pitchFamily="2" charset="0"/>
            </a:endParaRPr>
          </a:p>
          <a:p>
            <a:pPr marL="0" indent="0" algn="ctr">
              <a:buNone/>
            </a:pPr>
            <a:r>
              <a:rPr lang="en-US" sz="1800" dirty="0">
                <a:solidFill>
                  <a:schemeClr val="tx2"/>
                </a:solidFill>
                <a:latin typeface="Optima" panose="02000503060000020004" pitchFamily="2" charset="0"/>
              </a:rPr>
              <a:t> (NASP, 2019; Hussey &amp; Guo, 2003; Bradshaw et al., 2012)</a:t>
            </a:r>
          </a:p>
          <a:p>
            <a:pPr marL="0" indent="0">
              <a:buNone/>
            </a:pPr>
            <a:endParaRPr lang="en-US" dirty="0"/>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7" name="Audio Recording Oct 19, 2020 at 11:37:02 AM" descr="Audio Recording Oct 19, 2020 at 11:37:02 AM">
            <a:hlinkClick r:id="" action="ppaction://media"/>
            <a:extLst>
              <a:ext uri="{FF2B5EF4-FFF2-40B4-BE49-F238E27FC236}">
                <a16:creationId xmlns:a16="http://schemas.microsoft.com/office/drawing/2014/main" id="{9591D1B7-3A04-284C-A377-75D37D4A9D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3542" y="223574"/>
            <a:ext cx="566516" cy="566516"/>
          </a:xfrm>
          <a:prstGeom prst="rect">
            <a:avLst/>
          </a:prstGeom>
          <a:solidFill>
            <a:srgbClr val="FFC000"/>
          </a:solidFill>
        </p:spPr>
      </p:pic>
    </p:spTree>
    <p:extLst>
      <p:ext uri="{BB962C8B-B14F-4D97-AF65-F5344CB8AC3E}">
        <p14:creationId xmlns:p14="http://schemas.microsoft.com/office/powerpoint/2010/main" val="73484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lnSpc>
                <a:spcPct val="90000"/>
              </a:lnSpc>
            </a:pPr>
            <a:r>
              <a:rPr lang="en-US" sz="3700" b="1">
                <a:solidFill>
                  <a:schemeClr val="tx2"/>
                </a:solidFill>
                <a:latin typeface="Optima" panose="02000503060000020004" pitchFamily="2" charset="0"/>
              </a:rPr>
              <a:t>Professional Standards &amp; Competency </a:t>
            </a:r>
          </a:p>
        </p:txBody>
      </p:sp>
      <p:sp>
        <p:nvSpPr>
          <p:cNvPr id="4" name="Content Placeholder 3">
            <a:extLst>
              <a:ext uri="{FF2B5EF4-FFF2-40B4-BE49-F238E27FC236}">
                <a16:creationId xmlns:a16="http://schemas.microsoft.com/office/drawing/2014/main" id="{578A8115-A8D2-6F4E-B9B6-BBD5016E0C29}"/>
              </a:ext>
            </a:extLst>
          </p:cNvPr>
          <p:cNvSpPr>
            <a:spLocks noGrp="1"/>
          </p:cNvSpPr>
          <p:nvPr>
            <p:ph sz="half" idx="1"/>
          </p:nvPr>
        </p:nvSpPr>
        <p:spPr>
          <a:xfrm>
            <a:off x="457200" y="1600200"/>
            <a:ext cx="4038600" cy="4525963"/>
          </a:xfrm>
        </p:spPr>
        <p:txBody>
          <a:bodyPr>
            <a:normAutofit fontScale="92500"/>
          </a:bodyPr>
          <a:lstStyle/>
          <a:p>
            <a:pPr lvl="0">
              <a:lnSpc>
                <a:spcPct val="90000"/>
              </a:lnSpc>
              <a:spcBef>
                <a:spcPts val="0"/>
              </a:spcBef>
              <a:buFont typeface="Wingdings" pitchFamily="2" charset="2"/>
              <a:buChar char="q"/>
            </a:pPr>
            <a:r>
              <a:rPr lang="en-US" sz="2200" dirty="0">
                <a:solidFill>
                  <a:schemeClr val="tx2"/>
                </a:solidFill>
                <a:latin typeface="Optima" panose="02000503060000020004" pitchFamily="2" charset="0"/>
              </a:rPr>
              <a:t>Quality training in tiered mental health intervention that meets professional standards be provided at pre- and in-service</a:t>
            </a:r>
          </a:p>
          <a:p>
            <a:pPr marL="0" lvl="0" indent="0">
              <a:lnSpc>
                <a:spcPct val="90000"/>
              </a:lnSpc>
              <a:spcBef>
                <a:spcPts val="0"/>
              </a:spcBef>
              <a:buNone/>
            </a:pPr>
            <a:endParaRPr lang="en-US" sz="2200" dirty="0">
              <a:solidFill>
                <a:schemeClr val="tx2"/>
              </a:solidFill>
              <a:latin typeface="Optima" panose="02000503060000020004" pitchFamily="2" charset="0"/>
            </a:endParaRPr>
          </a:p>
          <a:p>
            <a:pPr marL="0" lvl="0" indent="0">
              <a:lnSpc>
                <a:spcPct val="90000"/>
              </a:lnSpc>
              <a:spcBef>
                <a:spcPts val="0"/>
              </a:spcBef>
              <a:buNone/>
            </a:pPr>
            <a:endParaRPr lang="en-US" sz="2200" dirty="0">
              <a:solidFill>
                <a:schemeClr val="tx2"/>
              </a:solidFill>
              <a:latin typeface="Optima" panose="02000503060000020004" pitchFamily="2" charset="0"/>
            </a:endParaRPr>
          </a:p>
          <a:p>
            <a:pPr lvl="0">
              <a:lnSpc>
                <a:spcPct val="90000"/>
              </a:lnSpc>
              <a:spcBef>
                <a:spcPts val="0"/>
              </a:spcBef>
              <a:buFont typeface="Wingdings" pitchFamily="2" charset="2"/>
              <a:buChar char="q"/>
            </a:pPr>
            <a:r>
              <a:rPr lang="en-US" sz="2200" dirty="0">
                <a:solidFill>
                  <a:schemeClr val="tx2"/>
                </a:solidFill>
                <a:latin typeface="Optima" panose="02000503060000020004" pitchFamily="2" charset="0"/>
              </a:rPr>
              <a:t>Linking data to implementation and continuation of intervention supports should be routine practice for school psychologists </a:t>
            </a:r>
          </a:p>
          <a:p>
            <a:pPr marL="0" lvl="0" indent="0">
              <a:lnSpc>
                <a:spcPct val="90000"/>
              </a:lnSpc>
              <a:spcBef>
                <a:spcPts val="0"/>
              </a:spcBef>
              <a:buNone/>
            </a:pPr>
            <a:endParaRPr lang="en-US" sz="2200" dirty="0">
              <a:solidFill>
                <a:schemeClr val="tx2"/>
              </a:solidFill>
              <a:latin typeface="Optima" panose="02000503060000020004" pitchFamily="2" charset="0"/>
            </a:endParaRPr>
          </a:p>
          <a:p>
            <a:pPr marL="0" lvl="0" indent="0">
              <a:lnSpc>
                <a:spcPct val="90000"/>
              </a:lnSpc>
              <a:spcBef>
                <a:spcPts val="0"/>
              </a:spcBef>
              <a:buNone/>
            </a:pPr>
            <a:endParaRPr lang="en-US" sz="2200" dirty="0">
              <a:solidFill>
                <a:schemeClr val="tx2"/>
              </a:solidFill>
              <a:latin typeface="Optima" panose="02000503060000020004" pitchFamily="2" charset="0"/>
            </a:endParaRPr>
          </a:p>
          <a:p>
            <a:pPr marL="0" lvl="0" indent="0">
              <a:lnSpc>
                <a:spcPct val="90000"/>
              </a:lnSpc>
              <a:spcBef>
                <a:spcPts val="0"/>
              </a:spcBef>
              <a:buNone/>
            </a:pPr>
            <a:endParaRPr lang="en-US" sz="2200" dirty="0">
              <a:solidFill>
                <a:schemeClr val="tx2"/>
              </a:solidFill>
              <a:latin typeface="Optima" panose="02000503060000020004" pitchFamily="2" charset="0"/>
            </a:endParaRPr>
          </a:p>
          <a:p>
            <a:pPr marL="0" lvl="0" indent="0">
              <a:lnSpc>
                <a:spcPct val="90000"/>
              </a:lnSpc>
              <a:spcBef>
                <a:spcPts val="0"/>
              </a:spcBef>
              <a:buNone/>
            </a:pPr>
            <a:r>
              <a:rPr lang="en-US" sz="2200" dirty="0">
                <a:solidFill>
                  <a:schemeClr val="tx2"/>
                </a:solidFill>
                <a:latin typeface="Optima" panose="02000503060000020004" pitchFamily="2" charset="0"/>
              </a:rPr>
              <a:t>(NASP, 2010; </a:t>
            </a:r>
            <a:r>
              <a:rPr lang="en-US" sz="2200" dirty="0" err="1">
                <a:solidFill>
                  <a:schemeClr val="tx2"/>
                </a:solidFill>
                <a:latin typeface="Optima" panose="02000503060000020004" pitchFamily="2" charset="0"/>
              </a:rPr>
              <a:t>Chafouleas</a:t>
            </a:r>
            <a:r>
              <a:rPr lang="en-US" sz="2200" dirty="0">
                <a:solidFill>
                  <a:schemeClr val="tx2"/>
                </a:solidFill>
                <a:latin typeface="Optima" panose="02000503060000020004" pitchFamily="2" charset="0"/>
              </a:rPr>
              <a:t>, 2013)</a:t>
            </a:r>
          </a:p>
          <a:p>
            <a:pPr>
              <a:lnSpc>
                <a:spcPct val="90000"/>
              </a:lnSpc>
            </a:pPr>
            <a:endParaRPr lang="en-US" sz="2200" dirty="0">
              <a:solidFill>
                <a:schemeClr val="tx2"/>
              </a:solidFill>
              <a:latin typeface="Optima" panose="02000503060000020004" pitchFamily="2" charset="0"/>
            </a:endParaRPr>
          </a:p>
        </p:txBody>
      </p:sp>
      <p:pic>
        <p:nvPicPr>
          <p:cNvPr id="7" name="Content Placeholder 6">
            <a:extLst>
              <a:ext uri="{FF2B5EF4-FFF2-40B4-BE49-F238E27FC236}">
                <a16:creationId xmlns:a16="http://schemas.microsoft.com/office/drawing/2014/main" id="{5EF41F72-C17A-A947-A425-860DA664B547}"/>
              </a:ext>
            </a:extLst>
          </p:cNvPr>
          <p:cNvPicPr>
            <a:picLocks noGrp="1" noChangeAspect="1"/>
          </p:cNvPicPr>
          <p:nvPr>
            <p:ph sz="half" idx="2"/>
          </p:nvPr>
        </p:nvPicPr>
        <p:blipFill>
          <a:blip r:embed="rId5"/>
          <a:stretch>
            <a:fillRect/>
          </a:stretch>
        </p:blipFill>
        <p:spPr>
          <a:xfrm>
            <a:off x="4648199" y="1600200"/>
            <a:ext cx="4282281" cy="4282281"/>
          </a:xfrm>
          <a:prstGeom prst="rect">
            <a:avLst/>
          </a:prstGeom>
          <a:noFill/>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3" name="Audio Recording Oct 19, 2020 at 11:53:30 AM" descr="Audio Recording Oct 19, 2020 at 11:53:30 AM">
            <a:hlinkClick r:id="" action="ppaction://media"/>
            <a:extLst>
              <a:ext uri="{FF2B5EF4-FFF2-40B4-BE49-F238E27FC236}">
                <a16:creationId xmlns:a16="http://schemas.microsoft.com/office/drawing/2014/main" id="{C4967D13-97D9-F941-8432-39E673153D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92979" y="915098"/>
            <a:ext cx="593821" cy="593821"/>
          </a:xfrm>
          <a:prstGeom prst="rect">
            <a:avLst/>
          </a:prstGeom>
          <a:solidFill>
            <a:srgbClr val="FFC000"/>
          </a:solidFill>
        </p:spPr>
      </p:pic>
    </p:spTree>
    <p:extLst>
      <p:ext uri="{BB962C8B-B14F-4D97-AF65-F5344CB8AC3E}">
        <p14:creationId xmlns:p14="http://schemas.microsoft.com/office/powerpoint/2010/main" val="766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192E50"/>
                </a:solidFill>
                <a:latin typeface="Optima" panose="02000503060000020004" pitchFamily="2" charset="0"/>
                <a:cs typeface="Helvetica"/>
              </a:rPr>
              <a:t>High-Impact Implementation</a:t>
            </a:r>
          </a:p>
        </p:txBody>
      </p:sp>
      <p:sp>
        <p:nvSpPr>
          <p:cNvPr id="4" name="Content Placeholder 3">
            <a:extLst>
              <a:ext uri="{FF2B5EF4-FFF2-40B4-BE49-F238E27FC236}">
                <a16:creationId xmlns:a16="http://schemas.microsoft.com/office/drawing/2014/main" id="{578A8115-A8D2-6F4E-B9B6-BBD5016E0C29}"/>
              </a:ext>
            </a:extLst>
          </p:cNvPr>
          <p:cNvSpPr>
            <a:spLocks noGrp="1"/>
          </p:cNvSpPr>
          <p:nvPr>
            <p:ph sz="half" idx="1"/>
          </p:nvPr>
        </p:nvSpPr>
        <p:spPr>
          <a:xfrm>
            <a:off x="3272972" y="1417638"/>
            <a:ext cx="5591662" cy="4525963"/>
          </a:xfrm>
        </p:spPr>
        <p:txBody>
          <a:bodyPr/>
          <a:lstStyle/>
          <a:p>
            <a:pPr marL="114300" lvl="0" indent="0">
              <a:spcBef>
                <a:spcPts val="0"/>
              </a:spcBef>
              <a:buClr>
                <a:srgbClr val="B7B7B7"/>
              </a:buClr>
              <a:buSzPts val="1800"/>
              <a:buNone/>
            </a:pPr>
            <a:endParaRPr lang="en-US" sz="2200" dirty="0">
              <a:solidFill>
                <a:schemeClr val="tx2"/>
              </a:solidFill>
              <a:latin typeface="Optima" panose="02000503060000020004" pitchFamily="2" charset="0"/>
            </a:endParaRPr>
          </a:p>
          <a:p>
            <a:pPr marL="457200" lvl="0">
              <a:spcBef>
                <a:spcPts val="0"/>
              </a:spcBef>
              <a:buClr>
                <a:srgbClr val="B7B7B7"/>
              </a:buClr>
              <a:buSzPts val="1800"/>
              <a:buFont typeface="Wingdings" pitchFamily="2" charset="2"/>
              <a:buChar char="q"/>
            </a:pPr>
            <a:r>
              <a:rPr lang="en-US" sz="2200" dirty="0">
                <a:solidFill>
                  <a:schemeClr val="tx2"/>
                </a:solidFill>
                <a:latin typeface="Optima" panose="02000503060000020004" pitchFamily="2" charset="0"/>
              </a:rPr>
              <a:t>Carefully selected practitioners receive coordinated training, coaching, and frequent performance assessments</a:t>
            </a:r>
          </a:p>
          <a:p>
            <a:pPr marL="457200" lvl="0">
              <a:spcBef>
                <a:spcPts val="0"/>
              </a:spcBef>
              <a:buClr>
                <a:srgbClr val="B7B7B7"/>
              </a:buClr>
              <a:buSzPts val="1800"/>
              <a:buFont typeface="Wingdings" pitchFamily="2" charset="2"/>
              <a:buChar char="q"/>
            </a:pPr>
            <a:endParaRPr lang="en-US" sz="2200" dirty="0">
              <a:solidFill>
                <a:schemeClr val="tx2"/>
              </a:solidFill>
              <a:latin typeface="Optima" panose="02000503060000020004" pitchFamily="2" charset="0"/>
            </a:endParaRPr>
          </a:p>
          <a:p>
            <a:pPr marL="114300" lvl="0" indent="0">
              <a:spcBef>
                <a:spcPts val="0"/>
              </a:spcBef>
              <a:buClr>
                <a:srgbClr val="B7B7B7"/>
              </a:buClr>
              <a:buSzPts val="1800"/>
              <a:buNone/>
            </a:pPr>
            <a:endParaRPr lang="en-US" sz="2200" dirty="0">
              <a:solidFill>
                <a:schemeClr val="tx2"/>
              </a:solidFill>
              <a:latin typeface="Optima" panose="02000503060000020004" pitchFamily="2" charset="0"/>
            </a:endParaRPr>
          </a:p>
          <a:p>
            <a:pPr marL="457200" lvl="0">
              <a:spcBef>
                <a:spcPts val="0"/>
              </a:spcBef>
              <a:buClr>
                <a:srgbClr val="B7B7B7"/>
              </a:buClr>
              <a:buSzPts val="1800"/>
              <a:buFont typeface="Wingdings" pitchFamily="2" charset="2"/>
              <a:buChar char="q"/>
            </a:pPr>
            <a:r>
              <a:rPr lang="en-US" sz="2200" dirty="0">
                <a:solidFill>
                  <a:schemeClr val="tx2"/>
                </a:solidFill>
                <a:latin typeface="Optima" panose="02000503060000020004" pitchFamily="2" charset="0"/>
              </a:rPr>
              <a:t>Organizations provide the infrastructure necessary for timely training, skillful supervision and coaching, and regular process and outcome evaluation</a:t>
            </a:r>
          </a:p>
          <a:p>
            <a:pPr marL="0" lvl="0" indent="0" algn="r">
              <a:spcBef>
                <a:spcPts val="0"/>
              </a:spcBef>
              <a:spcAft>
                <a:spcPts val="1600"/>
              </a:spcAft>
              <a:buNone/>
            </a:pPr>
            <a:r>
              <a:rPr lang="en-US" sz="1400" dirty="0">
                <a:latin typeface="Optima" panose="02000503060000020004" pitchFamily="2" charset="0"/>
              </a:rPr>
              <a:t>(</a:t>
            </a:r>
            <a:r>
              <a:rPr lang="en-US" sz="1400" dirty="0" err="1">
                <a:latin typeface="Optima" panose="02000503060000020004" pitchFamily="2" charset="0"/>
              </a:rPr>
              <a:t>Fixsen</a:t>
            </a:r>
            <a:r>
              <a:rPr lang="en-US" sz="1400" dirty="0">
                <a:latin typeface="Optima" panose="02000503060000020004" pitchFamily="2" charset="0"/>
              </a:rPr>
              <a:t> et. al., 2005)</a:t>
            </a:r>
            <a:endParaRPr lang="en-US" sz="1100" dirty="0">
              <a:solidFill>
                <a:srgbClr val="B7B7B7"/>
              </a:solidFill>
              <a:latin typeface="Optima" panose="02000503060000020004" pitchFamily="2" charset="0"/>
            </a:endParaRPr>
          </a:p>
          <a:p>
            <a:pPr marL="0" indent="0">
              <a:buNone/>
            </a:pPr>
            <a:endParaRPr lang="en-US" dirty="0">
              <a:latin typeface="Optima" panose="02000503060000020004" pitchFamily="2" charset="0"/>
            </a:endParaRPr>
          </a:p>
        </p:txBody>
      </p:sp>
      <p:pic>
        <p:nvPicPr>
          <p:cNvPr id="6" name="Content Placeholder 5">
            <a:extLst>
              <a:ext uri="{FF2B5EF4-FFF2-40B4-BE49-F238E27FC236}">
                <a16:creationId xmlns:a16="http://schemas.microsoft.com/office/drawing/2014/main" id="{D8F6F7BF-08D7-D247-8C33-6A4068B00271}"/>
              </a:ext>
            </a:extLst>
          </p:cNvPr>
          <p:cNvPicPr>
            <a:picLocks noGrp="1" noChangeAspect="1"/>
          </p:cNvPicPr>
          <p:nvPr>
            <p:ph sz="half" idx="2"/>
          </p:nvPr>
        </p:nvPicPr>
        <p:blipFill>
          <a:blip r:embed="rId5"/>
          <a:stretch>
            <a:fillRect/>
          </a:stretch>
        </p:blipFill>
        <p:spPr>
          <a:xfrm>
            <a:off x="279366" y="1774458"/>
            <a:ext cx="3106123" cy="3051147"/>
          </a:xfrm>
          <a:prstGeom prst="rect">
            <a:avLst/>
          </a:prstGeom>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3" name="Audio Recording Oct 19, 2020 at 12:05:57 PM" descr="Audio Recording Oct 19, 2020 at 12:05:57 PM">
            <a:hlinkClick r:id="" action="ppaction://media"/>
            <a:extLst>
              <a:ext uri="{FF2B5EF4-FFF2-40B4-BE49-F238E27FC236}">
                <a16:creationId xmlns:a16="http://schemas.microsoft.com/office/drawing/2014/main" id="{9A51B6EA-512E-DC42-AE47-86E941B2F8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4489" y="314254"/>
            <a:ext cx="600145" cy="600145"/>
          </a:xfrm>
          <a:prstGeom prst="rect">
            <a:avLst/>
          </a:prstGeom>
          <a:solidFill>
            <a:srgbClr val="FFC000"/>
          </a:solidFill>
        </p:spPr>
      </p:pic>
    </p:spTree>
    <p:extLst>
      <p:ext uri="{BB962C8B-B14F-4D97-AF65-F5344CB8AC3E}">
        <p14:creationId xmlns:p14="http://schemas.microsoft.com/office/powerpoint/2010/main" val="8710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Optima" panose="02000503060000020004" pitchFamily="2" charset="0"/>
                <a:cs typeface="Helvetica"/>
              </a:rPr>
              <a:t>What about the school environment…</a:t>
            </a:r>
          </a:p>
        </p:txBody>
      </p:sp>
      <p:sp>
        <p:nvSpPr>
          <p:cNvPr id="6" name="Content Placeholder 5">
            <a:extLst>
              <a:ext uri="{FF2B5EF4-FFF2-40B4-BE49-F238E27FC236}">
                <a16:creationId xmlns:a16="http://schemas.microsoft.com/office/drawing/2014/main" id="{81BF95B4-B37B-DB47-A150-AF3F72933E74}"/>
              </a:ext>
            </a:extLst>
          </p:cNvPr>
          <p:cNvSpPr>
            <a:spLocks noGrp="1"/>
          </p:cNvSpPr>
          <p:nvPr>
            <p:ph sz="half" idx="1"/>
          </p:nvPr>
        </p:nvSpPr>
        <p:spPr>
          <a:xfrm>
            <a:off x="4818743" y="1917063"/>
            <a:ext cx="4038600" cy="4525963"/>
          </a:xfrm>
        </p:spPr>
        <p:txBody>
          <a:bodyPr/>
          <a:lstStyle/>
          <a:p>
            <a:pPr>
              <a:buFont typeface="Wingdings" pitchFamily="2" charset="2"/>
              <a:buChar char="q"/>
            </a:pPr>
            <a:r>
              <a:rPr lang="en-US" dirty="0">
                <a:solidFill>
                  <a:schemeClr val="tx2"/>
                </a:solidFill>
                <a:latin typeface="Optima" panose="02000503060000020004" pitchFamily="2" charset="0"/>
              </a:rPr>
              <a:t>Makes group interventions ideal</a:t>
            </a:r>
          </a:p>
          <a:p>
            <a:pPr>
              <a:buFont typeface="Wingdings" pitchFamily="2" charset="2"/>
              <a:buChar char="q"/>
            </a:pPr>
            <a:r>
              <a:rPr lang="en-US" dirty="0">
                <a:solidFill>
                  <a:schemeClr val="tx2"/>
                </a:solidFill>
                <a:latin typeface="Optima" panose="02000503060000020004" pitchFamily="2" charset="0"/>
              </a:rPr>
              <a:t>Makes group interventions difficult</a:t>
            </a:r>
          </a:p>
          <a:p>
            <a:pPr>
              <a:buFont typeface="Wingdings" pitchFamily="2" charset="2"/>
              <a:buChar char="q"/>
            </a:pPr>
            <a:r>
              <a:rPr lang="en-US" dirty="0">
                <a:solidFill>
                  <a:schemeClr val="tx2"/>
                </a:solidFill>
                <a:latin typeface="Optima" panose="02000503060000020004" pitchFamily="2" charset="0"/>
              </a:rPr>
              <a:t>How do you choose who is in what groups?</a:t>
            </a:r>
          </a:p>
          <a:p>
            <a:endParaRPr lang="en-US" dirty="0">
              <a:solidFill>
                <a:schemeClr val="tx2"/>
              </a:solidFill>
              <a:latin typeface="Optima" panose="02000503060000020004" pitchFamily="2" charset="0"/>
            </a:endParaRPr>
          </a:p>
        </p:txBody>
      </p:sp>
      <p:sp>
        <p:nvSpPr>
          <p:cNvPr id="7" name="Content Placeholder 6">
            <a:extLst>
              <a:ext uri="{FF2B5EF4-FFF2-40B4-BE49-F238E27FC236}">
                <a16:creationId xmlns:a16="http://schemas.microsoft.com/office/drawing/2014/main" id="{59BBDF67-6780-4E4E-BB19-FFB98D67DBC0}"/>
              </a:ext>
            </a:extLst>
          </p:cNvPr>
          <p:cNvSpPr>
            <a:spLocks noGrp="1"/>
          </p:cNvSpPr>
          <p:nvPr>
            <p:ph sz="half" idx="2"/>
          </p:nvPr>
        </p:nvSpPr>
        <p:spPr>
          <a:xfrm>
            <a:off x="286657" y="5082521"/>
            <a:ext cx="8316686" cy="1539369"/>
          </a:xfrm>
        </p:spPr>
        <p:txBody>
          <a:bodyPr/>
          <a:lstStyle/>
          <a:p>
            <a:pPr marL="57150" indent="0">
              <a:buNone/>
            </a:pPr>
            <a:r>
              <a:rPr lang="en-US" dirty="0">
                <a:solidFill>
                  <a:schemeClr val="tx2"/>
                </a:solidFill>
                <a:latin typeface="Optima" panose="02000503060000020004" pitchFamily="2" charset="0"/>
              </a:rPr>
              <a:t>There is a process for organizing and delivering group interventions</a:t>
            </a:r>
          </a:p>
          <a:p>
            <a:pPr lvl="1">
              <a:buFont typeface="Wingdings" pitchFamily="2" charset="2"/>
              <a:buChar char="q"/>
            </a:pPr>
            <a:r>
              <a:rPr lang="en-US" dirty="0">
                <a:solidFill>
                  <a:schemeClr val="tx2"/>
                </a:solidFill>
                <a:latin typeface="Optima" panose="02000503060000020004" pitchFamily="2" charset="0"/>
              </a:rPr>
              <a:t>5 stage process</a:t>
            </a:r>
          </a:p>
          <a:p>
            <a:endParaRPr lang="en-US" dirty="0">
              <a:solidFill>
                <a:schemeClr val="tx2"/>
              </a:solidFill>
              <a:latin typeface="Optima" panose="02000503060000020004" pitchFamily="2" charset="0"/>
            </a:endParaRP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9" name="Picture 8">
            <a:extLst>
              <a:ext uri="{FF2B5EF4-FFF2-40B4-BE49-F238E27FC236}">
                <a16:creationId xmlns:a16="http://schemas.microsoft.com/office/drawing/2014/main" id="{D1539E2E-E23C-3048-A347-DFF2A5640F5B}"/>
              </a:ext>
            </a:extLst>
          </p:cNvPr>
          <p:cNvPicPr>
            <a:picLocks noChangeAspect="1"/>
          </p:cNvPicPr>
          <p:nvPr/>
        </p:nvPicPr>
        <p:blipFill>
          <a:blip r:embed="rId6"/>
          <a:stretch>
            <a:fillRect/>
          </a:stretch>
        </p:blipFill>
        <p:spPr>
          <a:xfrm>
            <a:off x="286657" y="1955172"/>
            <a:ext cx="4169229" cy="2906486"/>
          </a:xfrm>
          <a:prstGeom prst="rect">
            <a:avLst/>
          </a:prstGeom>
          <a:effectLst>
            <a:softEdge rad="165100"/>
          </a:effectLst>
        </p:spPr>
      </p:pic>
      <p:pic>
        <p:nvPicPr>
          <p:cNvPr id="3" name="Audio Recording Oct 19, 2020 at 12:22:52 PM" descr="Audio Recording Oct 19, 2020 at 12:22:52 PM">
            <a:hlinkClick r:id="" action="ppaction://media"/>
            <a:extLst>
              <a:ext uri="{FF2B5EF4-FFF2-40B4-BE49-F238E27FC236}">
                <a16:creationId xmlns:a16="http://schemas.microsoft.com/office/drawing/2014/main" id="{FEE5B44F-C883-8A45-B2A1-7FD91A3057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5347" y="294179"/>
            <a:ext cx="566231" cy="566231"/>
          </a:xfrm>
          <a:prstGeom prst="rect">
            <a:avLst/>
          </a:prstGeom>
          <a:solidFill>
            <a:srgbClr val="FFC000"/>
          </a:solidFill>
        </p:spPr>
      </p:pic>
    </p:spTree>
    <p:extLst>
      <p:ext uri="{BB962C8B-B14F-4D97-AF65-F5344CB8AC3E}">
        <p14:creationId xmlns:p14="http://schemas.microsoft.com/office/powerpoint/2010/main" val="34406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7"/>
            <a:ext cx="8229600" cy="1143000"/>
          </a:xfrm>
        </p:spPr>
        <p:txBody>
          <a:bodyPr/>
          <a:lstStyle/>
          <a:p>
            <a:r>
              <a:rPr lang="en-US" b="1" dirty="0">
                <a:solidFill>
                  <a:schemeClr val="tx2"/>
                </a:solidFill>
                <a:latin typeface="Optima" panose="02000503060000020004" pitchFamily="2" charset="0"/>
                <a:cs typeface="Helvetica"/>
              </a:rPr>
              <a:t>Group Stages </a:t>
            </a:r>
            <a:r>
              <a:rPr lang="en-US" sz="2800" b="1" dirty="0">
                <a:solidFill>
                  <a:schemeClr val="tx2"/>
                </a:solidFill>
                <a:latin typeface="Optima" panose="02000503060000020004" pitchFamily="2" charset="0"/>
                <a:cs typeface="Helvetica"/>
              </a:rPr>
              <a:t>(</a:t>
            </a:r>
            <a:r>
              <a:rPr lang="en-US" sz="2800" b="1" dirty="0" err="1">
                <a:solidFill>
                  <a:schemeClr val="tx2"/>
                </a:solidFill>
                <a:latin typeface="Optima" panose="02000503060000020004" pitchFamily="2" charset="0"/>
                <a:cs typeface="Helvetica"/>
              </a:rPr>
              <a:t>Crespi</a:t>
            </a:r>
            <a:r>
              <a:rPr lang="en-US" sz="2800" b="1" dirty="0">
                <a:solidFill>
                  <a:schemeClr val="tx2"/>
                </a:solidFill>
                <a:latin typeface="Optima" panose="02000503060000020004" pitchFamily="2" charset="0"/>
                <a:cs typeface="Helvetica"/>
              </a:rPr>
              <a:t>, 2009)</a:t>
            </a:r>
            <a:r>
              <a:rPr lang="en-US" b="1" dirty="0">
                <a:solidFill>
                  <a:schemeClr val="tx2"/>
                </a:solidFill>
                <a:latin typeface="Optima" panose="02000503060000020004" pitchFamily="2" charset="0"/>
                <a:cs typeface="Helvetica"/>
              </a:rPr>
              <a:t> </a:t>
            </a:r>
          </a:p>
        </p:txBody>
      </p:sp>
      <p:graphicFrame>
        <p:nvGraphicFramePr>
          <p:cNvPr id="6" name="Content Placeholder 5">
            <a:extLst>
              <a:ext uri="{FF2B5EF4-FFF2-40B4-BE49-F238E27FC236}">
                <a16:creationId xmlns:a16="http://schemas.microsoft.com/office/drawing/2014/main" id="{76219138-E9D8-1C45-B766-9B814098B6A1}"/>
              </a:ext>
            </a:extLst>
          </p:cNvPr>
          <p:cNvGraphicFramePr>
            <a:graphicFrameLocks noGrp="1"/>
          </p:cNvGraphicFramePr>
          <p:nvPr>
            <p:ph idx="1"/>
            <p:extLst>
              <p:ext uri="{D42A27DB-BD31-4B8C-83A1-F6EECF244321}">
                <p14:modId xmlns:p14="http://schemas.microsoft.com/office/powerpoint/2010/main" val="1736587915"/>
              </p:ext>
            </p:extLst>
          </p:nvPr>
        </p:nvGraphicFramePr>
        <p:xfrm>
          <a:off x="188687" y="578218"/>
          <a:ext cx="8810170" cy="60201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p:nvPr/>
        </p:nvPicPr>
        <p:blipFill>
          <a:blip r:embed="rId10">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3" name="Audio Recording Oct 19, 2020 at 12:41:00 PM" descr="Audio Recording Oct 19, 2020 at 12:41:00 PM">
            <a:hlinkClick r:id="" action="ppaction://media"/>
            <a:extLst>
              <a:ext uri="{FF2B5EF4-FFF2-40B4-BE49-F238E27FC236}">
                <a16:creationId xmlns:a16="http://schemas.microsoft.com/office/drawing/2014/main" id="{5FBAA5DE-FDDF-DA4E-B7B2-641D6332551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01446" y="293738"/>
            <a:ext cx="568960" cy="568960"/>
          </a:xfrm>
          <a:prstGeom prst="rect">
            <a:avLst/>
          </a:prstGeom>
          <a:solidFill>
            <a:srgbClr val="FFC000"/>
          </a:solidFill>
        </p:spPr>
      </p:pic>
    </p:spTree>
    <p:extLst>
      <p:ext uri="{BB962C8B-B14F-4D97-AF65-F5344CB8AC3E}">
        <p14:creationId xmlns:p14="http://schemas.microsoft.com/office/powerpoint/2010/main" val="21876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88;p19">
            <a:extLst>
              <a:ext uri="{FF2B5EF4-FFF2-40B4-BE49-F238E27FC236}">
                <a16:creationId xmlns:a16="http://schemas.microsoft.com/office/drawing/2014/main" id="{D4810CD6-9A4F-DE45-BCC8-894C0C3B4F8B}"/>
              </a:ext>
            </a:extLst>
          </p:cNvPr>
          <p:cNvSpPr txBox="1">
            <a:spLocks/>
          </p:cNvSpPr>
          <p:nvPr/>
        </p:nvSpPr>
        <p:spPr>
          <a:xfrm>
            <a:off x="457200" y="274638"/>
            <a:ext cx="8229600" cy="700881"/>
          </a:xfrm>
          <a:prstGeom prst="rect">
            <a:avLst/>
          </a:prstGeom>
        </p:spPr>
        <p:txBody>
          <a:bodyPr spcFirstLastPara="1" lIns="91425" tIns="91425" rIns="91425" bIns="91425" anchorCtr="0">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3600" kern="1200" dirty="0">
                <a:solidFill>
                  <a:schemeClr val="tx2"/>
                </a:solidFill>
                <a:latin typeface="Optima" panose="02000503060000020004" pitchFamily="2" charset="0"/>
              </a:rPr>
              <a:t>Stage 1: The Forming Stage</a:t>
            </a:r>
            <a:endParaRPr lang="en-US" sz="3600" i="1" kern="1200" dirty="0">
              <a:solidFill>
                <a:schemeClr val="tx2"/>
              </a:solidFill>
              <a:latin typeface="Optima" panose="02000503060000020004" pitchFamily="2" charset="0"/>
            </a:endParaRPr>
          </a:p>
        </p:txBody>
      </p:sp>
      <p:pic>
        <p:nvPicPr>
          <p:cNvPr id="15" name="Content Placeholder 14" descr="A close up of a sign&#10;&#10;Description automatically generated">
            <a:extLst>
              <a:ext uri="{FF2B5EF4-FFF2-40B4-BE49-F238E27FC236}">
                <a16:creationId xmlns:a16="http://schemas.microsoft.com/office/drawing/2014/main" id="{860C57B6-E5A6-5447-8EA6-2DEEB5F3E7A1}"/>
              </a:ext>
            </a:extLst>
          </p:cNvPr>
          <p:cNvPicPr>
            <a:picLocks noGrp="1" noChangeAspect="1"/>
          </p:cNvPicPr>
          <p:nvPr>
            <p:ph sz="half" idx="1"/>
          </p:nvPr>
        </p:nvPicPr>
        <p:blipFill>
          <a:blip r:embed="rId5">
            <a:duotone>
              <a:schemeClr val="accent1">
                <a:shade val="45000"/>
                <a:satMod val="135000"/>
              </a:schemeClr>
              <a:prstClr val="white"/>
            </a:duotone>
          </a:blip>
          <a:stretch>
            <a:fillRect/>
          </a:stretch>
        </p:blipFill>
        <p:spPr>
          <a:xfrm>
            <a:off x="457200" y="1843881"/>
            <a:ext cx="3337719" cy="3337719"/>
          </a:xfrm>
          <a:prstGeom prst="rect">
            <a:avLst/>
          </a:prstGeom>
          <a:noFill/>
        </p:spPr>
      </p:pic>
      <p:sp>
        <p:nvSpPr>
          <p:cNvPr id="9" name="Google Shape;89;p19">
            <a:extLst>
              <a:ext uri="{FF2B5EF4-FFF2-40B4-BE49-F238E27FC236}">
                <a16:creationId xmlns:a16="http://schemas.microsoft.com/office/drawing/2014/main" id="{324828AD-2814-0D49-8BB3-0A287E358FE6}"/>
              </a:ext>
            </a:extLst>
          </p:cNvPr>
          <p:cNvSpPr txBox="1">
            <a:spLocks/>
          </p:cNvSpPr>
          <p:nvPr/>
        </p:nvSpPr>
        <p:spPr>
          <a:xfrm>
            <a:off x="3860800" y="975520"/>
            <a:ext cx="5138057" cy="5508596"/>
          </a:xfrm>
          <a:prstGeom prst="rect">
            <a:avLst/>
          </a:prstGeom>
        </p:spPr>
        <p:txBody>
          <a:bodyPr spcFirstLastPara="1" lIns="91425" tIns="91425" rIns="91425" bIns="91425" anchorCtr="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pitchFamily="2" charset="2"/>
              <a:buChar char="q"/>
            </a:pPr>
            <a:r>
              <a:rPr lang="en-US" sz="2400" dirty="0">
                <a:solidFill>
                  <a:schemeClr val="tx2"/>
                </a:solidFill>
                <a:latin typeface="Optima" panose="02000503060000020004" pitchFamily="2" charset="0"/>
              </a:rPr>
              <a:t>Initial orientation to the group with dependence and structure formation. </a:t>
            </a:r>
          </a:p>
          <a:p>
            <a:pPr>
              <a:lnSpc>
                <a:spcPct val="90000"/>
              </a:lnSpc>
              <a:buFont typeface="Wingdings" pitchFamily="2" charset="2"/>
              <a:buChar char="q"/>
            </a:pPr>
            <a:endParaRPr lang="en-US" sz="2400" dirty="0">
              <a:solidFill>
                <a:schemeClr val="tx2"/>
              </a:solidFill>
              <a:latin typeface="Optima" panose="02000503060000020004" pitchFamily="2" charset="0"/>
            </a:endParaRPr>
          </a:p>
          <a:p>
            <a:pPr>
              <a:lnSpc>
                <a:spcPct val="90000"/>
              </a:lnSpc>
              <a:buFont typeface="Wingdings" pitchFamily="2" charset="2"/>
              <a:buChar char="q"/>
            </a:pPr>
            <a:r>
              <a:rPr lang="en-US" sz="2400" dirty="0">
                <a:solidFill>
                  <a:schemeClr val="tx2"/>
                </a:solidFill>
                <a:latin typeface="Optima" panose="02000503060000020004" pitchFamily="2" charset="0"/>
              </a:rPr>
              <a:t>Polite discourse, rules, and silences are typical of this stage.</a:t>
            </a:r>
          </a:p>
          <a:p>
            <a:pPr>
              <a:lnSpc>
                <a:spcPct val="90000"/>
              </a:lnSpc>
              <a:buFont typeface="Wingdings" pitchFamily="2" charset="2"/>
              <a:buChar char="q"/>
            </a:pPr>
            <a:endParaRPr lang="en-US" sz="2400" dirty="0">
              <a:solidFill>
                <a:schemeClr val="tx2"/>
              </a:solidFill>
              <a:latin typeface="Optima" panose="02000503060000020004" pitchFamily="2" charset="0"/>
            </a:endParaRP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Courtesy</a:t>
            </a:r>
          </a:p>
          <a:p>
            <a:pPr marL="857250" lvl="1">
              <a:lnSpc>
                <a:spcPct val="90000"/>
              </a:lnSpc>
              <a:buSzPts val="1800"/>
              <a:buFont typeface="Wingdings" pitchFamily="2" charset="2"/>
              <a:buChar char="q"/>
            </a:pPr>
            <a:r>
              <a:rPr lang="en-US" sz="1800" dirty="0">
                <a:solidFill>
                  <a:schemeClr val="tx2"/>
                </a:solidFill>
                <a:latin typeface="Optima" panose="02000503060000020004" pitchFamily="2" charset="0"/>
              </a:rPr>
              <a:t> Meet, greet, and develop rapport</a:t>
            </a: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Confusion: </a:t>
            </a:r>
          </a:p>
          <a:p>
            <a:pPr marL="857250" lvl="1">
              <a:lnSpc>
                <a:spcPct val="90000"/>
              </a:lnSpc>
              <a:buSzPts val="1800"/>
              <a:buFont typeface="Wingdings" pitchFamily="2" charset="2"/>
              <a:buChar char="q"/>
            </a:pPr>
            <a:r>
              <a:rPr lang="en-US" sz="1800" dirty="0">
                <a:solidFill>
                  <a:schemeClr val="tx2"/>
                </a:solidFill>
                <a:latin typeface="Optima" panose="02000503060000020004" pitchFamily="2" charset="0"/>
              </a:rPr>
              <a:t>Following basic instructions, members operate with little direction</a:t>
            </a: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Caution: </a:t>
            </a:r>
          </a:p>
          <a:p>
            <a:pPr marL="857250" lvl="1">
              <a:lnSpc>
                <a:spcPct val="90000"/>
              </a:lnSpc>
              <a:buSzPts val="1800"/>
              <a:buFont typeface="Wingdings" pitchFamily="2" charset="2"/>
              <a:buChar char="q"/>
            </a:pPr>
            <a:r>
              <a:rPr lang="en-US" sz="1800" dirty="0">
                <a:solidFill>
                  <a:schemeClr val="tx2"/>
                </a:solidFill>
                <a:latin typeface="Optima" panose="02000503060000020004" pitchFamily="2" charset="0"/>
              </a:rPr>
              <a:t>There is concern about statements outside boundaries</a:t>
            </a:r>
          </a:p>
          <a:p>
            <a:pPr marL="457200">
              <a:lnSpc>
                <a:spcPct val="90000"/>
              </a:lnSpc>
              <a:buSzPts val="1800"/>
              <a:buFont typeface="Wingdings" pitchFamily="2" charset="2"/>
              <a:buChar char="q"/>
            </a:pPr>
            <a:r>
              <a:rPr lang="en-US" sz="2400" dirty="0">
                <a:solidFill>
                  <a:schemeClr val="tx2"/>
                </a:solidFill>
                <a:latin typeface="Optima" panose="02000503060000020004" pitchFamily="2" charset="0"/>
              </a:rPr>
              <a:t>Commonality: </a:t>
            </a:r>
          </a:p>
          <a:p>
            <a:pPr marL="857250" lvl="1">
              <a:lnSpc>
                <a:spcPct val="90000"/>
              </a:lnSpc>
              <a:buSzPts val="1800"/>
              <a:buFont typeface="Wingdings" pitchFamily="2" charset="2"/>
              <a:buChar char="q"/>
            </a:pPr>
            <a:r>
              <a:rPr lang="en-US" sz="1800" dirty="0">
                <a:solidFill>
                  <a:schemeClr val="tx2"/>
                </a:solidFill>
                <a:latin typeface="Optima" panose="02000503060000020004" pitchFamily="2" charset="0"/>
              </a:rPr>
              <a:t>Bonds of similarity among members emerge</a:t>
            </a:r>
          </a:p>
        </p:txBody>
      </p:sp>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2" name="Audio Recording Oct 19, 2020 at 12:59:04 PM" descr="Audio Recording Oct 19, 2020 at 12:59:04 PM">
            <a:hlinkClick r:id="" action="ppaction://media"/>
            <a:extLst>
              <a:ext uri="{FF2B5EF4-FFF2-40B4-BE49-F238E27FC236}">
                <a16:creationId xmlns:a16="http://schemas.microsoft.com/office/drawing/2014/main" id="{857D345D-2D6F-5C47-97F3-72B5461C67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5970" y="245722"/>
            <a:ext cx="541659" cy="541659"/>
          </a:xfrm>
          <a:prstGeom prst="rect">
            <a:avLst/>
          </a:prstGeom>
          <a:solidFill>
            <a:srgbClr val="FFC000"/>
          </a:solidFill>
        </p:spPr>
      </p:pic>
    </p:spTree>
    <p:extLst>
      <p:ext uri="{BB962C8B-B14F-4D97-AF65-F5344CB8AC3E}">
        <p14:creationId xmlns:p14="http://schemas.microsoft.com/office/powerpoint/2010/main" val="380556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troduction to Group Interventions" id="{B279D0EE-377F-2744-B61A-0D3BD7FB5F91}" vid="{4A165135-D674-6E45-BDD2-60C3C22C7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773</TotalTime>
  <Words>1197</Words>
  <Application>Microsoft Macintosh PowerPoint</Application>
  <PresentationFormat>On-screen Show (4:3)</PresentationFormat>
  <Paragraphs>169</Paragraphs>
  <Slides>21</Slides>
  <Notes>14</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Georgia</vt:lpstr>
      <vt:lpstr>Helvetica</vt:lpstr>
      <vt:lpstr>Optima</vt:lpstr>
      <vt:lpstr>Wingdings</vt:lpstr>
      <vt:lpstr>Office Theme</vt:lpstr>
      <vt:lpstr>Introduction to Group Interventions </vt:lpstr>
      <vt:lpstr>PowerPoint Presentation</vt:lpstr>
      <vt:lpstr>Share with us…</vt:lpstr>
      <vt:lpstr>High-Need and High-Impact</vt:lpstr>
      <vt:lpstr>Professional Standards &amp; Competency </vt:lpstr>
      <vt:lpstr>High-Impact Implementation</vt:lpstr>
      <vt:lpstr>What about the school environment…</vt:lpstr>
      <vt:lpstr>Group Stages (Crespi, 2009) </vt:lpstr>
      <vt:lpstr>PowerPoint Presentation</vt:lpstr>
      <vt:lpstr>PowerPoint Presentation</vt:lpstr>
      <vt:lpstr>PowerPoint Presentation</vt:lpstr>
      <vt:lpstr>PowerPoint Presentation</vt:lpstr>
      <vt:lpstr>PowerPoint Presentation</vt:lpstr>
      <vt:lpstr>Barriers and Bumps?</vt:lpstr>
      <vt:lpstr>Facilitating awareness</vt:lpstr>
      <vt:lpstr>PowerPoint Presentation</vt:lpstr>
      <vt:lpstr>Therapeutic Factors </vt:lpstr>
      <vt:lpstr>PowerPoint Presentation</vt:lpstr>
      <vt:lpstr>Adjourning…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Group Interventions </dc:title>
  <dc:creator>Gueck, Miriam</dc:creator>
  <cp:lastModifiedBy>Gueck, Miriam</cp:lastModifiedBy>
  <cp:revision>26</cp:revision>
  <dcterms:created xsi:type="dcterms:W3CDTF">2020-10-13T17:59:01Z</dcterms:created>
  <dcterms:modified xsi:type="dcterms:W3CDTF">2021-02-08T11:38:48Z</dcterms:modified>
</cp:coreProperties>
</file>