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2"/>
  </p:notesMasterIdLst>
  <p:sldIdLst>
    <p:sldId id="260" r:id="rId3"/>
    <p:sldId id="261" r:id="rId4"/>
    <p:sldId id="262" r:id="rId5"/>
    <p:sldId id="266" r:id="rId6"/>
    <p:sldId id="267" r:id="rId7"/>
    <p:sldId id="268" r:id="rId8"/>
    <p:sldId id="269" r:id="rId9"/>
    <p:sldId id="258" r:id="rId10"/>
    <p:sldId id="270" r:id="rId11"/>
    <p:sldId id="272" r:id="rId12"/>
    <p:sldId id="274" r:id="rId13"/>
    <p:sldId id="303" r:id="rId14"/>
    <p:sldId id="275" r:id="rId15"/>
    <p:sldId id="304" r:id="rId16"/>
    <p:sldId id="277" r:id="rId17"/>
    <p:sldId id="286" r:id="rId18"/>
    <p:sldId id="279" r:id="rId19"/>
    <p:sldId id="280" r:id="rId20"/>
    <p:sldId id="281" r:id="rId21"/>
    <p:sldId id="273" r:id="rId22"/>
    <p:sldId id="282" r:id="rId23"/>
    <p:sldId id="283" r:id="rId24"/>
    <p:sldId id="284" r:id="rId25"/>
    <p:sldId id="285" r:id="rId26"/>
    <p:sldId id="287" r:id="rId27"/>
    <p:sldId id="288" r:id="rId28"/>
    <p:sldId id="289" r:id="rId29"/>
    <p:sldId id="290" r:id="rId30"/>
    <p:sldId id="291" r:id="rId31"/>
    <p:sldId id="292" r:id="rId32"/>
    <p:sldId id="293" r:id="rId33"/>
    <p:sldId id="295" r:id="rId34"/>
    <p:sldId id="299" r:id="rId35"/>
    <p:sldId id="300" r:id="rId36"/>
    <p:sldId id="301" r:id="rId37"/>
    <p:sldId id="302" r:id="rId38"/>
    <p:sldId id="306" r:id="rId39"/>
    <p:sldId id="263"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134"/>
    <a:srgbClr val="192E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804E6D-BCE9-0AE9-480D-772830039FB1}" v="1" dt="2021-01-09T03:14:57.266"/>
    <p1510:client id="{99F0552B-2E2A-C2DB-49C1-882DCC45C2CF}" v="128" dt="2021-01-09T06:17:05.693"/>
    <p1510:client id="{E5650149-004C-37C4-056B-CB2FBAE46236}" v="2" dt="2021-01-09T05:45:26.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01"/>
  </p:normalViewPr>
  <p:slideViewPr>
    <p:cSldViewPr snapToGrid="0">
      <p:cViewPr varScale="1">
        <p:scale>
          <a:sx n="104" d="100"/>
          <a:sy n="104" d="100"/>
        </p:scale>
        <p:origin x="188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1A2A32-323D-4E26-A8C3-14869EC4EF4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25F57C2A-5225-42B6-9555-9B5E74D67F4F}">
      <dgm:prSet phldrT="[Text]" phldr="0"/>
      <dgm:spPr/>
      <dgm:t>
        <a:bodyPr/>
        <a:lstStyle/>
        <a:p>
          <a:pPr rtl="0"/>
          <a:r>
            <a:rPr lang="en-US">
              <a:latin typeface="Calibri"/>
            </a:rPr>
            <a:t>Enthusiasm about the group</a:t>
          </a:r>
          <a:endParaRPr lang="en-US"/>
        </a:p>
      </dgm:t>
    </dgm:pt>
    <dgm:pt modelId="{1A938AE0-3B5B-4390-8D70-9A8D06FFE143}" type="parTrans" cxnId="{E1BE2C94-669F-4892-934F-5FC2E301B4D0}">
      <dgm:prSet/>
      <dgm:spPr/>
      <dgm:t>
        <a:bodyPr/>
        <a:lstStyle/>
        <a:p>
          <a:endParaRPr lang="en-US"/>
        </a:p>
      </dgm:t>
    </dgm:pt>
    <dgm:pt modelId="{BFCACFE7-1A79-4FED-BF5E-BFCFA3741361}" type="sibTrans" cxnId="{E1BE2C94-669F-4892-934F-5FC2E301B4D0}">
      <dgm:prSet/>
      <dgm:spPr/>
      <dgm:t>
        <a:bodyPr/>
        <a:lstStyle/>
        <a:p>
          <a:endParaRPr lang="en-US"/>
        </a:p>
      </dgm:t>
    </dgm:pt>
    <dgm:pt modelId="{CD2AF93D-44AE-4EB0-A44F-2B9ADB96321E}">
      <dgm:prSet phldrT="[Text]" phldr="0"/>
      <dgm:spPr/>
      <dgm:t>
        <a:bodyPr/>
        <a:lstStyle/>
        <a:p>
          <a:pPr rtl="0"/>
          <a:r>
            <a:rPr lang="en-US">
              <a:latin typeface="Calibri"/>
            </a:rPr>
            <a:t>Build rapport with each group member</a:t>
          </a:r>
          <a:endParaRPr lang="en-US"/>
        </a:p>
      </dgm:t>
    </dgm:pt>
    <dgm:pt modelId="{6F79CB4C-1548-4D3C-9294-11BE07F8524D}" type="parTrans" cxnId="{A4807911-0C91-465C-BE81-774F36631FA5}">
      <dgm:prSet/>
      <dgm:spPr/>
      <dgm:t>
        <a:bodyPr/>
        <a:lstStyle/>
        <a:p>
          <a:endParaRPr lang="en-US"/>
        </a:p>
      </dgm:t>
    </dgm:pt>
    <dgm:pt modelId="{1AFC56E9-0C36-4947-8A1E-1C3741226737}" type="sibTrans" cxnId="{A4807911-0C91-465C-BE81-774F36631FA5}">
      <dgm:prSet/>
      <dgm:spPr/>
      <dgm:t>
        <a:bodyPr/>
        <a:lstStyle/>
        <a:p>
          <a:endParaRPr lang="en-US"/>
        </a:p>
      </dgm:t>
    </dgm:pt>
    <dgm:pt modelId="{00A49546-0E86-4F59-BE37-D203AB2E6C6A}">
      <dgm:prSet phldrT="[Text]" phldr="0"/>
      <dgm:spPr/>
      <dgm:t>
        <a:bodyPr/>
        <a:lstStyle/>
        <a:p>
          <a:pPr rtl="0"/>
          <a:r>
            <a:rPr lang="en-US">
              <a:latin typeface="Calibri"/>
            </a:rPr>
            <a:t>Make all members feel safe and important</a:t>
          </a:r>
          <a:endParaRPr lang="en-US"/>
        </a:p>
      </dgm:t>
    </dgm:pt>
    <dgm:pt modelId="{96867E7A-8A49-41CC-9A25-F3A7D56B4301}" type="parTrans" cxnId="{70DF5314-F1F6-4563-8603-F821460FDF37}">
      <dgm:prSet/>
      <dgm:spPr/>
      <dgm:t>
        <a:bodyPr/>
        <a:lstStyle/>
        <a:p>
          <a:endParaRPr lang="en-US"/>
        </a:p>
      </dgm:t>
    </dgm:pt>
    <dgm:pt modelId="{6136F9C9-B980-4B6A-A7BA-749BBFF4DFCE}" type="sibTrans" cxnId="{70DF5314-F1F6-4563-8603-F821460FDF37}">
      <dgm:prSet/>
      <dgm:spPr/>
      <dgm:t>
        <a:bodyPr/>
        <a:lstStyle/>
        <a:p>
          <a:endParaRPr lang="en-US"/>
        </a:p>
      </dgm:t>
    </dgm:pt>
    <dgm:pt modelId="{71845F65-DD26-4F18-A042-1C69044E15FE}">
      <dgm:prSet phldrT="[Text]" phldr="0"/>
      <dgm:spPr/>
      <dgm:t>
        <a:bodyPr/>
        <a:lstStyle/>
        <a:p>
          <a:pPr rtl="0"/>
          <a:r>
            <a:rPr lang="en-US">
              <a:latin typeface="Calibri"/>
            </a:rPr>
            <a:t>Celebrate group successes</a:t>
          </a:r>
          <a:endParaRPr lang="en-US"/>
        </a:p>
      </dgm:t>
    </dgm:pt>
    <dgm:pt modelId="{F2AD884F-BE1F-4364-91E5-47BA49678264}" type="parTrans" cxnId="{101F2CA2-0D37-447A-AAB4-2A157052AD65}">
      <dgm:prSet/>
      <dgm:spPr/>
      <dgm:t>
        <a:bodyPr/>
        <a:lstStyle/>
        <a:p>
          <a:endParaRPr lang="en-US"/>
        </a:p>
      </dgm:t>
    </dgm:pt>
    <dgm:pt modelId="{BF1A9897-31DE-49E0-92AF-7EFFD5892005}" type="sibTrans" cxnId="{101F2CA2-0D37-447A-AAB4-2A157052AD65}">
      <dgm:prSet/>
      <dgm:spPr/>
      <dgm:t>
        <a:bodyPr/>
        <a:lstStyle/>
        <a:p>
          <a:endParaRPr lang="en-US"/>
        </a:p>
      </dgm:t>
    </dgm:pt>
    <dgm:pt modelId="{E796F5F6-B383-442C-BE97-5351AC06A2F6}" type="pres">
      <dgm:prSet presAssocID="{A31A2A32-323D-4E26-A8C3-14869EC4EF41}" presName="Name0" presStyleCnt="0">
        <dgm:presLayoutVars>
          <dgm:dir/>
          <dgm:resizeHandles val="exact"/>
        </dgm:presLayoutVars>
      </dgm:prSet>
      <dgm:spPr/>
    </dgm:pt>
    <dgm:pt modelId="{FB5C5A7B-A4E4-4C49-8D95-FC4E620434D2}" type="pres">
      <dgm:prSet presAssocID="{25F57C2A-5225-42B6-9555-9B5E74D67F4F}" presName="Name5" presStyleLbl="vennNode1" presStyleIdx="0" presStyleCnt="4">
        <dgm:presLayoutVars>
          <dgm:bulletEnabled val="1"/>
        </dgm:presLayoutVars>
      </dgm:prSet>
      <dgm:spPr/>
    </dgm:pt>
    <dgm:pt modelId="{ED393CF3-0231-47EB-8065-EA963B2C878D}" type="pres">
      <dgm:prSet presAssocID="{BFCACFE7-1A79-4FED-BF5E-BFCFA3741361}" presName="space" presStyleCnt="0"/>
      <dgm:spPr/>
    </dgm:pt>
    <dgm:pt modelId="{F6AF488A-AD83-481C-8DE2-2273F41AB7AF}" type="pres">
      <dgm:prSet presAssocID="{CD2AF93D-44AE-4EB0-A44F-2B9ADB96321E}" presName="Name5" presStyleLbl="vennNode1" presStyleIdx="1" presStyleCnt="4">
        <dgm:presLayoutVars>
          <dgm:bulletEnabled val="1"/>
        </dgm:presLayoutVars>
      </dgm:prSet>
      <dgm:spPr/>
    </dgm:pt>
    <dgm:pt modelId="{6E2789F4-9F84-45E1-8574-791225C58EFA}" type="pres">
      <dgm:prSet presAssocID="{1AFC56E9-0C36-4947-8A1E-1C3741226737}" presName="space" presStyleCnt="0"/>
      <dgm:spPr/>
    </dgm:pt>
    <dgm:pt modelId="{34BA94EC-3184-4514-89D4-E837022D60D5}" type="pres">
      <dgm:prSet presAssocID="{00A49546-0E86-4F59-BE37-D203AB2E6C6A}" presName="Name5" presStyleLbl="vennNode1" presStyleIdx="2" presStyleCnt="4">
        <dgm:presLayoutVars>
          <dgm:bulletEnabled val="1"/>
        </dgm:presLayoutVars>
      </dgm:prSet>
      <dgm:spPr/>
    </dgm:pt>
    <dgm:pt modelId="{304C0E37-B22A-4B96-AE73-BBDAE1DDB40E}" type="pres">
      <dgm:prSet presAssocID="{6136F9C9-B980-4B6A-A7BA-749BBFF4DFCE}" presName="space" presStyleCnt="0"/>
      <dgm:spPr/>
    </dgm:pt>
    <dgm:pt modelId="{4747B318-F750-4370-B178-90B338468F58}" type="pres">
      <dgm:prSet presAssocID="{71845F65-DD26-4F18-A042-1C69044E15FE}" presName="Name5" presStyleLbl="vennNode1" presStyleIdx="3" presStyleCnt="4">
        <dgm:presLayoutVars>
          <dgm:bulletEnabled val="1"/>
        </dgm:presLayoutVars>
      </dgm:prSet>
      <dgm:spPr/>
    </dgm:pt>
  </dgm:ptLst>
  <dgm:cxnLst>
    <dgm:cxn modelId="{A4807911-0C91-465C-BE81-774F36631FA5}" srcId="{A31A2A32-323D-4E26-A8C3-14869EC4EF41}" destId="{CD2AF93D-44AE-4EB0-A44F-2B9ADB96321E}" srcOrd="1" destOrd="0" parTransId="{6F79CB4C-1548-4D3C-9294-11BE07F8524D}" sibTransId="{1AFC56E9-0C36-4947-8A1E-1C3741226737}"/>
    <dgm:cxn modelId="{70DF5314-F1F6-4563-8603-F821460FDF37}" srcId="{A31A2A32-323D-4E26-A8C3-14869EC4EF41}" destId="{00A49546-0E86-4F59-BE37-D203AB2E6C6A}" srcOrd="2" destOrd="0" parTransId="{96867E7A-8A49-41CC-9A25-F3A7D56B4301}" sibTransId="{6136F9C9-B980-4B6A-A7BA-749BBFF4DFCE}"/>
    <dgm:cxn modelId="{9FB34A19-3917-44E8-8418-8A3CE1C2D70F}" type="presOf" srcId="{71845F65-DD26-4F18-A042-1C69044E15FE}" destId="{4747B318-F750-4370-B178-90B338468F58}" srcOrd="0" destOrd="0" presId="urn:microsoft.com/office/officeart/2005/8/layout/venn3"/>
    <dgm:cxn modelId="{14356847-AD7B-41D1-831C-151259E7A434}" type="presOf" srcId="{00A49546-0E86-4F59-BE37-D203AB2E6C6A}" destId="{34BA94EC-3184-4514-89D4-E837022D60D5}" srcOrd="0" destOrd="0" presId="urn:microsoft.com/office/officeart/2005/8/layout/venn3"/>
    <dgm:cxn modelId="{E1BE2C94-669F-4892-934F-5FC2E301B4D0}" srcId="{A31A2A32-323D-4E26-A8C3-14869EC4EF41}" destId="{25F57C2A-5225-42B6-9555-9B5E74D67F4F}" srcOrd="0" destOrd="0" parTransId="{1A938AE0-3B5B-4390-8D70-9A8D06FFE143}" sibTransId="{BFCACFE7-1A79-4FED-BF5E-BFCFA3741361}"/>
    <dgm:cxn modelId="{207ECC9F-62C0-4F2A-848E-DDB482EA6418}" type="presOf" srcId="{25F57C2A-5225-42B6-9555-9B5E74D67F4F}" destId="{FB5C5A7B-A4E4-4C49-8D95-FC4E620434D2}" srcOrd="0" destOrd="0" presId="urn:microsoft.com/office/officeart/2005/8/layout/venn3"/>
    <dgm:cxn modelId="{101F2CA2-0D37-447A-AAB4-2A157052AD65}" srcId="{A31A2A32-323D-4E26-A8C3-14869EC4EF41}" destId="{71845F65-DD26-4F18-A042-1C69044E15FE}" srcOrd="3" destOrd="0" parTransId="{F2AD884F-BE1F-4364-91E5-47BA49678264}" sibTransId="{BF1A9897-31DE-49E0-92AF-7EFFD5892005}"/>
    <dgm:cxn modelId="{5B8746A3-AB7D-4E02-9FF9-3786F481DFE8}" type="presOf" srcId="{A31A2A32-323D-4E26-A8C3-14869EC4EF41}" destId="{E796F5F6-B383-442C-BE97-5351AC06A2F6}" srcOrd="0" destOrd="0" presId="urn:microsoft.com/office/officeart/2005/8/layout/venn3"/>
    <dgm:cxn modelId="{A680C5FB-ADE4-4F64-AF7D-F28C19663828}" type="presOf" srcId="{CD2AF93D-44AE-4EB0-A44F-2B9ADB96321E}" destId="{F6AF488A-AD83-481C-8DE2-2273F41AB7AF}" srcOrd="0" destOrd="0" presId="urn:microsoft.com/office/officeart/2005/8/layout/venn3"/>
    <dgm:cxn modelId="{3ACBC5C4-3D14-4032-9CEA-191F6D1C3C47}" type="presParOf" srcId="{E796F5F6-B383-442C-BE97-5351AC06A2F6}" destId="{FB5C5A7B-A4E4-4C49-8D95-FC4E620434D2}" srcOrd="0" destOrd="0" presId="urn:microsoft.com/office/officeart/2005/8/layout/venn3"/>
    <dgm:cxn modelId="{6DBFA98C-52B9-460C-BC1E-52EFA945D604}" type="presParOf" srcId="{E796F5F6-B383-442C-BE97-5351AC06A2F6}" destId="{ED393CF3-0231-47EB-8065-EA963B2C878D}" srcOrd="1" destOrd="0" presId="urn:microsoft.com/office/officeart/2005/8/layout/venn3"/>
    <dgm:cxn modelId="{DA4A6E9B-E20B-4144-BE13-F59391E479FE}" type="presParOf" srcId="{E796F5F6-B383-442C-BE97-5351AC06A2F6}" destId="{F6AF488A-AD83-481C-8DE2-2273F41AB7AF}" srcOrd="2" destOrd="0" presId="urn:microsoft.com/office/officeart/2005/8/layout/venn3"/>
    <dgm:cxn modelId="{294B77C6-D6B5-42E4-BCCE-DCF08810BA3B}" type="presParOf" srcId="{E796F5F6-B383-442C-BE97-5351AC06A2F6}" destId="{6E2789F4-9F84-45E1-8574-791225C58EFA}" srcOrd="3" destOrd="0" presId="urn:microsoft.com/office/officeart/2005/8/layout/venn3"/>
    <dgm:cxn modelId="{1CB6BA78-E8FD-46F0-BFC9-AA0FB79E465A}" type="presParOf" srcId="{E796F5F6-B383-442C-BE97-5351AC06A2F6}" destId="{34BA94EC-3184-4514-89D4-E837022D60D5}" srcOrd="4" destOrd="0" presId="urn:microsoft.com/office/officeart/2005/8/layout/venn3"/>
    <dgm:cxn modelId="{B583424A-7C9E-44B6-96F3-80327BB96B9A}" type="presParOf" srcId="{E796F5F6-B383-442C-BE97-5351AC06A2F6}" destId="{304C0E37-B22A-4B96-AE73-BBDAE1DDB40E}" srcOrd="5" destOrd="0" presId="urn:microsoft.com/office/officeart/2005/8/layout/venn3"/>
    <dgm:cxn modelId="{D49D9401-0C6E-4E26-A584-F31BD14C1FF8}" type="presParOf" srcId="{E796F5F6-B383-442C-BE97-5351AC06A2F6}" destId="{4747B318-F750-4370-B178-90B338468F58}"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A01F6B-BFB9-4172-94B6-D5CE2AFA3553}" type="doc">
      <dgm:prSet loTypeId="urn:microsoft.com/office/officeart/2018/2/layout/IconLabelList" loCatId="icon" qsTypeId="urn:microsoft.com/office/officeart/2005/8/quickstyle/simple4" qsCatId="simple" csTypeId="urn:microsoft.com/office/officeart/2005/8/colors/accent1_2" csCatId="accent1" phldr="1"/>
      <dgm:spPr/>
      <dgm:t>
        <a:bodyPr/>
        <a:lstStyle/>
        <a:p>
          <a:endParaRPr lang="en-US"/>
        </a:p>
      </dgm:t>
    </dgm:pt>
    <dgm:pt modelId="{F17FE732-C6FD-48F3-A162-D3E55A15105C}">
      <dgm:prSet custT="1"/>
      <dgm:spPr/>
      <dgm:t>
        <a:bodyPr/>
        <a:lstStyle/>
        <a:p>
          <a:pPr rtl="0">
            <a:lnSpc>
              <a:spcPct val="100000"/>
            </a:lnSpc>
          </a:pPr>
          <a:r>
            <a:rPr lang="en-US" sz="2400">
              <a:solidFill>
                <a:schemeClr val="tx2"/>
              </a:solidFill>
              <a:latin typeface="Optima"/>
            </a:rPr>
            <a:t>Increases engagement</a:t>
          </a:r>
        </a:p>
      </dgm:t>
    </dgm:pt>
    <dgm:pt modelId="{9D969C17-1E9B-4771-8FF0-FC76C48157B9}" type="parTrans" cxnId="{AF0DCC86-CBE4-4966-AD7B-F473719D2BA7}">
      <dgm:prSet/>
      <dgm:spPr/>
      <dgm:t>
        <a:bodyPr/>
        <a:lstStyle/>
        <a:p>
          <a:endParaRPr lang="en-US"/>
        </a:p>
      </dgm:t>
    </dgm:pt>
    <dgm:pt modelId="{BFDB23B2-BC03-411F-9AD6-3ACE3E582CEC}" type="sibTrans" cxnId="{AF0DCC86-CBE4-4966-AD7B-F473719D2BA7}">
      <dgm:prSet/>
      <dgm:spPr/>
      <dgm:t>
        <a:bodyPr/>
        <a:lstStyle/>
        <a:p>
          <a:endParaRPr lang="en-US"/>
        </a:p>
      </dgm:t>
    </dgm:pt>
    <dgm:pt modelId="{EE1FEDD2-7B78-4295-AD90-7D6F5C2E2469}">
      <dgm:prSet custT="1"/>
      <dgm:spPr/>
      <dgm:t>
        <a:bodyPr/>
        <a:lstStyle/>
        <a:p>
          <a:pPr rtl="0">
            <a:lnSpc>
              <a:spcPct val="100000"/>
            </a:lnSpc>
          </a:pPr>
          <a:r>
            <a:rPr lang="en-US" sz="2400">
              <a:solidFill>
                <a:schemeClr val="tx2"/>
              </a:solidFill>
              <a:latin typeface="Optima"/>
            </a:rPr>
            <a:t>Opportunity to address occurrences since last session</a:t>
          </a:r>
        </a:p>
      </dgm:t>
    </dgm:pt>
    <dgm:pt modelId="{F7C4272A-08A1-49CD-86AD-F29053FF3207}" type="parTrans" cxnId="{83EC843B-393D-404C-AEEB-9994268077E9}">
      <dgm:prSet/>
      <dgm:spPr/>
      <dgm:t>
        <a:bodyPr/>
        <a:lstStyle/>
        <a:p>
          <a:endParaRPr lang="en-US"/>
        </a:p>
      </dgm:t>
    </dgm:pt>
    <dgm:pt modelId="{F3153A82-97EE-4C97-8884-F9B4B88C3809}" type="sibTrans" cxnId="{83EC843B-393D-404C-AEEB-9994268077E9}">
      <dgm:prSet/>
      <dgm:spPr/>
      <dgm:t>
        <a:bodyPr/>
        <a:lstStyle/>
        <a:p>
          <a:endParaRPr lang="en-US"/>
        </a:p>
      </dgm:t>
    </dgm:pt>
    <dgm:pt modelId="{1D6636C7-2948-4E16-B220-FA8E8D210432}">
      <dgm:prSet custT="1"/>
      <dgm:spPr/>
      <dgm:t>
        <a:bodyPr/>
        <a:lstStyle/>
        <a:p>
          <a:pPr rtl="0">
            <a:lnSpc>
              <a:spcPct val="100000"/>
            </a:lnSpc>
          </a:pPr>
          <a:r>
            <a:rPr lang="en-US" sz="2400">
              <a:solidFill>
                <a:schemeClr val="tx2"/>
              </a:solidFill>
              <a:latin typeface="Optima"/>
            </a:rPr>
            <a:t>Plan length of time and stick to it</a:t>
          </a:r>
        </a:p>
      </dgm:t>
    </dgm:pt>
    <dgm:pt modelId="{2EED6E92-29E2-4437-8F29-DF50E3E6E402}" type="parTrans" cxnId="{898A740F-2DD1-4D14-AFB5-C81F88231CE4}">
      <dgm:prSet/>
      <dgm:spPr/>
      <dgm:t>
        <a:bodyPr/>
        <a:lstStyle/>
        <a:p>
          <a:endParaRPr lang="en-US"/>
        </a:p>
      </dgm:t>
    </dgm:pt>
    <dgm:pt modelId="{14B347C7-05EC-40CD-9DA1-37CE73D451AF}" type="sibTrans" cxnId="{898A740F-2DD1-4D14-AFB5-C81F88231CE4}">
      <dgm:prSet/>
      <dgm:spPr/>
      <dgm:t>
        <a:bodyPr/>
        <a:lstStyle/>
        <a:p>
          <a:endParaRPr lang="en-US"/>
        </a:p>
      </dgm:t>
    </dgm:pt>
    <dgm:pt modelId="{B595840B-7095-4A3C-AABC-51E9571B56E1}" type="pres">
      <dgm:prSet presAssocID="{5EA01F6B-BFB9-4172-94B6-D5CE2AFA3553}" presName="root" presStyleCnt="0">
        <dgm:presLayoutVars>
          <dgm:dir/>
          <dgm:resizeHandles val="exact"/>
        </dgm:presLayoutVars>
      </dgm:prSet>
      <dgm:spPr/>
    </dgm:pt>
    <dgm:pt modelId="{804CD531-007D-4C55-A152-A47C5EA5D8DA}" type="pres">
      <dgm:prSet presAssocID="{F17FE732-C6FD-48F3-A162-D3E55A15105C}" presName="compNode" presStyleCnt="0"/>
      <dgm:spPr/>
    </dgm:pt>
    <dgm:pt modelId="{9ECBC40F-1A5E-45DB-88D1-61A23A8B3C88}" type="pres">
      <dgm:prSet presAssocID="{F17FE732-C6FD-48F3-A162-D3E55A15105C}" presName="iconRect" presStyleLbl="node1" presStyleIdx="0" presStyleCnt="3"/>
      <dgm:spPr>
        <a:prstGeom prst="upArrow">
          <a:avLst/>
        </a:prstGeom>
      </dgm:spPr>
    </dgm:pt>
    <dgm:pt modelId="{3E5F1004-723B-4711-92A1-A273C662F709}" type="pres">
      <dgm:prSet presAssocID="{F17FE732-C6FD-48F3-A162-D3E55A15105C}" presName="spaceRect" presStyleCnt="0"/>
      <dgm:spPr/>
    </dgm:pt>
    <dgm:pt modelId="{4CFDAD58-1AFB-4732-B086-CD2E6712B840}" type="pres">
      <dgm:prSet presAssocID="{F17FE732-C6FD-48F3-A162-D3E55A15105C}" presName="textRect" presStyleLbl="revTx" presStyleIdx="0" presStyleCnt="3">
        <dgm:presLayoutVars>
          <dgm:chMax val="1"/>
          <dgm:chPref val="1"/>
        </dgm:presLayoutVars>
      </dgm:prSet>
      <dgm:spPr/>
    </dgm:pt>
    <dgm:pt modelId="{BF850B33-4C4C-49D1-88B4-F8A8EC32AA69}" type="pres">
      <dgm:prSet presAssocID="{BFDB23B2-BC03-411F-9AD6-3ACE3E582CEC}" presName="sibTrans" presStyleCnt="0"/>
      <dgm:spPr/>
    </dgm:pt>
    <dgm:pt modelId="{12E02B0E-96EB-418C-A453-6BFE041379D8}" type="pres">
      <dgm:prSet presAssocID="{EE1FEDD2-7B78-4295-AD90-7D6F5C2E2469}" presName="compNode" presStyleCnt="0"/>
      <dgm:spPr/>
    </dgm:pt>
    <dgm:pt modelId="{E19F8F33-7BCA-4763-BD73-F87890F82903}" type="pres">
      <dgm:prSet presAssocID="{EE1FEDD2-7B78-4295-AD90-7D6F5C2E2469}" presName="iconRect" presStyleLbl="node1" presStyleIdx="1" presStyleCnt="3"/>
      <dgm:spPr>
        <a:prstGeom prst="wedgeEllipseCallout">
          <a:avLst/>
        </a:prstGeom>
      </dgm:spPr>
    </dgm:pt>
    <dgm:pt modelId="{977D3B86-FE98-45FE-A095-5AB4463BCD2A}" type="pres">
      <dgm:prSet presAssocID="{EE1FEDD2-7B78-4295-AD90-7D6F5C2E2469}" presName="spaceRect" presStyleCnt="0"/>
      <dgm:spPr/>
    </dgm:pt>
    <dgm:pt modelId="{6B03CE0A-790E-4760-A056-CCE9C8DF3B30}" type="pres">
      <dgm:prSet presAssocID="{EE1FEDD2-7B78-4295-AD90-7D6F5C2E2469}" presName="textRect" presStyleLbl="revTx" presStyleIdx="1" presStyleCnt="3">
        <dgm:presLayoutVars>
          <dgm:chMax val="1"/>
          <dgm:chPref val="1"/>
        </dgm:presLayoutVars>
      </dgm:prSet>
      <dgm:spPr/>
    </dgm:pt>
    <dgm:pt modelId="{5226B7EF-D2B7-4781-AE9C-8557CCF18F1E}" type="pres">
      <dgm:prSet presAssocID="{F3153A82-97EE-4C97-8884-F9B4B88C3809}" presName="sibTrans" presStyleCnt="0"/>
      <dgm:spPr/>
    </dgm:pt>
    <dgm:pt modelId="{7E9AC92B-9A47-4C2D-BEF3-CCE4C193059B}" type="pres">
      <dgm:prSet presAssocID="{1D6636C7-2948-4E16-B220-FA8E8D210432}" presName="compNode" presStyleCnt="0"/>
      <dgm:spPr/>
    </dgm:pt>
    <dgm:pt modelId="{1B80EE20-08D6-4316-B8D1-403A7458936B}" type="pres">
      <dgm:prSet presAssocID="{1D6636C7-2948-4E16-B220-FA8E8D210432}" presName="iconRect" presStyleLbl="node1" presStyleIdx="2" presStyleCnt="3"/>
      <dgm:spPr>
        <a:prstGeom prst="dodecagon">
          <a:avLst/>
        </a:prstGeom>
      </dgm:spPr>
    </dgm:pt>
    <dgm:pt modelId="{E0A5AB29-F39C-4474-95E8-A423C21EB4CD}" type="pres">
      <dgm:prSet presAssocID="{1D6636C7-2948-4E16-B220-FA8E8D210432}" presName="spaceRect" presStyleCnt="0"/>
      <dgm:spPr/>
    </dgm:pt>
    <dgm:pt modelId="{DBDF5357-4F6F-4042-858D-F756F21C4FD9}" type="pres">
      <dgm:prSet presAssocID="{1D6636C7-2948-4E16-B220-FA8E8D210432}" presName="textRect" presStyleLbl="revTx" presStyleIdx="2" presStyleCnt="3">
        <dgm:presLayoutVars>
          <dgm:chMax val="1"/>
          <dgm:chPref val="1"/>
        </dgm:presLayoutVars>
      </dgm:prSet>
      <dgm:spPr/>
    </dgm:pt>
  </dgm:ptLst>
  <dgm:cxnLst>
    <dgm:cxn modelId="{898A740F-2DD1-4D14-AFB5-C81F88231CE4}" srcId="{5EA01F6B-BFB9-4172-94B6-D5CE2AFA3553}" destId="{1D6636C7-2948-4E16-B220-FA8E8D210432}" srcOrd="2" destOrd="0" parTransId="{2EED6E92-29E2-4437-8F29-DF50E3E6E402}" sibTransId="{14B347C7-05EC-40CD-9DA1-37CE73D451AF}"/>
    <dgm:cxn modelId="{83EC843B-393D-404C-AEEB-9994268077E9}" srcId="{5EA01F6B-BFB9-4172-94B6-D5CE2AFA3553}" destId="{EE1FEDD2-7B78-4295-AD90-7D6F5C2E2469}" srcOrd="1" destOrd="0" parTransId="{F7C4272A-08A1-49CD-86AD-F29053FF3207}" sibTransId="{F3153A82-97EE-4C97-8884-F9B4B88C3809}"/>
    <dgm:cxn modelId="{EA0A2A3F-5B91-4D13-B265-C560AD2A011E}" type="presOf" srcId="{1D6636C7-2948-4E16-B220-FA8E8D210432}" destId="{DBDF5357-4F6F-4042-858D-F756F21C4FD9}" srcOrd="0" destOrd="0" presId="urn:microsoft.com/office/officeart/2018/2/layout/IconLabelList"/>
    <dgm:cxn modelId="{81EC1052-B09C-4450-BE3C-AE97F0A29BC8}" type="presOf" srcId="{F17FE732-C6FD-48F3-A162-D3E55A15105C}" destId="{4CFDAD58-1AFB-4732-B086-CD2E6712B840}" srcOrd="0" destOrd="0" presId="urn:microsoft.com/office/officeart/2018/2/layout/IconLabelList"/>
    <dgm:cxn modelId="{AF0DCC86-CBE4-4966-AD7B-F473719D2BA7}" srcId="{5EA01F6B-BFB9-4172-94B6-D5CE2AFA3553}" destId="{F17FE732-C6FD-48F3-A162-D3E55A15105C}" srcOrd="0" destOrd="0" parTransId="{9D969C17-1E9B-4771-8FF0-FC76C48157B9}" sibTransId="{BFDB23B2-BC03-411F-9AD6-3ACE3E582CEC}"/>
    <dgm:cxn modelId="{ED6F2BD2-9DB6-407E-BB01-CE9E112E1333}" type="presOf" srcId="{EE1FEDD2-7B78-4295-AD90-7D6F5C2E2469}" destId="{6B03CE0A-790E-4760-A056-CCE9C8DF3B30}" srcOrd="0" destOrd="0" presId="urn:microsoft.com/office/officeart/2018/2/layout/IconLabelList"/>
    <dgm:cxn modelId="{239FC1F7-7395-40E0-8D04-F1374428A173}" type="presOf" srcId="{5EA01F6B-BFB9-4172-94B6-D5CE2AFA3553}" destId="{B595840B-7095-4A3C-AABC-51E9571B56E1}" srcOrd="0" destOrd="0" presId="urn:microsoft.com/office/officeart/2018/2/layout/IconLabelList"/>
    <dgm:cxn modelId="{8BFDA0AD-6354-419D-86D9-47DEAFD3C0CC}" type="presParOf" srcId="{B595840B-7095-4A3C-AABC-51E9571B56E1}" destId="{804CD531-007D-4C55-A152-A47C5EA5D8DA}" srcOrd="0" destOrd="0" presId="urn:microsoft.com/office/officeart/2018/2/layout/IconLabelList"/>
    <dgm:cxn modelId="{8374932F-5C99-47DC-A8A6-D5D4836C4C77}" type="presParOf" srcId="{804CD531-007D-4C55-A152-A47C5EA5D8DA}" destId="{9ECBC40F-1A5E-45DB-88D1-61A23A8B3C88}" srcOrd="0" destOrd="0" presId="urn:microsoft.com/office/officeart/2018/2/layout/IconLabelList"/>
    <dgm:cxn modelId="{EAA6C284-ED9C-49B0-8395-E7786FD78009}" type="presParOf" srcId="{804CD531-007D-4C55-A152-A47C5EA5D8DA}" destId="{3E5F1004-723B-4711-92A1-A273C662F709}" srcOrd="1" destOrd="0" presId="urn:microsoft.com/office/officeart/2018/2/layout/IconLabelList"/>
    <dgm:cxn modelId="{269EB7EA-007E-4442-9170-AE06CCE5B6AE}" type="presParOf" srcId="{804CD531-007D-4C55-A152-A47C5EA5D8DA}" destId="{4CFDAD58-1AFB-4732-B086-CD2E6712B840}" srcOrd="2" destOrd="0" presId="urn:microsoft.com/office/officeart/2018/2/layout/IconLabelList"/>
    <dgm:cxn modelId="{F8AD8569-6051-48FD-B40F-E91C82675B4A}" type="presParOf" srcId="{B595840B-7095-4A3C-AABC-51E9571B56E1}" destId="{BF850B33-4C4C-49D1-88B4-F8A8EC32AA69}" srcOrd="1" destOrd="0" presId="urn:microsoft.com/office/officeart/2018/2/layout/IconLabelList"/>
    <dgm:cxn modelId="{1DC6DB32-2CFB-44AA-8728-AC906CA85282}" type="presParOf" srcId="{B595840B-7095-4A3C-AABC-51E9571B56E1}" destId="{12E02B0E-96EB-418C-A453-6BFE041379D8}" srcOrd="2" destOrd="0" presId="urn:microsoft.com/office/officeart/2018/2/layout/IconLabelList"/>
    <dgm:cxn modelId="{BD57BFE1-2DF9-42FA-9392-EB022989CEAB}" type="presParOf" srcId="{12E02B0E-96EB-418C-A453-6BFE041379D8}" destId="{E19F8F33-7BCA-4763-BD73-F87890F82903}" srcOrd="0" destOrd="0" presId="urn:microsoft.com/office/officeart/2018/2/layout/IconLabelList"/>
    <dgm:cxn modelId="{7BC5B837-A43E-43F8-927A-F47866619902}" type="presParOf" srcId="{12E02B0E-96EB-418C-A453-6BFE041379D8}" destId="{977D3B86-FE98-45FE-A095-5AB4463BCD2A}" srcOrd="1" destOrd="0" presId="urn:microsoft.com/office/officeart/2018/2/layout/IconLabelList"/>
    <dgm:cxn modelId="{01FE283B-3D57-4A04-BF93-71E009EA9EED}" type="presParOf" srcId="{12E02B0E-96EB-418C-A453-6BFE041379D8}" destId="{6B03CE0A-790E-4760-A056-CCE9C8DF3B30}" srcOrd="2" destOrd="0" presId="urn:microsoft.com/office/officeart/2018/2/layout/IconLabelList"/>
    <dgm:cxn modelId="{A6B7EA42-0BB0-4EFD-899C-929E8D1E724C}" type="presParOf" srcId="{B595840B-7095-4A3C-AABC-51E9571B56E1}" destId="{5226B7EF-D2B7-4781-AE9C-8557CCF18F1E}" srcOrd="3" destOrd="0" presId="urn:microsoft.com/office/officeart/2018/2/layout/IconLabelList"/>
    <dgm:cxn modelId="{1754C2FD-971C-492E-8D06-4DF1971797DA}" type="presParOf" srcId="{B595840B-7095-4A3C-AABC-51E9571B56E1}" destId="{7E9AC92B-9A47-4C2D-BEF3-CCE4C193059B}" srcOrd="4" destOrd="0" presId="urn:microsoft.com/office/officeart/2018/2/layout/IconLabelList"/>
    <dgm:cxn modelId="{57412571-1BDB-4E83-A27E-294FA073589E}" type="presParOf" srcId="{7E9AC92B-9A47-4C2D-BEF3-CCE4C193059B}" destId="{1B80EE20-08D6-4316-B8D1-403A7458936B}" srcOrd="0" destOrd="0" presId="urn:microsoft.com/office/officeart/2018/2/layout/IconLabelList"/>
    <dgm:cxn modelId="{4698CDD2-209C-4223-99DE-4E88792F7ED0}" type="presParOf" srcId="{7E9AC92B-9A47-4C2D-BEF3-CCE4C193059B}" destId="{E0A5AB29-F39C-4474-95E8-A423C21EB4CD}" srcOrd="1" destOrd="0" presId="urn:microsoft.com/office/officeart/2018/2/layout/IconLabelList"/>
    <dgm:cxn modelId="{84AB8A54-A02A-4F6E-AFE4-8C56DC3786BF}" type="presParOf" srcId="{7E9AC92B-9A47-4C2D-BEF3-CCE4C193059B}" destId="{DBDF5357-4F6F-4042-858D-F756F21C4FD9}"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22A4A4-2F1D-4FE0-8609-FB9C403A1A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046A65-1128-450A-AC11-5EBA7F928460}">
      <dgm:prSet phldrT="[Text]" phldr="0"/>
      <dgm:spPr/>
      <dgm:t>
        <a:bodyPr/>
        <a:lstStyle/>
        <a:p>
          <a:pPr rtl="0"/>
          <a:r>
            <a:rPr lang="en-US"/>
            <a:t>Be familiar with the definitions, policies, and procedures for abuse and neglect in your state.</a:t>
          </a:r>
        </a:p>
      </dgm:t>
    </dgm:pt>
    <dgm:pt modelId="{084465E0-CB6D-45DA-850A-A94D69740379}" type="parTrans" cxnId="{34BD77E0-747E-441E-A592-687591D2FAEB}">
      <dgm:prSet/>
      <dgm:spPr/>
      <dgm:t>
        <a:bodyPr/>
        <a:lstStyle/>
        <a:p>
          <a:endParaRPr lang="en-US"/>
        </a:p>
      </dgm:t>
    </dgm:pt>
    <dgm:pt modelId="{B1715B6B-2630-43B4-BE4A-11F929137AFA}" type="sibTrans" cxnId="{34BD77E0-747E-441E-A592-687591D2FAEB}">
      <dgm:prSet/>
      <dgm:spPr/>
      <dgm:t>
        <a:bodyPr/>
        <a:lstStyle/>
        <a:p>
          <a:endParaRPr lang="en-US"/>
        </a:p>
      </dgm:t>
    </dgm:pt>
    <dgm:pt modelId="{279C666C-19F3-4513-A28D-72B658AB1815}">
      <dgm:prSet phldrT="[Text]" phldr="0"/>
      <dgm:spPr/>
      <dgm:t>
        <a:bodyPr/>
        <a:lstStyle/>
        <a:p>
          <a:pPr rtl="0"/>
          <a:endParaRPr lang="en-US"/>
        </a:p>
      </dgm:t>
    </dgm:pt>
    <dgm:pt modelId="{DD6B6B3E-8F17-40D8-9917-41A0F9C114D0}" type="parTrans" cxnId="{E7B6E410-EA65-41BD-ABAF-BB71C0703149}">
      <dgm:prSet/>
      <dgm:spPr/>
      <dgm:t>
        <a:bodyPr/>
        <a:lstStyle/>
        <a:p>
          <a:endParaRPr lang="en-US"/>
        </a:p>
      </dgm:t>
    </dgm:pt>
    <dgm:pt modelId="{C39AE011-5BE2-4B23-8A64-008784B09E1C}" type="sibTrans" cxnId="{E7B6E410-EA65-41BD-ABAF-BB71C0703149}">
      <dgm:prSet/>
      <dgm:spPr/>
      <dgm:t>
        <a:bodyPr/>
        <a:lstStyle/>
        <a:p>
          <a:endParaRPr lang="en-US"/>
        </a:p>
      </dgm:t>
    </dgm:pt>
    <dgm:pt modelId="{AE8D9B84-D65E-4E90-9D4B-AF79CF83CD8E}">
      <dgm:prSet phldrT="[Text]" phldr="0"/>
      <dgm:spPr/>
      <dgm:t>
        <a:bodyPr/>
        <a:lstStyle/>
        <a:p>
          <a:pPr rtl="0"/>
          <a:r>
            <a:rPr lang="en-US"/>
            <a:t>Inform group members about the limits of confidentiality during the first group session. Revisit confidentiality and its limits in subsequent sessions.</a:t>
          </a:r>
        </a:p>
      </dgm:t>
    </dgm:pt>
    <dgm:pt modelId="{51088EC6-5E3E-41AA-B644-05E1692A6B5A}" type="parTrans" cxnId="{9FCA946C-53E6-4A92-B9F2-5CCBF0C29C97}">
      <dgm:prSet/>
      <dgm:spPr/>
      <dgm:t>
        <a:bodyPr/>
        <a:lstStyle/>
        <a:p>
          <a:endParaRPr lang="en-US"/>
        </a:p>
      </dgm:t>
    </dgm:pt>
    <dgm:pt modelId="{D4BBABBB-759F-45BC-8494-D566F13BA59A}" type="sibTrans" cxnId="{9FCA946C-53E6-4A92-B9F2-5CCBF0C29C97}">
      <dgm:prSet/>
      <dgm:spPr/>
      <dgm:t>
        <a:bodyPr/>
        <a:lstStyle/>
        <a:p>
          <a:endParaRPr lang="en-US"/>
        </a:p>
      </dgm:t>
    </dgm:pt>
    <dgm:pt modelId="{22269623-1195-4E6B-8FCF-4A00AF83A20A}">
      <dgm:prSet phldrT="[Text]" phldr="0"/>
      <dgm:spPr/>
      <dgm:t>
        <a:bodyPr/>
        <a:lstStyle/>
        <a:p>
          <a:pPr rtl="0"/>
          <a:r>
            <a:rPr lang="en-US"/>
            <a:t>“If you tell me that an adult has done something to hurt you, then I will need to keep you safe by telling your family or another adult.”</a:t>
          </a:r>
        </a:p>
      </dgm:t>
    </dgm:pt>
    <dgm:pt modelId="{CA4B4C04-BDF2-429A-A059-07D1B6644D35}" type="parTrans" cxnId="{F3CDA479-C9E8-41B5-A74B-8994C3EE7163}">
      <dgm:prSet/>
      <dgm:spPr/>
      <dgm:t>
        <a:bodyPr/>
        <a:lstStyle/>
        <a:p>
          <a:endParaRPr lang="en-US"/>
        </a:p>
      </dgm:t>
    </dgm:pt>
    <dgm:pt modelId="{C786B1E4-6DBA-40AC-9640-C6A4526D3888}" type="sibTrans" cxnId="{F3CDA479-C9E8-41B5-A74B-8994C3EE7163}">
      <dgm:prSet/>
      <dgm:spPr/>
      <dgm:t>
        <a:bodyPr/>
        <a:lstStyle/>
        <a:p>
          <a:endParaRPr lang="en-US"/>
        </a:p>
      </dgm:t>
    </dgm:pt>
    <dgm:pt modelId="{DDC4530F-DBD9-4275-8CC8-6C6A9912560F}" type="pres">
      <dgm:prSet presAssocID="{7A22A4A4-2F1D-4FE0-8609-FB9C403A1A44}" presName="linear" presStyleCnt="0">
        <dgm:presLayoutVars>
          <dgm:animLvl val="lvl"/>
          <dgm:resizeHandles val="exact"/>
        </dgm:presLayoutVars>
      </dgm:prSet>
      <dgm:spPr/>
    </dgm:pt>
    <dgm:pt modelId="{B2930C20-1F67-424E-96C1-4BB1AD4DC46D}" type="pres">
      <dgm:prSet presAssocID="{07046A65-1128-450A-AC11-5EBA7F928460}" presName="parentText" presStyleLbl="node1" presStyleIdx="0" presStyleCnt="2">
        <dgm:presLayoutVars>
          <dgm:chMax val="0"/>
          <dgm:bulletEnabled val="1"/>
        </dgm:presLayoutVars>
      </dgm:prSet>
      <dgm:spPr/>
    </dgm:pt>
    <dgm:pt modelId="{FF53E9AD-6BDC-4E2E-898B-C9ED139A0A12}" type="pres">
      <dgm:prSet presAssocID="{07046A65-1128-450A-AC11-5EBA7F928460}" presName="childText" presStyleLbl="revTx" presStyleIdx="0" presStyleCnt="2">
        <dgm:presLayoutVars>
          <dgm:bulletEnabled val="1"/>
        </dgm:presLayoutVars>
      </dgm:prSet>
      <dgm:spPr/>
    </dgm:pt>
    <dgm:pt modelId="{0E145B96-57D6-49B1-ADAA-BB45695B0A16}" type="pres">
      <dgm:prSet presAssocID="{AE8D9B84-D65E-4E90-9D4B-AF79CF83CD8E}" presName="parentText" presStyleLbl="node1" presStyleIdx="1" presStyleCnt="2">
        <dgm:presLayoutVars>
          <dgm:chMax val="0"/>
          <dgm:bulletEnabled val="1"/>
        </dgm:presLayoutVars>
      </dgm:prSet>
      <dgm:spPr/>
    </dgm:pt>
    <dgm:pt modelId="{FE850869-81BA-4CB5-B9DF-E6111AB068ED}" type="pres">
      <dgm:prSet presAssocID="{AE8D9B84-D65E-4E90-9D4B-AF79CF83CD8E}" presName="childText" presStyleLbl="revTx" presStyleIdx="1" presStyleCnt="2">
        <dgm:presLayoutVars>
          <dgm:bulletEnabled val="1"/>
        </dgm:presLayoutVars>
      </dgm:prSet>
      <dgm:spPr/>
    </dgm:pt>
  </dgm:ptLst>
  <dgm:cxnLst>
    <dgm:cxn modelId="{E681CD04-F906-4BC4-8035-9973E4A2B3C6}" type="presOf" srcId="{AE8D9B84-D65E-4E90-9D4B-AF79CF83CD8E}" destId="{0E145B96-57D6-49B1-ADAA-BB45695B0A16}" srcOrd="0" destOrd="0" presId="urn:microsoft.com/office/officeart/2005/8/layout/vList2"/>
    <dgm:cxn modelId="{E7B6E410-EA65-41BD-ABAF-BB71C0703149}" srcId="{07046A65-1128-450A-AC11-5EBA7F928460}" destId="{279C666C-19F3-4513-A28D-72B658AB1815}" srcOrd="0" destOrd="0" parTransId="{DD6B6B3E-8F17-40D8-9917-41A0F9C114D0}" sibTransId="{C39AE011-5BE2-4B23-8A64-008784B09E1C}"/>
    <dgm:cxn modelId="{3E989729-6FA2-4A9D-83FD-DBC5FF65BCBE}" type="presOf" srcId="{07046A65-1128-450A-AC11-5EBA7F928460}" destId="{B2930C20-1F67-424E-96C1-4BB1AD4DC46D}" srcOrd="0" destOrd="0" presId="urn:microsoft.com/office/officeart/2005/8/layout/vList2"/>
    <dgm:cxn modelId="{9FCA946C-53E6-4A92-B9F2-5CCBF0C29C97}" srcId="{7A22A4A4-2F1D-4FE0-8609-FB9C403A1A44}" destId="{AE8D9B84-D65E-4E90-9D4B-AF79CF83CD8E}" srcOrd="1" destOrd="0" parTransId="{51088EC6-5E3E-41AA-B644-05E1692A6B5A}" sibTransId="{D4BBABBB-759F-45BC-8494-D566F13BA59A}"/>
    <dgm:cxn modelId="{CB4B096D-5E3C-4CE8-85F8-6D9F3046F9C5}" type="presOf" srcId="{7A22A4A4-2F1D-4FE0-8609-FB9C403A1A44}" destId="{DDC4530F-DBD9-4275-8CC8-6C6A9912560F}" srcOrd="0" destOrd="0" presId="urn:microsoft.com/office/officeart/2005/8/layout/vList2"/>
    <dgm:cxn modelId="{F3CDA479-C9E8-41B5-A74B-8994C3EE7163}" srcId="{AE8D9B84-D65E-4E90-9D4B-AF79CF83CD8E}" destId="{22269623-1195-4E6B-8FCF-4A00AF83A20A}" srcOrd="0" destOrd="0" parTransId="{CA4B4C04-BDF2-429A-A059-07D1B6644D35}" sibTransId="{C786B1E4-6DBA-40AC-9640-C6A4526D3888}"/>
    <dgm:cxn modelId="{B175B07A-D008-433A-BDF1-E96975EF2BB0}" type="presOf" srcId="{279C666C-19F3-4513-A28D-72B658AB1815}" destId="{FF53E9AD-6BDC-4E2E-898B-C9ED139A0A12}" srcOrd="0" destOrd="0" presId="urn:microsoft.com/office/officeart/2005/8/layout/vList2"/>
    <dgm:cxn modelId="{A71B7ECD-7D20-426A-87EB-4A762461BA2F}" type="presOf" srcId="{22269623-1195-4E6B-8FCF-4A00AF83A20A}" destId="{FE850869-81BA-4CB5-B9DF-E6111AB068ED}" srcOrd="0" destOrd="0" presId="urn:microsoft.com/office/officeart/2005/8/layout/vList2"/>
    <dgm:cxn modelId="{34BD77E0-747E-441E-A592-687591D2FAEB}" srcId="{7A22A4A4-2F1D-4FE0-8609-FB9C403A1A44}" destId="{07046A65-1128-450A-AC11-5EBA7F928460}" srcOrd="0" destOrd="0" parTransId="{084465E0-CB6D-45DA-850A-A94D69740379}" sibTransId="{B1715B6B-2630-43B4-BE4A-11F929137AFA}"/>
    <dgm:cxn modelId="{47729094-39EB-4BD2-B661-F4F36BE229FB}" type="presParOf" srcId="{DDC4530F-DBD9-4275-8CC8-6C6A9912560F}" destId="{B2930C20-1F67-424E-96C1-4BB1AD4DC46D}" srcOrd="0" destOrd="0" presId="urn:microsoft.com/office/officeart/2005/8/layout/vList2"/>
    <dgm:cxn modelId="{5985EAC5-5308-4267-B912-0194BAE367BD}" type="presParOf" srcId="{DDC4530F-DBD9-4275-8CC8-6C6A9912560F}" destId="{FF53E9AD-6BDC-4E2E-898B-C9ED139A0A12}" srcOrd="1" destOrd="0" presId="urn:microsoft.com/office/officeart/2005/8/layout/vList2"/>
    <dgm:cxn modelId="{1B4687A6-C713-40BC-A493-65C38C68F1F4}" type="presParOf" srcId="{DDC4530F-DBD9-4275-8CC8-6C6A9912560F}" destId="{0E145B96-57D6-49B1-ADAA-BB45695B0A16}" srcOrd="2" destOrd="0" presId="urn:microsoft.com/office/officeart/2005/8/layout/vList2"/>
    <dgm:cxn modelId="{631D7BB7-63A8-47B6-95F2-69A472A7E1BF}" type="presParOf" srcId="{DDC4530F-DBD9-4275-8CC8-6C6A9912560F}" destId="{FE850869-81BA-4CB5-B9DF-E6111AB068ED}"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22A4A4-2F1D-4FE0-8609-FB9C403A1A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046A65-1128-450A-AC11-5EBA7F928460}">
      <dgm:prSet phldrT="[Text]" phldr="0"/>
      <dgm:spPr/>
      <dgm:t>
        <a:bodyPr/>
        <a:lstStyle/>
        <a:p>
          <a:r>
            <a:rPr lang="en-US"/>
            <a:t>Action is needed when you receive information that a student has been </a:t>
          </a:r>
        </a:p>
      </dgm:t>
    </dgm:pt>
    <dgm:pt modelId="{084465E0-CB6D-45DA-850A-A94D69740379}" type="parTrans" cxnId="{34BD77E0-747E-441E-A592-687591D2FAEB}">
      <dgm:prSet/>
      <dgm:spPr/>
      <dgm:t>
        <a:bodyPr/>
        <a:lstStyle/>
        <a:p>
          <a:endParaRPr lang="en-US"/>
        </a:p>
      </dgm:t>
    </dgm:pt>
    <dgm:pt modelId="{B1715B6B-2630-43B4-BE4A-11F929137AFA}" type="sibTrans" cxnId="{34BD77E0-747E-441E-A592-687591D2FAEB}">
      <dgm:prSet/>
      <dgm:spPr/>
      <dgm:t>
        <a:bodyPr/>
        <a:lstStyle/>
        <a:p>
          <a:endParaRPr lang="en-US"/>
        </a:p>
      </dgm:t>
    </dgm:pt>
    <dgm:pt modelId="{279C666C-19F3-4513-A28D-72B658AB1815}">
      <dgm:prSet phldrT="[Text]" phldr="0"/>
      <dgm:spPr/>
      <dgm:t>
        <a:bodyPr/>
        <a:lstStyle/>
        <a:p>
          <a:pPr rtl="0"/>
          <a:r>
            <a:rPr lang="en-US"/>
            <a:t>Physically injured in some way</a:t>
          </a:r>
        </a:p>
      </dgm:t>
    </dgm:pt>
    <dgm:pt modelId="{DD6B6B3E-8F17-40D8-9917-41A0F9C114D0}" type="parTrans" cxnId="{E7B6E410-EA65-41BD-ABAF-BB71C0703149}">
      <dgm:prSet/>
      <dgm:spPr/>
      <dgm:t>
        <a:bodyPr/>
        <a:lstStyle/>
        <a:p>
          <a:endParaRPr lang="en-US"/>
        </a:p>
      </dgm:t>
    </dgm:pt>
    <dgm:pt modelId="{C39AE011-5BE2-4B23-8A64-008784B09E1C}" type="sibTrans" cxnId="{E7B6E410-EA65-41BD-ABAF-BB71C0703149}">
      <dgm:prSet/>
      <dgm:spPr/>
      <dgm:t>
        <a:bodyPr/>
        <a:lstStyle/>
        <a:p>
          <a:endParaRPr lang="en-US"/>
        </a:p>
      </dgm:t>
    </dgm:pt>
    <dgm:pt modelId="{AE8D9B84-D65E-4E90-9D4B-AF79CF83CD8E}">
      <dgm:prSet phldrT="[Text]" phldr="0"/>
      <dgm:spPr/>
      <dgm:t>
        <a:bodyPr/>
        <a:lstStyle/>
        <a:p>
          <a:pPr rtl="0"/>
          <a:r>
            <a:rPr lang="en-US"/>
            <a:t>Speak individually with the student immediately after the group.</a:t>
          </a:r>
        </a:p>
      </dgm:t>
    </dgm:pt>
    <dgm:pt modelId="{51088EC6-5E3E-41AA-B644-05E1692A6B5A}" type="parTrans" cxnId="{9FCA946C-53E6-4A92-B9F2-5CCBF0C29C97}">
      <dgm:prSet/>
      <dgm:spPr/>
      <dgm:t>
        <a:bodyPr/>
        <a:lstStyle/>
        <a:p>
          <a:endParaRPr lang="en-US"/>
        </a:p>
      </dgm:t>
    </dgm:pt>
    <dgm:pt modelId="{D4BBABBB-759F-45BC-8494-D566F13BA59A}" type="sibTrans" cxnId="{9FCA946C-53E6-4A92-B9F2-5CCBF0C29C97}">
      <dgm:prSet/>
      <dgm:spPr/>
      <dgm:t>
        <a:bodyPr/>
        <a:lstStyle/>
        <a:p>
          <a:endParaRPr lang="en-US"/>
        </a:p>
      </dgm:t>
    </dgm:pt>
    <dgm:pt modelId="{22269623-1195-4E6B-8FCF-4A00AF83A20A}">
      <dgm:prSet phldrT="[Text]" phldr="0"/>
      <dgm:spPr/>
      <dgm:t>
        <a:bodyPr/>
        <a:lstStyle/>
        <a:p>
          <a:pPr rtl="0"/>
          <a:r>
            <a:rPr lang="en-US"/>
            <a:t>Carefully consider the student’s safety and well-being, and involve parents to the greatest extent possible.</a:t>
          </a:r>
        </a:p>
      </dgm:t>
    </dgm:pt>
    <dgm:pt modelId="{CA4B4C04-BDF2-429A-A059-07D1B6644D35}" type="parTrans" cxnId="{F3CDA479-C9E8-41B5-A74B-8994C3EE7163}">
      <dgm:prSet/>
      <dgm:spPr/>
      <dgm:t>
        <a:bodyPr/>
        <a:lstStyle/>
        <a:p>
          <a:endParaRPr lang="en-US"/>
        </a:p>
      </dgm:t>
    </dgm:pt>
    <dgm:pt modelId="{C786B1E4-6DBA-40AC-9640-C6A4526D3888}" type="sibTrans" cxnId="{F3CDA479-C9E8-41B5-A74B-8994C3EE7163}">
      <dgm:prSet/>
      <dgm:spPr/>
      <dgm:t>
        <a:bodyPr/>
        <a:lstStyle/>
        <a:p>
          <a:endParaRPr lang="en-US"/>
        </a:p>
      </dgm:t>
    </dgm:pt>
    <dgm:pt modelId="{04299B55-2AB4-4DD7-A4A6-4D95657E3628}">
      <dgm:prSet phldr="0"/>
      <dgm:spPr/>
      <dgm:t>
        <a:bodyPr/>
        <a:lstStyle/>
        <a:p>
          <a:pPr rtl="0"/>
          <a:r>
            <a:rPr lang="en-US"/>
            <a:t>Sexually abused</a:t>
          </a:r>
          <a:endParaRPr lang="en-US">
            <a:latin typeface="Calibri"/>
          </a:endParaRPr>
        </a:p>
      </dgm:t>
    </dgm:pt>
    <dgm:pt modelId="{455F2ABB-6BF1-4982-8F5E-5A60A84422BA}" type="parTrans" cxnId="{3E388CC8-B9BD-4F1A-9805-BF2B95CFE1F4}">
      <dgm:prSet/>
      <dgm:spPr/>
    </dgm:pt>
    <dgm:pt modelId="{BA9FAC24-0CD4-4169-8470-0949BC4E6597}" type="sibTrans" cxnId="{3E388CC8-B9BD-4F1A-9805-BF2B95CFE1F4}">
      <dgm:prSet/>
      <dgm:spPr/>
    </dgm:pt>
    <dgm:pt modelId="{F1FD2910-AE00-4729-A492-A09A84DF0940}">
      <dgm:prSet phldr="0"/>
      <dgm:spPr/>
      <dgm:t>
        <a:bodyPr/>
        <a:lstStyle/>
        <a:p>
          <a:pPr rtl="0"/>
          <a:r>
            <a:rPr lang="en-US"/>
            <a:t>Or neglect is occurring at home.</a:t>
          </a:r>
          <a:endParaRPr lang="en-US">
            <a:latin typeface="Calibri"/>
          </a:endParaRPr>
        </a:p>
      </dgm:t>
    </dgm:pt>
    <dgm:pt modelId="{8D3B2EBD-10E8-4ED5-BA90-7B42EFA9AB48}" type="parTrans" cxnId="{35169C76-5797-4984-93B2-1864A4DCFED2}">
      <dgm:prSet/>
      <dgm:spPr/>
    </dgm:pt>
    <dgm:pt modelId="{6D66270C-28D3-4204-A780-DE6FFFC10435}" type="sibTrans" cxnId="{35169C76-5797-4984-93B2-1864A4DCFED2}">
      <dgm:prSet/>
      <dgm:spPr/>
    </dgm:pt>
    <dgm:pt modelId="{DDC4530F-DBD9-4275-8CC8-6C6A9912560F}" type="pres">
      <dgm:prSet presAssocID="{7A22A4A4-2F1D-4FE0-8609-FB9C403A1A44}" presName="linear" presStyleCnt="0">
        <dgm:presLayoutVars>
          <dgm:animLvl val="lvl"/>
          <dgm:resizeHandles val="exact"/>
        </dgm:presLayoutVars>
      </dgm:prSet>
      <dgm:spPr/>
    </dgm:pt>
    <dgm:pt modelId="{B2930C20-1F67-424E-96C1-4BB1AD4DC46D}" type="pres">
      <dgm:prSet presAssocID="{07046A65-1128-450A-AC11-5EBA7F928460}" presName="parentText" presStyleLbl="node1" presStyleIdx="0" presStyleCnt="3">
        <dgm:presLayoutVars>
          <dgm:chMax val="0"/>
          <dgm:bulletEnabled val="1"/>
        </dgm:presLayoutVars>
      </dgm:prSet>
      <dgm:spPr/>
    </dgm:pt>
    <dgm:pt modelId="{FF53E9AD-6BDC-4E2E-898B-C9ED139A0A12}" type="pres">
      <dgm:prSet presAssocID="{07046A65-1128-450A-AC11-5EBA7F928460}" presName="childText" presStyleLbl="revTx" presStyleIdx="0" presStyleCnt="1">
        <dgm:presLayoutVars>
          <dgm:bulletEnabled val="1"/>
        </dgm:presLayoutVars>
      </dgm:prSet>
      <dgm:spPr/>
    </dgm:pt>
    <dgm:pt modelId="{0E145B96-57D6-49B1-ADAA-BB45695B0A16}" type="pres">
      <dgm:prSet presAssocID="{AE8D9B84-D65E-4E90-9D4B-AF79CF83CD8E}" presName="parentText" presStyleLbl="node1" presStyleIdx="1" presStyleCnt="3">
        <dgm:presLayoutVars>
          <dgm:chMax val="0"/>
          <dgm:bulletEnabled val="1"/>
        </dgm:presLayoutVars>
      </dgm:prSet>
      <dgm:spPr/>
    </dgm:pt>
    <dgm:pt modelId="{44020223-2FA5-4A3C-94E8-8B90553CFCD9}" type="pres">
      <dgm:prSet presAssocID="{D4BBABBB-759F-45BC-8494-D566F13BA59A}" presName="spacer" presStyleCnt="0"/>
      <dgm:spPr/>
    </dgm:pt>
    <dgm:pt modelId="{0E966809-9DCB-4F86-991B-0E45CE7AFAC3}" type="pres">
      <dgm:prSet presAssocID="{22269623-1195-4E6B-8FCF-4A00AF83A20A}" presName="parentText" presStyleLbl="node1" presStyleIdx="2" presStyleCnt="3">
        <dgm:presLayoutVars>
          <dgm:chMax val="0"/>
          <dgm:bulletEnabled val="1"/>
        </dgm:presLayoutVars>
      </dgm:prSet>
      <dgm:spPr/>
    </dgm:pt>
  </dgm:ptLst>
  <dgm:cxnLst>
    <dgm:cxn modelId="{6C315000-69B3-45BA-9425-7DBA10349DC5}" type="presOf" srcId="{22269623-1195-4E6B-8FCF-4A00AF83A20A}" destId="{0E966809-9DCB-4F86-991B-0E45CE7AFAC3}" srcOrd="0" destOrd="0" presId="urn:microsoft.com/office/officeart/2005/8/layout/vList2"/>
    <dgm:cxn modelId="{4FFD2E0F-BE18-4B88-9CEA-55B8E824BF18}" type="presOf" srcId="{04299B55-2AB4-4DD7-A4A6-4D95657E3628}" destId="{FF53E9AD-6BDC-4E2E-898B-C9ED139A0A12}" srcOrd="0" destOrd="1" presId="urn:microsoft.com/office/officeart/2005/8/layout/vList2"/>
    <dgm:cxn modelId="{E7B6E410-EA65-41BD-ABAF-BB71C0703149}" srcId="{07046A65-1128-450A-AC11-5EBA7F928460}" destId="{279C666C-19F3-4513-A28D-72B658AB1815}" srcOrd="0" destOrd="0" parTransId="{DD6B6B3E-8F17-40D8-9917-41A0F9C114D0}" sibTransId="{C39AE011-5BE2-4B23-8A64-008784B09E1C}"/>
    <dgm:cxn modelId="{F5FBF21D-550C-4746-A825-43C2228AE1F4}" type="presOf" srcId="{07046A65-1128-450A-AC11-5EBA7F928460}" destId="{B2930C20-1F67-424E-96C1-4BB1AD4DC46D}" srcOrd="0" destOrd="0" presId="urn:microsoft.com/office/officeart/2005/8/layout/vList2"/>
    <dgm:cxn modelId="{55A8CD22-A9FB-4613-A5C6-3059660E79D5}" type="presOf" srcId="{AE8D9B84-D65E-4E90-9D4B-AF79CF83CD8E}" destId="{0E145B96-57D6-49B1-ADAA-BB45695B0A16}" srcOrd="0" destOrd="0" presId="urn:microsoft.com/office/officeart/2005/8/layout/vList2"/>
    <dgm:cxn modelId="{34E06037-8FC7-4D2A-99D2-BAF6C39C7FED}" type="presOf" srcId="{F1FD2910-AE00-4729-A492-A09A84DF0940}" destId="{FF53E9AD-6BDC-4E2E-898B-C9ED139A0A12}" srcOrd="0" destOrd="2" presId="urn:microsoft.com/office/officeart/2005/8/layout/vList2"/>
    <dgm:cxn modelId="{9FCA946C-53E6-4A92-B9F2-5CCBF0C29C97}" srcId="{7A22A4A4-2F1D-4FE0-8609-FB9C403A1A44}" destId="{AE8D9B84-D65E-4E90-9D4B-AF79CF83CD8E}" srcOrd="1" destOrd="0" parTransId="{51088EC6-5E3E-41AA-B644-05E1692A6B5A}" sibTransId="{D4BBABBB-759F-45BC-8494-D566F13BA59A}"/>
    <dgm:cxn modelId="{CB4B096D-5E3C-4CE8-85F8-6D9F3046F9C5}" type="presOf" srcId="{7A22A4A4-2F1D-4FE0-8609-FB9C403A1A44}" destId="{DDC4530F-DBD9-4275-8CC8-6C6A9912560F}" srcOrd="0" destOrd="0" presId="urn:microsoft.com/office/officeart/2005/8/layout/vList2"/>
    <dgm:cxn modelId="{35169C76-5797-4984-93B2-1864A4DCFED2}" srcId="{07046A65-1128-450A-AC11-5EBA7F928460}" destId="{F1FD2910-AE00-4729-A492-A09A84DF0940}" srcOrd="2" destOrd="0" parTransId="{8D3B2EBD-10E8-4ED5-BA90-7B42EFA9AB48}" sibTransId="{6D66270C-28D3-4204-A780-DE6FFFC10435}"/>
    <dgm:cxn modelId="{F3CDA479-C9E8-41B5-A74B-8994C3EE7163}" srcId="{7A22A4A4-2F1D-4FE0-8609-FB9C403A1A44}" destId="{22269623-1195-4E6B-8FCF-4A00AF83A20A}" srcOrd="2" destOrd="0" parTransId="{CA4B4C04-BDF2-429A-A059-07D1B6644D35}" sibTransId="{C786B1E4-6DBA-40AC-9640-C6A4526D3888}"/>
    <dgm:cxn modelId="{D7429B9A-FD71-47C6-9E6C-EBE0BEC80B59}" type="presOf" srcId="{279C666C-19F3-4513-A28D-72B658AB1815}" destId="{FF53E9AD-6BDC-4E2E-898B-C9ED139A0A12}" srcOrd="0" destOrd="0" presId="urn:microsoft.com/office/officeart/2005/8/layout/vList2"/>
    <dgm:cxn modelId="{3E388CC8-B9BD-4F1A-9805-BF2B95CFE1F4}" srcId="{07046A65-1128-450A-AC11-5EBA7F928460}" destId="{04299B55-2AB4-4DD7-A4A6-4D95657E3628}" srcOrd="1" destOrd="0" parTransId="{455F2ABB-6BF1-4982-8F5E-5A60A84422BA}" sibTransId="{BA9FAC24-0CD4-4169-8470-0949BC4E6597}"/>
    <dgm:cxn modelId="{34BD77E0-747E-441E-A592-687591D2FAEB}" srcId="{7A22A4A4-2F1D-4FE0-8609-FB9C403A1A44}" destId="{07046A65-1128-450A-AC11-5EBA7F928460}" srcOrd="0" destOrd="0" parTransId="{084465E0-CB6D-45DA-850A-A94D69740379}" sibTransId="{B1715B6B-2630-43B4-BE4A-11F929137AFA}"/>
    <dgm:cxn modelId="{0D3351B8-45F3-4B37-8207-9A135E6F986F}" type="presParOf" srcId="{DDC4530F-DBD9-4275-8CC8-6C6A9912560F}" destId="{B2930C20-1F67-424E-96C1-4BB1AD4DC46D}" srcOrd="0" destOrd="0" presId="urn:microsoft.com/office/officeart/2005/8/layout/vList2"/>
    <dgm:cxn modelId="{2497CDCA-5C7A-4698-94D5-38DE235EEBF0}" type="presParOf" srcId="{DDC4530F-DBD9-4275-8CC8-6C6A9912560F}" destId="{FF53E9AD-6BDC-4E2E-898B-C9ED139A0A12}" srcOrd="1" destOrd="0" presId="urn:microsoft.com/office/officeart/2005/8/layout/vList2"/>
    <dgm:cxn modelId="{1FB48DDE-E62C-4454-8554-90F7A8BEE10A}" type="presParOf" srcId="{DDC4530F-DBD9-4275-8CC8-6C6A9912560F}" destId="{0E145B96-57D6-49B1-ADAA-BB45695B0A16}" srcOrd="2" destOrd="0" presId="urn:microsoft.com/office/officeart/2005/8/layout/vList2"/>
    <dgm:cxn modelId="{405A6941-234E-4A88-AD5B-2C63F63D0DD5}" type="presParOf" srcId="{DDC4530F-DBD9-4275-8CC8-6C6A9912560F}" destId="{44020223-2FA5-4A3C-94E8-8B90553CFCD9}" srcOrd="3" destOrd="0" presId="urn:microsoft.com/office/officeart/2005/8/layout/vList2"/>
    <dgm:cxn modelId="{67CF6D69-16B8-4DF7-B658-CB494B93013A}" type="presParOf" srcId="{DDC4530F-DBD9-4275-8CC8-6C6A9912560F}" destId="{0E966809-9DCB-4F86-991B-0E45CE7AFAC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22A4A4-2F1D-4FE0-8609-FB9C403A1A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046A65-1128-450A-AC11-5EBA7F928460}">
      <dgm:prSet phldrT="[Text]" phldr="0"/>
      <dgm:spPr/>
      <dgm:t>
        <a:bodyPr/>
        <a:lstStyle/>
        <a:p>
          <a:r>
            <a:rPr lang="en-US"/>
            <a:t>If the abuse may involve the parent and place the student in greater harm from the parent, reporting should be made without informing the parent beforehand</a:t>
          </a:r>
          <a:r>
            <a:rPr lang="en-US">
              <a:latin typeface="Calibri"/>
            </a:rPr>
            <a:t> </a:t>
          </a:r>
          <a:endParaRPr lang="en-US"/>
        </a:p>
      </dgm:t>
    </dgm:pt>
    <dgm:pt modelId="{084465E0-CB6D-45DA-850A-A94D69740379}" type="parTrans" cxnId="{34BD77E0-747E-441E-A592-687591D2FAEB}">
      <dgm:prSet/>
      <dgm:spPr/>
      <dgm:t>
        <a:bodyPr/>
        <a:lstStyle/>
        <a:p>
          <a:endParaRPr lang="en-US"/>
        </a:p>
      </dgm:t>
    </dgm:pt>
    <dgm:pt modelId="{B1715B6B-2630-43B4-BE4A-11F929137AFA}" type="sibTrans" cxnId="{34BD77E0-747E-441E-A592-687591D2FAEB}">
      <dgm:prSet/>
      <dgm:spPr/>
      <dgm:t>
        <a:bodyPr/>
        <a:lstStyle/>
        <a:p>
          <a:endParaRPr lang="en-US"/>
        </a:p>
      </dgm:t>
    </dgm:pt>
    <dgm:pt modelId="{AE8D9B84-D65E-4E90-9D4B-AF79CF83CD8E}">
      <dgm:prSet phldrT="[Text]" phldr="0"/>
      <dgm:spPr/>
      <dgm:t>
        <a:bodyPr/>
        <a:lstStyle/>
        <a:p>
          <a:r>
            <a:rPr lang="en-US"/>
            <a:t>It is recommended to involve the parent as much as possible</a:t>
          </a:r>
        </a:p>
      </dgm:t>
    </dgm:pt>
    <dgm:pt modelId="{51088EC6-5E3E-41AA-B644-05E1692A6B5A}" type="parTrans" cxnId="{9FCA946C-53E6-4A92-B9F2-5CCBF0C29C97}">
      <dgm:prSet/>
      <dgm:spPr/>
      <dgm:t>
        <a:bodyPr/>
        <a:lstStyle/>
        <a:p>
          <a:endParaRPr lang="en-US"/>
        </a:p>
      </dgm:t>
    </dgm:pt>
    <dgm:pt modelId="{D4BBABBB-759F-45BC-8494-D566F13BA59A}" type="sibTrans" cxnId="{9FCA946C-53E6-4A92-B9F2-5CCBF0C29C97}">
      <dgm:prSet/>
      <dgm:spPr/>
      <dgm:t>
        <a:bodyPr/>
        <a:lstStyle/>
        <a:p>
          <a:endParaRPr lang="en-US"/>
        </a:p>
      </dgm:t>
    </dgm:pt>
    <dgm:pt modelId="{B43B599D-5CD7-424D-B9A2-78898EA9685D}">
      <dgm:prSet phldr="0"/>
      <dgm:spPr/>
      <dgm:t>
        <a:bodyPr/>
        <a:lstStyle/>
        <a:p>
          <a:pPr algn="l" rtl="0">
            <a:lnSpc>
              <a:spcPct val="90000"/>
            </a:lnSpc>
          </a:pPr>
          <a:r>
            <a:rPr lang="en-US"/>
            <a:t>Inform parents of need to report disclosed incident</a:t>
          </a:r>
        </a:p>
      </dgm:t>
    </dgm:pt>
    <dgm:pt modelId="{E27CF867-949E-4B58-9ADB-E822F2311040}" type="parTrans" cxnId="{3E5B13C5-803E-4157-BE99-A00415130B88}">
      <dgm:prSet/>
      <dgm:spPr/>
    </dgm:pt>
    <dgm:pt modelId="{83DA96E9-6CF1-4E0B-B810-FACC0E780D7F}" type="sibTrans" cxnId="{3E5B13C5-803E-4157-BE99-A00415130B88}">
      <dgm:prSet/>
      <dgm:spPr/>
    </dgm:pt>
    <dgm:pt modelId="{641244A4-5856-406C-A554-97CD22563B28}">
      <dgm:prSet phldr="0"/>
      <dgm:spPr/>
      <dgm:t>
        <a:bodyPr/>
        <a:lstStyle/>
        <a:p>
          <a:pPr algn="l">
            <a:lnSpc>
              <a:spcPct val="90000"/>
            </a:lnSpc>
          </a:pPr>
          <a:r>
            <a:rPr lang="en-US"/>
            <a:t>Frank discussion about likely consequences associated with reporting</a:t>
          </a:r>
        </a:p>
      </dgm:t>
    </dgm:pt>
    <dgm:pt modelId="{15A8C259-7136-4CE8-9276-D6E2C4C6FFAD}" type="parTrans" cxnId="{7AEDAC68-C735-441D-ADA1-90C89E6F7AE4}">
      <dgm:prSet/>
      <dgm:spPr/>
    </dgm:pt>
    <dgm:pt modelId="{4F12A2A1-7F49-45A4-BA43-95DE6FDCA0E8}" type="sibTrans" cxnId="{7AEDAC68-C735-441D-ADA1-90C89E6F7AE4}">
      <dgm:prSet/>
      <dgm:spPr/>
    </dgm:pt>
    <dgm:pt modelId="{87BAED18-1533-42AF-A635-D0C35201C1ED}">
      <dgm:prSet phldr="0"/>
      <dgm:spPr/>
      <dgm:t>
        <a:bodyPr/>
        <a:lstStyle/>
        <a:p>
          <a:pPr algn="l">
            <a:lnSpc>
              <a:spcPct val="90000"/>
            </a:lnSpc>
          </a:pPr>
          <a:r>
            <a:rPr lang="en-US"/>
            <a:t>Have parents present when you call child protective services (CPS) and immediately provide information following the call</a:t>
          </a:r>
        </a:p>
      </dgm:t>
    </dgm:pt>
    <dgm:pt modelId="{371BEABB-CA72-4A52-A651-D30040BCDE2E}" type="parTrans" cxnId="{473AFE93-9CD1-47F0-8A9A-62946974B2AC}">
      <dgm:prSet/>
      <dgm:spPr/>
    </dgm:pt>
    <dgm:pt modelId="{4AEA7371-4E31-4ED6-ABDE-0EF4D709EB58}" type="sibTrans" cxnId="{473AFE93-9CD1-47F0-8A9A-62946974B2AC}">
      <dgm:prSet/>
      <dgm:spPr/>
    </dgm:pt>
    <dgm:pt modelId="{DDC4530F-DBD9-4275-8CC8-6C6A9912560F}" type="pres">
      <dgm:prSet presAssocID="{7A22A4A4-2F1D-4FE0-8609-FB9C403A1A44}" presName="linear" presStyleCnt="0">
        <dgm:presLayoutVars>
          <dgm:animLvl val="lvl"/>
          <dgm:resizeHandles val="exact"/>
        </dgm:presLayoutVars>
      </dgm:prSet>
      <dgm:spPr/>
    </dgm:pt>
    <dgm:pt modelId="{B2930C20-1F67-424E-96C1-4BB1AD4DC46D}" type="pres">
      <dgm:prSet presAssocID="{07046A65-1128-450A-AC11-5EBA7F928460}" presName="parentText" presStyleLbl="node1" presStyleIdx="0" presStyleCnt="2">
        <dgm:presLayoutVars>
          <dgm:chMax val="0"/>
          <dgm:bulletEnabled val="1"/>
        </dgm:presLayoutVars>
      </dgm:prSet>
      <dgm:spPr/>
    </dgm:pt>
    <dgm:pt modelId="{9197C265-47C4-46BB-B480-7783F00DC4AF}" type="pres">
      <dgm:prSet presAssocID="{B1715B6B-2630-43B4-BE4A-11F929137AFA}" presName="spacer" presStyleCnt="0"/>
      <dgm:spPr/>
    </dgm:pt>
    <dgm:pt modelId="{0E145B96-57D6-49B1-ADAA-BB45695B0A16}" type="pres">
      <dgm:prSet presAssocID="{AE8D9B84-D65E-4E90-9D4B-AF79CF83CD8E}" presName="parentText" presStyleLbl="node1" presStyleIdx="1" presStyleCnt="2">
        <dgm:presLayoutVars>
          <dgm:chMax val="0"/>
          <dgm:bulletEnabled val="1"/>
        </dgm:presLayoutVars>
      </dgm:prSet>
      <dgm:spPr/>
    </dgm:pt>
    <dgm:pt modelId="{E7A34AFD-3B39-44F7-ADF7-A4E41955E175}" type="pres">
      <dgm:prSet presAssocID="{AE8D9B84-D65E-4E90-9D4B-AF79CF83CD8E}" presName="childText" presStyleLbl="revTx" presStyleIdx="0" presStyleCnt="1">
        <dgm:presLayoutVars>
          <dgm:bulletEnabled val="1"/>
        </dgm:presLayoutVars>
      </dgm:prSet>
      <dgm:spPr/>
    </dgm:pt>
  </dgm:ptLst>
  <dgm:cxnLst>
    <dgm:cxn modelId="{C7F81D15-C1F4-4CE3-BF27-BE114EB1A6A8}" type="presOf" srcId="{87BAED18-1533-42AF-A635-D0C35201C1ED}" destId="{E7A34AFD-3B39-44F7-ADF7-A4E41955E175}" srcOrd="0" destOrd="2" presId="urn:microsoft.com/office/officeart/2005/8/layout/vList2"/>
    <dgm:cxn modelId="{93FBDA60-257F-4142-A6A7-C6B463651E84}" type="presOf" srcId="{AE8D9B84-D65E-4E90-9D4B-AF79CF83CD8E}" destId="{0E145B96-57D6-49B1-ADAA-BB45695B0A16}" srcOrd="0" destOrd="0" presId="urn:microsoft.com/office/officeart/2005/8/layout/vList2"/>
    <dgm:cxn modelId="{7AEDAC68-C735-441D-ADA1-90C89E6F7AE4}" srcId="{AE8D9B84-D65E-4E90-9D4B-AF79CF83CD8E}" destId="{641244A4-5856-406C-A554-97CD22563B28}" srcOrd="1" destOrd="0" parTransId="{15A8C259-7136-4CE8-9276-D6E2C4C6FFAD}" sibTransId="{4F12A2A1-7F49-45A4-BA43-95DE6FDCA0E8}"/>
    <dgm:cxn modelId="{9FCA946C-53E6-4A92-B9F2-5CCBF0C29C97}" srcId="{7A22A4A4-2F1D-4FE0-8609-FB9C403A1A44}" destId="{AE8D9B84-D65E-4E90-9D4B-AF79CF83CD8E}" srcOrd="1" destOrd="0" parTransId="{51088EC6-5E3E-41AA-B644-05E1692A6B5A}" sibTransId="{D4BBABBB-759F-45BC-8494-D566F13BA59A}"/>
    <dgm:cxn modelId="{CB4B096D-5E3C-4CE8-85F8-6D9F3046F9C5}" type="presOf" srcId="{7A22A4A4-2F1D-4FE0-8609-FB9C403A1A44}" destId="{DDC4530F-DBD9-4275-8CC8-6C6A9912560F}" srcOrd="0" destOrd="0" presId="urn:microsoft.com/office/officeart/2005/8/layout/vList2"/>
    <dgm:cxn modelId="{06726B76-4A5C-4702-9CE4-1DB7A5A9E0E4}" type="presOf" srcId="{B43B599D-5CD7-424D-B9A2-78898EA9685D}" destId="{E7A34AFD-3B39-44F7-ADF7-A4E41955E175}" srcOrd="0" destOrd="0" presId="urn:microsoft.com/office/officeart/2005/8/layout/vList2"/>
    <dgm:cxn modelId="{473AFE93-9CD1-47F0-8A9A-62946974B2AC}" srcId="{AE8D9B84-D65E-4E90-9D4B-AF79CF83CD8E}" destId="{87BAED18-1533-42AF-A635-D0C35201C1ED}" srcOrd="2" destOrd="0" parTransId="{371BEABB-CA72-4A52-A651-D30040BCDE2E}" sibTransId="{4AEA7371-4E31-4ED6-ABDE-0EF4D709EB58}"/>
    <dgm:cxn modelId="{3E5B13C5-803E-4157-BE99-A00415130B88}" srcId="{AE8D9B84-D65E-4E90-9D4B-AF79CF83CD8E}" destId="{B43B599D-5CD7-424D-B9A2-78898EA9685D}" srcOrd="0" destOrd="0" parTransId="{E27CF867-949E-4B58-9ADB-E822F2311040}" sibTransId="{83DA96E9-6CF1-4E0B-B810-FACC0E780D7F}"/>
    <dgm:cxn modelId="{955F0AD4-0A02-4053-881E-398DBBE215CC}" type="presOf" srcId="{07046A65-1128-450A-AC11-5EBA7F928460}" destId="{B2930C20-1F67-424E-96C1-4BB1AD4DC46D}" srcOrd="0" destOrd="0" presId="urn:microsoft.com/office/officeart/2005/8/layout/vList2"/>
    <dgm:cxn modelId="{34BD77E0-747E-441E-A592-687591D2FAEB}" srcId="{7A22A4A4-2F1D-4FE0-8609-FB9C403A1A44}" destId="{07046A65-1128-450A-AC11-5EBA7F928460}" srcOrd="0" destOrd="0" parTransId="{084465E0-CB6D-45DA-850A-A94D69740379}" sibTransId="{B1715B6B-2630-43B4-BE4A-11F929137AFA}"/>
    <dgm:cxn modelId="{E416E2FB-DED5-43B1-98E5-F81209A8AA24}" type="presOf" srcId="{641244A4-5856-406C-A554-97CD22563B28}" destId="{E7A34AFD-3B39-44F7-ADF7-A4E41955E175}" srcOrd="0" destOrd="1" presId="urn:microsoft.com/office/officeart/2005/8/layout/vList2"/>
    <dgm:cxn modelId="{4DFF04F3-343E-443F-AFB7-DF4E2F09462C}" type="presParOf" srcId="{DDC4530F-DBD9-4275-8CC8-6C6A9912560F}" destId="{B2930C20-1F67-424E-96C1-4BB1AD4DC46D}" srcOrd="0" destOrd="0" presId="urn:microsoft.com/office/officeart/2005/8/layout/vList2"/>
    <dgm:cxn modelId="{1205BCC0-DA6E-41E1-B748-A1117F998B4F}" type="presParOf" srcId="{DDC4530F-DBD9-4275-8CC8-6C6A9912560F}" destId="{9197C265-47C4-46BB-B480-7783F00DC4AF}" srcOrd="1" destOrd="0" presId="urn:microsoft.com/office/officeart/2005/8/layout/vList2"/>
    <dgm:cxn modelId="{65BF2C75-E710-422E-BCD7-F8558E612232}" type="presParOf" srcId="{DDC4530F-DBD9-4275-8CC8-6C6A9912560F}" destId="{0E145B96-57D6-49B1-ADAA-BB45695B0A16}" srcOrd="2" destOrd="0" presId="urn:microsoft.com/office/officeart/2005/8/layout/vList2"/>
    <dgm:cxn modelId="{E8375CF6-F5D5-49DC-943E-A8EB40909659}" type="presParOf" srcId="{DDC4530F-DBD9-4275-8CC8-6C6A9912560F}" destId="{E7A34AFD-3B39-44F7-ADF7-A4E41955E17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ADC590-F180-D64C-9E0D-D0D2541429A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258A9DCA-7AD6-2C4A-9D15-C8479EE39218}">
      <dgm:prSet phldrT="[Text]"/>
      <dgm:spPr/>
      <dgm:t>
        <a:bodyPr/>
        <a:lstStyle/>
        <a:p>
          <a:r>
            <a:rPr lang="en-US" b="0" i="0" u="none"/>
            <a:t>When a personal crisis arises (e.g., a serious health problem, a death in the family, substance abuse in the family, divorce, marital problems), students may become more oppositional or withdrawn</a:t>
          </a:r>
          <a:endParaRPr lang="en-US"/>
        </a:p>
      </dgm:t>
    </dgm:pt>
    <dgm:pt modelId="{BB5D6925-BF62-1046-9881-6B32D9E80DD6}" type="parTrans" cxnId="{0FE0458A-B498-154A-8D81-AAA9A2ACD515}">
      <dgm:prSet/>
      <dgm:spPr/>
      <dgm:t>
        <a:bodyPr/>
        <a:lstStyle/>
        <a:p>
          <a:endParaRPr lang="en-US"/>
        </a:p>
      </dgm:t>
    </dgm:pt>
    <dgm:pt modelId="{BDC178BF-FE74-044C-9FD1-0E02AA27DB09}" type="sibTrans" cxnId="{0FE0458A-B498-154A-8D81-AAA9A2ACD515}">
      <dgm:prSet/>
      <dgm:spPr/>
      <dgm:t>
        <a:bodyPr/>
        <a:lstStyle/>
        <a:p>
          <a:endParaRPr lang="en-US"/>
        </a:p>
      </dgm:t>
    </dgm:pt>
    <dgm:pt modelId="{EEA4179C-C7E7-AA42-B106-03D2C05CD612}">
      <dgm:prSet phldrT="[Text]"/>
      <dgm:spPr/>
      <dgm:t>
        <a:bodyPr/>
        <a:lstStyle/>
        <a:p>
          <a:r>
            <a:rPr lang="en-US" b="0" i="0" u="none"/>
            <a:t>More intense intervention than what the current group offers may be required</a:t>
          </a:r>
          <a:endParaRPr lang="en-US"/>
        </a:p>
      </dgm:t>
    </dgm:pt>
    <dgm:pt modelId="{8BBB0732-4BBA-D54E-97C9-5CD21C4DA472}" type="parTrans" cxnId="{4231330F-03B8-9045-BC6D-ADEE86828D3E}">
      <dgm:prSet/>
      <dgm:spPr/>
      <dgm:t>
        <a:bodyPr/>
        <a:lstStyle/>
        <a:p>
          <a:endParaRPr lang="en-US"/>
        </a:p>
      </dgm:t>
    </dgm:pt>
    <dgm:pt modelId="{66BCB1CC-023C-3E49-A041-4CCE86920DA0}" type="sibTrans" cxnId="{4231330F-03B8-9045-BC6D-ADEE86828D3E}">
      <dgm:prSet/>
      <dgm:spPr/>
      <dgm:t>
        <a:bodyPr/>
        <a:lstStyle/>
        <a:p>
          <a:endParaRPr lang="en-US"/>
        </a:p>
      </dgm:t>
    </dgm:pt>
    <dgm:pt modelId="{CB5BF76D-0F04-754C-A99D-619D81B03444}">
      <dgm:prSet phldrT="[Text]"/>
      <dgm:spPr/>
      <dgm:t>
        <a:bodyPr/>
        <a:lstStyle/>
        <a:p>
          <a:r>
            <a:rPr lang="en-US" b="0" i="0"/>
            <a:t>Consider individual or family sessions</a:t>
          </a:r>
          <a:endParaRPr lang="en-US"/>
        </a:p>
      </dgm:t>
    </dgm:pt>
    <dgm:pt modelId="{703BFBB0-4650-8B4E-8DC1-D09904EF665D}" type="parTrans" cxnId="{1CD0166E-A62A-3D43-B6CE-C46B446098B3}">
      <dgm:prSet/>
      <dgm:spPr/>
      <dgm:t>
        <a:bodyPr/>
        <a:lstStyle/>
        <a:p>
          <a:endParaRPr lang="en-US"/>
        </a:p>
      </dgm:t>
    </dgm:pt>
    <dgm:pt modelId="{C7682338-8DB1-D743-87EB-5CE02C907C05}" type="sibTrans" cxnId="{1CD0166E-A62A-3D43-B6CE-C46B446098B3}">
      <dgm:prSet/>
      <dgm:spPr/>
      <dgm:t>
        <a:bodyPr/>
        <a:lstStyle/>
        <a:p>
          <a:endParaRPr lang="en-US"/>
        </a:p>
      </dgm:t>
    </dgm:pt>
    <dgm:pt modelId="{988C3A46-9FB2-4548-B244-5B21930CBA3B}" type="pres">
      <dgm:prSet presAssocID="{C7ADC590-F180-D64C-9E0D-D0D2541429A2}" presName="Name0" presStyleCnt="0">
        <dgm:presLayoutVars>
          <dgm:chMax val="7"/>
          <dgm:chPref val="7"/>
          <dgm:dir/>
        </dgm:presLayoutVars>
      </dgm:prSet>
      <dgm:spPr/>
    </dgm:pt>
    <dgm:pt modelId="{6BC351E3-F5D2-8045-83AD-DBBB48831C6E}" type="pres">
      <dgm:prSet presAssocID="{C7ADC590-F180-D64C-9E0D-D0D2541429A2}" presName="Name1" presStyleCnt="0"/>
      <dgm:spPr/>
    </dgm:pt>
    <dgm:pt modelId="{D994163C-4E2A-4A4C-9F75-48EE9A935031}" type="pres">
      <dgm:prSet presAssocID="{C7ADC590-F180-D64C-9E0D-D0D2541429A2}" presName="cycle" presStyleCnt="0"/>
      <dgm:spPr/>
    </dgm:pt>
    <dgm:pt modelId="{0B628594-9AE8-7B49-BFAF-9609C0E7EC1B}" type="pres">
      <dgm:prSet presAssocID="{C7ADC590-F180-D64C-9E0D-D0D2541429A2}" presName="srcNode" presStyleLbl="node1" presStyleIdx="0" presStyleCnt="3"/>
      <dgm:spPr/>
    </dgm:pt>
    <dgm:pt modelId="{768EB1DF-6DDB-3446-8C68-F4C653729CCE}" type="pres">
      <dgm:prSet presAssocID="{C7ADC590-F180-D64C-9E0D-D0D2541429A2}" presName="conn" presStyleLbl="parChTrans1D2" presStyleIdx="0" presStyleCnt="1"/>
      <dgm:spPr/>
    </dgm:pt>
    <dgm:pt modelId="{A0663883-BAFF-E14B-969C-F523D9EC1B28}" type="pres">
      <dgm:prSet presAssocID="{C7ADC590-F180-D64C-9E0D-D0D2541429A2}" presName="extraNode" presStyleLbl="node1" presStyleIdx="0" presStyleCnt="3"/>
      <dgm:spPr/>
    </dgm:pt>
    <dgm:pt modelId="{07525A1B-8B30-2B46-9BC8-91563D915510}" type="pres">
      <dgm:prSet presAssocID="{C7ADC590-F180-D64C-9E0D-D0D2541429A2}" presName="dstNode" presStyleLbl="node1" presStyleIdx="0" presStyleCnt="3"/>
      <dgm:spPr/>
    </dgm:pt>
    <dgm:pt modelId="{E46693AC-A7BB-6548-B241-E54E46059E5C}" type="pres">
      <dgm:prSet presAssocID="{258A9DCA-7AD6-2C4A-9D15-C8479EE39218}" presName="text_1" presStyleLbl="node1" presStyleIdx="0" presStyleCnt="3">
        <dgm:presLayoutVars>
          <dgm:bulletEnabled val="1"/>
        </dgm:presLayoutVars>
      </dgm:prSet>
      <dgm:spPr/>
    </dgm:pt>
    <dgm:pt modelId="{7BE33476-3DE3-4545-BC6F-09C8E94BDCFC}" type="pres">
      <dgm:prSet presAssocID="{258A9DCA-7AD6-2C4A-9D15-C8479EE39218}" presName="accent_1" presStyleCnt="0"/>
      <dgm:spPr/>
    </dgm:pt>
    <dgm:pt modelId="{A468743F-CEB1-D949-9DF5-9FD25F4BE104}" type="pres">
      <dgm:prSet presAssocID="{258A9DCA-7AD6-2C4A-9D15-C8479EE39218}" presName="accentRepeatNode" presStyleLbl="solidFgAcc1" presStyleIdx="0" presStyleCnt="3"/>
      <dgm:spPr/>
    </dgm:pt>
    <dgm:pt modelId="{CE2D9751-53E8-544D-9D72-31A7872DA588}" type="pres">
      <dgm:prSet presAssocID="{EEA4179C-C7E7-AA42-B106-03D2C05CD612}" presName="text_2" presStyleLbl="node1" presStyleIdx="1" presStyleCnt="3">
        <dgm:presLayoutVars>
          <dgm:bulletEnabled val="1"/>
        </dgm:presLayoutVars>
      </dgm:prSet>
      <dgm:spPr/>
    </dgm:pt>
    <dgm:pt modelId="{C0F38E94-8041-574B-AB53-508D08C71115}" type="pres">
      <dgm:prSet presAssocID="{EEA4179C-C7E7-AA42-B106-03D2C05CD612}" presName="accent_2" presStyleCnt="0"/>
      <dgm:spPr/>
    </dgm:pt>
    <dgm:pt modelId="{D250CCDD-58D3-4A4D-B1CF-A60B85E14278}" type="pres">
      <dgm:prSet presAssocID="{EEA4179C-C7E7-AA42-B106-03D2C05CD612}" presName="accentRepeatNode" presStyleLbl="solidFgAcc1" presStyleIdx="1" presStyleCnt="3"/>
      <dgm:spPr/>
    </dgm:pt>
    <dgm:pt modelId="{853DB0A7-CCB6-724E-B8EA-0769BB07621F}" type="pres">
      <dgm:prSet presAssocID="{CB5BF76D-0F04-754C-A99D-619D81B03444}" presName="text_3" presStyleLbl="node1" presStyleIdx="2" presStyleCnt="3">
        <dgm:presLayoutVars>
          <dgm:bulletEnabled val="1"/>
        </dgm:presLayoutVars>
      </dgm:prSet>
      <dgm:spPr/>
    </dgm:pt>
    <dgm:pt modelId="{944F9F7B-F4BB-1A49-9746-BBE498A300AB}" type="pres">
      <dgm:prSet presAssocID="{CB5BF76D-0F04-754C-A99D-619D81B03444}" presName="accent_3" presStyleCnt="0"/>
      <dgm:spPr/>
    </dgm:pt>
    <dgm:pt modelId="{090B91DA-B709-8C40-BD96-7DE6B6682900}" type="pres">
      <dgm:prSet presAssocID="{CB5BF76D-0F04-754C-A99D-619D81B03444}" presName="accentRepeatNode" presStyleLbl="solidFgAcc1" presStyleIdx="2" presStyleCnt="3"/>
      <dgm:spPr/>
    </dgm:pt>
  </dgm:ptLst>
  <dgm:cxnLst>
    <dgm:cxn modelId="{8797270B-FE4A-B546-91E2-2D11EEFDE20E}" type="presOf" srcId="{BDC178BF-FE74-044C-9FD1-0E02AA27DB09}" destId="{768EB1DF-6DDB-3446-8C68-F4C653729CCE}" srcOrd="0" destOrd="0" presId="urn:microsoft.com/office/officeart/2008/layout/VerticalCurvedList"/>
    <dgm:cxn modelId="{15FF0F0C-BA86-664E-B92F-AE7CAFDEE1BD}" type="presOf" srcId="{EEA4179C-C7E7-AA42-B106-03D2C05CD612}" destId="{CE2D9751-53E8-544D-9D72-31A7872DA588}" srcOrd="0" destOrd="0" presId="urn:microsoft.com/office/officeart/2008/layout/VerticalCurvedList"/>
    <dgm:cxn modelId="{4231330F-03B8-9045-BC6D-ADEE86828D3E}" srcId="{C7ADC590-F180-D64C-9E0D-D0D2541429A2}" destId="{EEA4179C-C7E7-AA42-B106-03D2C05CD612}" srcOrd="1" destOrd="0" parTransId="{8BBB0732-4BBA-D54E-97C9-5CD21C4DA472}" sibTransId="{66BCB1CC-023C-3E49-A041-4CCE86920DA0}"/>
    <dgm:cxn modelId="{E49B4111-D894-794D-A564-95F2ACF900D4}" type="presOf" srcId="{258A9DCA-7AD6-2C4A-9D15-C8479EE39218}" destId="{E46693AC-A7BB-6548-B241-E54E46059E5C}" srcOrd="0" destOrd="0" presId="urn:microsoft.com/office/officeart/2008/layout/VerticalCurvedList"/>
    <dgm:cxn modelId="{2AC93E5E-6D9A-C642-8FE5-BCF8C0AABFDD}" type="presOf" srcId="{C7ADC590-F180-D64C-9E0D-D0D2541429A2}" destId="{988C3A46-9FB2-4548-B244-5B21930CBA3B}" srcOrd="0" destOrd="0" presId="urn:microsoft.com/office/officeart/2008/layout/VerticalCurvedList"/>
    <dgm:cxn modelId="{1CD0166E-A62A-3D43-B6CE-C46B446098B3}" srcId="{C7ADC590-F180-D64C-9E0D-D0D2541429A2}" destId="{CB5BF76D-0F04-754C-A99D-619D81B03444}" srcOrd="2" destOrd="0" parTransId="{703BFBB0-4650-8B4E-8DC1-D09904EF665D}" sibTransId="{C7682338-8DB1-D743-87EB-5CE02C907C05}"/>
    <dgm:cxn modelId="{0FE0458A-B498-154A-8D81-AAA9A2ACD515}" srcId="{C7ADC590-F180-D64C-9E0D-D0D2541429A2}" destId="{258A9DCA-7AD6-2C4A-9D15-C8479EE39218}" srcOrd="0" destOrd="0" parTransId="{BB5D6925-BF62-1046-9881-6B32D9E80DD6}" sibTransId="{BDC178BF-FE74-044C-9FD1-0E02AA27DB09}"/>
    <dgm:cxn modelId="{701464CB-70B6-954D-B7ED-734C9EAEF102}" type="presOf" srcId="{CB5BF76D-0F04-754C-A99D-619D81B03444}" destId="{853DB0A7-CCB6-724E-B8EA-0769BB07621F}" srcOrd="0" destOrd="0" presId="urn:microsoft.com/office/officeart/2008/layout/VerticalCurvedList"/>
    <dgm:cxn modelId="{76276255-6319-7845-A6CE-7C5663262D3A}" type="presParOf" srcId="{988C3A46-9FB2-4548-B244-5B21930CBA3B}" destId="{6BC351E3-F5D2-8045-83AD-DBBB48831C6E}" srcOrd="0" destOrd="0" presId="urn:microsoft.com/office/officeart/2008/layout/VerticalCurvedList"/>
    <dgm:cxn modelId="{C6A0F167-B79F-4B44-9569-56A4534B981B}" type="presParOf" srcId="{6BC351E3-F5D2-8045-83AD-DBBB48831C6E}" destId="{D994163C-4E2A-4A4C-9F75-48EE9A935031}" srcOrd="0" destOrd="0" presId="urn:microsoft.com/office/officeart/2008/layout/VerticalCurvedList"/>
    <dgm:cxn modelId="{693BAFCB-1AB7-004C-963D-01C2E8D95448}" type="presParOf" srcId="{D994163C-4E2A-4A4C-9F75-48EE9A935031}" destId="{0B628594-9AE8-7B49-BFAF-9609C0E7EC1B}" srcOrd="0" destOrd="0" presId="urn:microsoft.com/office/officeart/2008/layout/VerticalCurvedList"/>
    <dgm:cxn modelId="{928105FE-E7D1-3B43-8E7C-BE8BE95A867D}" type="presParOf" srcId="{D994163C-4E2A-4A4C-9F75-48EE9A935031}" destId="{768EB1DF-6DDB-3446-8C68-F4C653729CCE}" srcOrd="1" destOrd="0" presId="urn:microsoft.com/office/officeart/2008/layout/VerticalCurvedList"/>
    <dgm:cxn modelId="{2C887DE6-0485-4B49-A7CF-83A86EC22C40}" type="presParOf" srcId="{D994163C-4E2A-4A4C-9F75-48EE9A935031}" destId="{A0663883-BAFF-E14B-969C-F523D9EC1B28}" srcOrd="2" destOrd="0" presId="urn:microsoft.com/office/officeart/2008/layout/VerticalCurvedList"/>
    <dgm:cxn modelId="{6F27BBBE-2CD1-8741-AE11-0FDAACB1A6FF}" type="presParOf" srcId="{D994163C-4E2A-4A4C-9F75-48EE9A935031}" destId="{07525A1B-8B30-2B46-9BC8-91563D915510}" srcOrd="3" destOrd="0" presId="urn:microsoft.com/office/officeart/2008/layout/VerticalCurvedList"/>
    <dgm:cxn modelId="{8999AF40-0388-954F-9CEE-DCAC591639B0}" type="presParOf" srcId="{6BC351E3-F5D2-8045-83AD-DBBB48831C6E}" destId="{E46693AC-A7BB-6548-B241-E54E46059E5C}" srcOrd="1" destOrd="0" presId="urn:microsoft.com/office/officeart/2008/layout/VerticalCurvedList"/>
    <dgm:cxn modelId="{C83CEC48-D0AE-4D42-83FA-1B03AE8C23E7}" type="presParOf" srcId="{6BC351E3-F5D2-8045-83AD-DBBB48831C6E}" destId="{7BE33476-3DE3-4545-BC6F-09C8E94BDCFC}" srcOrd="2" destOrd="0" presId="urn:microsoft.com/office/officeart/2008/layout/VerticalCurvedList"/>
    <dgm:cxn modelId="{DDB85C5D-1E7F-C348-94B7-8A1AB9BF0E7D}" type="presParOf" srcId="{7BE33476-3DE3-4545-BC6F-09C8E94BDCFC}" destId="{A468743F-CEB1-D949-9DF5-9FD25F4BE104}" srcOrd="0" destOrd="0" presId="urn:microsoft.com/office/officeart/2008/layout/VerticalCurvedList"/>
    <dgm:cxn modelId="{93206980-2B58-6342-A361-A68C559DD24F}" type="presParOf" srcId="{6BC351E3-F5D2-8045-83AD-DBBB48831C6E}" destId="{CE2D9751-53E8-544D-9D72-31A7872DA588}" srcOrd="3" destOrd="0" presId="urn:microsoft.com/office/officeart/2008/layout/VerticalCurvedList"/>
    <dgm:cxn modelId="{89BCE4E3-6662-BB4D-8723-3709843980D5}" type="presParOf" srcId="{6BC351E3-F5D2-8045-83AD-DBBB48831C6E}" destId="{C0F38E94-8041-574B-AB53-508D08C71115}" srcOrd="4" destOrd="0" presId="urn:microsoft.com/office/officeart/2008/layout/VerticalCurvedList"/>
    <dgm:cxn modelId="{5692F87B-9DC5-9344-985A-0EBFC6085DAA}" type="presParOf" srcId="{C0F38E94-8041-574B-AB53-508D08C71115}" destId="{D250CCDD-58D3-4A4D-B1CF-A60B85E14278}" srcOrd="0" destOrd="0" presId="urn:microsoft.com/office/officeart/2008/layout/VerticalCurvedList"/>
    <dgm:cxn modelId="{D8E825C4-55DA-3843-ACB3-CCAE7DDB8663}" type="presParOf" srcId="{6BC351E3-F5D2-8045-83AD-DBBB48831C6E}" destId="{853DB0A7-CCB6-724E-B8EA-0769BB07621F}" srcOrd="5" destOrd="0" presId="urn:microsoft.com/office/officeart/2008/layout/VerticalCurvedList"/>
    <dgm:cxn modelId="{53867E15-DBB8-404D-8892-E164C850C7C1}" type="presParOf" srcId="{6BC351E3-F5D2-8045-83AD-DBBB48831C6E}" destId="{944F9F7B-F4BB-1A49-9746-BBE498A300AB}" srcOrd="6" destOrd="0" presId="urn:microsoft.com/office/officeart/2008/layout/VerticalCurvedList"/>
    <dgm:cxn modelId="{0F787183-98DC-B341-B1D0-7A63B98CFA06}" type="presParOf" srcId="{944F9F7B-F4BB-1A49-9746-BBE498A300AB}" destId="{090B91DA-B709-8C40-BD96-7DE6B6682900}"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1D2FDB-3EB5-E247-B6F6-342BE0119343}" type="doc">
      <dgm:prSet loTypeId="urn:microsoft.com/office/officeart/2005/8/layout/process5" loCatId="" qsTypeId="urn:microsoft.com/office/officeart/2005/8/quickstyle/simple1" qsCatId="simple" csTypeId="urn:microsoft.com/office/officeart/2005/8/colors/accent1_2" csCatId="accent1" phldr="1"/>
      <dgm:spPr/>
      <dgm:t>
        <a:bodyPr/>
        <a:lstStyle/>
        <a:p>
          <a:endParaRPr lang="en-US"/>
        </a:p>
      </dgm:t>
    </dgm:pt>
    <dgm:pt modelId="{39CA0532-8D54-4D40-A38A-15CF34E4A36B}">
      <dgm:prSet phldrT="[Text]"/>
      <dgm:spPr/>
      <dgm:t>
        <a:bodyPr/>
        <a:lstStyle/>
        <a:p>
          <a:pPr rtl="0"/>
          <a:r>
            <a:rPr lang="en-US"/>
            <a:t>It is your duty to follow all safety precautions and assess whether the student is at imminent risk of suicide</a:t>
          </a:r>
        </a:p>
      </dgm:t>
    </dgm:pt>
    <dgm:pt modelId="{7961EEFA-B382-AF49-8CAD-7072C9F6E5F0}" type="parTrans" cxnId="{056A80B7-B87F-2E43-8B4A-AB124C323654}">
      <dgm:prSet/>
      <dgm:spPr/>
      <dgm:t>
        <a:bodyPr/>
        <a:lstStyle/>
        <a:p>
          <a:endParaRPr lang="en-US"/>
        </a:p>
      </dgm:t>
    </dgm:pt>
    <dgm:pt modelId="{7D2559D7-9C41-8147-A78F-E1E7C88676C5}" type="sibTrans" cxnId="{056A80B7-B87F-2E43-8B4A-AB124C323654}">
      <dgm:prSet/>
      <dgm:spPr/>
      <dgm:t>
        <a:bodyPr/>
        <a:lstStyle/>
        <a:p>
          <a:endParaRPr lang="en-US"/>
        </a:p>
      </dgm:t>
    </dgm:pt>
    <dgm:pt modelId="{E38B085F-B982-AB48-AC26-FF1564C15D55}">
      <dgm:prSet phldrT="[Text]"/>
      <dgm:spPr/>
      <dgm:t>
        <a:bodyPr/>
        <a:lstStyle/>
        <a:p>
          <a:pPr rtl="0"/>
          <a:r>
            <a:rPr lang="en-US"/>
            <a:t>Assess the following: plan, access to the method, intent</a:t>
          </a:r>
        </a:p>
      </dgm:t>
    </dgm:pt>
    <dgm:pt modelId="{8DB13351-2D99-3E4C-A2BC-816676AE08EB}" type="parTrans" cxnId="{524C307A-5CCE-5D49-A29E-9FF5F8C6B81A}">
      <dgm:prSet/>
      <dgm:spPr/>
      <dgm:t>
        <a:bodyPr/>
        <a:lstStyle/>
        <a:p>
          <a:endParaRPr lang="en-US"/>
        </a:p>
      </dgm:t>
    </dgm:pt>
    <dgm:pt modelId="{74015C62-C97A-D244-A3BD-E0A1B0781AD8}" type="sibTrans" cxnId="{524C307A-5CCE-5D49-A29E-9FF5F8C6B81A}">
      <dgm:prSet/>
      <dgm:spPr/>
      <dgm:t>
        <a:bodyPr/>
        <a:lstStyle/>
        <a:p>
          <a:endParaRPr lang="en-US"/>
        </a:p>
      </dgm:t>
    </dgm:pt>
    <dgm:pt modelId="{3636E2CA-4DF3-984A-8904-8267EA9E01A4}">
      <dgm:prSet phldrT="[Text]"/>
      <dgm:spPr/>
      <dgm:t>
        <a:bodyPr/>
        <a:lstStyle/>
        <a:p>
          <a:pPr rtl="0"/>
          <a:r>
            <a:rPr lang="en-US" b="1"/>
            <a:t>If you do not feel qualified to make the assessment, seek assistance from a mental health clinician or other qualified professional</a:t>
          </a:r>
          <a:endParaRPr lang="en-US"/>
        </a:p>
      </dgm:t>
    </dgm:pt>
    <dgm:pt modelId="{91D87312-17E9-F042-9791-18FEC9665425}" type="parTrans" cxnId="{D9330584-5A8B-A241-91DE-82B431E084DA}">
      <dgm:prSet/>
      <dgm:spPr/>
      <dgm:t>
        <a:bodyPr/>
        <a:lstStyle/>
        <a:p>
          <a:endParaRPr lang="en-US"/>
        </a:p>
      </dgm:t>
    </dgm:pt>
    <dgm:pt modelId="{198819CC-561D-4143-86A2-F72FD6C012B8}" type="sibTrans" cxnId="{D9330584-5A8B-A241-91DE-82B431E084DA}">
      <dgm:prSet/>
      <dgm:spPr/>
      <dgm:t>
        <a:bodyPr/>
        <a:lstStyle/>
        <a:p>
          <a:endParaRPr lang="en-US"/>
        </a:p>
      </dgm:t>
    </dgm:pt>
    <dgm:pt modelId="{C37EC4CF-92F5-564A-A170-A19F14C3729B}">
      <dgm:prSet phldrT="[Text]"/>
      <dgm:spPr/>
      <dgm:t>
        <a:bodyPr/>
        <a:lstStyle/>
        <a:p>
          <a:pPr algn="l">
            <a:lnSpc>
              <a:spcPct val="90000"/>
            </a:lnSpc>
          </a:pPr>
          <a:r>
            <a:rPr lang="en-US"/>
            <a:t>Be familiar with hospital procedures in the surrounding area</a:t>
          </a:r>
        </a:p>
      </dgm:t>
    </dgm:pt>
    <dgm:pt modelId="{2B7E9CEE-884C-8144-9BE6-CF08DFF533E0}" type="parTrans" cxnId="{42617EC1-10F2-BE48-9A27-F8017216D42D}">
      <dgm:prSet/>
      <dgm:spPr/>
      <dgm:t>
        <a:bodyPr/>
        <a:lstStyle/>
        <a:p>
          <a:endParaRPr lang="en-US"/>
        </a:p>
      </dgm:t>
    </dgm:pt>
    <dgm:pt modelId="{46506861-170F-A344-93D0-2F3DDB54F560}" type="sibTrans" cxnId="{42617EC1-10F2-BE48-9A27-F8017216D42D}">
      <dgm:prSet/>
      <dgm:spPr/>
      <dgm:t>
        <a:bodyPr/>
        <a:lstStyle/>
        <a:p>
          <a:endParaRPr lang="en-US"/>
        </a:p>
      </dgm:t>
    </dgm:pt>
    <dgm:pt modelId="{6FDD5266-E7B1-BD4A-B505-5C7A0B02B407}">
      <dgm:prSet phldrT="[Text]"/>
      <dgm:spPr/>
      <dgm:t>
        <a:bodyPr/>
        <a:lstStyle/>
        <a:p>
          <a:pPr rtl="0"/>
          <a:r>
            <a:rPr lang="en-US"/>
            <a:t>Consult with supervisor, colleagues, or other mental health professionals to ensure you are following appropriate policies and protocols for your agency, school district, and state</a:t>
          </a:r>
        </a:p>
      </dgm:t>
    </dgm:pt>
    <dgm:pt modelId="{BD0127CE-0D8E-7F4A-859E-E72E8C274F3B}" type="parTrans" cxnId="{53D3A787-7195-2E42-8F22-C327E366FA82}">
      <dgm:prSet/>
      <dgm:spPr/>
      <dgm:t>
        <a:bodyPr/>
        <a:lstStyle/>
        <a:p>
          <a:endParaRPr lang="en-US"/>
        </a:p>
      </dgm:t>
    </dgm:pt>
    <dgm:pt modelId="{0AC4E67E-90C3-4044-BDD5-C5CFF3E3CA5B}" type="sibTrans" cxnId="{53D3A787-7195-2E42-8F22-C327E366FA82}">
      <dgm:prSet/>
      <dgm:spPr/>
      <dgm:t>
        <a:bodyPr/>
        <a:lstStyle/>
        <a:p>
          <a:endParaRPr lang="en-US"/>
        </a:p>
      </dgm:t>
    </dgm:pt>
    <dgm:pt modelId="{CEC3DA6F-F01F-40A1-961D-74444C2CDE62}">
      <dgm:prSet phldr="0"/>
      <dgm:spPr/>
      <dgm:t>
        <a:bodyPr/>
        <a:lstStyle/>
        <a:p>
          <a:pPr algn="l" rtl="0">
            <a:lnSpc>
              <a:spcPct val="90000"/>
            </a:lnSpc>
          </a:pPr>
          <a:r>
            <a:rPr lang="en-US"/>
            <a:t>If you assess there is </a:t>
          </a:r>
          <a:r>
            <a:rPr lang="en-US" i="1"/>
            <a:t>imminent danger, </a:t>
          </a:r>
          <a:r>
            <a:rPr lang="en-US"/>
            <a:t>seek immediate assistance through hospitalization</a:t>
          </a:r>
        </a:p>
      </dgm:t>
    </dgm:pt>
    <dgm:pt modelId="{B0A9DAD4-0B9E-433D-90D2-79132AAC4FF8}" type="parTrans" cxnId="{8830A37A-BC42-5D49-B76C-2507461C72C5}">
      <dgm:prSet/>
      <dgm:spPr/>
    </dgm:pt>
    <dgm:pt modelId="{81E1499E-9C87-4B85-B941-5F64769B1D76}" type="sibTrans" cxnId="{8830A37A-BC42-5D49-B76C-2507461C72C5}">
      <dgm:prSet/>
      <dgm:spPr/>
      <dgm:t>
        <a:bodyPr/>
        <a:lstStyle/>
        <a:p>
          <a:endParaRPr lang="en-US"/>
        </a:p>
      </dgm:t>
    </dgm:pt>
    <dgm:pt modelId="{2458AD33-DF3E-7545-8D98-5C56B074B334}" type="pres">
      <dgm:prSet presAssocID="{EC1D2FDB-3EB5-E247-B6F6-342BE0119343}" presName="diagram" presStyleCnt="0">
        <dgm:presLayoutVars>
          <dgm:dir/>
          <dgm:resizeHandles val="exact"/>
        </dgm:presLayoutVars>
      </dgm:prSet>
      <dgm:spPr/>
    </dgm:pt>
    <dgm:pt modelId="{1EE4EDD8-75A1-484E-8F25-5CF9F81347EF}" type="pres">
      <dgm:prSet presAssocID="{39CA0532-8D54-4D40-A38A-15CF34E4A36B}" presName="node" presStyleLbl="node1" presStyleIdx="0" presStyleCnt="5">
        <dgm:presLayoutVars>
          <dgm:bulletEnabled val="1"/>
        </dgm:presLayoutVars>
      </dgm:prSet>
      <dgm:spPr/>
    </dgm:pt>
    <dgm:pt modelId="{0DC5F9EC-D67A-344B-BF86-72D59CC5313D}" type="pres">
      <dgm:prSet presAssocID="{7D2559D7-9C41-8147-A78F-E1E7C88676C5}" presName="sibTrans" presStyleLbl="sibTrans2D1" presStyleIdx="0" presStyleCnt="4"/>
      <dgm:spPr/>
    </dgm:pt>
    <dgm:pt modelId="{82BEBF24-D5CC-FA48-9DCE-ADC1B8B1056A}" type="pres">
      <dgm:prSet presAssocID="{7D2559D7-9C41-8147-A78F-E1E7C88676C5}" presName="connectorText" presStyleLbl="sibTrans2D1" presStyleIdx="0" presStyleCnt="4"/>
      <dgm:spPr/>
    </dgm:pt>
    <dgm:pt modelId="{C7DFD16A-4B4E-6D41-81DD-9D382EEAA1DC}" type="pres">
      <dgm:prSet presAssocID="{E38B085F-B982-AB48-AC26-FF1564C15D55}" presName="node" presStyleLbl="node1" presStyleIdx="1" presStyleCnt="5">
        <dgm:presLayoutVars>
          <dgm:bulletEnabled val="1"/>
        </dgm:presLayoutVars>
      </dgm:prSet>
      <dgm:spPr/>
    </dgm:pt>
    <dgm:pt modelId="{363CFFEE-DBC9-984A-A1C8-1E5E17E0C948}" type="pres">
      <dgm:prSet presAssocID="{74015C62-C97A-D244-A3BD-E0A1B0781AD8}" presName="sibTrans" presStyleLbl="sibTrans2D1" presStyleIdx="1" presStyleCnt="4"/>
      <dgm:spPr/>
    </dgm:pt>
    <dgm:pt modelId="{751743B2-3822-014C-8CEE-375CB66601AA}" type="pres">
      <dgm:prSet presAssocID="{74015C62-C97A-D244-A3BD-E0A1B0781AD8}" presName="connectorText" presStyleLbl="sibTrans2D1" presStyleIdx="1" presStyleCnt="4"/>
      <dgm:spPr/>
    </dgm:pt>
    <dgm:pt modelId="{5237C8A7-67B2-994E-B4F3-D377D7BF4B3E}" type="pres">
      <dgm:prSet presAssocID="{3636E2CA-4DF3-984A-8904-8267EA9E01A4}" presName="node" presStyleLbl="node1" presStyleIdx="2" presStyleCnt="5">
        <dgm:presLayoutVars>
          <dgm:bulletEnabled val="1"/>
        </dgm:presLayoutVars>
      </dgm:prSet>
      <dgm:spPr/>
    </dgm:pt>
    <dgm:pt modelId="{51A5242E-2257-0549-BBAE-4A1E9CD39211}" type="pres">
      <dgm:prSet presAssocID="{198819CC-561D-4143-86A2-F72FD6C012B8}" presName="sibTrans" presStyleLbl="sibTrans2D1" presStyleIdx="2" presStyleCnt="4"/>
      <dgm:spPr/>
    </dgm:pt>
    <dgm:pt modelId="{C1796AD7-9F26-8C4E-991D-D19131BBFE6C}" type="pres">
      <dgm:prSet presAssocID="{198819CC-561D-4143-86A2-F72FD6C012B8}" presName="connectorText" presStyleLbl="sibTrans2D1" presStyleIdx="2" presStyleCnt="4"/>
      <dgm:spPr/>
    </dgm:pt>
    <dgm:pt modelId="{B3FD673A-B76A-46A8-8B31-0F02688A807B}" type="pres">
      <dgm:prSet presAssocID="{CEC3DA6F-F01F-40A1-961D-74444C2CDE62}" presName="node" presStyleLbl="node1" presStyleIdx="3" presStyleCnt="5">
        <dgm:presLayoutVars>
          <dgm:bulletEnabled val="1"/>
        </dgm:presLayoutVars>
      </dgm:prSet>
      <dgm:spPr/>
    </dgm:pt>
    <dgm:pt modelId="{407142DD-ADC8-468E-AAB2-A45045D09884}" type="pres">
      <dgm:prSet presAssocID="{81E1499E-9C87-4B85-B941-5F64769B1D76}" presName="sibTrans" presStyleLbl="sibTrans2D1" presStyleIdx="3" presStyleCnt="4"/>
      <dgm:spPr/>
    </dgm:pt>
    <dgm:pt modelId="{0D3BF593-5C1C-4BE5-A78E-19831EFD6F5B}" type="pres">
      <dgm:prSet presAssocID="{81E1499E-9C87-4B85-B941-5F64769B1D76}" presName="connectorText" presStyleLbl="sibTrans2D1" presStyleIdx="3" presStyleCnt="4"/>
      <dgm:spPr/>
    </dgm:pt>
    <dgm:pt modelId="{58B39EBC-9EE1-D34E-BEBC-B9A401DBCE6A}" type="pres">
      <dgm:prSet presAssocID="{6FDD5266-E7B1-BD4A-B505-5C7A0B02B407}" presName="node" presStyleLbl="node1" presStyleIdx="4" presStyleCnt="5">
        <dgm:presLayoutVars>
          <dgm:bulletEnabled val="1"/>
        </dgm:presLayoutVars>
      </dgm:prSet>
      <dgm:spPr/>
    </dgm:pt>
  </dgm:ptLst>
  <dgm:cxnLst>
    <dgm:cxn modelId="{E8537302-256D-1F4E-9091-D8E2138B8D62}" type="presOf" srcId="{7D2559D7-9C41-8147-A78F-E1E7C88676C5}" destId="{82BEBF24-D5CC-FA48-9DCE-ADC1B8B1056A}" srcOrd="1" destOrd="0" presId="urn:microsoft.com/office/officeart/2005/8/layout/process5"/>
    <dgm:cxn modelId="{50875716-05E6-4C43-BDF5-1C80B727340C}" type="presOf" srcId="{198819CC-561D-4143-86A2-F72FD6C012B8}" destId="{51A5242E-2257-0549-BBAE-4A1E9CD39211}" srcOrd="0" destOrd="0" presId="urn:microsoft.com/office/officeart/2005/8/layout/process5"/>
    <dgm:cxn modelId="{7322E918-9E30-9C43-BBA9-EA49DC8A934B}" type="presOf" srcId="{C37EC4CF-92F5-564A-A170-A19F14C3729B}" destId="{B3FD673A-B76A-46A8-8B31-0F02688A807B}" srcOrd="0" destOrd="1" presId="urn:microsoft.com/office/officeart/2005/8/layout/process5"/>
    <dgm:cxn modelId="{A8FDEF3F-61BD-2C4B-83A0-D1D6F565067A}" type="presOf" srcId="{39CA0532-8D54-4D40-A38A-15CF34E4A36B}" destId="{1EE4EDD8-75A1-484E-8F25-5CF9F81347EF}" srcOrd="0" destOrd="0" presId="urn:microsoft.com/office/officeart/2005/8/layout/process5"/>
    <dgm:cxn modelId="{24359F4C-04A6-214C-8DC6-7FD0B7250435}" type="presOf" srcId="{81E1499E-9C87-4B85-B941-5F64769B1D76}" destId="{0D3BF593-5C1C-4BE5-A78E-19831EFD6F5B}" srcOrd="1" destOrd="0" presId="urn:microsoft.com/office/officeart/2005/8/layout/process5"/>
    <dgm:cxn modelId="{282E4552-95EE-064E-B680-BCDD85368E52}" type="presOf" srcId="{EC1D2FDB-3EB5-E247-B6F6-342BE0119343}" destId="{2458AD33-DF3E-7545-8D98-5C56B074B334}" srcOrd="0" destOrd="0" presId="urn:microsoft.com/office/officeart/2005/8/layout/process5"/>
    <dgm:cxn modelId="{80875D56-444D-8448-AE8C-23D527DE7E3C}" type="presOf" srcId="{74015C62-C97A-D244-A3BD-E0A1B0781AD8}" destId="{751743B2-3822-014C-8CEE-375CB66601AA}" srcOrd="1" destOrd="0" presId="urn:microsoft.com/office/officeart/2005/8/layout/process5"/>
    <dgm:cxn modelId="{97DC0C69-2D43-0743-BC28-BEB854DE18D5}" type="presOf" srcId="{CEC3DA6F-F01F-40A1-961D-74444C2CDE62}" destId="{B3FD673A-B76A-46A8-8B31-0F02688A807B}" srcOrd="0" destOrd="0" presId="urn:microsoft.com/office/officeart/2005/8/layout/process5"/>
    <dgm:cxn modelId="{56193175-CB92-014A-BC14-1256C6312253}" type="presOf" srcId="{7D2559D7-9C41-8147-A78F-E1E7C88676C5}" destId="{0DC5F9EC-D67A-344B-BF86-72D59CC5313D}" srcOrd="0" destOrd="0" presId="urn:microsoft.com/office/officeart/2005/8/layout/process5"/>
    <dgm:cxn modelId="{524C307A-5CCE-5D49-A29E-9FF5F8C6B81A}" srcId="{EC1D2FDB-3EB5-E247-B6F6-342BE0119343}" destId="{E38B085F-B982-AB48-AC26-FF1564C15D55}" srcOrd="1" destOrd="0" parTransId="{8DB13351-2D99-3E4C-A2BC-816676AE08EB}" sibTransId="{74015C62-C97A-D244-A3BD-E0A1B0781AD8}"/>
    <dgm:cxn modelId="{8830A37A-BC42-5D49-B76C-2507461C72C5}" srcId="{EC1D2FDB-3EB5-E247-B6F6-342BE0119343}" destId="{CEC3DA6F-F01F-40A1-961D-74444C2CDE62}" srcOrd="3" destOrd="0" parTransId="{B0A9DAD4-0B9E-433D-90D2-79132AAC4FF8}" sibTransId="{81E1499E-9C87-4B85-B941-5F64769B1D76}"/>
    <dgm:cxn modelId="{077A5780-4663-7D40-AC12-D2CB35005926}" type="presOf" srcId="{198819CC-561D-4143-86A2-F72FD6C012B8}" destId="{C1796AD7-9F26-8C4E-991D-D19131BBFE6C}" srcOrd="1" destOrd="0" presId="urn:microsoft.com/office/officeart/2005/8/layout/process5"/>
    <dgm:cxn modelId="{D9330584-5A8B-A241-91DE-82B431E084DA}" srcId="{EC1D2FDB-3EB5-E247-B6F6-342BE0119343}" destId="{3636E2CA-4DF3-984A-8904-8267EA9E01A4}" srcOrd="2" destOrd="0" parTransId="{91D87312-17E9-F042-9791-18FEC9665425}" sibTransId="{198819CC-561D-4143-86A2-F72FD6C012B8}"/>
    <dgm:cxn modelId="{53D3A787-7195-2E42-8F22-C327E366FA82}" srcId="{EC1D2FDB-3EB5-E247-B6F6-342BE0119343}" destId="{6FDD5266-E7B1-BD4A-B505-5C7A0B02B407}" srcOrd="4" destOrd="0" parTransId="{BD0127CE-0D8E-7F4A-859E-E72E8C274F3B}" sibTransId="{0AC4E67E-90C3-4044-BDD5-C5CFF3E3CA5B}"/>
    <dgm:cxn modelId="{5093BD8F-93FB-3548-80A9-F6368ADE532B}" type="presOf" srcId="{81E1499E-9C87-4B85-B941-5F64769B1D76}" destId="{407142DD-ADC8-468E-AAB2-A45045D09884}" srcOrd="0" destOrd="0" presId="urn:microsoft.com/office/officeart/2005/8/layout/process5"/>
    <dgm:cxn modelId="{056A80B7-B87F-2E43-8B4A-AB124C323654}" srcId="{EC1D2FDB-3EB5-E247-B6F6-342BE0119343}" destId="{39CA0532-8D54-4D40-A38A-15CF34E4A36B}" srcOrd="0" destOrd="0" parTransId="{7961EEFA-B382-AF49-8CAD-7072C9F6E5F0}" sibTransId="{7D2559D7-9C41-8147-A78F-E1E7C88676C5}"/>
    <dgm:cxn modelId="{42617EC1-10F2-BE48-9A27-F8017216D42D}" srcId="{CEC3DA6F-F01F-40A1-961D-74444C2CDE62}" destId="{C37EC4CF-92F5-564A-A170-A19F14C3729B}" srcOrd="0" destOrd="0" parTransId="{2B7E9CEE-884C-8144-9BE6-CF08DFF533E0}" sibTransId="{46506861-170F-A344-93D0-2F3DDB54F560}"/>
    <dgm:cxn modelId="{6E84FFD5-B7B8-364F-9945-CE60EB5D3019}" type="presOf" srcId="{74015C62-C97A-D244-A3BD-E0A1B0781AD8}" destId="{363CFFEE-DBC9-984A-A1C8-1E5E17E0C948}" srcOrd="0" destOrd="0" presId="urn:microsoft.com/office/officeart/2005/8/layout/process5"/>
    <dgm:cxn modelId="{D78BFEE1-CB45-5547-B15B-53A71C7A8EAB}" type="presOf" srcId="{3636E2CA-4DF3-984A-8904-8267EA9E01A4}" destId="{5237C8A7-67B2-994E-B4F3-D377D7BF4B3E}" srcOrd="0" destOrd="0" presId="urn:microsoft.com/office/officeart/2005/8/layout/process5"/>
    <dgm:cxn modelId="{180964F5-F0F1-794A-8FB3-9B1F869548F9}" type="presOf" srcId="{6FDD5266-E7B1-BD4A-B505-5C7A0B02B407}" destId="{58B39EBC-9EE1-D34E-BEBC-B9A401DBCE6A}" srcOrd="0" destOrd="0" presId="urn:microsoft.com/office/officeart/2005/8/layout/process5"/>
    <dgm:cxn modelId="{461CCAFB-80C0-1B42-A6F2-8A134D666783}" type="presOf" srcId="{E38B085F-B982-AB48-AC26-FF1564C15D55}" destId="{C7DFD16A-4B4E-6D41-81DD-9D382EEAA1DC}" srcOrd="0" destOrd="0" presId="urn:microsoft.com/office/officeart/2005/8/layout/process5"/>
    <dgm:cxn modelId="{B91BC6C1-8329-C646-AD78-10F38C328930}" type="presParOf" srcId="{2458AD33-DF3E-7545-8D98-5C56B074B334}" destId="{1EE4EDD8-75A1-484E-8F25-5CF9F81347EF}" srcOrd="0" destOrd="0" presId="urn:microsoft.com/office/officeart/2005/8/layout/process5"/>
    <dgm:cxn modelId="{940F999B-B25C-8344-834F-FA0063B719C3}" type="presParOf" srcId="{2458AD33-DF3E-7545-8D98-5C56B074B334}" destId="{0DC5F9EC-D67A-344B-BF86-72D59CC5313D}" srcOrd="1" destOrd="0" presId="urn:microsoft.com/office/officeart/2005/8/layout/process5"/>
    <dgm:cxn modelId="{07AA9C2E-EFAE-EE43-BC2F-A7D00FC4DE88}" type="presParOf" srcId="{0DC5F9EC-D67A-344B-BF86-72D59CC5313D}" destId="{82BEBF24-D5CC-FA48-9DCE-ADC1B8B1056A}" srcOrd="0" destOrd="0" presId="urn:microsoft.com/office/officeart/2005/8/layout/process5"/>
    <dgm:cxn modelId="{BF1A322D-6971-444D-922B-D9CD4DDBE437}" type="presParOf" srcId="{2458AD33-DF3E-7545-8D98-5C56B074B334}" destId="{C7DFD16A-4B4E-6D41-81DD-9D382EEAA1DC}" srcOrd="2" destOrd="0" presId="urn:microsoft.com/office/officeart/2005/8/layout/process5"/>
    <dgm:cxn modelId="{98924A3E-D4E1-7041-8C26-24AB8D9B4779}" type="presParOf" srcId="{2458AD33-DF3E-7545-8D98-5C56B074B334}" destId="{363CFFEE-DBC9-984A-A1C8-1E5E17E0C948}" srcOrd="3" destOrd="0" presId="urn:microsoft.com/office/officeart/2005/8/layout/process5"/>
    <dgm:cxn modelId="{E1036752-E570-B440-BD4B-131B6CE2788B}" type="presParOf" srcId="{363CFFEE-DBC9-984A-A1C8-1E5E17E0C948}" destId="{751743B2-3822-014C-8CEE-375CB66601AA}" srcOrd="0" destOrd="0" presId="urn:microsoft.com/office/officeart/2005/8/layout/process5"/>
    <dgm:cxn modelId="{C74A6543-374A-2540-90B6-EB010BF6F089}" type="presParOf" srcId="{2458AD33-DF3E-7545-8D98-5C56B074B334}" destId="{5237C8A7-67B2-994E-B4F3-D377D7BF4B3E}" srcOrd="4" destOrd="0" presId="urn:microsoft.com/office/officeart/2005/8/layout/process5"/>
    <dgm:cxn modelId="{88C672EE-D3F2-FC4C-9C41-D4E718AEA63E}" type="presParOf" srcId="{2458AD33-DF3E-7545-8D98-5C56B074B334}" destId="{51A5242E-2257-0549-BBAE-4A1E9CD39211}" srcOrd="5" destOrd="0" presId="urn:microsoft.com/office/officeart/2005/8/layout/process5"/>
    <dgm:cxn modelId="{A4FB05ED-6AD5-B747-8955-AB4AB1DA0062}" type="presParOf" srcId="{51A5242E-2257-0549-BBAE-4A1E9CD39211}" destId="{C1796AD7-9F26-8C4E-991D-D19131BBFE6C}" srcOrd="0" destOrd="0" presId="urn:microsoft.com/office/officeart/2005/8/layout/process5"/>
    <dgm:cxn modelId="{2A9D4F18-B91E-0542-BCA5-19F6238BBA2A}" type="presParOf" srcId="{2458AD33-DF3E-7545-8D98-5C56B074B334}" destId="{B3FD673A-B76A-46A8-8B31-0F02688A807B}" srcOrd="6" destOrd="0" presId="urn:microsoft.com/office/officeart/2005/8/layout/process5"/>
    <dgm:cxn modelId="{1AAEF57D-21DA-2E4B-ADBB-88D7DE5C3AE9}" type="presParOf" srcId="{2458AD33-DF3E-7545-8D98-5C56B074B334}" destId="{407142DD-ADC8-468E-AAB2-A45045D09884}" srcOrd="7" destOrd="0" presId="urn:microsoft.com/office/officeart/2005/8/layout/process5"/>
    <dgm:cxn modelId="{C0B323EE-F667-BB40-BFC4-941423908910}" type="presParOf" srcId="{407142DD-ADC8-468E-AAB2-A45045D09884}" destId="{0D3BF593-5C1C-4BE5-A78E-19831EFD6F5B}" srcOrd="0" destOrd="0" presId="urn:microsoft.com/office/officeart/2005/8/layout/process5"/>
    <dgm:cxn modelId="{BFED2082-52F6-A341-8B67-B4377FDBD602}" type="presParOf" srcId="{2458AD33-DF3E-7545-8D98-5C56B074B334}" destId="{58B39EBC-9EE1-D34E-BEBC-B9A401DBCE6A}"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C5A7B-A4E4-4C49-8D95-FC4E620434D2}">
      <dsp:nvSpPr>
        <dsp:cNvPr id="0" name=""/>
        <dsp:cNvSpPr/>
      </dsp:nvSpPr>
      <dsp:spPr>
        <a:xfrm>
          <a:off x="2453" y="2135613"/>
          <a:ext cx="2461831" cy="246183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483" tIns="30480" rIns="135483"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a:rPr>
            <a:t>Enthusiasm about the group</a:t>
          </a:r>
          <a:endParaRPr lang="en-US" sz="2400" kern="1200"/>
        </a:p>
      </dsp:txBody>
      <dsp:txXfrm>
        <a:off x="362980" y="2496140"/>
        <a:ext cx="1740777" cy="1740777"/>
      </dsp:txXfrm>
    </dsp:sp>
    <dsp:sp modelId="{F6AF488A-AD83-481C-8DE2-2273F41AB7AF}">
      <dsp:nvSpPr>
        <dsp:cNvPr id="0" name=""/>
        <dsp:cNvSpPr/>
      </dsp:nvSpPr>
      <dsp:spPr>
        <a:xfrm>
          <a:off x="1971918" y="2135613"/>
          <a:ext cx="2461831" cy="246183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483" tIns="30480" rIns="135483"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a:rPr>
            <a:t>Build rapport with each group member</a:t>
          </a:r>
          <a:endParaRPr lang="en-US" sz="2400" kern="1200"/>
        </a:p>
      </dsp:txBody>
      <dsp:txXfrm>
        <a:off x="2332445" y="2496140"/>
        <a:ext cx="1740777" cy="1740777"/>
      </dsp:txXfrm>
    </dsp:sp>
    <dsp:sp modelId="{34BA94EC-3184-4514-89D4-E837022D60D5}">
      <dsp:nvSpPr>
        <dsp:cNvPr id="0" name=""/>
        <dsp:cNvSpPr/>
      </dsp:nvSpPr>
      <dsp:spPr>
        <a:xfrm>
          <a:off x="3941383" y="2135613"/>
          <a:ext cx="2461831" cy="246183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483" tIns="30480" rIns="135483"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a:rPr>
            <a:t>Make all members feel safe and important</a:t>
          </a:r>
          <a:endParaRPr lang="en-US" sz="2400" kern="1200"/>
        </a:p>
      </dsp:txBody>
      <dsp:txXfrm>
        <a:off x="4301910" y="2496140"/>
        <a:ext cx="1740777" cy="1740777"/>
      </dsp:txXfrm>
    </dsp:sp>
    <dsp:sp modelId="{4747B318-F750-4370-B178-90B338468F58}">
      <dsp:nvSpPr>
        <dsp:cNvPr id="0" name=""/>
        <dsp:cNvSpPr/>
      </dsp:nvSpPr>
      <dsp:spPr>
        <a:xfrm>
          <a:off x="5910848" y="2135613"/>
          <a:ext cx="2461831" cy="2461831"/>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5483" tIns="30480" rIns="135483" bIns="3048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a:rPr>
            <a:t>Celebrate group successes</a:t>
          </a:r>
          <a:endParaRPr lang="en-US" sz="2400" kern="1200"/>
        </a:p>
      </dsp:txBody>
      <dsp:txXfrm>
        <a:off x="6271375" y="2496140"/>
        <a:ext cx="1740777" cy="1740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BC40F-1A5E-45DB-88D1-61A23A8B3C88}">
      <dsp:nvSpPr>
        <dsp:cNvPr id="0" name=""/>
        <dsp:cNvSpPr/>
      </dsp:nvSpPr>
      <dsp:spPr>
        <a:xfrm>
          <a:off x="750914" y="719095"/>
          <a:ext cx="1081248" cy="1081248"/>
        </a:xfrm>
        <a:prstGeom prst="upArrow">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CFDAD58-1AFB-4732-B086-CD2E6712B840}">
      <dsp:nvSpPr>
        <dsp:cNvPr id="0" name=""/>
        <dsp:cNvSpPr/>
      </dsp:nvSpPr>
      <dsp:spPr>
        <a:xfrm>
          <a:off x="90151" y="2253218"/>
          <a:ext cx="2402775"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100000"/>
            </a:lnSpc>
            <a:spcBef>
              <a:spcPct val="0"/>
            </a:spcBef>
            <a:spcAft>
              <a:spcPct val="35000"/>
            </a:spcAft>
            <a:buNone/>
          </a:pPr>
          <a:r>
            <a:rPr lang="en-US" sz="2400" kern="1200">
              <a:solidFill>
                <a:schemeClr val="tx2"/>
              </a:solidFill>
              <a:latin typeface="Optima"/>
            </a:rPr>
            <a:t>Increases engagement</a:t>
          </a:r>
        </a:p>
      </dsp:txBody>
      <dsp:txXfrm>
        <a:off x="90151" y="2253218"/>
        <a:ext cx="2402775" cy="1485000"/>
      </dsp:txXfrm>
    </dsp:sp>
    <dsp:sp modelId="{E19F8F33-7BCA-4763-BD73-F87890F82903}">
      <dsp:nvSpPr>
        <dsp:cNvPr id="0" name=""/>
        <dsp:cNvSpPr/>
      </dsp:nvSpPr>
      <dsp:spPr>
        <a:xfrm>
          <a:off x="3574175" y="719095"/>
          <a:ext cx="1081248" cy="1081248"/>
        </a:xfrm>
        <a:prstGeom prst="wedgeEllipseCallou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B03CE0A-790E-4760-A056-CCE9C8DF3B30}">
      <dsp:nvSpPr>
        <dsp:cNvPr id="0" name=""/>
        <dsp:cNvSpPr/>
      </dsp:nvSpPr>
      <dsp:spPr>
        <a:xfrm>
          <a:off x="2913412" y="2253218"/>
          <a:ext cx="2402775"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100000"/>
            </a:lnSpc>
            <a:spcBef>
              <a:spcPct val="0"/>
            </a:spcBef>
            <a:spcAft>
              <a:spcPct val="35000"/>
            </a:spcAft>
            <a:buNone/>
          </a:pPr>
          <a:r>
            <a:rPr lang="en-US" sz="2400" kern="1200">
              <a:solidFill>
                <a:schemeClr val="tx2"/>
              </a:solidFill>
              <a:latin typeface="Optima"/>
            </a:rPr>
            <a:t>Opportunity to address occurrences since last session</a:t>
          </a:r>
        </a:p>
      </dsp:txBody>
      <dsp:txXfrm>
        <a:off x="2913412" y="2253218"/>
        <a:ext cx="2402775" cy="1485000"/>
      </dsp:txXfrm>
    </dsp:sp>
    <dsp:sp modelId="{1B80EE20-08D6-4316-B8D1-403A7458936B}">
      <dsp:nvSpPr>
        <dsp:cNvPr id="0" name=""/>
        <dsp:cNvSpPr/>
      </dsp:nvSpPr>
      <dsp:spPr>
        <a:xfrm>
          <a:off x="6397436" y="719095"/>
          <a:ext cx="1081248" cy="1081248"/>
        </a:xfrm>
        <a:prstGeom prst="dodecag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BDF5357-4F6F-4042-858D-F756F21C4FD9}">
      <dsp:nvSpPr>
        <dsp:cNvPr id="0" name=""/>
        <dsp:cNvSpPr/>
      </dsp:nvSpPr>
      <dsp:spPr>
        <a:xfrm>
          <a:off x="5736673" y="2253218"/>
          <a:ext cx="2402775"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100000"/>
            </a:lnSpc>
            <a:spcBef>
              <a:spcPct val="0"/>
            </a:spcBef>
            <a:spcAft>
              <a:spcPct val="35000"/>
            </a:spcAft>
            <a:buNone/>
          </a:pPr>
          <a:r>
            <a:rPr lang="en-US" sz="2400" kern="1200">
              <a:solidFill>
                <a:schemeClr val="tx2"/>
              </a:solidFill>
              <a:latin typeface="Optima"/>
            </a:rPr>
            <a:t>Plan length of time and stick to it</a:t>
          </a:r>
        </a:p>
      </dsp:txBody>
      <dsp:txXfrm>
        <a:off x="5736673" y="2253218"/>
        <a:ext cx="2402775" cy="148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30C20-1F67-424E-96C1-4BB1AD4DC46D}">
      <dsp:nvSpPr>
        <dsp:cNvPr id="0" name=""/>
        <dsp:cNvSpPr/>
      </dsp:nvSpPr>
      <dsp:spPr>
        <a:xfrm>
          <a:off x="0" y="61678"/>
          <a:ext cx="8031890" cy="15103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t>Be familiar with the definitions, policies, and procedures for abuse and neglect in your state.</a:t>
          </a:r>
        </a:p>
      </dsp:txBody>
      <dsp:txXfrm>
        <a:off x="73731" y="135409"/>
        <a:ext cx="7884428" cy="1362934"/>
      </dsp:txXfrm>
    </dsp:sp>
    <dsp:sp modelId="{FF53E9AD-6BDC-4E2E-898B-C9ED139A0A12}">
      <dsp:nvSpPr>
        <dsp:cNvPr id="0" name=""/>
        <dsp:cNvSpPr/>
      </dsp:nvSpPr>
      <dsp:spPr>
        <a:xfrm>
          <a:off x="0" y="1572075"/>
          <a:ext cx="803189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013" tIns="34290" rIns="192024" bIns="34290" numCol="1" spcCol="1270" anchor="t" anchorCtr="0">
          <a:noAutofit/>
        </a:bodyPr>
        <a:lstStyle/>
        <a:p>
          <a:pPr marL="228600" lvl="1" indent="-228600" algn="l" defTabSz="933450" rtl="0">
            <a:lnSpc>
              <a:spcPct val="90000"/>
            </a:lnSpc>
            <a:spcBef>
              <a:spcPct val="0"/>
            </a:spcBef>
            <a:spcAft>
              <a:spcPct val="20000"/>
            </a:spcAft>
            <a:buChar char="•"/>
          </a:pPr>
          <a:endParaRPr lang="en-US" sz="2100" kern="1200"/>
        </a:p>
      </dsp:txBody>
      <dsp:txXfrm>
        <a:off x="0" y="1572075"/>
        <a:ext cx="8031890" cy="447120"/>
      </dsp:txXfrm>
    </dsp:sp>
    <dsp:sp modelId="{0E145B96-57D6-49B1-ADAA-BB45695B0A16}">
      <dsp:nvSpPr>
        <dsp:cNvPr id="0" name=""/>
        <dsp:cNvSpPr/>
      </dsp:nvSpPr>
      <dsp:spPr>
        <a:xfrm>
          <a:off x="0" y="2019195"/>
          <a:ext cx="8031890" cy="15103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a:t>Inform group members about the limits of confidentiality during the first group session. Revisit confidentiality and its limits in subsequent sessions.</a:t>
          </a:r>
        </a:p>
      </dsp:txBody>
      <dsp:txXfrm>
        <a:off x="73731" y="2092926"/>
        <a:ext cx="7884428" cy="1362934"/>
      </dsp:txXfrm>
    </dsp:sp>
    <dsp:sp modelId="{FE850869-81BA-4CB5-B9DF-E6111AB068ED}">
      <dsp:nvSpPr>
        <dsp:cNvPr id="0" name=""/>
        <dsp:cNvSpPr/>
      </dsp:nvSpPr>
      <dsp:spPr>
        <a:xfrm>
          <a:off x="0" y="3529592"/>
          <a:ext cx="8031890" cy="656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013" tIns="34290" rIns="192024" bIns="34290" numCol="1" spcCol="1270" anchor="t" anchorCtr="0">
          <a:noAutofit/>
        </a:bodyPr>
        <a:lstStyle/>
        <a:p>
          <a:pPr marL="228600" lvl="1" indent="-228600" algn="l" defTabSz="933450" rtl="0">
            <a:lnSpc>
              <a:spcPct val="90000"/>
            </a:lnSpc>
            <a:spcBef>
              <a:spcPct val="0"/>
            </a:spcBef>
            <a:spcAft>
              <a:spcPct val="20000"/>
            </a:spcAft>
            <a:buChar char="•"/>
          </a:pPr>
          <a:r>
            <a:rPr lang="en-US" sz="2100" kern="1200"/>
            <a:t>“If you tell me that an adult has done something to hurt you, then I will need to keep you safe by telling your family or another adult.”</a:t>
          </a:r>
        </a:p>
      </dsp:txBody>
      <dsp:txXfrm>
        <a:off x="0" y="3529592"/>
        <a:ext cx="8031890" cy="6567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30C20-1F67-424E-96C1-4BB1AD4DC46D}">
      <dsp:nvSpPr>
        <dsp:cNvPr id="0" name=""/>
        <dsp:cNvSpPr/>
      </dsp:nvSpPr>
      <dsp:spPr>
        <a:xfrm>
          <a:off x="0" y="37843"/>
          <a:ext cx="8031890" cy="1034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Action is needed when you receive information that a student has been </a:t>
          </a:r>
        </a:p>
      </dsp:txBody>
      <dsp:txXfrm>
        <a:off x="50489" y="88332"/>
        <a:ext cx="7930912" cy="933302"/>
      </dsp:txXfrm>
    </dsp:sp>
    <dsp:sp modelId="{FF53E9AD-6BDC-4E2E-898B-C9ED139A0A12}">
      <dsp:nvSpPr>
        <dsp:cNvPr id="0" name=""/>
        <dsp:cNvSpPr/>
      </dsp:nvSpPr>
      <dsp:spPr>
        <a:xfrm>
          <a:off x="0" y="1072123"/>
          <a:ext cx="8031890"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013"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a:t>Physically injured in some way</a:t>
          </a:r>
        </a:p>
        <a:p>
          <a:pPr marL="228600" lvl="1" indent="-228600" algn="l" defTabSz="889000" rtl="0">
            <a:lnSpc>
              <a:spcPct val="90000"/>
            </a:lnSpc>
            <a:spcBef>
              <a:spcPct val="0"/>
            </a:spcBef>
            <a:spcAft>
              <a:spcPct val="20000"/>
            </a:spcAft>
            <a:buChar char="•"/>
          </a:pPr>
          <a:r>
            <a:rPr lang="en-US" sz="2000" kern="1200"/>
            <a:t>Sexually abused</a:t>
          </a:r>
          <a:endParaRPr lang="en-US" sz="2000" kern="1200">
            <a:latin typeface="Calibri"/>
          </a:endParaRPr>
        </a:p>
        <a:p>
          <a:pPr marL="228600" lvl="1" indent="-228600" algn="l" defTabSz="889000" rtl="0">
            <a:lnSpc>
              <a:spcPct val="90000"/>
            </a:lnSpc>
            <a:spcBef>
              <a:spcPct val="0"/>
            </a:spcBef>
            <a:spcAft>
              <a:spcPct val="20000"/>
            </a:spcAft>
            <a:buChar char="•"/>
          </a:pPr>
          <a:r>
            <a:rPr lang="en-US" sz="2000" kern="1200"/>
            <a:t>Or neglect is occurring at home.</a:t>
          </a:r>
          <a:endParaRPr lang="en-US" sz="2000" kern="1200">
            <a:latin typeface="Calibri"/>
          </a:endParaRPr>
        </a:p>
      </dsp:txBody>
      <dsp:txXfrm>
        <a:off x="0" y="1072123"/>
        <a:ext cx="8031890" cy="1049490"/>
      </dsp:txXfrm>
    </dsp:sp>
    <dsp:sp modelId="{0E145B96-57D6-49B1-ADAA-BB45695B0A16}">
      <dsp:nvSpPr>
        <dsp:cNvPr id="0" name=""/>
        <dsp:cNvSpPr/>
      </dsp:nvSpPr>
      <dsp:spPr>
        <a:xfrm>
          <a:off x="0" y="2121613"/>
          <a:ext cx="8031890" cy="1034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Speak individually with the student immediately after the group.</a:t>
          </a:r>
        </a:p>
      </dsp:txBody>
      <dsp:txXfrm>
        <a:off x="50489" y="2172102"/>
        <a:ext cx="7930912" cy="933302"/>
      </dsp:txXfrm>
    </dsp:sp>
    <dsp:sp modelId="{0E966809-9DCB-4F86-991B-0E45CE7AFAC3}">
      <dsp:nvSpPr>
        <dsp:cNvPr id="0" name=""/>
        <dsp:cNvSpPr/>
      </dsp:nvSpPr>
      <dsp:spPr>
        <a:xfrm>
          <a:off x="0" y="3230773"/>
          <a:ext cx="8031890" cy="1034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Carefully consider the student’s safety and well-being, and involve parents to the greatest extent possible.</a:t>
          </a:r>
        </a:p>
      </dsp:txBody>
      <dsp:txXfrm>
        <a:off x="50489" y="3281262"/>
        <a:ext cx="7930912" cy="933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30C20-1F67-424E-96C1-4BB1AD4DC46D}">
      <dsp:nvSpPr>
        <dsp:cNvPr id="0" name=""/>
        <dsp:cNvSpPr/>
      </dsp:nvSpPr>
      <dsp:spPr>
        <a:xfrm>
          <a:off x="0" y="80886"/>
          <a:ext cx="8031890" cy="13747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If the abuse may involve the parent and place the student in greater harm from the parent, reporting should be made without informing the parent beforehand</a:t>
          </a:r>
          <a:r>
            <a:rPr lang="en-US" sz="2500" kern="1200">
              <a:latin typeface="Calibri"/>
            </a:rPr>
            <a:t> </a:t>
          </a:r>
          <a:endParaRPr lang="en-US" sz="2500" kern="1200"/>
        </a:p>
      </dsp:txBody>
      <dsp:txXfrm>
        <a:off x="67110" y="147996"/>
        <a:ext cx="7897670" cy="1240530"/>
      </dsp:txXfrm>
    </dsp:sp>
    <dsp:sp modelId="{0E145B96-57D6-49B1-ADAA-BB45695B0A16}">
      <dsp:nvSpPr>
        <dsp:cNvPr id="0" name=""/>
        <dsp:cNvSpPr/>
      </dsp:nvSpPr>
      <dsp:spPr>
        <a:xfrm>
          <a:off x="0" y="1527636"/>
          <a:ext cx="8031890" cy="13747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It is recommended to involve the parent as much as possible</a:t>
          </a:r>
        </a:p>
      </dsp:txBody>
      <dsp:txXfrm>
        <a:off x="67110" y="1594746"/>
        <a:ext cx="7897670" cy="1240530"/>
      </dsp:txXfrm>
    </dsp:sp>
    <dsp:sp modelId="{E7A34AFD-3B39-44F7-ADF7-A4E41955E175}">
      <dsp:nvSpPr>
        <dsp:cNvPr id="0" name=""/>
        <dsp:cNvSpPr/>
      </dsp:nvSpPr>
      <dsp:spPr>
        <a:xfrm>
          <a:off x="0" y="2902386"/>
          <a:ext cx="8031890" cy="131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5013"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lang="en-US" sz="2000" kern="1200"/>
            <a:t>Inform parents of need to report disclosed incident</a:t>
          </a:r>
        </a:p>
        <a:p>
          <a:pPr marL="228600" lvl="1" indent="-228600" algn="l" defTabSz="889000">
            <a:lnSpc>
              <a:spcPct val="90000"/>
            </a:lnSpc>
            <a:spcBef>
              <a:spcPct val="0"/>
            </a:spcBef>
            <a:spcAft>
              <a:spcPct val="20000"/>
            </a:spcAft>
            <a:buChar char="•"/>
          </a:pPr>
          <a:r>
            <a:rPr lang="en-US" sz="2000" kern="1200"/>
            <a:t>Frank discussion about likely consequences associated with reporting</a:t>
          </a:r>
        </a:p>
        <a:p>
          <a:pPr marL="228600" lvl="1" indent="-228600" algn="l" defTabSz="889000">
            <a:lnSpc>
              <a:spcPct val="90000"/>
            </a:lnSpc>
            <a:spcBef>
              <a:spcPct val="0"/>
            </a:spcBef>
            <a:spcAft>
              <a:spcPct val="20000"/>
            </a:spcAft>
            <a:buChar char="•"/>
          </a:pPr>
          <a:r>
            <a:rPr lang="en-US" sz="2000" kern="1200"/>
            <a:t>Have parents present when you call child protective services (CPS) and immediately provide information following the call</a:t>
          </a:r>
        </a:p>
      </dsp:txBody>
      <dsp:txXfrm>
        <a:off x="0" y="2902386"/>
        <a:ext cx="8031890" cy="13196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EB1DF-6DDB-3446-8C68-F4C653729CCE}">
      <dsp:nvSpPr>
        <dsp:cNvPr id="0" name=""/>
        <dsp:cNvSpPr/>
      </dsp:nvSpPr>
      <dsp:spPr>
        <a:xfrm>
          <a:off x="-6346774" y="-971158"/>
          <a:ext cx="7557194" cy="7557194"/>
        </a:xfrm>
        <a:prstGeom prst="blockArc">
          <a:avLst>
            <a:gd name="adj1" fmla="val 18900000"/>
            <a:gd name="adj2" fmla="val 2700000"/>
            <a:gd name="adj3" fmla="val 28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6693AC-A7BB-6548-B241-E54E46059E5C}">
      <dsp:nvSpPr>
        <dsp:cNvPr id="0" name=""/>
        <dsp:cNvSpPr/>
      </dsp:nvSpPr>
      <dsp:spPr>
        <a:xfrm>
          <a:off x="779344" y="561487"/>
          <a:ext cx="6763169" cy="11229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136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a:t>When a personal crisis arises (e.g., a serious health problem, a death in the family, substance abuse in the family, divorce, marital problems), students may become more oppositional or withdrawn</a:t>
          </a:r>
          <a:endParaRPr lang="en-US" sz="1800" kern="1200"/>
        </a:p>
      </dsp:txBody>
      <dsp:txXfrm>
        <a:off x="779344" y="561487"/>
        <a:ext cx="6763169" cy="1122975"/>
      </dsp:txXfrm>
    </dsp:sp>
    <dsp:sp modelId="{A468743F-CEB1-D949-9DF5-9FD25F4BE104}">
      <dsp:nvSpPr>
        <dsp:cNvPr id="0" name=""/>
        <dsp:cNvSpPr/>
      </dsp:nvSpPr>
      <dsp:spPr>
        <a:xfrm>
          <a:off x="77485" y="421115"/>
          <a:ext cx="1403719" cy="140371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2D9751-53E8-544D-9D72-31A7872DA588}">
      <dsp:nvSpPr>
        <dsp:cNvPr id="0" name=""/>
        <dsp:cNvSpPr/>
      </dsp:nvSpPr>
      <dsp:spPr>
        <a:xfrm>
          <a:off x="1187546" y="2245950"/>
          <a:ext cx="6354968" cy="11229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136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a:t>More intense intervention than what the current group offers may be required</a:t>
          </a:r>
          <a:endParaRPr lang="en-US" sz="1800" kern="1200"/>
        </a:p>
      </dsp:txBody>
      <dsp:txXfrm>
        <a:off x="1187546" y="2245950"/>
        <a:ext cx="6354968" cy="1122975"/>
      </dsp:txXfrm>
    </dsp:sp>
    <dsp:sp modelId="{D250CCDD-58D3-4A4D-B1CF-A60B85E14278}">
      <dsp:nvSpPr>
        <dsp:cNvPr id="0" name=""/>
        <dsp:cNvSpPr/>
      </dsp:nvSpPr>
      <dsp:spPr>
        <a:xfrm>
          <a:off x="485686" y="2105578"/>
          <a:ext cx="1403719" cy="140371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3DB0A7-CCB6-724E-B8EA-0769BB07621F}">
      <dsp:nvSpPr>
        <dsp:cNvPr id="0" name=""/>
        <dsp:cNvSpPr/>
      </dsp:nvSpPr>
      <dsp:spPr>
        <a:xfrm>
          <a:off x="779344" y="3930413"/>
          <a:ext cx="6763169" cy="11229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9136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kern="1200"/>
            <a:t>Consider individual or family sessions</a:t>
          </a:r>
          <a:endParaRPr lang="en-US" sz="1800" kern="1200"/>
        </a:p>
      </dsp:txBody>
      <dsp:txXfrm>
        <a:off x="779344" y="3930413"/>
        <a:ext cx="6763169" cy="1122975"/>
      </dsp:txXfrm>
    </dsp:sp>
    <dsp:sp modelId="{090B91DA-B709-8C40-BD96-7DE6B6682900}">
      <dsp:nvSpPr>
        <dsp:cNvPr id="0" name=""/>
        <dsp:cNvSpPr/>
      </dsp:nvSpPr>
      <dsp:spPr>
        <a:xfrm>
          <a:off x="77485" y="3790041"/>
          <a:ext cx="1403719" cy="140371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4EDD8-75A1-484E-8F25-5CF9F81347EF}">
      <dsp:nvSpPr>
        <dsp:cNvPr id="0" name=""/>
        <dsp:cNvSpPr/>
      </dsp:nvSpPr>
      <dsp:spPr>
        <a:xfrm>
          <a:off x="7578" y="1119272"/>
          <a:ext cx="2265029" cy="1359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It is your duty to follow all safety precautions and assess whether the student is at imminent risk of suicide</a:t>
          </a:r>
        </a:p>
      </dsp:txBody>
      <dsp:txXfrm>
        <a:off x="47382" y="1159076"/>
        <a:ext cx="2185421" cy="1279409"/>
      </dsp:txXfrm>
    </dsp:sp>
    <dsp:sp modelId="{0DC5F9EC-D67A-344B-BF86-72D59CC5313D}">
      <dsp:nvSpPr>
        <dsp:cNvPr id="0" name=""/>
        <dsp:cNvSpPr/>
      </dsp:nvSpPr>
      <dsp:spPr>
        <a:xfrm>
          <a:off x="2471930" y="1517917"/>
          <a:ext cx="480186" cy="5617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471930" y="1630262"/>
        <a:ext cx="336130" cy="337037"/>
      </dsp:txXfrm>
    </dsp:sp>
    <dsp:sp modelId="{C7DFD16A-4B4E-6D41-81DD-9D382EEAA1DC}">
      <dsp:nvSpPr>
        <dsp:cNvPr id="0" name=""/>
        <dsp:cNvSpPr/>
      </dsp:nvSpPr>
      <dsp:spPr>
        <a:xfrm>
          <a:off x="3178620" y="1119272"/>
          <a:ext cx="2265029" cy="1359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Assess the following: plan, access to the method, intent</a:t>
          </a:r>
        </a:p>
      </dsp:txBody>
      <dsp:txXfrm>
        <a:off x="3218424" y="1159076"/>
        <a:ext cx="2185421" cy="1279409"/>
      </dsp:txXfrm>
    </dsp:sp>
    <dsp:sp modelId="{363CFFEE-DBC9-984A-A1C8-1E5E17E0C948}">
      <dsp:nvSpPr>
        <dsp:cNvPr id="0" name=""/>
        <dsp:cNvSpPr/>
      </dsp:nvSpPr>
      <dsp:spPr>
        <a:xfrm>
          <a:off x="5642972" y="1517917"/>
          <a:ext cx="480186" cy="5617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642972" y="1630262"/>
        <a:ext cx="336130" cy="337037"/>
      </dsp:txXfrm>
    </dsp:sp>
    <dsp:sp modelId="{5237C8A7-67B2-994E-B4F3-D377D7BF4B3E}">
      <dsp:nvSpPr>
        <dsp:cNvPr id="0" name=""/>
        <dsp:cNvSpPr/>
      </dsp:nvSpPr>
      <dsp:spPr>
        <a:xfrm>
          <a:off x="6349661" y="1119272"/>
          <a:ext cx="2265029" cy="1359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kern="1200"/>
            <a:t>If you do not feel qualified to make the assessment, seek assistance from a mental health clinician or other qualified professional</a:t>
          </a:r>
          <a:endParaRPr lang="en-US" sz="1200" kern="1200"/>
        </a:p>
      </dsp:txBody>
      <dsp:txXfrm>
        <a:off x="6389465" y="1159076"/>
        <a:ext cx="2185421" cy="1279409"/>
      </dsp:txXfrm>
    </dsp:sp>
    <dsp:sp modelId="{51A5242E-2257-0549-BBAE-4A1E9CD39211}">
      <dsp:nvSpPr>
        <dsp:cNvPr id="0" name=""/>
        <dsp:cNvSpPr/>
      </dsp:nvSpPr>
      <dsp:spPr>
        <a:xfrm rot="5400000">
          <a:off x="7242083" y="2636842"/>
          <a:ext cx="480186" cy="5617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7313658" y="2677612"/>
        <a:ext cx="337037" cy="336130"/>
      </dsp:txXfrm>
    </dsp:sp>
    <dsp:sp modelId="{B3FD673A-B76A-46A8-8B31-0F02688A807B}">
      <dsp:nvSpPr>
        <dsp:cNvPr id="0" name=""/>
        <dsp:cNvSpPr/>
      </dsp:nvSpPr>
      <dsp:spPr>
        <a:xfrm>
          <a:off x="6349661" y="3384301"/>
          <a:ext cx="2265029" cy="1359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rtl="0">
            <a:lnSpc>
              <a:spcPct val="90000"/>
            </a:lnSpc>
            <a:spcBef>
              <a:spcPct val="0"/>
            </a:spcBef>
            <a:spcAft>
              <a:spcPct val="35000"/>
            </a:spcAft>
            <a:buNone/>
          </a:pPr>
          <a:r>
            <a:rPr lang="en-US" sz="1200" kern="1200"/>
            <a:t>If you assess there is </a:t>
          </a:r>
          <a:r>
            <a:rPr lang="en-US" sz="1200" i="1" kern="1200"/>
            <a:t>imminent danger, </a:t>
          </a:r>
          <a:r>
            <a:rPr lang="en-US" sz="1200" kern="1200"/>
            <a:t>seek immediate assistance through hospitalization</a:t>
          </a:r>
        </a:p>
        <a:p>
          <a:pPr marL="57150" lvl="1" indent="-57150" algn="l" defTabSz="400050">
            <a:lnSpc>
              <a:spcPct val="90000"/>
            </a:lnSpc>
            <a:spcBef>
              <a:spcPct val="0"/>
            </a:spcBef>
            <a:spcAft>
              <a:spcPct val="15000"/>
            </a:spcAft>
            <a:buChar char="•"/>
          </a:pPr>
          <a:r>
            <a:rPr lang="en-US" sz="900" kern="1200"/>
            <a:t>Be familiar with hospital procedures in the surrounding area</a:t>
          </a:r>
        </a:p>
      </dsp:txBody>
      <dsp:txXfrm>
        <a:off x="6389465" y="3424105"/>
        <a:ext cx="2185421" cy="1279409"/>
      </dsp:txXfrm>
    </dsp:sp>
    <dsp:sp modelId="{407142DD-ADC8-468E-AAB2-A45045D09884}">
      <dsp:nvSpPr>
        <dsp:cNvPr id="0" name=""/>
        <dsp:cNvSpPr/>
      </dsp:nvSpPr>
      <dsp:spPr>
        <a:xfrm rot="10800000">
          <a:off x="5670152" y="3782947"/>
          <a:ext cx="480186" cy="5617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814208" y="3895292"/>
        <a:ext cx="336130" cy="337037"/>
      </dsp:txXfrm>
    </dsp:sp>
    <dsp:sp modelId="{58B39EBC-9EE1-D34E-BEBC-B9A401DBCE6A}">
      <dsp:nvSpPr>
        <dsp:cNvPr id="0" name=""/>
        <dsp:cNvSpPr/>
      </dsp:nvSpPr>
      <dsp:spPr>
        <a:xfrm>
          <a:off x="3178620" y="3384301"/>
          <a:ext cx="2265029" cy="13590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Consult with supervisor, colleagues, or other mental health professionals to ensure you are following appropriate policies and protocols for your agency, school district, and state</a:t>
          </a:r>
        </a:p>
      </dsp:txBody>
      <dsp:txXfrm>
        <a:off x="3218424" y="3424105"/>
        <a:ext cx="2185421" cy="127940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9CDE7-B61E-BD40-9481-F1F4B64F3159}" type="datetimeFigureOut">
              <a:rPr lang="en-US" smtClean="0"/>
              <a:t>2/8/21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9AB08-EB93-3549-BBDC-5D1C9C1B344A}" type="slidenum">
              <a:rPr lang="en-US" smtClean="0"/>
              <a:t>‹#›</a:t>
            </a:fld>
            <a:endParaRPr lang="en-US"/>
          </a:p>
        </p:txBody>
      </p:sp>
    </p:spTree>
    <p:extLst>
      <p:ext uri="{BB962C8B-B14F-4D97-AF65-F5344CB8AC3E}">
        <p14:creationId xmlns:p14="http://schemas.microsoft.com/office/powerpoint/2010/main" val="35998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699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4698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3758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Before we start, I would like to invite you to be mindful of how the information we cover in the next hour connects to what you already know. I want to ask you to think about how it pushes your thinking into new directions, and to be aware of new challenges and puzzles that may surface as a result of what you hear, read, watch, or experience.</a:t>
            </a:r>
          </a:p>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10</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Before we start, I would like to invite you to be mindful of how the information we cover in the next hour connects to what you already know. I want to ask you to think about how it pushes your thinking into new directions, and to be aware of new challenges and puzzles that may surface as a result of what you hear, read, watch, or experience.</a:t>
            </a:r>
          </a:p>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20</a:t>
            </a:fld>
            <a:endParaRPr lang="en-US"/>
          </a:p>
        </p:txBody>
      </p:sp>
    </p:spTree>
    <p:extLst>
      <p:ext uri="{BB962C8B-B14F-4D97-AF65-F5344CB8AC3E}">
        <p14:creationId xmlns:p14="http://schemas.microsoft.com/office/powerpoint/2010/main" val="1662815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637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2826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chemeClr val="tx1">
                    <a:tint val="75000"/>
                  </a:schemeClr>
                </a:solidFill>
                <a:latin typeface="Optima" panose="0200050306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0" i="0">
                <a:latin typeface="Optima" panose="02000503060000020004" pitchFamily="2" charset="0"/>
              </a:defRPr>
            </a:lvl1pPr>
            <a:lvl2pPr>
              <a:defRPr b="0" i="0">
                <a:latin typeface="Optima" panose="02000503060000020004" pitchFamily="2" charset="0"/>
              </a:defRPr>
            </a:lvl2pPr>
            <a:lvl3pPr>
              <a:defRPr b="0" i="0">
                <a:latin typeface="Optima" panose="02000503060000020004" pitchFamily="2" charset="0"/>
              </a:defRPr>
            </a:lvl3pPr>
            <a:lvl4pPr>
              <a:defRPr b="0" i="0">
                <a:latin typeface="Optima" panose="02000503060000020004" pitchFamily="2" charset="0"/>
              </a:defRPr>
            </a:lvl4pPr>
            <a:lvl5pPr>
              <a:defRPr b="0" i="0">
                <a:latin typeface="Optima" panose="0200050306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Optima" panose="02000503060000020004" pitchFamily="2"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0" i="0">
                <a:solidFill>
                  <a:schemeClr val="tx1">
                    <a:tint val="75000"/>
                  </a:schemeClr>
                </a:solidFill>
                <a:latin typeface="Optima" panose="0200050306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0" i="0">
                <a:latin typeface="Optima" panose="02000503060000020004" pitchFamily="2" charset="0"/>
              </a:defRPr>
            </a:lvl1pPr>
            <a:lvl2pPr>
              <a:defRPr sz="2400" b="0" i="0">
                <a:latin typeface="Optima" panose="02000503060000020004" pitchFamily="2" charset="0"/>
              </a:defRPr>
            </a:lvl2pPr>
            <a:lvl3pPr>
              <a:defRPr sz="2000" b="0" i="0">
                <a:latin typeface="Optima" panose="02000503060000020004" pitchFamily="2" charset="0"/>
              </a:defRPr>
            </a:lvl3pPr>
            <a:lvl4pPr>
              <a:defRPr sz="1800" b="0" i="0">
                <a:latin typeface="Optima" panose="02000503060000020004" pitchFamily="2" charset="0"/>
              </a:defRPr>
            </a:lvl4pPr>
            <a:lvl5pPr>
              <a:defRPr sz="1800" b="0" i="0">
                <a:latin typeface="Optima" panose="02000503060000020004"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0" i="0">
                <a:latin typeface="Optima" panose="02000503060000020004" pitchFamily="2" charset="0"/>
              </a:defRPr>
            </a:lvl1pPr>
            <a:lvl2pPr>
              <a:defRPr sz="2400" b="0" i="0">
                <a:latin typeface="Optima" panose="02000503060000020004" pitchFamily="2" charset="0"/>
              </a:defRPr>
            </a:lvl2pPr>
            <a:lvl3pPr>
              <a:defRPr sz="2000" b="0" i="0">
                <a:latin typeface="Optima" panose="02000503060000020004" pitchFamily="2" charset="0"/>
              </a:defRPr>
            </a:lvl3pPr>
            <a:lvl4pPr>
              <a:defRPr sz="1800" b="0" i="0">
                <a:latin typeface="Optima" panose="02000503060000020004" pitchFamily="2" charset="0"/>
              </a:defRPr>
            </a:lvl4pPr>
            <a:lvl5pPr>
              <a:defRPr sz="1800" b="0" i="0">
                <a:latin typeface="Optima" panose="02000503060000020004" pitchFamily="2"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0" i="0">
                <a:latin typeface="Optima" panose="0200050306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0" i="0">
                <a:latin typeface="Optima" panose="02000503060000020004" pitchFamily="2" charset="0"/>
              </a:defRPr>
            </a:lvl1pPr>
            <a:lvl2pPr>
              <a:defRPr sz="2000" b="0" i="0">
                <a:latin typeface="Optima" panose="02000503060000020004" pitchFamily="2" charset="0"/>
              </a:defRPr>
            </a:lvl2pPr>
            <a:lvl3pPr>
              <a:defRPr sz="1800" b="0" i="0">
                <a:latin typeface="Optima" panose="02000503060000020004" pitchFamily="2" charset="0"/>
              </a:defRPr>
            </a:lvl3pPr>
            <a:lvl4pPr>
              <a:defRPr sz="1600" b="0" i="0">
                <a:latin typeface="Optima" panose="02000503060000020004" pitchFamily="2" charset="0"/>
              </a:defRPr>
            </a:lvl4pPr>
            <a:lvl5pPr>
              <a:defRPr sz="1600" b="0" i="0">
                <a:latin typeface="Optima" panose="02000503060000020004"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0" i="0">
                <a:latin typeface="Optima" panose="0200050306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0" i="0">
                <a:latin typeface="Optima" panose="02000503060000020004" pitchFamily="2" charset="0"/>
              </a:defRPr>
            </a:lvl1pPr>
            <a:lvl2pPr>
              <a:defRPr sz="2000" b="0" i="0">
                <a:latin typeface="Optima" panose="02000503060000020004" pitchFamily="2" charset="0"/>
              </a:defRPr>
            </a:lvl2pPr>
            <a:lvl3pPr>
              <a:defRPr sz="1800" b="0" i="0">
                <a:latin typeface="Optima" panose="02000503060000020004" pitchFamily="2" charset="0"/>
              </a:defRPr>
            </a:lvl3pPr>
            <a:lvl4pPr>
              <a:defRPr sz="1600" b="0" i="0">
                <a:latin typeface="Optima" panose="02000503060000020004" pitchFamily="2" charset="0"/>
              </a:defRPr>
            </a:lvl4pPr>
            <a:lvl5pPr>
              <a:defRPr sz="1600" b="0" i="0">
                <a:latin typeface="Optima" panose="02000503060000020004" pitchFamily="2"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0" i="0">
                <a:latin typeface="Optima" panose="02000503060000020004" pitchFamily="2"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0" i="0">
                <a:latin typeface="Optima" panose="02000503060000020004" pitchFamily="2" charset="0"/>
              </a:defRPr>
            </a:lvl1pPr>
            <a:lvl2pPr>
              <a:defRPr sz="2800" b="0" i="0">
                <a:latin typeface="Optima" panose="02000503060000020004" pitchFamily="2" charset="0"/>
              </a:defRPr>
            </a:lvl2pPr>
            <a:lvl3pPr>
              <a:defRPr sz="2400" b="0" i="0">
                <a:latin typeface="Optima" panose="02000503060000020004" pitchFamily="2" charset="0"/>
              </a:defRPr>
            </a:lvl3pPr>
            <a:lvl4pPr>
              <a:defRPr sz="2000" b="0" i="0">
                <a:latin typeface="Optima" panose="02000503060000020004" pitchFamily="2" charset="0"/>
              </a:defRPr>
            </a:lvl4pPr>
            <a:lvl5pPr>
              <a:defRPr sz="2000" b="0" i="0">
                <a:latin typeface="Optima" panose="02000503060000020004"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0" i="0">
                <a:latin typeface="Optima" panose="0200050306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0" i="0">
                <a:latin typeface="Optima" panose="02000503060000020004" pitchFamily="2"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0" i="0">
                <a:latin typeface="Optima" panose="02000503060000020004"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0" i="0">
                <a:latin typeface="Optima" panose="0200050306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0" i="0">
                <a:latin typeface="Optima" panose="02000503060000020004" pitchFamily="2"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0" i="0">
                <a:latin typeface="Optima" panose="02000503060000020004" pitchFamily="2" charset="0"/>
              </a:defRPr>
            </a:lvl1pPr>
            <a:lvl2pPr>
              <a:defRPr b="0" i="0">
                <a:latin typeface="Optima" panose="02000503060000020004" pitchFamily="2" charset="0"/>
              </a:defRPr>
            </a:lvl2pPr>
            <a:lvl3pPr>
              <a:defRPr b="0" i="0">
                <a:latin typeface="Optima" panose="02000503060000020004" pitchFamily="2" charset="0"/>
              </a:defRPr>
            </a:lvl3pPr>
            <a:lvl4pPr>
              <a:defRPr b="0" i="0">
                <a:latin typeface="Optima" panose="02000503060000020004" pitchFamily="2" charset="0"/>
              </a:defRPr>
            </a:lvl4pPr>
            <a:lvl5pPr>
              <a:defRPr b="0" i="0">
                <a:latin typeface="Optima" panose="0200050306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0" i="0">
                <a:latin typeface="Optima" panose="02000503060000020004" pitchFamily="2"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0" i="0">
                <a:latin typeface="Optima" panose="02000503060000020004" pitchFamily="2" charset="0"/>
              </a:defRPr>
            </a:lvl1pPr>
            <a:lvl2pPr>
              <a:defRPr b="0" i="0">
                <a:latin typeface="Optima" panose="02000503060000020004" pitchFamily="2" charset="0"/>
              </a:defRPr>
            </a:lvl2pPr>
            <a:lvl3pPr>
              <a:defRPr b="0" i="0">
                <a:latin typeface="Optima" panose="02000503060000020004" pitchFamily="2" charset="0"/>
              </a:defRPr>
            </a:lvl3pPr>
            <a:lvl4pPr>
              <a:defRPr b="0" i="0">
                <a:latin typeface="Optima" panose="02000503060000020004" pitchFamily="2" charset="0"/>
              </a:defRPr>
            </a:lvl4pPr>
            <a:lvl5pPr>
              <a:defRPr b="0" i="0">
                <a:latin typeface="Optima" panose="0200050306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b="0" i="0">
                <a:latin typeface="Optima" panose="02000503060000020004" pitchFamily="2" charset="0"/>
              </a:defRPr>
            </a:lvl1pPr>
          </a:lstStyle>
          <a:p>
            <a:fld id="{C4D8844C-E1F9-2B42-B163-628744EE7F71}" type="datetimeFigureOut">
              <a:rPr lang="en-US" smtClean="0"/>
              <a:pPr/>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b="0" i="0">
                <a:latin typeface="Optima" panose="02000503060000020004" pitchFamily="2"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b="0" i="0">
                <a:latin typeface="Optima" panose="02000503060000020004" pitchFamily="2" charset="0"/>
              </a:defRPr>
            </a:lvl1pPr>
          </a:lstStyle>
          <a:p>
            <a:fld id="{0E638AD3-EC22-4041-8DEE-9F9E0BA91C0E}" type="slidenum">
              <a:rPr lang="en-US" smtClean="0"/>
              <a:pPr/>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0" i="0">
                <a:latin typeface="Optima" panose="02000503060000020004"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b="0" i="0">
                <a:latin typeface="Optima" panose="02000503060000020004" pitchFamily="2"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b="0" i="0">
                <a:latin typeface="Optima" panose="02000503060000020004"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629837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73343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21668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B881-65B6-FB4F-8018-770348DF5D2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4E93C48-9C8D-4841-80FA-EB238AC7F2C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08D7335-994C-0C4F-B0E6-76A6B1FD6E83}"/>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5" name="Footer Placeholder 4">
            <a:extLst>
              <a:ext uri="{FF2B5EF4-FFF2-40B4-BE49-F238E27FC236}">
                <a16:creationId xmlns:a16="http://schemas.microsoft.com/office/drawing/2014/main" id="{A7C666BB-D091-DF4C-9482-91EDE8A3A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80C2DA-5918-0442-B55E-A08A57EC7981}"/>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3226250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338E-D1DB-6447-9534-2F9BD421B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134E3-EF61-1B4E-AB43-EF9831F4D6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EC344-C482-0B42-BB14-3D574A93CAD3}"/>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5" name="Footer Placeholder 4">
            <a:extLst>
              <a:ext uri="{FF2B5EF4-FFF2-40B4-BE49-F238E27FC236}">
                <a16:creationId xmlns:a16="http://schemas.microsoft.com/office/drawing/2014/main" id="{3C394E8B-A6C0-A841-9519-4A1750672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E4F72-8EEC-1646-8622-7BC6CA50F87C}"/>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308739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DFDA-299D-FB46-BD59-03834A7EDA6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C779A92-BC90-7743-9714-3A1A34A1FC8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E800E-EE0C-CF4D-97D7-C5158A482DBF}"/>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5" name="Footer Placeholder 4">
            <a:extLst>
              <a:ext uri="{FF2B5EF4-FFF2-40B4-BE49-F238E27FC236}">
                <a16:creationId xmlns:a16="http://schemas.microsoft.com/office/drawing/2014/main" id="{316DDCA6-AB13-1043-A8F1-C2107A677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14BE-5A7E-A246-B1FD-2C7B31D5CCEF}"/>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1404645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A2E7-E79A-DE40-B429-FFB832A19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7FE22-700F-ED42-92AE-F49351B608E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50484-4AC9-3A4F-BE6A-FF2E64E70BA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4390D0-2998-1C4F-B351-C22F6177EE05}"/>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6" name="Footer Placeholder 5">
            <a:extLst>
              <a:ext uri="{FF2B5EF4-FFF2-40B4-BE49-F238E27FC236}">
                <a16:creationId xmlns:a16="http://schemas.microsoft.com/office/drawing/2014/main" id="{F0C168EE-8045-B941-B5CA-807FFE385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A634F-AB19-2E49-BCCD-4A74046EE952}"/>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1898110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4661-B66F-E647-B2D6-81612BE88D1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6BCC23-917E-2749-80FE-E42B57EE615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ADAE26-4757-4243-856F-A995D7484A2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6F479-F1A0-A74E-873D-9FED9660C61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A7A4B1F-A125-2347-9FC0-0578A226D1C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91D74-A5A8-9F48-ADED-67EE06BB3C87}"/>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8" name="Footer Placeholder 7">
            <a:extLst>
              <a:ext uri="{FF2B5EF4-FFF2-40B4-BE49-F238E27FC236}">
                <a16:creationId xmlns:a16="http://schemas.microsoft.com/office/drawing/2014/main" id="{49372EA6-41B3-8A4E-A0A1-8C405DFBDD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E7A98-B9FE-1042-8168-F779FE3F827E}"/>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616910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24E3-9067-7B42-B88E-A31FCB4AB9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B301D6-1A07-894F-8788-3FD231636615}"/>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4" name="Footer Placeholder 3">
            <a:extLst>
              <a:ext uri="{FF2B5EF4-FFF2-40B4-BE49-F238E27FC236}">
                <a16:creationId xmlns:a16="http://schemas.microsoft.com/office/drawing/2014/main" id="{3BD2FD47-4510-FA44-94D0-78E6CCC934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1A37D5-0FD7-814A-A62F-99830FA9F872}"/>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548992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B215B-AA7C-9B4E-83B8-073A12FB2B9D}"/>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3" name="Footer Placeholder 2">
            <a:extLst>
              <a:ext uri="{FF2B5EF4-FFF2-40B4-BE49-F238E27FC236}">
                <a16:creationId xmlns:a16="http://schemas.microsoft.com/office/drawing/2014/main" id="{A136AF32-5261-6248-9568-699CFB5389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A1FE63-EC7A-9C43-BEF0-4868C3AB3628}"/>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2943130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967B4-9D36-CF4F-B7BD-4F1BC9571EA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1D0424-45F6-1E4C-B54A-E57308BA3E0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E20E0-2602-FB46-A773-62285DFDE6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ADF73C91-7853-E64B-BA5F-1FE59B6CE961}"/>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6" name="Footer Placeholder 5">
            <a:extLst>
              <a:ext uri="{FF2B5EF4-FFF2-40B4-BE49-F238E27FC236}">
                <a16:creationId xmlns:a16="http://schemas.microsoft.com/office/drawing/2014/main" id="{2E5D7E9F-9CE7-E848-A050-1D1A5E874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53909-1B8A-F64C-BE76-AA5C2FCDBF82}"/>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3127406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216-FDB9-BD4C-8622-FBC3FD338D3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48F1893-FBDF-CB46-915C-C891865D23E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1A860DB-65E9-5D49-A187-4BC5E94B9D5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C8912B66-26FD-384B-8243-99A337D76ABE}"/>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6" name="Footer Placeholder 5">
            <a:extLst>
              <a:ext uri="{FF2B5EF4-FFF2-40B4-BE49-F238E27FC236}">
                <a16:creationId xmlns:a16="http://schemas.microsoft.com/office/drawing/2014/main" id="{DDDF7BE9-E1E6-7F49-8EFE-77E2D3AED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E2E92-0BA4-C046-A7A1-BAEC906DFFAE}"/>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45553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35F3-51B5-2947-A39E-F8053649AF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8DB58D-E7AB-3840-832E-B7D3267A97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8527B-0DC8-BD4C-9F28-24C1BEDCFE21}"/>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5" name="Footer Placeholder 4">
            <a:extLst>
              <a:ext uri="{FF2B5EF4-FFF2-40B4-BE49-F238E27FC236}">
                <a16:creationId xmlns:a16="http://schemas.microsoft.com/office/drawing/2014/main" id="{D9C47CDB-A78B-2644-B185-580113127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73248-C89F-C14D-A73A-A2FA0F6BDA2C}"/>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33539120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9ED59-8A16-DD40-AE0A-415CBD0C8DC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715696-3D67-DC4A-B59C-5E88A3314A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0C8F6-7F6B-DD4E-8795-25125A483F52}"/>
              </a:ext>
            </a:extLst>
          </p:cNvPr>
          <p:cNvSpPr>
            <a:spLocks noGrp="1"/>
          </p:cNvSpPr>
          <p:nvPr>
            <p:ph type="dt" sz="half" idx="10"/>
          </p:nvPr>
        </p:nvSpPr>
        <p:spPr/>
        <p:txBody>
          <a:bodyPr/>
          <a:lstStyle/>
          <a:p>
            <a:fld id="{79E5AEA5-DB4E-6F48-A730-A9792FDFC190}" type="datetimeFigureOut">
              <a:rPr lang="en-US" smtClean="0"/>
              <a:t>2/8/21</a:t>
            </a:fld>
            <a:endParaRPr lang="en-US"/>
          </a:p>
        </p:txBody>
      </p:sp>
      <p:sp>
        <p:nvSpPr>
          <p:cNvPr id="5" name="Footer Placeholder 4">
            <a:extLst>
              <a:ext uri="{FF2B5EF4-FFF2-40B4-BE49-F238E27FC236}">
                <a16:creationId xmlns:a16="http://schemas.microsoft.com/office/drawing/2014/main" id="{61D916EE-694F-6142-92AC-7D7C4463B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67869-17C0-404D-BFED-CEBA7503E269}"/>
              </a:ext>
            </a:extLst>
          </p:cNvPr>
          <p:cNvSpPr>
            <a:spLocks noGrp="1"/>
          </p:cNvSpPr>
          <p:nvPr>
            <p:ph type="sldNum" sz="quarter" idx="12"/>
          </p:nvPr>
        </p:nvSpPr>
        <p:spPr/>
        <p:txBody>
          <a:bodyPr/>
          <a:lstStyle/>
          <a:p>
            <a:fld id="{66877A4E-B581-D949-B288-E03AC34B4093}" type="slidenum">
              <a:rPr lang="en-US" smtClean="0"/>
              <a:t>‹#›</a:t>
            </a:fld>
            <a:endParaRPr lang="en-US"/>
          </a:p>
        </p:txBody>
      </p:sp>
    </p:spTree>
    <p:extLst>
      <p:ext uri="{BB962C8B-B14F-4D97-AF65-F5344CB8AC3E}">
        <p14:creationId xmlns:p14="http://schemas.microsoft.com/office/powerpoint/2010/main" val="716050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2/8/21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Tree>
    <p:extLst>
      <p:ext uri="{BB962C8B-B14F-4D97-AF65-F5344CB8AC3E}">
        <p14:creationId xmlns:p14="http://schemas.microsoft.com/office/powerpoint/2010/main" val="4167765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7" r:id="rId25"/>
    <p:sldLayoutId id="2147483685" r:id="rId26"/>
    <p:sldLayoutId id="2147483686" r:id="rId2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BD699-6102-914E-B43D-2DE089E5AEA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4A3817-CDA8-774F-940E-A445644B605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89366-425C-6145-906D-D79D2346F82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9E5AEA5-DB4E-6F48-A730-A9792FDFC190}" type="datetimeFigureOut">
              <a:rPr lang="en-US" smtClean="0"/>
              <a:t>2/8/21</a:t>
            </a:fld>
            <a:endParaRPr lang="en-US"/>
          </a:p>
        </p:txBody>
      </p:sp>
      <p:sp>
        <p:nvSpPr>
          <p:cNvPr id="5" name="Footer Placeholder 4">
            <a:extLst>
              <a:ext uri="{FF2B5EF4-FFF2-40B4-BE49-F238E27FC236}">
                <a16:creationId xmlns:a16="http://schemas.microsoft.com/office/drawing/2014/main" id="{B6FBC190-9193-CB49-94FE-F03DD203B6C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596BCB-6255-5745-B575-20EFF5DA806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877A4E-B581-D949-B288-E03AC34B4093}" type="slidenum">
              <a:rPr lang="en-US" smtClean="0"/>
              <a:t>‹#›</a:t>
            </a:fld>
            <a:endParaRPr lang="en-US"/>
          </a:p>
        </p:txBody>
      </p:sp>
    </p:spTree>
    <p:extLst>
      <p:ext uri="{BB962C8B-B14F-4D97-AF65-F5344CB8AC3E}">
        <p14:creationId xmlns:p14="http://schemas.microsoft.com/office/powerpoint/2010/main" val="214038914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microsoft.com/office/2007/relationships/media" Target="../media/media2.m4a"/><Relationship Id="rId7" Type="http://schemas.openxmlformats.org/officeDocument/2006/relationships/image" Target="../media/image1.em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2.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xml"/><Relationship Id="rId7" Type="http://schemas.openxmlformats.org/officeDocument/2006/relationships/image" Target="../media/image14.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emf"/><Relationship Id="rId5" Type="http://schemas.openxmlformats.org/officeDocument/2006/relationships/image" Target="../media/image1.emf"/><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5.emf"/><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microsoft.com/office/2007/relationships/media" Target="../media/media11.m4a"/><Relationship Id="rId7" Type="http://schemas.openxmlformats.org/officeDocument/2006/relationships/diagramLayout" Target="../diagrams/layout2.xml"/><Relationship Id="rId12"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slideLayout" Target="../slideLayouts/slideLayout15.xml"/><Relationship Id="rId10" Type="http://schemas.microsoft.com/office/2007/relationships/diagramDrawing" Target="../diagrams/drawing2.xml"/><Relationship Id="rId4" Type="http://schemas.openxmlformats.org/officeDocument/2006/relationships/audio" Target="../media/media11.m4a"/><Relationship Id="rId9" Type="http://schemas.openxmlformats.org/officeDocument/2006/relationships/diagramColors" Target="../diagrams/colors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3.m4a"/><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emf"/><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5.m4a"/><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jpeg"/><Relationship Id="rId5" Type="http://schemas.openxmlformats.org/officeDocument/2006/relationships/slideLayout" Target="../slideLayouts/slideLayout5.xml"/><Relationship Id="rId4" Type="http://schemas.openxmlformats.org/officeDocument/2006/relationships/audio" Target="../media/media15.m4a"/></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7.m4a"/><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emf"/><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unco.co1.qualtrics.com/jfe/form/SV_d7lspTQqFFZSqu9" TargetMode="Externa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4.emf"/><Relationship Id="rId4" Type="http://schemas.openxmlformats.org/officeDocument/2006/relationships/image" Target="../media/image13.emf"/></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image" Target="../media/image5.emf"/><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image" Target="../media/image5.emf"/><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4.png"/><Relationship Id="rId3" Type="http://schemas.microsoft.com/office/2007/relationships/media" Target="../media/media23.m4a"/><Relationship Id="rId7" Type="http://schemas.openxmlformats.org/officeDocument/2006/relationships/diagramData" Target="../diagrams/data6.xml"/><Relationship Id="rId12"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emf"/><Relationship Id="rId11" Type="http://schemas.microsoft.com/office/2007/relationships/diagramDrawing" Target="../diagrams/drawing6.xml"/><Relationship Id="rId5" Type="http://schemas.openxmlformats.org/officeDocument/2006/relationships/slideLayout" Target="../slideLayouts/slideLayout2.xml"/><Relationship Id="rId10" Type="http://schemas.openxmlformats.org/officeDocument/2006/relationships/diagramColors" Target="../diagrams/colors6.xml"/><Relationship Id="rId4" Type="http://schemas.openxmlformats.org/officeDocument/2006/relationships/audio" Target="../media/media23.m4a"/><Relationship Id="rId9"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uicideprevention.nv.gov/Youth/Myths/" TargetMode="External"/><Relationship Id="rId13" Type="http://schemas.openxmlformats.org/officeDocument/2006/relationships/hyperlink" Target="http://www.sprc.org/" TargetMode="External"/><Relationship Id="rId3" Type="http://schemas.microsoft.com/office/2007/relationships/media" Target="../media/media25.m4a"/><Relationship Id="rId7" Type="http://schemas.openxmlformats.org/officeDocument/2006/relationships/image" Target="../media/image5.emf"/><Relationship Id="rId12" Type="http://schemas.openxmlformats.org/officeDocument/2006/relationships/hyperlink" Target="https://save.org/"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1.jpeg"/><Relationship Id="rId11" Type="http://schemas.openxmlformats.org/officeDocument/2006/relationships/hyperlink" Target="https://suicidepreventionlifeline.org/" TargetMode="External"/><Relationship Id="rId5" Type="http://schemas.openxmlformats.org/officeDocument/2006/relationships/slideLayout" Target="../slideLayouts/slideLayout2.xml"/><Relationship Id="rId15" Type="http://schemas.openxmlformats.org/officeDocument/2006/relationships/image" Target="../media/image4.png"/><Relationship Id="rId10" Type="http://schemas.openxmlformats.org/officeDocument/2006/relationships/hyperlink" Target="https://www.nasponline.org/resources-and-publications/resources-and-podcasts/school-climate-safety-and-crisis" TargetMode="External"/><Relationship Id="rId4" Type="http://schemas.openxmlformats.org/officeDocument/2006/relationships/audio" Target="../media/media25.m4a"/><Relationship Id="rId9" Type="http://schemas.openxmlformats.org/officeDocument/2006/relationships/hyperlink" Target="http://smhp.psych.ucla.edu/" TargetMode="External"/><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xml"/><Relationship Id="rId4" Type="http://schemas.openxmlformats.org/officeDocument/2006/relationships/hyperlink" Target="http://smhp.psych.ucla.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4.xml"/><Relationship Id="rId4" Type="http://schemas.openxmlformats.org/officeDocument/2006/relationships/hyperlink" Target="http://smhp.psych.ucla.edu/"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hp.psych.ucla.edu/" TargetMode="External"/><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s://unco.co1.qualtrics.com/jfe/form/SV_emIg7RttCkHnARn" TargetMode="External"/><Relationship Id="rId4" Type="http://schemas.openxmlformats.org/officeDocument/2006/relationships/image" Target="../media/image5.emf"/></Relationships>
</file>

<file path=ppt/slides/_rels/slide38.xml.rels><?xml version="1.0" encoding="UTF-8" standalone="yes"?>
<Relationships xmlns="http://schemas.openxmlformats.org/package/2006/relationships"><Relationship Id="rId3" Type="http://schemas.openxmlformats.org/officeDocument/2006/relationships/hyperlink" Target="https://nam11.safelinks.protection.outlook.com/?url=https%3A%2F%2Funco.co1.qualtrics.com%2Fjfe%2Fform%2FSV_3yHFMO7KRSkYxU1&amp;data=02%7C01%7Cguec8065%40bears.unco.edu%7C1bf40c9be0b642d4b92108d86fad4e9a%7C48e07fd6ad72497fb298b5c57de6db2d%7C0%7C0%7C637382137417589511&amp;sdata=R9rIVXSNBtR9lC%2BIM2rrfy3GOmaspJjm3%2BB1cbNjHrc%3D&amp;reserved=0" TargetMode="External"/><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https://www.rand.org/pubs/tools/TL272.html"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hyperlink" Target="https://www.rand.org/well-being/social-and-behavioral-policy/projects/cbits/second-edition-announcement.html" TargetMode="Externa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hyperlink" Target="https://www.oxfordclinicalpsych.com/view/10.1093/med:psych/9780199916887.001.0001/med-9780199916887-appendix-1"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9.png"/><Relationship Id="rId4" Type="http://schemas.openxmlformats.org/officeDocument/2006/relationships/hyperlink" Target="https://www.nctsn.org/sites/default/files/interventions/cpccbt_fact_sheet.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ebc4cw.org/program/grief-and-trauma-intervention-gti-for-children/"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youtu.be/Iwz-LSmJ47A"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7">
            <a:extLst>
              <a:ext uri="{28A0092B-C50C-407E-A947-70E740481C1C}">
                <a14:useLocalDpi xmlns:a14="http://schemas.microsoft.com/office/drawing/2010/main" val="0"/>
              </a:ext>
            </a:extLst>
          </a:blip>
          <a:srcRect/>
          <a:stretch>
            <a:fillRect/>
          </a:stretch>
        </p:blipFill>
        <p:spPr bwMode="auto">
          <a:xfrm>
            <a:off x="0" y="4315944"/>
            <a:ext cx="9144000" cy="2542057"/>
          </a:xfrm>
          <a:prstGeom prst="rect">
            <a:avLst/>
          </a:prstGeom>
          <a:noFill/>
          <a:ln>
            <a:noFill/>
          </a:ln>
        </p:spPr>
      </p:pic>
      <p:sp>
        <p:nvSpPr>
          <p:cNvPr id="16" name="Rectangle 15"/>
          <p:cNvSpPr/>
          <p:nvPr/>
        </p:nvSpPr>
        <p:spPr>
          <a:xfrm>
            <a:off x="0" y="4138333"/>
            <a:ext cx="9144000" cy="284177"/>
          </a:xfrm>
          <a:prstGeom prst="rect">
            <a:avLst/>
          </a:prstGeom>
          <a:solidFill>
            <a:srgbClr val="F8B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5" name="Picture 4"/>
          <p:cNvPicPr/>
          <p:nvPr/>
        </p:nvPicPr>
        <p:blipFill>
          <a:blip r:embed="rId7">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11" name="Picture 10"/>
          <p:cNvPicPr>
            <a:picLocks noChangeAspect="1"/>
          </p:cNvPicPr>
          <p:nvPr/>
        </p:nvPicPr>
        <p:blipFill>
          <a:blip r:embed="rId8"/>
          <a:stretch>
            <a:fillRect/>
          </a:stretch>
        </p:blipFill>
        <p:spPr>
          <a:xfrm>
            <a:off x="3096105" y="3321322"/>
            <a:ext cx="2951790" cy="2847610"/>
          </a:xfrm>
          <a:prstGeom prst="rect">
            <a:avLst/>
          </a:prstGeom>
        </p:spPr>
      </p:pic>
      <p:sp>
        <p:nvSpPr>
          <p:cNvPr id="9" name="Text Box 19">
            <a:extLst>
              <a:ext uri="{FF2B5EF4-FFF2-40B4-BE49-F238E27FC236}">
                <a16:creationId xmlns:a16="http://schemas.microsoft.com/office/drawing/2014/main" id="{C6E90F3E-688B-4E3C-B1B9-DF9293CA1E63}"/>
              </a:ext>
            </a:extLst>
          </p:cNvPr>
          <p:cNvSpPr txBox="1"/>
          <p:nvPr/>
        </p:nvSpPr>
        <p:spPr>
          <a:xfrm>
            <a:off x="71445" y="5936611"/>
            <a:ext cx="3362960" cy="822144"/>
          </a:xfrm>
          <a:prstGeom prst="rect">
            <a:avLst/>
          </a:prstGeom>
          <a:noFill/>
          <a:ln>
            <a:noFill/>
          </a:ln>
          <a:effectLst/>
          <a:extLst>
            <a:ext uri="{C572A759-6A51-4108-AA02-DFA0A04FC94B}">
              <ma14:wrappingTextBoxFlag xmlns:lc="http://schemas.openxmlformats.org/drawingml/2006/lockedCanvas"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a:lnSpc>
                <a:spcPct val="120000"/>
              </a:lnSpc>
              <a:spcBef>
                <a:spcPts val="0"/>
              </a:spcBef>
              <a:spcAft>
                <a:spcPts val="0"/>
              </a:spcAft>
            </a:pPr>
            <a:r>
              <a:rPr lang="en-US" sz="1200">
                <a:solidFill>
                  <a:schemeClr val="bg1"/>
                </a:solidFill>
                <a:latin typeface="Georgia"/>
                <a:ea typeface="ヒラギノ丸ゴ Pro W4"/>
                <a:cs typeface="Times New Roman"/>
              </a:rPr>
              <a:t>Department of School Psychology </a:t>
            </a:r>
          </a:p>
          <a:p>
            <a:pPr marL="0" marR="0">
              <a:lnSpc>
                <a:spcPct val="120000"/>
              </a:lnSpc>
              <a:spcBef>
                <a:spcPts val="0"/>
              </a:spcBef>
              <a:spcAft>
                <a:spcPts val="0"/>
              </a:spcAft>
            </a:pPr>
            <a:r>
              <a:rPr lang="en-US" sz="1200">
                <a:solidFill>
                  <a:schemeClr val="bg1"/>
                </a:solidFill>
                <a:latin typeface="Georgia"/>
                <a:ea typeface="ヒラギノ丸ゴ Pro W4"/>
                <a:cs typeface="Times New Roman"/>
              </a:rPr>
              <a:t>Group Interventions Professional Development</a:t>
            </a:r>
          </a:p>
          <a:p>
            <a:pPr marL="0" marR="0">
              <a:lnSpc>
                <a:spcPct val="120000"/>
              </a:lnSpc>
              <a:spcBef>
                <a:spcPts val="0"/>
              </a:spcBef>
              <a:spcAft>
                <a:spcPts val="0"/>
              </a:spcAft>
            </a:pPr>
            <a:r>
              <a:rPr lang="en-US" sz="1200">
                <a:solidFill>
                  <a:schemeClr val="bg1"/>
                </a:solidFill>
                <a:latin typeface="Georgia"/>
                <a:ea typeface="ヒラギノ丸ゴ Pro W4"/>
                <a:cs typeface="Times New Roman"/>
              </a:rPr>
              <a:t>2020-2021</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sp>
        <p:nvSpPr>
          <p:cNvPr id="13" name="Title 1">
            <a:extLst>
              <a:ext uri="{FF2B5EF4-FFF2-40B4-BE49-F238E27FC236}">
                <a16:creationId xmlns:a16="http://schemas.microsoft.com/office/drawing/2014/main" id="{6013631F-898C-44CB-9665-A76ECF252A0E}"/>
              </a:ext>
            </a:extLst>
          </p:cNvPr>
          <p:cNvSpPr>
            <a:spLocks noGrp="1"/>
          </p:cNvSpPr>
          <p:nvPr/>
        </p:nvSpPr>
        <p:spPr>
          <a:xfrm>
            <a:off x="245847" y="1223805"/>
            <a:ext cx="8649730" cy="6487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 sz="5400">
                <a:solidFill>
                  <a:schemeClr val="tx2"/>
                </a:solidFill>
                <a:latin typeface="Optima"/>
              </a:rPr>
              <a:t>Group Interventions for Trauma and Suicide</a:t>
            </a:r>
            <a:endParaRPr lang="en-US" sz="5400" b="1">
              <a:solidFill>
                <a:schemeClr val="tx2"/>
              </a:solidFill>
              <a:latin typeface="Optima"/>
              <a:cs typeface="Helvetica"/>
            </a:endParaRPr>
          </a:p>
        </p:txBody>
      </p:sp>
      <p:pic>
        <p:nvPicPr>
          <p:cNvPr id="3" name="Audio Recording Jan 8, 2021 at 6:42:31 PM" descr="Audio Recording Jan 8, 2021 at 6:42:31 PM">
            <a:hlinkClick r:id="" action="ppaction://media"/>
            <a:extLst>
              <a:ext uri="{FF2B5EF4-FFF2-40B4-BE49-F238E27FC236}">
                <a16:creationId xmlns:a16="http://schemas.microsoft.com/office/drawing/2014/main" id="{DCE02F6C-4E67-AB40-8D7F-0BBD041240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75912" y="986481"/>
            <a:ext cx="812800" cy="812800"/>
          </a:xfrm>
          <a:prstGeom prst="rect">
            <a:avLst/>
          </a:prstGeom>
          <a:solidFill>
            <a:srgbClr val="FAB134"/>
          </a:solidFill>
        </p:spPr>
      </p:pic>
      <p:pic>
        <p:nvPicPr>
          <p:cNvPr id="4" name="GRIP TS Intro Slide Z">
            <a:hlinkClick r:id="" action="ppaction://media"/>
            <a:extLst>
              <a:ext uri="{FF2B5EF4-FFF2-40B4-BE49-F238E27FC236}">
                <a16:creationId xmlns:a16="http://schemas.microsoft.com/office/drawing/2014/main" id="{F42363AE-B96A-4B0E-9CD0-E1DD85975FB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16898" y="203410"/>
            <a:ext cx="730250" cy="730250"/>
          </a:xfrm>
          <a:prstGeom prst="rect">
            <a:avLst/>
          </a:prstGeom>
        </p:spPr>
      </p:pic>
    </p:spTree>
    <p:extLst>
      <p:ext uri="{BB962C8B-B14F-4D97-AF65-F5344CB8AC3E}">
        <p14:creationId xmlns:p14="http://schemas.microsoft.com/office/powerpoint/2010/main" val="20754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224725" y="4517223"/>
            <a:ext cx="8812785" cy="806851"/>
          </a:xfrm>
        </p:spPr>
        <p:txBody>
          <a:bodyPr lIns="91440" tIns="45720" rIns="91440" bIns="45720" anchor="t"/>
          <a:lstStyle/>
          <a:p>
            <a:pPr algn="l"/>
            <a:r>
              <a:rPr lang="en-US" b="1">
                <a:solidFill>
                  <a:srgbClr val="FFFFFF"/>
                </a:solidFill>
                <a:latin typeface="Helvetica"/>
                <a:cs typeface="Helvetica"/>
              </a:rPr>
              <a:t>Engaging Group Members</a:t>
            </a:r>
            <a:endParaRPr lang="en-US"/>
          </a:p>
        </p:txBody>
      </p:sp>
      <p:pic>
        <p:nvPicPr>
          <p:cNvPr id="4" name="Picture 3"/>
          <p:cNvPicPr/>
          <p:nvPr/>
        </p:nvPicPr>
        <p:blipFill>
          <a:blip r:embed="rId6">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5">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8" name="Text Box 2"/>
          <p:cNvSpPr txBox="1"/>
          <p:nvPr/>
        </p:nvSpPr>
        <p:spPr>
          <a:xfrm>
            <a:off x="3516487" y="2136774"/>
            <a:ext cx="1718736" cy="416465"/>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0000"/>
                </a:solidFill>
                <a:effectLst/>
                <a:ea typeface="ヒラギノ丸ゴ Pro W4"/>
                <a:cs typeface="Times New Roman"/>
              </a:rPr>
              <a:t>Place image(s) in this area.</a:t>
            </a:r>
            <a:endParaRPr lang="en-US" sz="1100">
              <a:solidFill>
                <a:srgbClr val="262626"/>
              </a:solidFill>
              <a:effectLst/>
              <a:ea typeface="ヒラギノ丸ゴ Pro W4"/>
              <a:cs typeface="Times New Roman"/>
            </a:endParaRPr>
          </a:p>
        </p:txBody>
      </p:sp>
      <p:sp>
        <p:nvSpPr>
          <p:cNvPr id="14" name="Text Box 19"/>
          <p:cNvSpPr txBox="1"/>
          <p:nvPr/>
        </p:nvSpPr>
        <p:spPr>
          <a:xfrm>
            <a:off x="279960" y="5824009"/>
            <a:ext cx="3362960" cy="109043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1200">
                <a:solidFill>
                  <a:schemeClr val="bg1">
                    <a:lumMod val="50000"/>
                  </a:schemeClr>
                </a:solidFill>
                <a:latin typeface="Georgia"/>
                <a:ea typeface="ヒラギノ丸ゴ Pro W4"/>
                <a:cs typeface="Times New Roman"/>
              </a:rPr>
              <a:t>Bridging the Gap: </a:t>
            </a:r>
          </a:p>
          <a:p>
            <a:pPr>
              <a:lnSpc>
                <a:spcPct val="120000"/>
              </a:lnSpc>
            </a:pPr>
            <a:r>
              <a:rPr lang="en-US" sz="1200">
                <a:solidFill>
                  <a:schemeClr val="bg1">
                    <a:lumMod val="50000"/>
                  </a:schemeClr>
                </a:solidFill>
                <a:latin typeface="Georgia"/>
                <a:ea typeface="ヒラギノ丸ゴ Pro W4"/>
                <a:cs typeface="Times New Roman"/>
              </a:rPr>
              <a:t>In-Depth Group Intervention Training</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225760" y="5418673"/>
            <a:ext cx="326390" cy="163195"/>
          </a:xfrm>
          <a:prstGeom prst="rect">
            <a:avLst/>
          </a:prstGeom>
          <a:noFill/>
          <a:ln>
            <a:noFill/>
          </a:ln>
        </p:spPr>
      </p:pic>
      <p:pic>
        <p:nvPicPr>
          <p:cNvPr id="11" name="Picture 10" descr="A group of people sitting posing for the camera&#10;&#10;Description automatically generated">
            <a:extLst>
              <a:ext uri="{FF2B5EF4-FFF2-40B4-BE49-F238E27FC236}">
                <a16:creationId xmlns:a16="http://schemas.microsoft.com/office/drawing/2014/main" id="{31431077-8851-7D44-BDA3-7C7CCA89BCF4}"/>
              </a:ext>
            </a:extLst>
          </p:cNvPr>
          <p:cNvPicPr>
            <a:picLocks noChangeAspect="1"/>
          </p:cNvPicPr>
          <p:nvPr/>
        </p:nvPicPr>
        <p:blipFill>
          <a:blip r:embed="rId8"/>
          <a:stretch>
            <a:fillRect/>
          </a:stretch>
        </p:blipFill>
        <p:spPr>
          <a:xfrm>
            <a:off x="1905769" y="630149"/>
            <a:ext cx="5334307" cy="3005501"/>
          </a:xfrm>
          <a:prstGeom prst="rect">
            <a:avLst/>
          </a:prstGeom>
          <a:effectLst>
            <a:softEdge rad="101600"/>
          </a:effectLst>
        </p:spPr>
      </p:pic>
      <p:pic>
        <p:nvPicPr>
          <p:cNvPr id="9" name="GRIP TS Engaging Slide Z">
            <a:hlinkClick r:id="" action="ppaction://media"/>
            <a:extLst>
              <a:ext uri="{FF2B5EF4-FFF2-40B4-BE49-F238E27FC236}">
                <a16:creationId xmlns:a16="http://schemas.microsoft.com/office/drawing/2014/main" id="{936D7492-EC5B-4BC0-9310-D38D7AC068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800" y="87762"/>
            <a:ext cx="730250" cy="730250"/>
          </a:xfrm>
          <a:prstGeom prst="rect">
            <a:avLst/>
          </a:prstGeom>
        </p:spPr>
      </p:pic>
    </p:spTree>
    <p:extLst>
      <p:ext uri="{BB962C8B-B14F-4D97-AF65-F5344CB8AC3E}">
        <p14:creationId xmlns:p14="http://schemas.microsoft.com/office/powerpoint/2010/main" val="2916058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611732" y="-1"/>
            <a:ext cx="10312056" cy="1087395"/>
          </a:xfrm>
          <a:prstGeom prst="rect">
            <a:avLst/>
          </a:prstGeom>
        </p:spPr>
      </p:pic>
      <p:sp>
        <p:nvSpPr>
          <p:cNvPr id="8" name="Title 1"/>
          <p:cNvSpPr txBox="1">
            <a:spLocks/>
          </p:cNvSpPr>
          <p:nvPr/>
        </p:nvSpPr>
        <p:spPr>
          <a:xfrm>
            <a:off x="183615" y="234777"/>
            <a:ext cx="8218595" cy="583313"/>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Putting Group Members at Ease</a:t>
            </a:r>
          </a:p>
        </p:txBody>
      </p:sp>
      <p:graphicFrame>
        <p:nvGraphicFramePr>
          <p:cNvPr id="2" name="Diagram 2">
            <a:extLst>
              <a:ext uri="{FF2B5EF4-FFF2-40B4-BE49-F238E27FC236}">
                <a16:creationId xmlns:a16="http://schemas.microsoft.com/office/drawing/2014/main" id="{BED51D25-7571-44D5-BCBD-400D78BF5F4D}"/>
              </a:ext>
            </a:extLst>
          </p:cNvPr>
          <p:cNvGraphicFramePr/>
          <p:nvPr>
            <p:extLst>
              <p:ext uri="{D42A27DB-BD31-4B8C-83A1-F6EECF244321}">
                <p14:modId xmlns:p14="http://schemas.microsoft.com/office/powerpoint/2010/main" val="3017313931"/>
              </p:ext>
            </p:extLst>
          </p:nvPr>
        </p:nvGraphicFramePr>
        <p:xfrm>
          <a:off x="384433" y="433174"/>
          <a:ext cx="8375134" cy="67330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Recording Jan 8, 2021 at 6:46:45 PM" descr="Audio Recording Jan 8, 2021 at 6:46:45 PM">
            <a:hlinkClick r:id="" action="ppaction://media"/>
            <a:extLst>
              <a:ext uri="{FF2B5EF4-FFF2-40B4-BE49-F238E27FC236}">
                <a16:creationId xmlns:a16="http://schemas.microsoft.com/office/drawing/2014/main" id="{FC441F31-0301-2E4E-82D6-168DFE7E62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4489" y="137296"/>
            <a:ext cx="812800" cy="812800"/>
          </a:xfrm>
          <a:prstGeom prst="rect">
            <a:avLst/>
          </a:prstGeom>
          <a:solidFill>
            <a:srgbClr val="FAB134"/>
          </a:solidFill>
        </p:spPr>
      </p:pic>
    </p:spTree>
    <p:extLst>
      <p:ext uri="{BB962C8B-B14F-4D97-AF65-F5344CB8AC3E}">
        <p14:creationId xmlns:p14="http://schemas.microsoft.com/office/powerpoint/2010/main" val="211507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7E121-D55C-4ADE-85B7-C83A3E0823ED}"/>
              </a:ext>
            </a:extLst>
          </p:cNvPr>
          <p:cNvSpPr>
            <a:spLocks noGrp="1"/>
          </p:cNvSpPr>
          <p:nvPr>
            <p:ph type="title"/>
          </p:nvPr>
        </p:nvSpPr>
        <p:spPr/>
        <p:txBody>
          <a:bodyPr/>
          <a:lstStyle/>
          <a:p>
            <a:pPr algn="ctr"/>
            <a:r>
              <a:rPr lang="en-US">
                <a:solidFill>
                  <a:schemeClr val="tx2"/>
                </a:solidFill>
                <a:latin typeface="Optima" panose="02000503060000020004" pitchFamily="2" charset="0"/>
              </a:rPr>
              <a:t>Check-in</a:t>
            </a:r>
          </a:p>
        </p:txBody>
      </p:sp>
      <p:sp>
        <p:nvSpPr>
          <p:cNvPr id="3" name="Content Placeholder 2">
            <a:extLst>
              <a:ext uri="{FF2B5EF4-FFF2-40B4-BE49-F238E27FC236}">
                <a16:creationId xmlns:a16="http://schemas.microsoft.com/office/drawing/2014/main" id="{684CB8FF-AF54-466A-A668-953822135352}"/>
              </a:ext>
            </a:extLst>
          </p:cNvPr>
          <p:cNvSpPr>
            <a:spLocks noGrp="1"/>
          </p:cNvSpPr>
          <p:nvPr>
            <p:ph idx="1"/>
          </p:nvPr>
        </p:nvSpPr>
        <p:spPr/>
        <p:txBody>
          <a:bodyPr lIns="91440" tIns="45720" rIns="91440" bIns="45720" anchor="t"/>
          <a:lstStyle/>
          <a:p>
            <a:pPr marL="385445" indent="-385445">
              <a:buFont typeface="+mj-lt"/>
              <a:buAutoNum type="arabicPeriod"/>
            </a:pPr>
            <a:r>
              <a:rPr lang="en-US" sz="2800">
                <a:solidFill>
                  <a:schemeClr val="tx2"/>
                </a:solidFill>
                <a:latin typeface="Optima"/>
              </a:rPr>
              <a:t>What ideas do you have?</a:t>
            </a:r>
            <a:endParaRPr lang="en-US">
              <a:solidFill>
                <a:schemeClr val="tx2"/>
              </a:solidFill>
              <a:latin typeface="Optima"/>
            </a:endParaRPr>
          </a:p>
          <a:p>
            <a:pPr marL="385445" indent="-385445">
              <a:buAutoNum type="arabicPeriod"/>
            </a:pPr>
            <a:endParaRPr lang="en-US" sz="2800">
              <a:solidFill>
                <a:schemeClr val="tx2"/>
              </a:solidFill>
              <a:latin typeface="Optima"/>
            </a:endParaRPr>
          </a:p>
          <a:p>
            <a:pPr marL="385445" indent="-385445">
              <a:buAutoNum type="arabicPeriod"/>
            </a:pPr>
            <a:r>
              <a:rPr lang="en-US" sz="2800">
                <a:solidFill>
                  <a:schemeClr val="tx2"/>
                </a:solidFill>
                <a:latin typeface="Optima"/>
              </a:rPr>
              <a:t>If you've experienced leading group interventions, what has worked for you?</a:t>
            </a:r>
          </a:p>
          <a:p>
            <a:pPr marL="0" indent="0">
              <a:buNone/>
            </a:pPr>
            <a:endParaRPr lang="en-US" sz="2800">
              <a:solidFill>
                <a:schemeClr val="tx2"/>
              </a:solidFill>
              <a:latin typeface="Optima" panose="02000503060000020004" pitchFamily="2" charset="0"/>
            </a:endParaRPr>
          </a:p>
        </p:txBody>
      </p:sp>
      <p:pic>
        <p:nvPicPr>
          <p:cNvPr id="5" name="GRIP TS Check in Slide Z">
            <a:hlinkClick r:id="" action="ppaction://media"/>
            <a:extLst>
              <a:ext uri="{FF2B5EF4-FFF2-40B4-BE49-F238E27FC236}">
                <a16:creationId xmlns:a16="http://schemas.microsoft.com/office/drawing/2014/main" id="{DA0FAC62-9B1B-40A3-AA97-FA5E72E30A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800" y="116517"/>
            <a:ext cx="730250" cy="730250"/>
          </a:xfrm>
          <a:prstGeom prst="rect">
            <a:avLst/>
          </a:prstGeom>
        </p:spPr>
      </p:pic>
    </p:spTree>
    <p:extLst>
      <p:ext uri="{BB962C8B-B14F-4D97-AF65-F5344CB8AC3E}">
        <p14:creationId xmlns:p14="http://schemas.microsoft.com/office/powerpoint/2010/main" val="1416657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646C9-0290-419C-B19F-968E7EC3A500}"/>
              </a:ext>
            </a:extLst>
          </p:cNvPr>
          <p:cNvSpPr>
            <a:spLocks noGrp="1"/>
          </p:cNvSpPr>
          <p:nvPr>
            <p:ph type="title"/>
          </p:nvPr>
        </p:nvSpPr>
        <p:spPr>
          <a:xfrm>
            <a:off x="457200" y="209513"/>
            <a:ext cx="8229600" cy="1143000"/>
          </a:xfrm>
        </p:spPr>
        <p:txBody>
          <a:bodyPr lIns="91440" tIns="45720" rIns="91440" bIns="45720" anchor="t"/>
          <a:lstStyle/>
          <a:p>
            <a:r>
              <a:rPr lang="en-US" sz="3200">
                <a:latin typeface="Optima"/>
              </a:rPr>
              <a:t>Specific ways to build group</a:t>
            </a:r>
            <a:br>
              <a:rPr lang="en-US" sz="3200">
                <a:latin typeface="Optima"/>
              </a:rPr>
            </a:br>
            <a:r>
              <a:rPr lang="en-US" sz="3200">
                <a:latin typeface="Optima"/>
              </a:rPr>
              <a:t>cohesion and encourage</a:t>
            </a:r>
            <a:br>
              <a:rPr lang="en-US" sz="3200">
                <a:latin typeface="Optima"/>
              </a:rPr>
            </a:br>
            <a:r>
              <a:rPr lang="en-US" sz="3200">
                <a:latin typeface="Optima"/>
              </a:rPr>
              <a:t>participation in Child Groups</a:t>
            </a:r>
          </a:p>
        </p:txBody>
      </p:sp>
      <p:sp>
        <p:nvSpPr>
          <p:cNvPr id="3" name="Content Placeholder 2">
            <a:extLst>
              <a:ext uri="{FF2B5EF4-FFF2-40B4-BE49-F238E27FC236}">
                <a16:creationId xmlns:a16="http://schemas.microsoft.com/office/drawing/2014/main" id="{8035CA5C-C468-4E15-BEDF-9BE14321CE6C}"/>
              </a:ext>
            </a:extLst>
          </p:cNvPr>
          <p:cNvSpPr>
            <a:spLocks noGrp="1"/>
          </p:cNvSpPr>
          <p:nvPr>
            <p:ph idx="1"/>
          </p:nvPr>
        </p:nvSpPr>
        <p:spPr>
          <a:xfrm>
            <a:off x="3211092" y="1922659"/>
            <a:ext cx="2721816" cy="571500"/>
          </a:xfrm>
        </p:spPr>
        <p:txBody>
          <a:bodyPr lIns="91440" tIns="45720" rIns="91440" bIns="45720" anchor="t"/>
          <a:lstStyle/>
          <a:p>
            <a:pPr marL="0" indent="0">
              <a:lnSpc>
                <a:spcPct val="90000"/>
              </a:lnSpc>
              <a:spcBef>
                <a:spcPts val="1000"/>
              </a:spcBef>
              <a:buNone/>
            </a:pPr>
            <a:r>
              <a:rPr lang="en-US" sz="2800" b="1">
                <a:solidFill>
                  <a:schemeClr val="accent1">
                    <a:lumMod val="50000"/>
                  </a:schemeClr>
                </a:solidFill>
                <a:latin typeface="Optima"/>
              </a:rPr>
              <a:t>Group Check-In</a:t>
            </a:r>
            <a:endParaRPr lang="en-US" sz="2800">
              <a:solidFill>
                <a:schemeClr val="accent1">
                  <a:lumMod val="50000"/>
                </a:schemeClr>
              </a:solidFill>
              <a:latin typeface="Optima"/>
            </a:endParaRPr>
          </a:p>
          <a:p>
            <a:pPr marL="0" indent="0">
              <a:lnSpc>
                <a:spcPct val="90000"/>
              </a:lnSpc>
              <a:spcBef>
                <a:spcPts val="1000"/>
              </a:spcBef>
              <a:buNone/>
            </a:pPr>
            <a:endParaRPr lang="en-US" sz="2400">
              <a:solidFill>
                <a:schemeClr val="accent1">
                  <a:lumMod val="50000"/>
                </a:schemeClr>
              </a:solidFill>
              <a:latin typeface="Optima"/>
            </a:endParaRPr>
          </a:p>
          <a:p>
            <a:pPr marL="0" indent="0">
              <a:lnSpc>
                <a:spcPct val="90000"/>
              </a:lnSpc>
              <a:spcBef>
                <a:spcPts val="1000"/>
              </a:spcBef>
              <a:buNone/>
            </a:pPr>
            <a:endParaRPr lang="en-US" sz="2800"/>
          </a:p>
          <a:p>
            <a:pPr marL="0" indent="0">
              <a:buNone/>
            </a:pPr>
            <a:endParaRPr lang="en-US" sz="2800"/>
          </a:p>
        </p:txBody>
      </p:sp>
      <p:graphicFrame>
        <p:nvGraphicFramePr>
          <p:cNvPr id="9" name="Text Placeholder 2">
            <a:extLst>
              <a:ext uri="{FF2B5EF4-FFF2-40B4-BE49-F238E27FC236}">
                <a16:creationId xmlns:a16="http://schemas.microsoft.com/office/drawing/2014/main" id="{A38324DD-7EC2-4B0D-ACF9-8EE5D4D7990C}"/>
              </a:ext>
            </a:extLst>
          </p:cNvPr>
          <p:cNvGraphicFramePr>
            <a:graphicFrameLocks noGrp="1"/>
          </p:cNvGraphicFramePr>
          <p:nvPr>
            <p:extLst>
              <p:ext uri="{D42A27DB-BD31-4B8C-83A1-F6EECF244321}">
                <p14:modId xmlns:p14="http://schemas.microsoft.com/office/powerpoint/2010/main" val="218396931"/>
              </p:ext>
            </p:extLst>
          </p:nvPr>
        </p:nvGraphicFramePr>
        <p:xfrm>
          <a:off x="402281" y="2094471"/>
          <a:ext cx="8229600" cy="44573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Recording Jan 8, 2021 at 5:59:52 PM" descr="Audio Recording Jan 8, 2021 at 5:59:52 PM">
            <a:hlinkClick r:id="" action="ppaction://media"/>
            <a:extLst>
              <a:ext uri="{FF2B5EF4-FFF2-40B4-BE49-F238E27FC236}">
                <a16:creationId xmlns:a16="http://schemas.microsoft.com/office/drawing/2014/main" id="{88FB69C2-5BCE-A440-8054-6FB566807E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09426" y="1033970"/>
            <a:ext cx="812800" cy="812800"/>
          </a:xfrm>
          <a:prstGeom prst="rect">
            <a:avLst/>
          </a:prstGeom>
          <a:solidFill>
            <a:srgbClr val="FAB134"/>
          </a:solidFill>
        </p:spPr>
      </p:pic>
      <p:pic>
        <p:nvPicPr>
          <p:cNvPr id="21" name="GRIP TS Group Check in Slide Z">
            <a:hlinkClick r:id="" action="ppaction://media"/>
            <a:extLst>
              <a:ext uri="{FF2B5EF4-FFF2-40B4-BE49-F238E27FC236}">
                <a16:creationId xmlns:a16="http://schemas.microsoft.com/office/drawing/2014/main" id="{860C9960-ECA7-4A94-A449-4C452C74D6B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160649" y="202781"/>
            <a:ext cx="730250" cy="730250"/>
          </a:xfrm>
          <a:prstGeom prst="rect">
            <a:avLst/>
          </a:prstGeom>
        </p:spPr>
      </p:pic>
    </p:spTree>
    <p:extLst>
      <p:ext uri="{BB962C8B-B14F-4D97-AF65-F5344CB8AC3E}">
        <p14:creationId xmlns:p14="http://schemas.microsoft.com/office/powerpoint/2010/main" val="20319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1"/>
                                        </p:tgtEl>
                                      </p:cBhvr>
                                    </p:cmd>
                                  </p:childTnLst>
                                </p:cTn>
                              </p:par>
                            </p:childTnLst>
                          </p:cTn>
                        </p:par>
                      </p:childTnLst>
                    </p:cTn>
                  </p:par>
                </p:childTnLst>
              </p:cTn>
              <p:nextCondLst>
                <p:cond evt="onClick" delay="0">
                  <p:tgtEl>
                    <p:spTgt spid="21"/>
                  </p:tgtEl>
                </p:cond>
              </p:nextCondLst>
            </p:seq>
            <p:audio>
              <p:cMediaNode>
                <p:cTn id="13"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CB8FF-AF54-466A-A668-953822135352}"/>
              </a:ext>
            </a:extLst>
          </p:cNvPr>
          <p:cNvSpPr>
            <a:spLocks noGrp="1"/>
          </p:cNvSpPr>
          <p:nvPr>
            <p:ph idx="1"/>
          </p:nvPr>
        </p:nvSpPr>
        <p:spPr>
          <a:xfrm>
            <a:off x="457200" y="2276773"/>
            <a:ext cx="8229600" cy="3849390"/>
          </a:xfrm>
        </p:spPr>
        <p:txBody>
          <a:bodyPr lIns="91440" tIns="45720" rIns="91440" bIns="45720" anchor="t"/>
          <a:lstStyle/>
          <a:p>
            <a:pPr marL="0" indent="0">
              <a:buNone/>
            </a:pPr>
            <a:r>
              <a:rPr lang="en-US" sz="2800">
                <a:solidFill>
                  <a:schemeClr val="tx2"/>
                </a:solidFill>
                <a:latin typeface="Optima"/>
              </a:rPr>
              <a:t>Go through the four options on the following two slides. Take some time to decide which appeals to you the most, and why.</a:t>
            </a:r>
            <a:endParaRPr lang="en-US" sz="2800">
              <a:solidFill>
                <a:schemeClr val="tx2"/>
              </a:solidFill>
              <a:latin typeface="Optima" panose="02000503060000020004" pitchFamily="2" charset="0"/>
            </a:endParaRPr>
          </a:p>
        </p:txBody>
      </p:sp>
      <p:sp>
        <p:nvSpPr>
          <p:cNvPr id="7" name="Title 1">
            <a:extLst>
              <a:ext uri="{FF2B5EF4-FFF2-40B4-BE49-F238E27FC236}">
                <a16:creationId xmlns:a16="http://schemas.microsoft.com/office/drawing/2014/main" id="{B552594F-183A-4127-B4FB-29C5B9C98D15}"/>
              </a:ext>
            </a:extLst>
          </p:cNvPr>
          <p:cNvSpPr txBox="1">
            <a:spLocks/>
          </p:cNvSpPr>
          <p:nvPr/>
        </p:nvSpPr>
        <p:spPr>
          <a:xfrm>
            <a:off x="548093" y="457792"/>
            <a:ext cx="8229600" cy="11430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a:latin typeface="Optima"/>
              </a:rPr>
              <a:t>Specific ways to build group cohesion and encourage participation in Child Groups</a:t>
            </a:r>
          </a:p>
        </p:txBody>
      </p:sp>
    </p:spTree>
    <p:extLst>
      <p:ext uri="{BB962C8B-B14F-4D97-AF65-F5344CB8AC3E}">
        <p14:creationId xmlns:p14="http://schemas.microsoft.com/office/powerpoint/2010/main" val="3498541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8B98-6696-4598-8EDB-B2A2DEFE2FE2}"/>
              </a:ext>
            </a:extLst>
          </p:cNvPr>
          <p:cNvSpPr>
            <a:spLocks noGrp="1"/>
          </p:cNvSpPr>
          <p:nvPr>
            <p:ph type="title"/>
          </p:nvPr>
        </p:nvSpPr>
        <p:spPr>
          <a:xfrm>
            <a:off x="457200" y="411935"/>
            <a:ext cx="8229600" cy="635001"/>
          </a:xfrm>
        </p:spPr>
        <p:txBody>
          <a:bodyPr lIns="91440" tIns="45720" rIns="91440" bIns="45720" anchor="t"/>
          <a:lstStyle/>
          <a:p>
            <a:r>
              <a:rPr lang="en-US" sz="2900" b="1">
                <a:solidFill>
                  <a:schemeClr val="tx2"/>
                </a:solidFill>
                <a:latin typeface="Optima"/>
                <a:cs typeface="Calibri"/>
              </a:rPr>
              <a:t>4 Options to help students </a:t>
            </a:r>
            <a:br>
              <a:rPr lang="en-US" sz="2900" b="1">
                <a:solidFill>
                  <a:schemeClr val="tx2"/>
                </a:solidFill>
                <a:latin typeface="Optima"/>
                <a:cs typeface="Calibri"/>
              </a:rPr>
            </a:br>
            <a:r>
              <a:rPr lang="en-US" sz="2900" b="1">
                <a:solidFill>
                  <a:schemeClr val="tx2"/>
                </a:solidFill>
                <a:latin typeface="Optima"/>
                <a:cs typeface="Calibri"/>
              </a:rPr>
              <a:t>feel heard and supported</a:t>
            </a:r>
            <a:endParaRPr lang="en-US" sz="2900" b="1">
              <a:solidFill>
                <a:schemeClr val="tx2"/>
              </a:solidFill>
              <a:latin typeface="Optima"/>
            </a:endParaRPr>
          </a:p>
        </p:txBody>
      </p:sp>
      <p:sp>
        <p:nvSpPr>
          <p:cNvPr id="3" name="Text Placeholder 2">
            <a:extLst>
              <a:ext uri="{FF2B5EF4-FFF2-40B4-BE49-F238E27FC236}">
                <a16:creationId xmlns:a16="http://schemas.microsoft.com/office/drawing/2014/main" id="{CD2E2C22-8486-4E35-8F54-B80D8BA8E129}"/>
              </a:ext>
            </a:extLst>
          </p:cNvPr>
          <p:cNvSpPr>
            <a:spLocks noGrp="1"/>
          </p:cNvSpPr>
          <p:nvPr>
            <p:ph type="body" idx="1"/>
          </p:nvPr>
        </p:nvSpPr>
        <p:spPr>
          <a:xfrm>
            <a:off x="457200" y="1583167"/>
            <a:ext cx="4040188" cy="639762"/>
          </a:xfrm>
        </p:spPr>
        <p:txBody>
          <a:bodyPr lIns="91440" tIns="45720" rIns="91440" bIns="45720" anchor="b"/>
          <a:lstStyle/>
          <a:p>
            <a:r>
              <a:rPr lang="en-US">
                <a:solidFill>
                  <a:schemeClr val="tx2"/>
                </a:solidFill>
                <a:latin typeface="Optima"/>
                <a:cs typeface="Calibri"/>
              </a:rPr>
              <a:t>Option 1</a:t>
            </a:r>
            <a:endParaRPr lang="en-US">
              <a:solidFill>
                <a:schemeClr val="tx2"/>
              </a:solidFill>
              <a:latin typeface="Optima"/>
            </a:endParaRPr>
          </a:p>
        </p:txBody>
      </p:sp>
      <p:sp>
        <p:nvSpPr>
          <p:cNvPr id="4" name="Content Placeholder 3">
            <a:extLst>
              <a:ext uri="{FF2B5EF4-FFF2-40B4-BE49-F238E27FC236}">
                <a16:creationId xmlns:a16="http://schemas.microsoft.com/office/drawing/2014/main" id="{ABCDC21D-FF71-4205-A59F-B67D3B653DE5}"/>
              </a:ext>
            </a:extLst>
          </p:cNvPr>
          <p:cNvSpPr>
            <a:spLocks noGrp="1"/>
          </p:cNvSpPr>
          <p:nvPr>
            <p:ph sz="half" idx="2"/>
          </p:nvPr>
        </p:nvSpPr>
        <p:spPr>
          <a:xfrm>
            <a:off x="457200" y="2284713"/>
            <a:ext cx="4040188" cy="3841450"/>
          </a:xfrm>
        </p:spPr>
        <p:txBody>
          <a:bodyPr lIns="91440" tIns="45720" rIns="91440" bIns="45720" anchor="t"/>
          <a:lstStyle/>
          <a:p>
            <a:pPr marL="0" indent="0">
              <a:buNone/>
            </a:pPr>
            <a:r>
              <a:rPr lang="en-US" sz="2000">
                <a:solidFill>
                  <a:schemeClr val="tx2"/>
                </a:solidFill>
                <a:latin typeface="Optima"/>
                <a:ea typeface="+mn-lt"/>
                <a:cs typeface="+mn-lt"/>
              </a:rPr>
              <a:t>Give the student a few minutes to express their concerns. Then, continue with the check-in. When the designated amount of time for check-in has passed, ask the student if you could continue the discussion after the group and move forward with the session’s agenda.</a:t>
            </a:r>
            <a:endParaRPr lang="en-US" sz="2000">
              <a:solidFill>
                <a:schemeClr val="tx2"/>
              </a:solidFill>
              <a:latin typeface="Optima"/>
            </a:endParaRPr>
          </a:p>
        </p:txBody>
      </p:sp>
      <p:sp>
        <p:nvSpPr>
          <p:cNvPr id="5" name="Text Placeholder 4">
            <a:extLst>
              <a:ext uri="{FF2B5EF4-FFF2-40B4-BE49-F238E27FC236}">
                <a16:creationId xmlns:a16="http://schemas.microsoft.com/office/drawing/2014/main" id="{37EA109F-B566-4BC1-92AC-061E468586FE}"/>
              </a:ext>
            </a:extLst>
          </p:cNvPr>
          <p:cNvSpPr>
            <a:spLocks noGrp="1"/>
          </p:cNvSpPr>
          <p:nvPr>
            <p:ph type="body" sz="quarter" idx="3"/>
          </p:nvPr>
        </p:nvSpPr>
        <p:spPr>
          <a:xfrm>
            <a:off x="4645025" y="1583167"/>
            <a:ext cx="4041775" cy="639762"/>
          </a:xfrm>
        </p:spPr>
        <p:txBody>
          <a:bodyPr lIns="91440" tIns="45720" rIns="91440" bIns="45720" anchor="b"/>
          <a:lstStyle/>
          <a:p>
            <a:r>
              <a:rPr lang="en-US">
                <a:solidFill>
                  <a:schemeClr val="tx2"/>
                </a:solidFill>
                <a:latin typeface="Optima"/>
                <a:cs typeface="Calibri"/>
              </a:rPr>
              <a:t>Option 2</a:t>
            </a:r>
            <a:endParaRPr lang="en-US">
              <a:solidFill>
                <a:schemeClr val="tx2"/>
              </a:solidFill>
              <a:latin typeface="Optima"/>
            </a:endParaRPr>
          </a:p>
        </p:txBody>
      </p:sp>
      <p:sp>
        <p:nvSpPr>
          <p:cNvPr id="6" name="Content Placeholder 5">
            <a:extLst>
              <a:ext uri="{FF2B5EF4-FFF2-40B4-BE49-F238E27FC236}">
                <a16:creationId xmlns:a16="http://schemas.microsoft.com/office/drawing/2014/main" id="{C2EF93F0-9020-4ED5-844B-768FE08BAB9B}"/>
              </a:ext>
            </a:extLst>
          </p:cNvPr>
          <p:cNvSpPr>
            <a:spLocks noGrp="1"/>
          </p:cNvSpPr>
          <p:nvPr>
            <p:ph sz="quarter" idx="4"/>
          </p:nvPr>
        </p:nvSpPr>
        <p:spPr>
          <a:xfrm>
            <a:off x="4645025" y="2284712"/>
            <a:ext cx="4041775" cy="3841450"/>
          </a:xfrm>
        </p:spPr>
        <p:txBody>
          <a:bodyPr lIns="91440" tIns="45720" rIns="91440" bIns="45720" anchor="t"/>
          <a:lstStyle/>
          <a:p>
            <a:pPr marL="0" indent="0">
              <a:buNone/>
            </a:pPr>
            <a:r>
              <a:rPr lang="en-US" sz="2000">
                <a:solidFill>
                  <a:schemeClr val="tx2"/>
                </a:solidFill>
                <a:latin typeface="Optima"/>
                <a:ea typeface="+mn-lt"/>
                <a:cs typeface="+mn-lt"/>
              </a:rPr>
              <a:t>Give the student a few minutes to express their concerns. Continue with the check-in. Next, ask the student to write down any other thoughts, feelings, and problem-solving techniques that he or she could use to solve the problem while the rest of the group moves on to the items on the agenda for the day.</a:t>
            </a:r>
            <a:endParaRPr lang="en-US" sz="2000">
              <a:solidFill>
                <a:schemeClr val="tx2"/>
              </a:solidFill>
              <a:latin typeface="Optima"/>
              <a:cs typeface="Calibri"/>
            </a:endParaRPr>
          </a:p>
        </p:txBody>
      </p:sp>
    </p:spTree>
    <p:extLst>
      <p:ext uri="{BB962C8B-B14F-4D97-AF65-F5344CB8AC3E}">
        <p14:creationId xmlns:p14="http://schemas.microsoft.com/office/powerpoint/2010/main" val="5190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8B98-6696-4598-8EDB-B2A2DEFE2FE2}"/>
              </a:ext>
            </a:extLst>
          </p:cNvPr>
          <p:cNvSpPr>
            <a:spLocks noGrp="1"/>
          </p:cNvSpPr>
          <p:nvPr>
            <p:ph type="title"/>
          </p:nvPr>
        </p:nvSpPr>
        <p:spPr>
          <a:xfrm>
            <a:off x="457200" y="411935"/>
            <a:ext cx="8229600" cy="635001"/>
          </a:xfrm>
        </p:spPr>
        <p:txBody>
          <a:bodyPr lIns="91440" tIns="45720" rIns="91440" bIns="45720" anchor="t"/>
          <a:lstStyle/>
          <a:p>
            <a:r>
              <a:rPr lang="en-US" sz="2900" b="1">
                <a:solidFill>
                  <a:schemeClr val="tx2"/>
                </a:solidFill>
                <a:latin typeface="Optima"/>
                <a:cs typeface="Calibri"/>
              </a:rPr>
              <a:t>4 Options to help students </a:t>
            </a:r>
            <a:br>
              <a:rPr lang="en-US" sz="2900" b="1">
                <a:solidFill>
                  <a:schemeClr val="tx2"/>
                </a:solidFill>
                <a:latin typeface="Optima"/>
                <a:cs typeface="Calibri"/>
              </a:rPr>
            </a:br>
            <a:r>
              <a:rPr lang="en-US" sz="2900" b="1">
                <a:solidFill>
                  <a:schemeClr val="tx2"/>
                </a:solidFill>
                <a:latin typeface="Optima"/>
                <a:cs typeface="Calibri"/>
              </a:rPr>
              <a:t>feel heard and supported</a:t>
            </a:r>
            <a:endParaRPr lang="en-US" sz="2900" b="1">
              <a:solidFill>
                <a:schemeClr val="tx2"/>
              </a:solidFill>
              <a:latin typeface="Optima"/>
            </a:endParaRPr>
          </a:p>
        </p:txBody>
      </p:sp>
      <p:sp>
        <p:nvSpPr>
          <p:cNvPr id="3" name="Text Placeholder 2">
            <a:extLst>
              <a:ext uri="{FF2B5EF4-FFF2-40B4-BE49-F238E27FC236}">
                <a16:creationId xmlns:a16="http://schemas.microsoft.com/office/drawing/2014/main" id="{CD2E2C22-8486-4E35-8F54-B80D8BA8E129}"/>
              </a:ext>
            </a:extLst>
          </p:cNvPr>
          <p:cNvSpPr>
            <a:spLocks noGrp="1"/>
          </p:cNvSpPr>
          <p:nvPr>
            <p:ph type="body" idx="1"/>
          </p:nvPr>
        </p:nvSpPr>
        <p:spPr>
          <a:xfrm>
            <a:off x="457200" y="1583167"/>
            <a:ext cx="4040188" cy="639762"/>
          </a:xfrm>
        </p:spPr>
        <p:txBody>
          <a:bodyPr lIns="91440" tIns="45720" rIns="91440" bIns="45720" anchor="b"/>
          <a:lstStyle/>
          <a:p>
            <a:r>
              <a:rPr lang="en-US">
                <a:solidFill>
                  <a:schemeClr val="tx2"/>
                </a:solidFill>
                <a:latin typeface="Optima"/>
                <a:cs typeface="Calibri"/>
              </a:rPr>
              <a:t>Option 3</a:t>
            </a:r>
            <a:endParaRPr lang="en-US">
              <a:solidFill>
                <a:schemeClr val="tx2"/>
              </a:solidFill>
              <a:latin typeface="Optima"/>
            </a:endParaRPr>
          </a:p>
        </p:txBody>
      </p:sp>
      <p:sp>
        <p:nvSpPr>
          <p:cNvPr id="4" name="Content Placeholder 3">
            <a:extLst>
              <a:ext uri="{FF2B5EF4-FFF2-40B4-BE49-F238E27FC236}">
                <a16:creationId xmlns:a16="http://schemas.microsoft.com/office/drawing/2014/main" id="{ABCDC21D-FF71-4205-A59F-B67D3B653DE5}"/>
              </a:ext>
            </a:extLst>
          </p:cNvPr>
          <p:cNvSpPr>
            <a:spLocks noGrp="1"/>
          </p:cNvSpPr>
          <p:nvPr>
            <p:ph sz="half" idx="2"/>
          </p:nvPr>
        </p:nvSpPr>
        <p:spPr>
          <a:xfrm>
            <a:off x="457200" y="2284713"/>
            <a:ext cx="4040188" cy="3841450"/>
          </a:xfrm>
        </p:spPr>
        <p:txBody>
          <a:bodyPr lIns="91440" tIns="45720" rIns="91440" bIns="45720" anchor="t"/>
          <a:lstStyle/>
          <a:p>
            <a:pPr marL="0" indent="0">
              <a:buNone/>
            </a:pPr>
            <a:r>
              <a:rPr lang="en-US" sz="2000">
                <a:solidFill>
                  <a:schemeClr val="tx2"/>
                </a:solidFill>
                <a:latin typeface="Optima"/>
                <a:ea typeface="+mn-lt"/>
                <a:cs typeface="+mn-lt"/>
              </a:rPr>
              <a:t>Give the student a few minutes to express their concerns. Then have the co-leader meet with the student one-on-one while the group moves on to reviewing the agenda for the day.</a:t>
            </a:r>
          </a:p>
        </p:txBody>
      </p:sp>
      <p:sp>
        <p:nvSpPr>
          <p:cNvPr id="5" name="Text Placeholder 4">
            <a:extLst>
              <a:ext uri="{FF2B5EF4-FFF2-40B4-BE49-F238E27FC236}">
                <a16:creationId xmlns:a16="http://schemas.microsoft.com/office/drawing/2014/main" id="{37EA109F-B566-4BC1-92AC-061E468586FE}"/>
              </a:ext>
            </a:extLst>
          </p:cNvPr>
          <p:cNvSpPr>
            <a:spLocks noGrp="1"/>
          </p:cNvSpPr>
          <p:nvPr>
            <p:ph type="body" sz="quarter" idx="3"/>
          </p:nvPr>
        </p:nvSpPr>
        <p:spPr>
          <a:xfrm>
            <a:off x="4645025" y="1583167"/>
            <a:ext cx="4041775" cy="639762"/>
          </a:xfrm>
        </p:spPr>
        <p:txBody>
          <a:bodyPr lIns="91440" tIns="45720" rIns="91440" bIns="45720" anchor="b"/>
          <a:lstStyle/>
          <a:p>
            <a:r>
              <a:rPr lang="en-US">
                <a:solidFill>
                  <a:schemeClr val="tx2"/>
                </a:solidFill>
                <a:latin typeface="Optima"/>
                <a:cs typeface="Calibri"/>
              </a:rPr>
              <a:t>Option 4</a:t>
            </a:r>
            <a:endParaRPr lang="en-US">
              <a:solidFill>
                <a:schemeClr val="tx2"/>
              </a:solidFill>
              <a:latin typeface="Optima"/>
            </a:endParaRPr>
          </a:p>
        </p:txBody>
      </p:sp>
      <p:sp>
        <p:nvSpPr>
          <p:cNvPr id="6" name="Content Placeholder 5">
            <a:extLst>
              <a:ext uri="{FF2B5EF4-FFF2-40B4-BE49-F238E27FC236}">
                <a16:creationId xmlns:a16="http://schemas.microsoft.com/office/drawing/2014/main" id="{C2EF93F0-9020-4ED5-844B-768FE08BAB9B}"/>
              </a:ext>
            </a:extLst>
          </p:cNvPr>
          <p:cNvSpPr>
            <a:spLocks noGrp="1"/>
          </p:cNvSpPr>
          <p:nvPr>
            <p:ph sz="quarter" idx="4"/>
          </p:nvPr>
        </p:nvSpPr>
        <p:spPr>
          <a:xfrm>
            <a:off x="4645025" y="2284712"/>
            <a:ext cx="3877019" cy="3841450"/>
          </a:xfrm>
        </p:spPr>
        <p:txBody>
          <a:bodyPr lIns="91440" tIns="45720" rIns="91440" bIns="45720" anchor="t"/>
          <a:lstStyle/>
          <a:p>
            <a:pPr marL="0" indent="0">
              <a:buNone/>
            </a:pPr>
            <a:r>
              <a:rPr lang="en-US" sz="2000">
                <a:solidFill>
                  <a:schemeClr val="tx2"/>
                </a:solidFill>
                <a:latin typeface="Optima"/>
                <a:ea typeface="+mn-lt"/>
                <a:cs typeface="+mn-lt"/>
              </a:rPr>
              <a:t>Allow the student to continue with the check-in, but connect the challenging situation to the day’s session content. </a:t>
            </a:r>
            <a:endParaRPr lang="en-US">
              <a:solidFill>
                <a:schemeClr val="tx2"/>
              </a:solidFill>
              <a:latin typeface="Optima"/>
            </a:endParaRPr>
          </a:p>
        </p:txBody>
      </p:sp>
    </p:spTree>
    <p:extLst>
      <p:ext uri="{BB962C8B-B14F-4D97-AF65-F5344CB8AC3E}">
        <p14:creationId xmlns:p14="http://schemas.microsoft.com/office/powerpoint/2010/main" val="2544279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stretch>
            <a:fillRect/>
          </a:stretch>
        </p:blipFill>
        <p:spPr>
          <a:xfrm>
            <a:off x="-776488" y="0"/>
            <a:ext cx="13936703" cy="1337961"/>
          </a:xfrm>
          <a:prstGeom prst="rect">
            <a:avLst/>
          </a:prstGeom>
        </p:spPr>
      </p:pic>
      <p:sp>
        <p:nvSpPr>
          <p:cNvPr id="8" name="Title 1"/>
          <p:cNvSpPr txBox="1">
            <a:spLocks/>
          </p:cNvSpPr>
          <p:nvPr/>
        </p:nvSpPr>
        <p:spPr>
          <a:xfrm>
            <a:off x="197345" y="141874"/>
            <a:ext cx="8218595" cy="895893"/>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Specific Ways to Encourage</a:t>
            </a:r>
          </a:p>
          <a:p>
            <a:pPr algn="l"/>
            <a:r>
              <a:rPr lang="en-US" sz="3200" b="1">
                <a:solidFill>
                  <a:srgbClr val="FFFFFF"/>
                </a:solidFill>
                <a:latin typeface="Helvetica"/>
                <a:cs typeface="Helvetica"/>
              </a:rPr>
              <a:t>Participation in Child Groups</a:t>
            </a:r>
            <a:endParaRPr lang="en-US"/>
          </a:p>
        </p:txBody>
      </p:sp>
      <p:sp>
        <p:nvSpPr>
          <p:cNvPr id="18" name="TextBox 17">
            <a:extLst>
              <a:ext uri="{FF2B5EF4-FFF2-40B4-BE49-F238E27FC236}">
                <a16:creationId xmlns:a16="http://schemas.microsoft.com/office/drawing/2014/main" id="{FDDA2A06-4819-4390-A9D7-CF9F36A3938D}"/>
              </a:ext>
            </a:extLst>
          </p:cNvPr>
          <p:cNvSpPr txBox="1"/>
          <p:nvPr/>
        </p:nvSpPr>
        <p:spPr>
          <a:xfrm>
            <a:off x="605481" y="2060832"/>
            <a:ext cx="8537144" cy="31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Wingdings"/>
              <a:buChar char="q"/>
            </a:pPr>
            <a:r>
              <a:rPr lang="en-US" sz="2800" b="1">
                <a:latin typeface="Optima"/>
                <a:ea typeface="+mn-lt"/>
                <a:cs typeface="+mn-lt"/>
              </a:rPr>
              <a:t>Homework and Goal Sheets</a:t>
            </a:r>
          </a:p>
          <a:p>
            <a:pPr marL="285750" indent="-285750">
              <a:lnSpc>
                <a:spcPct val="90000"/>
              </a:lnSpc>
              <a:spcBef>
                <a:spcPts val="1000"/>
              </a:spcBef>
              <a:buFont typeface="Wingdings"/>
              <a:buChar char="q"/>
            </a:pPr>
            <a:endParaRPr lang="en-US" sz="2800" b="1">
              <a:latin typeface="Optima"/>
              <a:ea typeface="+mn-lt"/>
              <a:cs typeface="+mn-lt"/>
            </a:endParaRPr>
          </a:p>
          <a:p>
            <a:pPr marL="285750" indent="-285750">
              <a:lnSpc>
                <a:spcPct val="90000"/>
              </a:lnSpc>
              <a:spcBef>
                <a:spcPts val="1000"/>
              </a:spcBef>
              <a:buFont typeface="Wingdings"/>
              <a:buChar char="q"/>
            </a:pPr>
            <a:r>
              <a:rPr lang="en-US" sz="2800" b="1">
                <a:latin typeface="Optima"/>
                <a:ea typeface="+mn-lt"/>
                <a:cs typeface="+mn-lt"/>
              </a:rPr>
              <a:t>Role Plays</a:t>
            </a:r>
          </a:p>
          <a:p>
            <a:pPr marL="285750" indent="-285750">
              <a:lnSpc>
                <a:spcPct val="90000"/>
              </a:lnSpc>
              <a:spcBef>
                <a:spcPts val="1000"/>
              </a:spcBef>
              <a:buFont typeface="Wingdings"/>
              <a:buChar char="q"/>
            </a:pPr>
            <a:endParaRPr lang="en-US" sz="2800" b="1">
              <a:latin typeface="Optima"/>
              <a:ea typeface="+mn-lt"/>
              <a:cs typeface="+mn-lt"/>
            </a:endParaRPr>
          </a:p>
          <a:p>
            <a:pPr marL="285750" indent="-285750">
              <a:lnSpc>
                <a:spcPct val="90000"/>
              </a:lnSpc>
              <a:spcBef>
                <a:spcPts val="1000"/>
              </a:spcBef>
              <a:buFont typeface="Wingdings"/>
              <a:buChar char="q"/>
            </a:pPr>
            <a:r>
              <a:rPr lang="en-US" sz="2800" b="1">
                <a:latin typeface="Optima"/>
                <a:ea typeface="+mn-lt"/>
                <a:cs typeface="+mn-lt"/>
              </a:rPr>
              <a:t>Group Discussions</a:t>
            </a:r>
          </a:p>
          <a:p>
            <a:pPr>
              <a:lnSpc>
                <a:spcPct val="90000"/>
              </a:lnSpc>
              <a:spcBef>
                <a:spcPts val="1000"/>
              </a:spcBef>
            </a:pPr>
            <a:endParaRPr lang="en-US">
              <a:cs typeface="Calibri"/>
            </a:endParaRPr>
          </a:p>
          <a:p>
            <a:endParaRPr lang="en-US">
              <a:cs typeface="Calibri"/>
            </a:endParaRPr>
          </a:p>
        </p:txBody>
      </p:sp>
      <p:pic>
        <p:nvPicPr>
          <p:cNvPr id="2" name="Audio Recording Jan 8, 2021 at 6:04:16 PM" descr="Audio Recording Jan 8, 2021 at 6:04:16 PM">
            <a:hlinkClick r:id="" action="ppaction://media"/>
            <a:extLst>
              <a:ext uri="{FF2B5EF4-FFF2-40B4-BE49-F238E27FC236}">
                <a16:creationId xmlns:a16="http://schemas.microsoft.com/office/drawing/2014/main" id="{E86CC5E1-0AD2-0A43-8524-6CA20FBAB4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9478" y="1416388"/>
            <a:ext cx="812800" cy="812800"/>
          </a:xfrm>
          <a:prstGeom prst="rect">
            <a:avLst/>
          </a:prstGeom>
          <a:solidFill>
            <a:srgbClr val="FAB134"/>
          </a:solidFill>
        </p:spPr>
      </p:pic>
      <p:pic>
        <p:nvPicPr>
          <p:cNvPr id="4" name="GRIP TS Specific Slide Z">
            <a:hlinkClick r:id="" action="ppaction://media"/>
            <a:extLst>
              <a:ext uri="{FF2B5EF4-FFF2-40B4-BE49-F238E27FC236}">
                <a16:creationId xmlns:a16="http://schemas.microsoft.com/office/drawing/2014/main" id="{2CE005B7-2569-4DDE-85BC-577A9106DF7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60649" y="303422"/>
            <a:ext cx="730250" cy="730250"/>
          </a:xfrm>
          <a:prstGeom prst="rect">
            <a:avLst/>
          </a:prstGeom>
        </p:spPr>
      </p:pic>
    </p:spTree>
    <p:extLst>
      <p:ext uri="{BB962C8B-B14F-4D97-AF65-F5344CB8AC3E}">
        <p14:creationId xmlns:p14="http://schemas.microsoft.com/office/powerpoint/2010/main" val="23371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8B98-6696-4598-8EDB-B2A2DEFE2FE2}"/>
              </a:ext>
            </a:extLst>
          </p:cNvPr>
          <p:cNvSpPr>
            <a:spLocks noGrp="1"/>
          </p:cNvSpPr>
          <p:nvPr>
            <p:ph type="title"/>
          </p:nvPr>
        </p:nvSpPr>
        <p:spPr>
          <a:xfrm>
            <a:off x="457200" y="411935"/>
            <a:ext cx="8229600" cy="635001"/>
          </a:xfrm>
        </p:spPr>
        <p:txBody>
          <a:bodyPr lIns="91440" tIns="45720" rIns="91440" bIns="45720" anchor="t"/>
          <a:lstStyle/>
          <a:p>
            <a:pPr algn="l"/>
            <a:r>
              <a:rPr lang="en-US" sz="2900" b="1">
                <a:cs typeface="Calibri"/>
              </a:rPr>
              <a:t>More on Group Discussions</a:t>
            </a:r>
          </a:p>
        </p:txBody>
      </p:sp>
      <p:sp>
        <p:nvSpPr>
          <p:cNvPr id="4" name="Content Placeholder 3">
            <a:extLst>
              <a:ext uri="{FF2B5EF4-FFF2-40B4-BE49-F238E27FC236}">
                <a16:creationId xmlns:a16="http://schemas.microsoft.com/office/drawing/2014/main" id="{ABCDC21D-FF71-4205-A59F-B67D3B653DE5}"/>
              </a:ext>
            </a:extLst>
          </p:cNvPr>
          <p:cNvSpPr>
            <a:spLocks noGrp="1"/>
          </p:cNvSpPr>
          <p:nvPr>
            <p:ph sz="half" idx="2"/>
          </p:nvPr>
        </p:nvSpPr>
        <p:spPr>
          <a:xfrm>
            <a:off x="457200" y="1200066"/>
            <a:ext cx="4040188" cy="4926097"/>
          </a:xfrm>
        </p:spPr>
        <p:txBody>
          <a:bodyPr lIns="91440" tIns="45720" rIns="91440" bIns="45720" anchor="t"/>
          <a:lstStyle/>
          <a:p>
            <a:pPr>
              <a:lnSpc>
                <a:spcPct val="90000"/>
              </a:lnSpc>
              <a:spcBef>
                <a:spcPts val="1000"/>
              </a:spcBef>
            </a:pPr>
            <a:r>
              <a:rPr lang="en-US" sz="2000">
                <a:ea typeface="+mn-lt"/>
                <a:cs typeface="+mn-lt"/>
              </a:rPr>
              <a:t>Ensure every member is an active participant</a:t>
            </a:r>
          </a:p>
          <a:p>
            <a:pPr>
              <a:lnSpc>
                <a:spcPct val="90000"/>
              </a:lnSpc>
              <a:spcBef>
                <a:spcPts val="1000"/>
              </a:spcBef>
            </a:pPr>
            <a:r>
              <a:rPr lang="en-US" sz="2000">
                <a:ea typeface="+mn-lt"/>
                <a:cs typeface="+mn-lt"/>
              </a:rPr>
              <a:t>Allow students to pass, but challenge them to share their thoughts</a:t>
            </a:r>
          </a:p>
          <a:p>
            <a:pPr>
              <a:lnSpc>
                <a:spcPct val="90000"/>
              </a:lnSpc>
              <a:spcBef>
                <a:spcPts val="1000"/>
              </a:spcBef>
            </a:pPr>
            <a:r>
              <a:rPr lang="en-US" sz="2000">
                <a:ea typeface="+mn-lt"/>
                <a:cs typeface="+mn-lt"/>
              </a:rPr>
              <a:t>Talking piece</a:t>
            </a:r>
          </a:p>
          <a:p>
            <a:pPr>
              <a:lnSpc>
                <a:spcPct val="90000"/>
              </a:lnSpc>
              <a:spcBef>
                <a:spcPts val="1000"/>
              </a:spcBef>
            </a:pPr>
            <a:r>
              <a:rPr lang="en-US" sz="2000">
                <a:ea typeface="+mn-lt"/>
                <a:cs typeface="+mn-lt"/>
              </a:rPr>
              <a:t>Provide points and reinforcers for positive participation, and explain what that looks like (providing an answer when asked a question, raising a hand, etc.)</a:t>
            </a:r>
          </a:p>
          <a:p>
            <a:pPr>
              <a:lnSpc>
                <a:spcPct val="90000"/>
              </a:lnSpc>
              <a:spcBef>
                <a:spcPts val="1000"/>
              </a:spcBef>
            </a:pPr>
            <a:r>
              <a:rPr lang="en-US" sz="2000">
                <a:ea typeface="+mn-lt"/>
                <a:cs typeface="+mn-lt"/>
              </a:rPr>
              <a:t>Acknowledge even the slightest comment made by a withdrawn student, and praise their efforts</a:t>
            </a:r>
            <a:endParaRPr lang="en-US"/>
          </a:p>
        </p:txBody>
      </p:sp>
      <p:sp>
        <p:nvSpPr>
          <p:cNvPr id="6" name="Content Placeholder 5">
            <a:extLst>
              <a:ext uri="{FF2B5EF4-FFF2-40B4-BE49-F238E27FC236}">
                <a16:creationId xmlns:a16="http://schemas.microsoft.com/office/drawing/2014/main" id="{C2EF93F0-9020-4ED5-844B-768FE08BAB9B}"/>
              </a:ext>
            </a:extLst>
          </p:cNvPr>
          <p:cNvSpPr>
            <a:spLocks noGrp="1"/>
          </p:cNvSpPr>
          <p:nvPr>
            <p:ph sz="quarter" idx="4"/>
          </p:nvPr>
        </p:nvSpPr>
        <p:spPr>
          <a:xfrm>
            <a:off x="4645025" y="1200065"/>
            <a:ext cx="4041775" cy="4926097"/>
          </a:xfrm>
        </p:spPr>
        <p:txBody>
          <a:bodyPr lIns="91440" tIns="45720" rIns="91440" bIns="45720" anchor="t"/>
          <a:lstStyle/>
          <a:p>
            <a:pPr>
              <a:lnSpc>
                <a:spcPct val="90000"/>
              </a:lnSpc>
              <a:spcBef>
                <a:spcPts val="1000"/>
              </a:spcBef>
            </a:pPr>
            <a:r>
              <a:rPr lang="en-US" sz="2000">
                <a:ea typeface="+mn-lt"/>
                <a:cs typeface="+mn-lt"/>
              </a:rPr>
              <a:t>If a student is dominating the conversation, redirect</a:t>
            </a:r>
          </a:p>
          <a:p>
            <a:pPr>
              <a:lnSpc>
                <a:spcPct val="90000"/>
              </a:lnSpc>
              <a:spcBef>
                <a:spcPts val="1000"/>
              </a:spcBef>
            </a:pPr>
            <a:r>
              <a:rPr lang="en-US" sz="2000">
                <a:ea typeface="+mn-lt"/>
                <a:cs typeface="+mn-lt"/>
              </a:rPr>
              <a:t>Rules if students are difficult to redirect e.g., two comments per member, comments move around until everyone has had a chance</a:t>
            </a:r>
          </a:p>
          <a:p>
            <a:pPr>
              <a:lnSpc>
                <a:spcPct val="90000"/>
              </a:lnSpc>
              <a:spcBef>
                <a:spcPts val="1000"/>
              </a:spcBef>
            </a:pPr>
            <a:r>
              <a:rPr lang="en-US" sz="2000">
                <a:ea typeface="+mn-lt"/>
                <a:cs typeface="+mn-lt"/>
              </a:rPr>
              <a:t>Popsicle sticks</a:t>
            </a:r>
          </a:p>
          <a:p>
            <a:pPr>
              <a:lnSpc>
                <a:spcPct val="90000"/>
              </a:lnSpc>
              <a:spcBef>
                <a:spcPts val="1000"/>
              </a:spcBef>
            </a:pPr>
            <a:r>
              <a:rPr lang="en-US" sz="2000">
                <a:ea typeface="+mn-lt"/>
                <a:cs typeface="+mn-lt"/>
              </a:rPr>
              <a:t>Soft object as talking piece that members can toss to those who have not yet participated</a:t>
            </a:r>
          </a:p>
          <a:p>
            <a:pPr>
              <a:lnSpc>
                <a:spcPct val="90000"/>
              </a:lnSpc>
              <a:spcBef>
                <a:spcPts val="1000"/>
              </a:spcBef>
            </a:pPr>
            <a:r>
              <a:rPr lang="en-US" sz="2000">
                <a:ea typeface="+mn-lt"/>
                <a:cs typeface="+mn-lt"/>
              </a:rPr>
              <a:t>Students write answers in notebooks or on small whiteboards, then hold them up at the same time</a:t>
            </a:r>
            <a:endParaRPr lang="en-US"/>
          </a:p>
        </p:txBody>
      </p:sp>
      <p:pic>
        <p:nvPicPr>
          <p:cNvPr id="7" name="Picture 11" descr="A group of people sitting posing for the camera&#10;&#10;Description automatically generated">
            <a:extLst>
              <a:ext uri="{FF2B5EF4-FFF2-40B4-BE49-F238E27FC236}">
                <a16:creationId xmlns:a16="http://schemas.microsoft.com/office/drawing/2014/main" id="{BA8C4788-4590-6341-BDF4-4D635CCC11A8}"/>
              </a:ext>
            </a:extLst>
          </p:cNvPr>
          <p:cNvPicPr>
            <a:picLocks noChangeAspect="1"/>
          </p:cNvPicPr>
          <p:nvPr/>
        </p:nvPicPr>
        <p:blipFill>
          <a:blip r:embed="rId6">
            <a:alphaModFix amt="20000"/>
          </a:blip>
          <a:stretch>
            <a:fillRect/>
          </a:stretch>
        </p:blipFill>
        <p:spPr>
          <a:xfrm>
            <a:off x="-854447" y="0"/>
            <a:ext cx="11977559" cy="6765744"/>
          </a:xfrm>
          <a:prstGeom prst="rect">
            <a:avLst/>
          </a:prstGeom>
        </p:spPr>
      </p:pic>
      <p:pic>
        <p:nvPicPr>
          <p:cNvPr id="3" name="Audio Recording Jan 8, 2021 at 6:08:50 PM" descr="Audio Recording Jan 8, 2021 at 6:08:50 PM">
            <a:hlinkClick r:id="" action="ppaction://media"/>
            <a:extLst>
              <a:ext uri="{FF2B5EF4-FFF2-40B4-BE49-F238E27FC236}">
                <a16:creationId xmlns:a16="http://schemas.microsoft.com/office/drawing/2014/main" id="{66064C45-6FF5-5F4A-B4A3-E93D7EC2BD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38414" y="995791"/>
            <a:ext cx="812800" cy="812800"/>
          </a:xfrm>
          <a:prstGeom prst="rect">
            <a:avLst/>
          </a:prstGeom>
          <a:solidFill>
            <a:srgbClr val="FAB134"/>
          </a:solidFill>
        </p:spPr>
      </p:pic>
      <p:pic>
        <p:nvPicPr>
          <p:cNvPr id="8" name="GRIP TS More Slide Z">
            <a:hlinkClick r:id="" action="ppaction://media"/>
            <a:extLst>
              <a:ext uri="{FF2B5EF4-FFF2-40B4-BE49-F238E27FC236}">
                <a16:creationId xmlns:a16="http://schemas.microsoft.com/office/drawing/2014/main" id="{EE6E9150-9CE4-4D5F-9B3C-1E79E49F254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32535" y="159649"/>
            <a:ext cx="730250" cy="730250"/>
          </a:xfrm>
          <a:prstGeom prst="rect">
            <a:avLst/>
          </a:prstGeom>
        </p:spPr>
      </p:pic>
    </p:spTree>
    <p:extLst>
      <p:ext uri="{BB962C8B-B14F-4D97-AF65-F5344CB8AC3E}">
        <p14:creationId xmlns:p14="http://schemas.microsoft.com/office/powerpoint/2010/main" val="5925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stretch>
            <a:fillRect/>
          </a:stretch>
        </p:blipFill>
        <p:spPr>
          <a:xfrm>
            <a:off x="-776488" y="0"/>
            <a:ext cx="13936703" cy="1124465"/>
          </a:xfrm>
          <a:prstGeom prst="rect">
            <a:avLst/>
          </a:prstGeom>
        </p:spPr>
      </p:pic>
      <p:sp>
        <p:nvSpPr>
          <p:cNvPr id="8" name="Title 1"/>
          <p:cNvSpPr txBox="1">
            <a:spLocks/>
          </p:cNvSpPr>
          <p:nvPr/>
        </p:nvSpPr>
        <p:spPr>
          <a:xfrm>
            <a:off x="197345" y="383059"/>
            <a:ext cx="8218595" cy="65470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Building Group Cohesion</a:t>
            </a:r>
          </a:p>
        </p:txBody>
      </p:sp>
      <p:sp>
        <p:nvSpPr>
          <p:cNvPr id="18" name="TextBox 17">
            <a:extLst>
              <a:ext uri="{FF2B5EF4-FFF2-40B4-BE49-F238E27FC236}">
                <a16:creationId xmlns:a16="http://schemas.microsoft.com/office/drawing/2014/main" id="{FDDA2A06-4819-4390-A9D7-CF9F36A3938D}"/>
              </a:ext>
            </a:extLst>
          </p:cNvPr>
          <p:cNvSpPr txBox="1"/>
          <p:nvPr/>
        </p:nvSpPr>
        <p:spPr>
          <a:xfrm>
            <a:off x="674130" y="1882346"/>
            <a:ext cx="8537144" cy="3198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Wingdings"/>
              <a:buChar char="q"/>
            </a:pPr>
            <a:r>
              <a:rPr lang="en-US" sz="2800" b="1">
                <a:latin typeface="Optima"/>
                <a:ea typeface="+mn-lt"/>
                <a:cs typeface="+mn-lt"/>
              </a:rPr>
              <a:t>Communication Systems</a:t>
            </a:r>
          </a:p>
          <a:p>
            <a:pPr marL="285750" indent="-285750">
              <a:lnSpc>
                <a:spcPct val="90000"/>
              </a:lnSpc>
              <a:spcBef>
                <a:spcPts val="1000"/>
              </a:spcBef>
              <a:buFont typeface="Wingdings"/>
              <a:buChar char="q"/>
            </a:pPr>
            <a:endParaRPr lang="en-US" sz="2800" b="1">
              <a:latin typeface="Optima"/>
              <a:ea typeface="+mn-lt"/>
              <a:cs typeface="+mn-lt"/>
            </a:endParaRPr>
          </a:p>
          <a:p>
            <a:pPr marL="285750" indent="-285750">
              <a:lnSpc>
                <a:spcPct val="90000"/>
              </a:lnSpc>
              <a:spcBef>
                <a:spcPts val="1000"/>
              </a:spcBef>
              <a:buFont typeface="Wingdings"/>
              <a:buChar char="q"/>
            </a:pPr>
            <a:r>
              <a:rPr lang="en-US" sz="2800" b="1">
                <a:latin typeface="Optima"/>
                <a:ea typeface="+mn-lt"/>
                <a:cs typeface="+mn-lt"/>
              </a:rPr>
              <a:t>Buddy System</a:t>
            </a:r>
          </a:p>
          <a:p>
            <a:pPr marL="285750" indent="-285750">
              <a:lnSpc>
                <a:spcPct val="90000"/>
              </a:lnSpc>
              <a:spcBef>
                <a:spcPts val="1000"/>
              </a:spcBef>
              <a:buFont typeface="Wingdings"/>
              <a:buChar char="q"/>
            </a:pPr>
            <a:endParaRPr lang="en-US" sz="2800" b="1">
              <a:latin typeface="Optima"/>
              <a:ea typeface="+mn-lt"/>
              <a:cs typeface="+mn-lt"/>
            </a:endParaRPr>
          </a:p>
          <a:p>
            <a:pPr marL="285750" indent="-285750">
              <a:lnSpc>
                <a:spcPct val="90000"/>
              </a:lnSpc>
              <a:spcBef>
                <a:spcPts val="1000"/>
              </a:spcBef>
              <a:buFont typeface="Wingdings"/>
              <a:buChar char="q"/>
            </a:pPr>
            <a:r>
              <a:rPr lang="en-US" sz="2800" b="1">
                <a:latin typeface="Optima"/>
                <a:ea typeface="+mn-lt"/>
                <a:cs typeface="+mn-lt"/>
              </a:rPr>
              <a:t>Icebreakers</a:t>
            </a:r>
          </a:p>
          <a:p>
            <a:pPr>
              <a:lnSpc>
                <a:spcPct val="90000"/>
              </a:lnSpc>
              <a:spcBef>
                <a:spcPts val="1000"/>
              </a:spcBef>
            </a:pPr>
            <a:endParaRPr lang="en-US">
              <a:cs typeface="Calibri"/>
            </a:endParaRPr>
          </a:p>
          <a:p>
            <a:endParaRPr lang="en-US">
              <a:cs typeface="Calibri"/>
            </a:endParaRPr>
          </a:p>
        </p:txBody>
      </p:sp>
      <p:pic>
        <p:nvPicPr>
          <p:cNvPr id="3" name="Audio Recording Jan 8, 2021 at 6:15:52 PM" descr="Audio Recording Jan 8, 2021 at 6:15:52 PM">
            <a:hlinkClick r:id="" action="ppaction://media"/>
            <a:extLst>
              <a:ext uri="{FF2B5EF4-FFF2-40B4-BE49-F238E27FC236}">
                <a16:creationId xmlns:a16="http://schemas.microsoft.com/office/drawing/2014/main" id="{25B9E10B-153B-9341-A15E-0BA1AF417E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8232" y="1234134"/>
            <a:ext cx="812800" cy="812800"/>
          </a:xfrm>
          <a:prstGeom prst="rect">
            <a:avLst/>
          </a:prstGeom>
          <a:solidFill>
            <a:srgbClr val="FAB134"/>
          </a:solidFill>
        </p:spPr>
      </p:pic>
      <p:pic>
        <p:nvPicPr>
          <p:cNvPr id="4" name="GRIP TS Building Slide Z">
            <a:hlinkClick r:id="" action="ppaction://media"/>
            <a:extLst>
              <a:ext uri="{FF2B5EF4-FFF2-40B4-BE49-F238E27FC236}">
                <a16:creationId xmlns:a16="http://schemas.microsoft.com/office/drawing/2014/main" id="{7646ED53-28B4-4A86-AB42-AC65D99E1C1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89403" y="188403"/>
            <a:ext cx="730250" cy="730250"/>
          </a:xfrm>
          <a:prstGeom prst="rect">
            <a:avLst/>
          </a:prstGeom>
        </p:spPr>
      </p:pic>
    </p:spTree>
    <p:extLst>
      <p:ext uri="{BB962C8B-B14F-4D97-AF65-F5344CB8AC3E}">
        <p14:creationId xmlns:p14="http://schemas.microsoft.com/office/powerpoint/2010/main" val="171028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childTnLst>
              </p:cTn>
              <p:nextCondLst>
                <p:cond evt="onClick" delay="0">
                  <p:tgtEl>
                    <p:spTgt spid="4"/>
                  </p:tgtEl>
                </p:cond>
              </p:nextCondLst>
            </p:seq>
            <p:audio>
              <p:cMediaNode>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Pre-training survey</a:t>
            </a:r>
          </a:p>
        </p:txBody>
      </p:sp>
      <p:sp>
        <p:nvSpPr>
          <p:cNvPr id="9" name="Text Box 19"/>
          <p:cNvSpPr txBox="1"/>
          <p:nvPr/>
        </p:nvSpPr>
        <p:spPr>
          <a:xfrm>
            <a:off x="190249" y="1441060"/>
            <a:ext cx="8156433" cy="169160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400" b="1">
                <a:solidFill>
                  <a:schemeClr val="tx2"/>
                </a:solidFill>
                <a:effectLst/>
                <a:latin typeface="Optima"/>
                <a:ea typeface="ヒラギノ丸ゴ Pro W4"/>
                <a:cs typeface="Times New Roman"/>
              </a:rPr>
              <a:t>Please fill out the survey below regarding past experience with group interventions.</a:t>
            </a:r>
          </a:p>
        </p:txBody>
      </p:sp>
      <p:sp>
        <p:nvSpPr>
          <p:cNvPr id="2" name="TextBox 1">
            <a:extLst>
              <a:ext uri="{FF2B5EF4-FFF2-40B4-BE49-F238E27FC236}">
                <a16:creationId xmlns:a16="http://schemas.microsoft.com/office/drawing/2014/main" id="{D7DCC9AA-F3F4-4B1F-99B8-6B001C649736}"/>
              </a:ext>
            </a:extLst>
          </p:cNvPr>
          <p:cNvSpPr txBox="1"/>
          <p:nvPr/>
        </p:nvSpPr>
        <p:spPr>
          <a:xfrm>
            <a:off x="388962" y="3200400"/>
            <a:ext cx="7615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Optima"/>
              </a:rPr>
              <a:t>Pre-training</a:t>
            </a:r>
            <a:r>
              <a:rPr lang="en-US">
                <a:solidFill>
                  <a:schemeClr val="tx2"/>
                </a:solidFill>
                <a:latin typeface="Optima"/>
                <a:ea typeface="+mn-lt"/>
                <a:cs typeface="+mn-lt"/>
              </a:rPr>
              <a:t> Survey</a:t>
            </a:r>
            <a:endParaRPr lang="en-US">
              <a:solidFill>
                <a:schemeClr val="tx2"/>
              </a:solidFill>
              <a:cs typeface="Calibri"/>
            </a:endParaRPr>
          </a:p>
          <a:p>
            <a:pPr algn="ctr"/>
            <a:r>
              <a:rPr lang="en-US">
                <a:ea typeface="+mn-lt"/>
                <a:cs typeface="+mn-lt"/>
                <a:hlinkClick r:id="rId5"/>
              </a:rPr>
              <a:t>https://unco.co1.qualtrics.com/jfe/form/SV_d7lspTQqFFZSqu9</a:t>
            </a:r>
            <a:endParaRPr lang="en-US"/>
          </a:p>
        </p:txBody>
      </p:sp>
      <p:pic>
        <p:nvPicPr>
          <p:cNvPr id="3" name="GRIP TS Pre Slide Z">
            <a:hlinkClick r:id="" action="ppaction://media"/>
            <a:extLst>
              <a:ext uri="{FF2B5EF4-FFF2-40B4-BE49-F238E27FC236}">
                <a16:creationId xmlns:a16="http://schemas.microsoft.com/office/drawing/2014/main" id="{FAA01F93-5671-426B-BA4F-6019A55964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2652" y="126082"/>
            <a:ext cx="730250" cy="730250"/>
          </a:xfrm>
          <a:prstGeom prst="rect">
            <a:avLst/>
          </a:prstGeom>
        </p:spPr>
      </p:pic>
    </p:spTree>
    <p:extLst>
      <p:ext uri="{BB962C8B-B14F-4D97-AF65-F5344CB8AC3E}">
        <p14:creationId xmlns:p14="http://schemas.microsoft.com/office/powerpoint/2010/main" val="2457754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433212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4162785"/>
            <a:ext cx="9144000" cy="1255888"/>
          </a:xfrm>
          <a:prstGeom prst="rect">
            <a:avLst/>
          </a:prstGeom>
          <a:noFill/>
          <a:ln>
            <a:noFill/>
          </a:ln>
        </p:spPr>
      </p:pic>
      <p:sp>
        <p:nvSpPr>
          <p:cNvPr id="2" name="Title 1"/>
          <p:cNvSpPr>
            <a:spLocks noGrp="1"/>
          </p:cNvSpPr>
          <p:nvPr>
            <p:ph type="ctrTitle"/>
          </p:nvPr>
        </p:nvSpPr>
        <p:spPr>
          <a:xfrm>
            <a:off x="149212" y="4160249"/>
            <a:ext cx="8888298" cy="1163825"/>
          </a:xfrm>
        </p:spPr>
        <p:txBody>
          <a:bodyPr lIns="91440" tIns="45720" rIns="91440" bIns="45720" anchor="t"/>
          <a:lstStyle/>
          <a:p>
            <a:pPr algn="l"/>
            <a:r>
              <a:rPr lang="en-US" sz="4000" b="1">
                <a:solidFill>
                  <a:srgbClr val="FFFFFF"/>
                </a:solidFill>
                <a:latin typeface="Helvetica"/>
                <a:cs typeface="Helvetica"/>
              </a:rPr>
              <a:t>Abuse, Neglect, Crisis Situations, and Suicidal Ideation in Groups</a:t>
            </a:r>
            <a:endParaRPr lang="en-US" sz="400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5734457" y="5658556"/>
            <a:ext cx="3188724" cy="936944"/>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8" name="Text Box 2"/>
          <p:cNvSpPr txBox="1"/>
          <p:nvPr/>
        </p:nvSpPr>
        <p:spPr>
          <a:xfrm>
            <a:off x="3516487" y="2136774"/>
            <a:ext cx="1718736" cy="416465"/>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100">
                <a:solidFill>
                  <a:srgbClr val="FF0000"/>
                </a:solidFill>
                <a:effectLst/>
                <a:ea typeface="ヒラギノ丸ゴ Pro W4"/>
                <a:cs typeface="Times New Roman"/>
              </a:rPr>
              <a:t>Place image(s) in this area.</a:t>
            </a:r>
            <a:endParaRPr lang="en-US" sz="1100">
              <a:solidFill>
                <a:srgbClr val="262626"/>
              </a:solidFill>
              <a:effectLst/>
              <a:ea typeface="ヒラギノ丸ゴ Pro W4"/>
              <a:cs typeface="Times New Roman"/>
            </a:endParaRPr>
          </a:p>
        </p:txBody>
      </p:sp>
      <p:sp>
        <p:nvSpPr>
          <p:cNvPr id="14" name="Text Box 19"/>
          <p:cNvSpPr txBox="1"/>
          <p:nvPr/>
        </p:nvSpPr>
        <p:spPr>
          <a:xfrm>
            <a:off x="279960" y="5824009"/>
            <a:ext cx="3362960" cy="109043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pPr>
            <a:r>
              <a:rPr lang="en-US" sz="1200">
                <a:solidFill>
                  <a:schemeClr val="bg1">
                    <a:lumMod val="50000"/>
                  </a:schemeClr>
                </a:solidFill>
                <a:latin typeface="Georgia"/>
                <a:ea typeface="ヒラギノ丸ゴ Pro W4"/>
                <a:cs typeface="Times New Roman"/>
              </a:rPr>
              <a:t>Bridging the Gap: </a:t>
            </a:r>
          </a:p>
          <a:p>
            <a:pPr>
              <a:lnSpc>
                <a:spcPct val="120000"/>
              </a:lnSpc>
            </a:pPr>
            <a:r>
              <a:rPr lang="en-US" sz="1200">
                <a:solidFill>
                  <a:schemeClr val="bg1">
                    <a:lumMod val="50000"/>
                  </a:schemeClr>
                </a:solidFill>
                <a:latin typeface="Georgia"/>
                <a:ea typeface="ヒラギノ丸ゴ Pro W4"/>
                <a:cs typeface="Times New Roman"/>
              </a:rPr>
              <a:t>In-Depth Group Intervention Training</a:t>
            </a:r>
          </a:p>
          <a:p>
            <a:pPr marL="0" marR="0">
              <a:spcBef>
                <a:spcPts val="0"/>
              </a:spcBef>
              <a:spcAft>
                <a:spcPts val="0"/>
              </a:spcAft>
            </a:pPr>
            <a:endParaRPr lang="en-US" sz="1200">
              <a:solidFill>
                <a:schemeClr val="bg1">
                  <a:lumMod val="50000"/>
                </a:schemeClr>
              </a:solidFill>
              <a:effectLst/>
              <a:ea typeface="ヒラギノ丸ゴ Pro W4"/>
              <a:cs typeface="Times New Roman"/>
            </a:endParaRPr>
          </a:p>
        </p:txBody>
      </p:sp>
      <p:pic>
        <p:nvPicPr>
          <p:cNvPr id="15" name="Picture 14"/>
          <p:cNvPicPr/>
          <p:nvPr/>
        </p:nvPicPr>
        <p:blipFill>
          <a:blip r:embed="rId5">
            <a:extLst>
              <a:ext uri="{28A0092B-C50C-407E-A947-70E740481C1C}">
                <a14:useLocalDpi xmlns:a14="http://schemas.microsoft.com/office/drawing/2010/main" val="0"/>
              </a:ext>
            </a:extLst>
          </a:blip>
          <a:srcRect/>
          <a:stretch>
            <a:fillRect/>
          </a:stretch>
        </p:blipFill>
        <p:spPr bwMode="auto">
          <a:xfrm>
            <a:off x="225760" y="5418673"/>
            <a:ext cx="326390" cy="163195"/>
          </a:xfrm>
          <a:prstGeom prst="rect">
            <a:avLst/>
          </a:prstGeom>
          <a:noFill/>
          <a:ln>
            <a:noFill/>
          </a:ln>
        </p:spPr>
      </p:pic>
      <p:pic>
        <p:nvPicPr>
          <p:cNvPr id="11" name="Picture 10" descr="&#10;&#10;Description automatically generated">
            <a:extLst>
              <a:ext uri="{FF2B5EF4-FFF2-40B4-BE49-F238E27FC236}">
                <a16:creationId xmlns:a16="http://schemas.microsoft.com/office/drawing/2014/main" id="{31431077-8851-7D44-BDA3-7C7CCA89BCF4}"/>
              </a:ext>
            </a:extLst>
          </p:cNvPr>
          <p:cNvPicPr>
            <a:picLocks noChangeAspect="1"/>
          </p:cNvPicPr>
          <p:nvPr/>
        </p:nvPicPr>
        <p:blipFill>
          <a:blip r:embed="rId6"/>
          <a:stretch>
            <a:fillRect/>
          </a:stretch>
        </p:blipFill>
        <p:spPr>
          <a:xfrm>
            <a:off x="2212391" y="554635"/>
            <a:ext cx="4748522" cy="3163393"/>
          </a:xfrm>
          <a:prstGeom prst="rect">
            <a:avLst/>
          </a:prstGeom>
          <a:effectLst>
            <a:softEdge rad="101600"/>
          </a:effectLst>
        </p:spPr>
      </p:pic>
    </p:spTree>
    <p:extLst>
      <p:ext uri="{BB962C8B-B14F-4D97-AF65-F5344CB8AC3E}">
        <p14:creationId xmlns:p14="http://schemas.microsoft.com/office/powerpoint/2010/main" val="2636070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76488" y="0"/>
            <a:ext cx="13936703" cy="1029043"/>
          </a:xfrm>
          <a:prstGeom prst="rect">
            <a:avLst/>
          </a:prstGeom>
        </p:spPr>
      </p:pic>
      <p:sp>
        <p:nvSpPr>
          <p:cNvPr id="8" name="Title 1"/>
          <p:cNvSpPr txBox="1">
            <a:spLocks/>
          </p:cNvSpPr>
          <p:nvPr/>
        </p:nvSpPr>
        <p:spPr>
          <a:xfrm>
            <a:off x="197345" y="292901"/>
            <a:ext cx="8218595" cy="744866"/>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Abuse and Neglect</a:t>
            </a:r>
          </a:p>
        </p:txBody>
      </p:sp>
      <p:graphicFrame>
        <p:nvGraphicFramePr>
          <p:cNvPr id="2" name="Diagram 2">
            <a:extLst>
              <a:ext uri="{FF2B5EF4-FFF2-40B4-BE49-F238E27FC236}">
                <a16:creationId xmlns:a16="http://schemas.microsoft.com/office/drawing/2014/main" id="{5E6759EE-5549-4365-B1F5-AA0C78D73610}"/>
              </a:ext>
            </a:extLst>
          </p:cNvPr>
          <p:cNvGraphicFramePr/>
          <p:nvPr>
            <p:extLst>
              <p:ext uri="{D42A27DB-BD31-4B8C-83A1-F6EECF244321}">
                <p14:modId xmlns:p14="http://schemas.microsoft.com/office/powerpoint/2010/main" val="4281979478"/>
              </p:ext>
            </p:extLst>
          </p:nvPr>
        </p:nvGraphicFramePr>
        <p:xfrm>
          <a:off x="459947" y="1476632"/>
          <a:ext cx="8031890" cy="42479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GRIP TS Abuse Neglect Slide Z">
            <a:hlinkClick r:id="" action="ppaction://media"/>
            <a:extLst>
              <a:ext uri="{FF2B5EF4-FFF2-40B4-BE49-F238E27FC236}">
                <a16:creationId xmlns:a16="http://schemas.microsoft.com/office/drawing/2014/main" id="{60DBF6B0-75A2-4F2A-9E26-85F73A063D9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31894" y="145271"/>
            <a:ext cx="730250" cy="730250"/>
          </a:xfrm>
          <a:prstGeom prst="rect">
            <a:avLst/>
          </a:prstGeom>
        </p:spPr>
      </p:pic>
    </p:spTree>
    <p:extLst>
      <p:ext uri="{BB962C8B-B14F-4D97-AF65-F5344CB8AC3E}">
        <p14:creationId xmlns:p14="http://schemas.microsoft.com/office/powerpoint/2010/main" val="1386699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76488" y="0"/>
            <a:ext cx="13936703" cy="1029043"/>
          </a:xfrm>
          <a:prstGeom prst="rect">
            <a:avLst/>
          </a:prstGeom>
        </p:spPr>
      </p:pic>
      <p:sp>
        <p:nvSpPr>
          <p:cNvPr id="8" name="Title 1"/>
          <p:cNvSpPr txBox="1">
            <a:spLocks/>
          </p:cNvSpPr>
          <p:nvPr/>
        </p:nvSpPr>
        <p:spPr>
          <a:xfrm>
            <a:off x="197345" y="292901"/>
            <a:ext cx="8218595" cy="744866"/>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Physical Punishment</a:t>
            </a:r>
          </a:p>
        </p:txBody>
      </p:sp>
      <p:sp>
        <p:nvSpPr>
          <p:cNvPr id="10" name="TextBox 9">
            <a:extLst>
              <a:ext uri="{FF2B5EF4-FFF2-40B4-BE49-F238E27FC236}">
                <a16:creationId xmlns:a16="http://schemas.microsoft.com/office/drawing/2014/main" id="{A9E06CD3-0524-4182-9EFB-9C04E5540934}"/>
              </a:ext>
            </a:extLst>
          </p:cNvPr>
          <p:cNvSpPr txBox="1"/>
          <p:nvPr/>
        </p:nvSpPr>
        <p:spPr>
          <a:xfrm>
            <a:off x="324022" y="1662670"/>
            <a:ext cx="8262549" cy="37251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Wingdings"/>
              <a:buChar char="q"/>
            </a:pPr>
            <a:r>
              <a:rPr lang="en-US" sz="2400">
                <a:latin typeface="Optima"/>
                <a:ea typeface="+mn-lt"/>
                <a:cs typeface="+mn-lt"/>
              </a:rPr>
              <a:t>Not necessarily a form of abuse</a:t>
            </a:r>
            <a:endParaRPr lang="en-US" sz="2400">
              <a:latin typeface="Optima"/>
              <a:cs typeface="Calibri"/>
            </a:endParaRPr>
          </a:p>
          <a:p>
            <a:pPr marL="285750" indent="-285750">
              <a:lnSpc>
                <a:spcPct val="90000"/>
              </a:lnSpc>
              <a:spcBef>
                <a:spcPts val="1000"/>
              </a:spcBef>
              <a:buFont typeface="Wingdings"/>
              <a:buChar char="q"/>
            </a:pPr>
            <a:r>
              <a:rPr lang="en-US" sz="2400">
                <a:latin typeface="Optima"/>
                <a:ea typeface="+mn-lt"/>
                <a:cs typeface="+mn-lt"/>
              </a:rPr>
              <a:t>Important to listen carefully to what is being disclosed</a:t>
            </a:r>
          </a:p>
          <a:p>
            <a:pPr marL="285750" indent="-285750">
              <a:lnSpc>
                <a:spcPct val="90000"/>
              </a:lnSpc>
              <a:spcBef>
                <a:spcPts val="1000"/>
              </a:spcBef>
              <a:buFont typeface="Wingdings"/>
              <a:buChar char="q"/>
            </a:pPr>
            <a:r>
              <a:rPr lang="en-US" sz="2400">
                <a:latin typeface="Optima"/>
                <a:ea typeface="+mn-lt"/>
                <a:cs typeface="+mn-lt"/>
              </a:rPr>
              <a:t>Many children use typically explosive language used by their parents and community members</a:t>
            </a:r>
          </a:p>
          <a:p>
            <a:pPr marL="285750" indent="-285750">
              <a:lnSpc>
                <a:spcPct val="90000"/>
              </a:lnSpc>
              <a:spcBef>
                <a:spcPts val="1000"/>
              </a:spcBef>
              <a:buFont typeface="Wingdings"/>
              <a:buChar char="q"/>
            </a:pPr>
            <a:r>
              <a:rPr lang="en-US" sz="2400">
                <a:latin typeface="Optima"/>
                <a:ea typeface="+mn-lt"/>
                <a:cs typeface="+mn-lt"/>
              </a:rPr>
              <a:t>If unsure, ask what they mean</a:t>
            </a:r>
          </a:p>
          <a:p>
            <a:pPr marL="285750" indent="-285750">
              <a:lnSpc>
                <a:spcPct val="90000"/>
              </a:lnSpc>
              <a:spcBef>
                <a:spcPts val="1000"/>
              </a:spcBef>
              <a:buFont typeface="Wingdings"/>
              <a:buChar char="q"/>
            </a:pPr>
            <a:r>
              <a:rPr lang="en-US" sz="2400">
                <a:latin typeface="Optima"/>
                <a:ea typeface="+mn-lt"/>
                <a:cs typeface="+mn-lt"/>
              </a:rPr>
              <a:t>Don’t assume</a:t>
            </a:r>
          </a:p>
          <a:p>
            <a:pPr marL="285750" indent="-285750">
              <a:lnSpc>
                <a:spcPct val="90000"/>
              </a:lnSpc>
              <a:spcBef>
                <a:spcPts val="1000"/>
              </a:spcBef>
              <a:buFont typeface="Wingdings"/>
              <a:buChar char="q"/>
            </a:pPr>
            <a:r>
              <a:rPr lang="en-US" sz="2400">
                <a:latin typeface="Optima"/>
                <a:ea typeface="+mn-lt"/>
                <a:cs typeface="+mn-lt"/>
              </a:rPr>
              <a:t>When sharing information with colleagues, share only general information to determine the need for reporting, and only when necessary</a:t>
            </a:r>
            <a:endParaRPr lang="en-US" sz="2400">
              <a:latin typeface="Optima"/>
              <a:cs typeface="Calibri"/>
            </a:endParaRPr>
          </a:p>
        </p:txBody>
      </p:sp>
      <p:pic>
        <p:nvPicPr>
          <p:cNvPr id="3" name="Audio Recording Jan 8, 2021 at 6:52:50 PM" descr="Audio Recording Jan 8, 2021 at 6:52:50 PM">
            <a:hlinkClick r:id="" action="ppaction://media"/>
            <a:extLst>
              <a:ext uri="{FF2B5EF4-FFF2-40B4-BE49-F238E27FC236}">
                <a16:creationId xmlns:a16="http://schemas.microsoft.com/office/drawing/2014/main" id="{64058265-38EB-CD43-8C9D-6CBE118CA8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3855" y="131019"/>
            <a:ext cx="812800" cy="812800"/>
          </a:xfrm>
          <a:prstGeom prst="rect">
            <a:avLst/>
          </a:prstGeom>
          <a:solidFill>
            <a:srgbClr val="FAB134"/>
          </a:solidFill>
        </p:spPr>
      </p:pic>
    </p:spTree>
    <p:extLst>
      <p:ext uri="{BB962C8B-B14F-4D97-AF65-F5344CB8AC3E}">
        <p14:creationId xmlns:p14="http://schemas.microsoft.com/office/powerpoint/2010/main" val="11571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76488" y="0"/>
            <a:ext cx="13936703" cy="1241853"/>
          </a:xfrm>
          <a:prstGeom prst="rect">
            <a:avLst/>
          </a:prstGeom>
        </p:spPr>
      </p:pic>
      <p:sp>
        <p:nvSpPr>
          <p:cNvPr id="8" name="Title 1"/>
          <p:cNvSpPr txBox="1">
            <a:spLocks/>
          </p:cNvSpPr>
          <p:nvPr/>
        </p:nvSpPr>
        <p:spPr>
          <a:xfrm>
            <a:off x="197345" y="73226"/>
            <a:ext cx="8218595" cy="964541"/>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Suspicion of Child Abuse and Neglect in Child Groups </a:t>
            </a:r>
          </a:p>
        </p:txBody>
      </p:sp>
      <p:sp>
        <p:nvSpPr>
          <p:cNvPr id="10" name="TextBox 9">
            <a:extLst>
              <a:ext uri="{FF2B5EF4-FFF2-40B4-BE49-F238E27FC236}">
                <a16:creationId xmlns:a16="http://schemas.microsoft.com/office/drawing/2014/main" id="{A9E06CD3-0524-4182-9EFB-9C04E5540934}"/>
              </a:ext>
            </a:extLst>
          </p:cNvPr>
          <p:cNvSpPr txBox="1"/>
          <p:nvPr/>
        </p:nvSpPr>
        <p:spPr>
          <a:xfrm>
            <a:off x="241644" y="1717588"/>
            <a:ext cx="7960496" cy="4005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Wingdings"/>
              <a:buChar char="q"/>
            </a:pPr>
            <a:r>
              <a:rPr lang="en-US" sz="2400">
                <a:latin typeface="Optima"/>
                <a:ea typeface="+mn-lt"/>
                <a:cs typeface="+mn-lt"/>
              </a:rPr>
              <a:t>Strong suspicion but no disclosure, consider having an individual session to further assess the situation</a:t>
            </a:r>
            <a:endParaRPr lang="en-US" sz="2400">
              <a:latin typeface="Optima"/>
              <a:cs typeface="Calibri"/>
            </a:endParaRPr>
          </a:p>
          <a:p>
            <a:pPr marL="914400" lvl="1" indent="-457200">
              <a:lnSpc>
                <a:spcPct val="90000"/>
              </a:lnSpc>
              <a:spcBef>
                <a:spcPts val="500"/>
              </a:spcBef>
              <a:buFont typeface="Wingdings"/>
              <a:buChar char="q"/>
            </a:pPr>
            <a:r>
              <a:rPr lang="en-US" sz="2400">
                <a:latin typeface="Optima"/>
                <a:ea typeface="+mn-lt"/>
                <a:cs typeface="+mn-lt"/>
              </a:rPr>
              <a:t>Remind student of confidentiality rule and its limits</a:t>
            </a:r>
          </a:p>
          <a:p>
            <a:pPr marL="914400" lvl="1" indent="-457200">
              <a:lnSpc>
                <a:spcPct val="90000"/>
              </a:lnSpc>
              <a:spcBef>
                <a:spcPts val="500"/>
              </a:spcBef>
              <a:buFont typeface="Wingdings"/>
              <a:buChar char="q"/>
            </a:pPr>
            <a:r>
              <a:rPr lang="en-US" sz="2400">
                <a:latin typeface="Optima"/>
                <a:ea typeface="+mn-lt"/>
                <a:cs typeface="+mn-lt"/>
              </a:rPr>
              <a:t>You don’t want the student to feel tricked into disclosing abuse or neglect</a:t>
            </a:r>
          </a:p>
          <a:p>
            <a:pPr marL="914400" lvl="1" indent="-457200">
              <a:lnSpc>
                <a:spcPct val="90000"/>
              </a:lnSpc>
              <a:spcBef>
                <a:spcPts val="500"/>
              </a:spcBef>
              <a:buFont typeface="Wingdings"/>
              <a:buChar char="q"/>
            </a:pPr>
            <a:r>
              <a:rPr lang="en-US" sz="2400">
                <a:latin typeface="Optima"/>
                <a:ea typeface="+mn-lt"/>
                <a:cs typeface="+mn-lt"/>
              </a:rPr>
              <a:t>If the student describes a reportable incident, tell them you will need to share the information with other adults, but that you would like the child to be involved in these conversations.</a:t>
            </a:r>
          </a:p>
          <a:p>
            <a:pPr marL="1371600" lvl="2" indent="-457200">
              <a:lnSpc>
                <a:spcPct val="90000"/>
              </a:lnSpc>
              <a:spcBef>
                <a:spcPts val="500"/>
              </a:spcBef>
              <a:buFont typeface="Wingdings"/>
              <a:buChar char="q"/>
            </a:pPr>
            <a:r>
              <a:rPr lang="en-US" sz="2400">
                <a:latin typeface="Optima"/>
                <a:ea typeface="+mn-lt"/>
                <a:cs typeface="+mn-lt"/>
              </a:rPr>
              <a:t>At a minimum, explain who you will be talking to and exactly what you will tell.</a:t>
            </a:r>
            <a:endParaRPr lang="en-US" sz="2400">
              <a:latin typeface="Optima"/>
              <a:cs typeface="Calibri"/>
            </a:endParaRPr>
          </a:p>
        </p:txBody>
      </p:sp>
      <p:pic>
        <p:nvPicPr>
          <p:cNvPr id="3" name="GRIP TS Suspicion Slide Z">
            <a:hlinkClick r:id="" action="ppaction://media"/>
            <a:extLst>
              <a:ext uri="{FF2B5EF4-FFF2-40B4-BE49-F238E27FC236}">
                <a16:creationId xmlns:a16="http://schemas.microsoft.com/office/drawing/2014/main" id="{6603DB17-CC21-40A6-A3D9-710790F344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7554" y="188403"/>
            <a:ext cx="730250" cy="730250"/>
          </a:xfrm>
          <a:prstGeom prst="rect">
            <a:avLst/>
          </a:prstGeom>
        </p:spPr>
      </p:pic>
    </p:spTree>
    <p:extLst>
      <p:ext uri="{BB962C8B-B14F-4D97-AF65-F5344CB8AC3E}">
        <p14:creationId xmlns:p14="http://schemas.microsoft.com/office/powerpoint/2010/main" val="2986198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776488" y="0"/>
            <a:ext cx="13936703" cy="926070"/>
          </a:xfrm>
          <a:prstGeom prst="rect">
            <a:avLst/>
          </a:prstGeom>
        </p:spPr>
      </p:pic>
      <p:sp>
        <p:nvSpPr>
          <p:cNvPr id="8" name="Title 1"/>
          <p:cNvSpPr txBox="1">
            <a:spLocks/>
          </p:cNvSpPr>
          <p:nvPr/>
        </p:nvSpPr>
        <p:spPr>
          <a:xfrm>
            <a:off x="197345" y="224253"/>
            <a:ext cx="8218595" cy="81351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Reporting Abuse or Neglect</a:t>
            </a:r>
          </a:p>
        </p:txBody>
      </p:sp>
      <p:graphicFrame>
        <p:nvGraphicFramePr>
          <p:cNvPr id="13" name="Diagram 2">
            <a:extLst>
              <a:ext uri="{FF2B5EF4-FFF2-40B4-BE49-F238E27FC236}">
                <a16:creationId xmlns:a16="http://schemas.microsoft.com/office/drawing/2014/main" id="{3ADEA4BD-250A-4019-B245-5A8606250267}"/>
              </a:ext>
            </a:extLst>
          </p:cNvPr>
          <p:cNvGraphicFramePr/>
          <p:nvPr>
            <p:extLst>
              <p:ext uri="{D42A27DB-BD31-4B8C-83A1-F6EECF244321}">
                <p14:modId xmlns:p14="http://schemas.microsoft.com/office/powerpoint/2010/main" val="907549986"/>
              </p:ext>
            </p:extLst>
          </p:nvPr>
        </p:nvGraphicFramePr>
        <p:xfrm>
          <a:off x="473677" y="1716902"/>
          <a:ext cx="8031890" cy="43028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GRIP TS Report Slide Z">
            <a:hlinkClick r:id="" action="ppaction://media"/>
            <a:extLst>
              <a:ext uri="{FF2B5EF4-FFF2-40B4-BE49-F238E27FC236}">
                <a16:creationId xmlns:a16="http://schemas.microsoft.com/office/drawing/2014/main" id="{DCAFB7BC-3516-43BE-B345-86465900EE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800" y="87762"/>
            <a:ext cx="730250" cy="730250"/>
          </a:xfrm>
          <a:prstGeom prst="rect">
            <a:avLst/>
          </a:prstGeom>
        </p:spPr>
      </p:pic>
    </p:spTree>
    <p:extLst>
      <p:ext uri="{BB962C8B-B14F-4D97-AF65-F5344CB8AC3E}">
        <p14:creationId xmlns:p14="http://schemas.microsoft.com/office/powerpoint/2010/main" val="370221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6488" y="0"/>
            <a:ext cx="13936703" cy="926070"/>
          </a:xfrm>
          <a:prstGeom prst="rect">
            <a:avLst/>
          </a:prstGeom>
        </p:spPr>
      </p:pic>
      <p:sp>
        <p:nvSpPr>
          <p:cNvPr id="8" name="Title 1"/>
          <p:cNvSpPr txBox="1">
            <a:spLocks/>
          </p:cNvSpPr>
          <p:nvPr/>
        </p:nvSpPr>
        <p:spPr>
          <a:xfrm>
            <a:off x="197345" y="224253"/>
            <a:ext cx="8218595" cy="81351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Guidelines for Parental Involvement</a:t>
            </a:r>
          </a:p>
        </p:txBody>
      </p:sp>
      <p:graphicFrame>
        <p:nvGraphicFramePr>
          <p:cNvPr id="13" name="Diagram 2">
            <a:extLst>
              <a:ext uri="{FF2B5EF4-FFF2-40B4-BE49-F238E27FC236}">
                <a16:creationId xmlns:a16="http://schemas.microsoft.com/office/drawing/2014/main" id="{3ADEA4BD-250A-4019-B245-5A8606250267}"/>
              </a:ext>
            </a:extLst>
          </p:cNvPr>
          <p:cNvGraphicFramePr/>
          <p:nvPr>
            <p:extLst>
              <p:ext uri="{D42A27DB-BD31-4B8C-83A1-F6EECF244321}">
                <p14:modId xmlns:p14="http://schemas.microsoft.com/office/powerpoint/2010/main" val="553813479"/>
              </p:ext>
            </p:extLst>
          </p:nvPr>
        </p:nvGraphicFramePr>
        <p:xfrm>
          <a:off x="473677" y="1716902"/>
          <a:ext cx="8031890" cy="4302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1002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6488" y="0"/>
            <a:ext cx="13936703" cy="843691"/>
          </a:xfrm>
          <a:prstGeom prst="rect">
            <a:avLst/>
          </a:prstGeom>
        </p:spPr>
      </p:pic>
      <p:sp>
        <p:nvSpPr>
          <p:cNvPr id="8" name="Title 1"/>
          <p:cNvSpPr txBox="1">
            <a:spLocks/>
          </p:cNvSpPr>
          <p:nvPr/>
        </p:nvSpPr>
        <p:spPr>
          <a:xfrm>
            <a:off x="197345" y="196793"/>
            <a:ext cx="8218595" cy="84097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If the Parent was involved</a:t>
            </a:r>
          </a:p>
        </p:txBody>
      </p:sp>
      <p:sp>
        <p:nvSpPr>
          <p:cNvPr id="10" name="TextBox 9">
            <a:extLst>
              <a:ext uri="{FF2B5EF4-FFF2-40B4-BE49-F238E27FC236}">
                <a16:creationId xmlns:a16="http://schemas.microsoft.com/office/drawing/2014/main" id="{A9E06CD3-0524-4182-9EFB-9C04E5540934}"/>
              </a:ext>
            </a:extLst>
          </p:cNvPr>
          <p:cNvSpPr txBox="1"/>
          <p:nvPr/>
        </p:nvSpPr>
        <p:spPr>
          <a:xfrm>
            <a:off x="440725" y="1909804"/>
            <a:ext cx="7974225" cy="25473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Wingdings"/>
              <a:buChar char="q"/>
            </a:pPr>
            <a:r>
              <a:rPr lang="en-US" sz="2400">
                <a:latin typeface="Optima"/>
                <a:ea typeface="+mn-lt"/>
                <a:cs typeface="+mn-lt"/>
              </a:rPr>
              <a:t>It can be helpful to have the Parent make the call to CPS while you are present</a:t>
            </a:r>
            <a:endParaRPr lang="en-US" sz="2400">
              <a:latin typeface="Optima"/>
              <a:cs typeface="Calibri"/>
            </a:endParaRPr>
          </a:p>
          <a:p>
            <a:pPr marL="914400" lvl="1" indent="-457200">
              <a:lnSpc>
                <a:spcPct val="90000"/>
              </a:lnSpc>
              <a:spcBef>
                <a:spcPts val="500"/>
              </a:spcBef>
              <a:buFont typeface="Wingdings"/>
              <a:buChar char="q"/>
            </a:pPr>
            <a:r>
              <a:rPr lang="en-US" sz="2400">
                <a:latin typeface="Optima"/>
                <a:ea typeface="+mn-lt"/>
                <a:cs typeface="+mn-lt"/>
              </a:rPr>
              <a:t>Be sure to talk to the agency yourself, expressing concerns and providing necessary information</a:t>
            </a:r>
          </a:p>
          <a:p>
            <a:pPr marL="457200" indent="-457200">
              <a:lnSpc>
                <a:spcPct val="90000"/>
              </a:lnSpc>
              <a:spcBef>
                <a:spcPts val="500"/>
              </a:spcBef>
              <a:buFont typeface="Wingdings"/>
              <a:buChar char="q"/>
            </a:pPr>
            <a:r>
              <a:rPr lang="en-US" sz="2400">
                <a:latin typeface="Optima"/>
                <a:ea typeface="+mn-lt"/>
                <a:cs typeface="+mn-lt"/>
              </a:rPr>
              <a:t>If parents are not comfortable making the call, make the call in their presence and provide them with immediate feedback</a:t>
            </a:r>
          </a:p>
        </p:txBody>
      </p:sp>
    </p:spTree>
    <p:extLst>
      <p:ext uri="{BB962C8B-B14F-4D97-AF65-F5344CB8AC3E}">
        <p14:creationId xmlns:p14="http://schemas.microsoft.com/office/powerpoint/2010/main" val="1555670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stretch>
            <a:fillRect/>
          </a:stretch>
        </p:blipFill>
        <p:spPr>
          <a:xfrm>
            <a:off x="-776488" y="0"/>
            <a:ext cx="13936703" cy="1149178"/>
          </a:xfrm>
          <a:prstGeom prst="rect">
            <a:avLst/>
          </a:prstGeom>
        </p:spPr>
      </p:pic>
      <p:sp>
        <p:nvSpPr>
          <p:cNvPr id="8" name="Title 1"/>
          <p:cNvSpPr txBox="1">
            <a:spLocks/>
          </p:cNvSpPr>
          <p:nvPr/>
        </p:nvSpPr>
        <p:spPr>
          <a:xfrm>
            <a:off x="197345" y="224967"/>
            <a:ext cx="8218595" cy="812800"/>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Crisis Management</a:t>
            </a:r>
          </a:p>
        </p:txBody>
      </p:sp>
      <p:graphicFrame>
        <p:nvGraphicFramePr>
          <p:cNvPr id="3" name="Diagram 2">
            <a:extLst>
              <a:ext uri="{FF2B5EF4-FFF2-40B4-BE49-F238E27FC236}">
                <a16:creationId xmlns:a16="http://schemas.microsoft.com/office/drawing/2014/main" id="{8D050E3A-16C9-4B49-AA7E-191851103638}"/>
              </a:ext>
            </a:extLst>
          </p:cNvPr>
          <p:cNvGraphicFramePr/>
          <p:nvPr>
            <p:extLst>
              <p:ext uri="{D42A27DB-BD31-4B8C-83A1-F6EECF244321}">
                <p14:modId xmlns:p14="http://schemas.microsoft.com/office/powerpoint/2010/main" val="1716727132"/>
              </p:ext>
            </p:extLst>
          </p:nvPr>
        </p:nvGraphicFramePr>
        <p:xfrm>
          <a:off x="0" y="1149178"/>
          <a:ext cx="7620000" cy="56148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Audio Recording Jan 8, 2021 at 6:23:08 PM" descr="Audio Recording Jan 8, 2021 at 6:23:08 PM">
            <a:hlinkClick r:id="" action="ppaction://media"/>
            <a:extLst>
              <a:ext uri="{FF2B5EF4-FFF2-40B4-BE49-F238E27FC236}">
                <a16:creationId xmlns:a16="http://schemas.microsoft.com/office/drawing/2014/main" id="{CD7908B9-D646-D144-9521-F63741A5C71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08392" y="168189"/>
            <a:ext cx="812800" cy="812800"/>
          </a:xfrm>
          <a:prstGeom prst="rect">
            <a:avLst/>
          </a:prstGeom>
          <a:solidFill>
            <a:srgbClr val="FAB134"/>
          </a:solidFill>
        </p:spPr>
      </p:pic>
      <p:pic>
        <p:nvPicPr>
          <p:cNvPr id="23" name="GRIP TS Crisis Slide Z">
            <a:hlinkClick r:id="" action="ppaction://media"/>
            <a:extLst>
              <a:ext uri="{FF2B5EF4-FFF2-40B4-BE49-F238E27FC236}">
                <a16:creationId xmlns:a16="http://schemas.microsoft.com/office/drawing/2014/main" id="{088685DB-E9DC-42D0-8FC2-B76D8F0C946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47554" y="1223573"/>
            <a:ext cx="730250" cy="730250"/>
          </a:xfrm>
          <a:prstGeom prst="rect">
            <a:avLst/>
          </a:prstGeom>
        </p:spPr>
      </p:pic>
    </p:spTree>
    <p:extLst>
      <p:ext uri="{BB962C8B-B14F-4D97-AF65-F5344CB8AC3E}">
        <p14:creationId xmlns:p14="http://schemas.microsoft.com/office/powerpoint/2010/main" val="37858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23"/>
                                        </p:tgtEl>
                                      </p:cBhvr>
                                    </p:cmd>
                                  </p:childTnLst>
                                </p:cTn>
                              </p:par>
                            </p:childTnLst>
                          </p:cTn>
                        </p:par>
                      </p:childTnLst>
                    </p:cTn>
                  </p:par>
                </p:childTnLst>
              </p:cTn>
              <p:nextCondLst>
                <p:cond evt="onClick" delay="0">
                  <p:tgtEl>
                    <p:spTgt spid="23"/>
                  </p:tgtEl>
                </p:cond>
              </p:nextCondLst>
            </p:seq>
            <p:audio>
              <p:cMediaNode>
                <p:cTn id="13" fill="hold" display="0">
                  <p:stCondLst>
                    <p:cond delay="indefinite"/>
                  </p:stCondLst>
                  <p:endCondLst>
                    <p:cond evt="onStopAudio" delay="0">
                      <p:tgtEl>
                        <p:sldTgt/>
                      </p:tgtEl>
                    </p:cond>
                  </p:endCondLst>
                </p:cTn>
                <p:tgtEl>
                  <p:spTgt spid="2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6488" y="0"/>
            <a:ext cx="13936703" cy="843691"/>
          </a:xfrm>
          <a:prstGeom prst="rect">
            <a:avLst/>
          </a:prstGeom>
        </p:spPr>
      </p:pic>
      <p:sp>
        <p:nvSpPr>
          <p:cNvPr id="8" name="Title 1"/>
          <p:cNvSpPr txBox="1">
            <a:spLocks/>
          </p:cNvSpPr>
          <p:nvPr/>
        </p:nvSpPr>
        <p:spPr>
          <a:xfrm>
            <a:off x="197345" y="196793"/>
            <a:ext cx="8218595" cy="84097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Preparing a list of Referral Resources</a:t>
            </a:r>
          </a:p>
        </p:txBody>
      </p:sp>
      <p:sp>
        <p:nvSpPr>
          <p:cNvPr id="10" name="TextBox 9">
            <a:extLst>
              <a:ext uri="{FF2B5EF4-FFF2-40B4-BE49-F238E27FC236}">
                <a16:creationId xmlns:a16="http://schemas.microsoft.com/office/drawing/2014/main" id="{A9E06CD3-0524-4182-9EFB-9C04E5540934}"/>
              </a:ext>
            </a:extLst>
          </p:cNvPr>
          <p:cNvSpPr txBox="1"/>
          <p:nvPr/>
        </p:nvSpPr>
        <p:spPr>
          <a:xfrm>
            <a:off x="509374" y="1648939"/>
            <a:ext cx="7672171" cy="32762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Wingdings"/>
              <a:buChar char="q"/>
            </a:pPr>
            <a:r>
              <a:rPr lang="en-US" sz="2400">
                <a:latin typeface="Optima"/>
                <a:ea typeface="+mn-lt"/>
                <a:cs typeface="+mn-lt"/>
              </a:rPr>
              <a:t>Have a comprehensive, up-to-date list of community resources ready, prior to beginning any groups</a:t>
            </a:r>
            <a:endParaRPr lang="en-US" sz="2400">
              <a:latin typeface="Optima"/>
              <a:cs typeface="Calibri"/>
            </a:endParaRPr>
          </a:p>
          <a:p>
            <a:pPr marL="457200" indent="-457200">
              <a:lnSpc>
                <a:spcPct val="90000"/>
              </a:lnSpc>
              <a:spcBef>
                <a:spcPts val="500"/>
              </a:spcBef>
              <a:buFont typeface="Wingdings"/>
              <a:buChar char="q"/>
            </a:pPr>
            <a:r>
              <a:rPr lang="en-US" sz="2400">
                <a:latin typeface="Optima"/>
                <a:ea typeface="+mn-lt"/>
                <a:cs typeface="+mn-lt"/>
              </a:rPr>
              <a:t>Substance Abuse and Mental Health Services Administration (SAMHSA) Behavioral Health Treatment Services Locator</a:t>
            </a:r>
          </a:p>
          <a:p>
            <a:pPr marL="457200" indent="-457200">
              <a:lnSpc>
                <a:spcPct val="90000"/>
              </a:lnSpc>
              <a:spcBef>
                <a:spcPts val="500"/>
              </a:spcBef>
              <a:buFont typeface="Wingdings"/>
              <a:buChar char="q"/>
            </a:pPr>
            <a:r>
              <a:rPr lang="en-US" sz="2400">
                <a:latin typeface="Optima"/>
                <a:ea typeface="+mn-lt"/>
                <a:cs typeface="+mn-lt"/>
              </a:rPr>
              <a:t>Referral resources can also be obtained by calling the parents’ insurance provider</a:t>
            </a:r>
          </a:p>
          <a:p>
            <a:pPr marL="914400" lvl="1" indent="-457200">
              <a:lnSpc>
                <a:spcPct val="90000"/>
              </a:lnSpc>
              <a:spcBef>
                <a:spcPts val="500"/>
              </a:spcBef>
              <a:buFont typeface="Wingdings"/>
              <a:buChar char="q"/>
            </a:pPr>
            <a:r>
              <a:rPr lang="en-US" sz="2400">
                <a:latin typeface="Optima"/>
                <a:ea typeface="+mn-lt"/>
                <a:cs typeface="+mn-lt"/>
              </a:rPr>
              <a:t>Offer to contact the referral for the parent or to be present while the parent makes the call</a:t>
            </a:r>
            <a:endParaRPr lang="en-US" sz="2400">
              <a:latin typeface="Optima"/>
              <a:cs typeface="Calibri"/>
            </a:endParaRPr>
          </a:p>
        </p:txBody>
      </p:sp>
    </p:spTree>
    <p:extLst>
      <p:ext uri="{BB962C8B-B14F-4D97-AF65-F5344CB8AC3E}">
        <p14:creationId xmlns:p14="http://schemas.microsoft.com/office/powerpoint/2010/main" val="391903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03FE9E8-0FC5-479E-B35A-61E5ADCF7842}"/>
              </a:ext>
            </a:extLst>
          </p:cNvPr>
          <p:cNvPicPr>
            <a:picLocks noChangeAspect="1"/>
          </p:cNvPicPr>
          <p:nvPr/>
        </p:nvPicPr>
        <p:blipFill>
          <a:blip r:embed="rId6">
            <a:alphaModFix amt="37000"/>
          </a:blip>
          <a:stretch>
            <a:fillRect/>
          </a:stretch>
        </p:blipFill>
        <p:spPr>
          <a:xfrm>
            <a:off x="-989555" y="977904"/>
            <a:ext cx="12476446" cy="5807927"/>
          </a:xfrm>
          <a:prstGeom prst="rect">
            <a:avLst/>
          </a:prstGeom>
        </p:spPr>
      </p:pic>
      <p:pic>
        <p:nvPicPr>
          <p:cNvPr id="7" name="Picture 6"/>
          <p:cNvPicPr>
            <a:picLocks noChangeAspect="1"/>
          </p:cNvPicPr>
          <p:nvPr/>
        </p:nvPicPr>
        <p:blipFill>
          <a:blip r:embed="rId7"/>
          <a:stretch>
            <a:fillRect/>
          </a:stretch>
        </p:blipFill>
        <p:spPr>
          <a:xfrm>
            <a:off x="-625461" y="0"/>
            <a:ext cx="10380704" cy="1149177"/>
          </a:xfrm>
          <a:prstGeom prst="rect">
            <a:avLst/>
          </a:prstGeom>
        </p:spPr>
      </p:pic>
      <p:sp>
        <p:nvSpPr>
          <p:cNvPr id="8" name="Title 1"/>
          <p:cNvSpPr txBox="1">
            <a:spLocks/>
          </p:cNvSpPr>
          <p:nvPr/>
        </p:nvSpPr>
        <p:spPr>
          <a:xfrm>
            <a:off x="183615" y="363371"/>
            <a:ext cx="9165946" cy="454719"/>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Suicidal Ideation</a:t>
            </a:r>
            <a:endParaRPr lang="en-US" sz="3200" b="1">
              <a:solidFill>
                <a:schemeClr val="bg1"/>
              </a:solidFill>
              <a:latin typeface="Helvetica"/>
              <a:cs typeface="Helvetica"/>
            </a:endParaRPr>
          </a:p>
        </p:txBody>
      </p:sp>
      <p:sp>
        <p:nvSpPr>
          <p:cNvPr id="9" name="Text Box 19"/>
          <p:cNvSpPr txBox="1"/>
          <p:nvPr/>
        </p:nvSpPr>
        <p:spPr>
          <a:xfrm>
            <a:off x="162831" y="1763709"/>
            <a:ext cx="5787032" cy="423160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r>
              <a:rPr lang="en-US">
                <a:latin typeface="Optima" panose="02000503060000020004" pitchFamily="2" charset="0"/>
              </a:rPr>
              <a:t>The Myths and Facts of Youth Suicide:</a:t>
            </a:r>
          </a:p>
          <a:p>
            <a:pPr fontAlgn="base"/>
            <a:r>
              <a:rPr lang="en-US" u="sng">
                <a:latin typeface="Optima" panose="02000503060000020004" pitchFamily="2" charset="0"/>
                <a:hlinkClick r:id="rId8"/>
              </a:rPr>
              <a:t>http://suicideprevention.nv.gov/Youth/Myths/</a:t>
            </a:r>
            <a:r>
              <a:rPr lang="en-US">
                <a:latin typeface="Optima" panose="02000503060000020004" pitchFamily="2" charset="0"/>
              </a:rPr>
              <a:t>​</a:t>
            </a:r>
          </a:p>
          <a:p>
            <a:pPr fontAlgn="base"/>
            <a:r>
              <a:rPr lang="en-US">
                <a:latin typeface="Optima" panose="02000503060000020004" pitchFamily="2" charset="0"/>
              </a:rPr>
              <a:t>Youth Suicide Prevention Presentation Training Aid:</a:t>
            </a:r>
          </a:p>
          <a:p>
            <a:pPr fontAlgn="base"/>
            <a:r>
              <a:rPr lang="en-US" u="sng">
                <a:latin typeface="Optima" panose="02000503060000020004" pitchFamily="2" charset="0"/>
                <a:hlinkClick r:id="rId9"/>
              </a:rPr>
              <a:t>http://smhp.psych.ucla.edu </a:t>
            </a:r>
            <a:r>
              <a:rPr lang="en-US">
                <a:latin typeface="Optima" panose="02000503060000020004" pitchFamily="2" charset="0"/>
              </a:rPr>
              <a:t>​</a:t>
            </a:r>
          </a:p>
          <a:p>
            <a:pPr fontAlgn="base"/>
            <a:r>
              <a:rPr lang="en-US">
                <a:latin typeface="Optima" panose="02000503060000020004" pitchFamily="2" charset="0"/>
              </a:rPr>
              <a:t>NASP resources:</a:t>
            </a:r>
          </a:p>
          <a:p>
            <a:pPr fontAlgn="base"/>
            <a:r>
              <a:rPr lang="en-US" u="sng">
                <a:latin typeface="Optima" panose="02000503060000020004" pitchFamily="2" charset="0"/>
                <a:hlinkClick r:id="rId10"/>
              </a:rPr>
              <a:t>https://www.nasponline.org/resources-and-publications/resources-and-podcasts/school-climate-safety-and-crisis</a:t>
            </a:r>
            <a:r>
              <a:rPr lang="en-US">
                <a:latin typeface="Optima" panose="02000503060000020004" pitchFamily="2" charset="0"/>
              </a:rPr>
              <a:t>​</a:t>
            </a:r>
          </a:p>
          <a:p>
            <a:pPr fontAlgn="base"/>
            <a:r>
              <a:rPr lang="en-US">
                <a:latin typeface="Optima" panose="02000503060000020004" pitchFamily="2" charset="0"/>
              </a:rPr>
              <a:t>National Suicide Prevention Lifeline: (1-800-273-8255)</a:t>
            </a:r>
          </a:p>
          <a:p>
            <a:pPr fontAlgn="base"/>
            <a:r>
              <a:rPr lang="en-US" u="sng">
                <a:latin typeface="Optima" panose="02000503060000020004" pitchFamily="2" charset="0"/>
                <a:hlinkClick r:id="rId11"/>
              </a:rPr>
              <a:t>https://suicidepreventionlifeline.org/</a:t>
            </a:r>
            <a:r>
              <a:rPr lang="en-US">
                <a:latin typeface="Optima" panose="02000503060000020004" pitchFamily="2" charset="0"/>
              </a:rPr>
              <a:t>​</a:t>
            </a:r>
          </a:p>
          <a:p>
            <a:pPr fontAlgn="base"/>
            <a:r>
              <a:rPr lang="en-US">
                <a:latin typeface="Optima" panose="02000503060000020004" pitchFamily="2" charset="0"/>
              </a:rPr>
              <a:t>Suicide Awareness/Voices of Education (SAVE):</a:t>
            </a:r>
          </a:p>
          <a:p>
            <a:pPr fontAlgn="base"/>
            <a:r>
              <a:rPr lang="en-US" u="sng">
                <a:latin typeface="Optima" panose="02000503060000020004" pitchFamily="2" charset="0"/>
                <a:hlinkClick r:id="rId12"/>
              </a:rPr>
              <a:t>https://save.org/</a:t>
            </a:r>
            <a:r>
              <a:rPr lang="en-US">
                <a:latin typeface="Optima" panose="02000503060000020004" pitchFamily="2" charset="0"/>
              </a:rPr>
              <a:t>​</a:t>
            </a:r>
          </a:p>
          <a:p>
            <a:pPr fontAlgn="base"/>
            <a:r>
              <a:rPr lang="en-US">
                <a:latin typeface="Optima" panose="02000503060000020004" pitchFamily="2" charset="0"/>
              </a:rPr>
              <a:t>Suicide Prevention Resource Center (SPRC):</a:t>
            </a:r>
          </a:p>
          <a:p>
            <a:pPr fontAlgn="base"/>
            <a:r>
              <a:rPr lang="en-US" u="sng">
                <a:latin typeface="Optima" panose="02000503060000020004" pitchFamily="2" charset="0"/>
                <a:hlinkClick r:id="rId13"/>
              </a:rPr>
              <a:t>http://www.sprc.org/</a:t>
            </a:r>
            <a:r>
              <a:rPr lang="en-US">
                <a:latin typeface="Optima" panose="02000503060000020004" pitchFamily="2" charset="0"/>
              </a:rPr>
              <a:t>​</a:t>
            </a:r>
            <a:endParaRPr lang="en-US" sz="1600">
              <a:latin typeface="Optima" panose="02000503060000020004" pitchFamily="2" charset="0"/>
              <a:ea typeface="+mn-lt"/>
              <a:cs typeface="+mn-lt"/>
            </a:endParaRPr>
          </a:p>
          <a:p>
            <a:pPr lvl="1" algn="ctr">
              <a:lnSpc>
                <a:spcPct val="90000"/>
              </a:lnSpc>
              <a:spcBef>
                <a:spcPts val="500"/>
              </a:spcBef>
            </a:pPr>
            <a:endParaRPr lang="en-US" sz="1600">
              <a:ea typeface="+mn-lt"/>
              <a:cs typeface="+mn-lt"/>
            </a:endParaRPr>
          </a:p>
          <a:p>
            <a:pPr marL="0" marR="0">
              <a:lnSpc>
                <a:spcPct val="114999"/>
              </a:lnSpc>
              <a:spcBef>
                <a:spcPts val="0"/>
              </a:spcBef>
              <a:spcAft>
                <a:spcPts val="0"/>
              </a:spcAft>
            </a:pPr>
            <a:endParaRPr lang="en-US" sz="1600" b="1">
              <a:solidFill>
                <a:srgbClr val="1A2E4F"/>
              </a:solidFill>
              <a:effectLst/>
              <a:latin typeface="Helvetica"/>
              <a:ea typeface="ヒラギノ丸ゴ Pro W4"/>
              <a:cs typeface="Times New Roman"/>
            </a:endParaRPr>
          </a:p>
        </p:txBody>
      </p:sp>
      <p:pic>
        <p:nvPicPr>
          <p:cNvPr id="3" name="Audio Recording Jan 8, 2021 at 6:32:11 PM" descr="Audio Recording Jan 8, 2021 at 6:32:11 PM">
            <a:hlinkClick r:id="" action="ppaction://media"/>
            <a:extLst>
              <a:ext uri="{FF2B5EF4-FFF2-40B4-BE49-F238E27FC236}">
                <a16:creationId xmlns:a16="http://schemas.microsoft.com/office/drawing/2014/main" id="{C841078D-FE89-0547-9AF2-355DB71C260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228797" y="165484"/>
            <a:ext cx="812800" cy="812800"/>
          </a:xfrm>
          <a:prstGeom prst="rect">
            <a:avLst/>
          </a:prstGeom>
          <a:solidFill>
            <a:srgbClr val="FAB134"/>
          </a:solidFill>
        </p:spPr>
      </p:pic>
      <p:pic>
        <p:nvPicPr>
          <p:cNvPr id="5" name="GRIP TS suicide Slide Z">
            <a:hlinkClick r:id="" action="ppaction://media"/>
            <a:extLst>
              <a:ext uri="{FF2B5EF4-FFF2-40B4-BE49-F238E27FC236}">
                <a16:creationId xmlns:a16="http://schemas.microsoft.com/office/drawing/2014/main" id="{C11EF116-490E-4318-8904-FCA11098903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275668" y="1266705"/>
            <a:ext cx="730250" cy="730250"/>
          </a:xfrm>
          <a:prstGeom prst="rect">
            <a:avLst/>
          </a:prstGeom>
        </p:spPr>
      </p:pic>
    </p:spTree>
    <p:extLst>
      <p:ext uri="{BB962C8B-B14F-4D97-AF65-F5344CB8AC3E}">
        <p14:creationId xmlns:p14="http://schemas.microsoft.com/office/powerpoint/2010/main" val="34854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5"/>
                                        </p:tgtEl>
                                      </p:cBhvr>
                                    </p:cmd>
                                  </p:childTnLst>
                                </p:cTn>
                              </p:par>
                            </p:childTnLst>
                          </p:cTn>
                        </p:par>
                      </p:childTnLst>
                    </p:cTn>
                  </p:par>
                </p:childTnLst>
              </p:cTn>
              <p:nextCondLst>
                <p:cond evt="onClick" delay="0">
                  <p:tgtEl>
                    <p:spTgt spid="5"/>
                  </p:tgtEl>
                </p:cond>
              </p:nextCondLst>
            </p:seq>
            <p:audio>
              <p:cMediaNode>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88CD6D-1E4C-47F2-856B-798A1EE3BF37}"/>
              </a:ext>
            </a:extLst>
          </p:cNvPr>
          <p:cNvSpPr>
            <a:spLocks noGrp="1"/>
          </p:cNvSpPr>
          <p:nvPr>
            <p:ph idx="1"/>
          </p:nvPr>
        </p:nvSpPr>
        <p:spPr/>
        <p:txBody>
          <a:bodyPr/>
          <a:lstStyle/>
          <a:p>
            <a:pPr marL="85725" indent="0">
              <a:buNone/>
            </a:pPr>
            <a:endParaRPr lang="en-US" sz="1500"/>
          </a:p>
          <a:p>
            <a:pPr marL="85725" indent="0">
              <a:buNone/>
            </a:pPr>
            <a:endParaRPr lang="en-US" sz="1500"/>
          </a:p>
          <a:p>
            <a:pPr marL="85725" indent="0">
              <a:buNone/>
            </a:pPr>
            <a:endParaRPr lang="en-US" sz="1500"/>
          </a:p>
          <a:p>
            <a:endParaRPr lang="en-US" sz="1500"/>
          </a:p>
          <a:p>
            <a:pPr marL="0" indent="0">
              <a:buNone/>
            </a:pPr>
            <a:endParaRPr lang="en-US"/>
          </a:p>
        </p:txBody>
      </p:sp>
      <p:pic>
        <p:nvPicPr>
          <p:cNvPr id="8" name="Picture 7" descr="Text&#10;&#10;Description automatically generated">
            <a:extLst>
              <a:ext uri="{FF2B5EF4-FFF2-40B4-BE49-F238E27FC236}">
                <a16:creationId xmlns:a16="http://schemas.microsoft.com/office/drawing/2014/main" id="{740753EE-D0F3-4C46-83D1-5066BAAC38CD}"/>
              </a:ext>
            </a:extLst>
          </p:cNvPr>
          <p:cNvPicPr>
            <a:picLocks noChangeAspect="1"/>
          </p:cNvPicPr>
          <p:nvPr/>
        </p:nvPicPr>
        <p:blipFill>
          <a:blip r:embed="rId4"/>
          <a:stretch>
            <a:fillRect/>
          </a:stretch>
        </p:blipFill>
        <p:spPr>
          <a:xfrm>
            <a:off x="2609850" y="850900"/>
            <a:ext cx="3924300" cy="5156200"/>
          </a:xfrm>
          <a:prstGeom prst="rect">
            <a:avLst/>
          </a:prstGeom>
        </p:spPr>
      </p:pic>
      <p:pic>
        <p:nvPicPr>
          <p:cNvPr id="2" name="Audio Recording Jan 8, 2021 at 5:48:25 PM" descr="Audio Recording Jan 8, 2021 at 5:48:25 PM">
            <a:hlinkClick r:id="" action="ppaction://media"/>
            <a:extLst>
              <a:ext uri="{FF2B5EF4-FFF2-40B4-BE49-F238E27FC236}">
                <a16:creationId xmlns:a16="http://schemas.microsoft.com/office/drawing/2014/main" id="{4B5EF93A-DC7E-594D-9D0D-463FFD784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0908" y="325437"/>
            <a:ext cx="812800" cy="812800"/>
          </a:xfrm>
          <a:prstGeom prst="rect">
            <a:avLst/>
          </a:prstGeom>
          <a:solidFill>
            <a:srgbClr val="FAB134"/>
          </a:solidFill>
        </p:spPr>
      </p:pic>
    </p:spTree>
    <p:extLst>
      <p:ext uri="{BB962C8B-B14F-4D97-AF65-F5344CB8AC3E}">
        <p14:creationId xmlns:p14="http://schemas.microsoft.com/office/powerpoint/2010/main" val="8077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76488" y="0"/>
            <a:ext cx="13936703" cy="843691"/>
          </a:xfrm>
          <a:prstGeom prst="rect">
            <a:avLst/>
          </a:prstGeom>
        </p:spPr>
      </p:pic>
      <p:sp>
        <p:nvSpPr>
          <p:cNvPr id="8" name="Title 1"/>
          <p:cNvSpPr txBox="1">
            <a:spLocks/>
          </p:cNvSpPr>
          <p:nvPr/>
        </p:nvSpPr>
        <p:spPr>
          <a:xfrm>
            <a:off x="197345" y="196793"/>
            <a:ext cx="8218595" cy="840974"/>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If a student brings up suicide in group</a:t>
            </a:r>
          </a:p>
        </p:txBody>
      </p:sp>
      <p:graphicFrame>
        <p:nvGraphicFramePr>
          <p:cNvPr id="2" name="Diagram 1">
            <a:extLst>
              <a:ext uri="{FF2B5EF4-FFF2-40B4-BE49-F238E27FC236}">
                <a16:creationId xmlns:a16="http://schemas.microsoft.com/office/drawing/2014/main" id="{81AAD0F3-9988-AB47-852F-364D069C8613}"/>
              </a:ext>
            </a:extLst>
          </p:cNvPr>
          <p:cNvGraphicFramePr/>
          <p:nvPr>
            <p:extLst>
              <p:ext uri="{D42A27DB-BD31-4B8C-83A1-F6EECF244321}">
                <p14:modId xmlns:p14="http://schemas.microsoft.com/office/powerpoint/2010/main" val="1172229824"/>
              </p:ext>
            </p:extLst>
          </p:nvPr>
        </p:nvGraphicFramePr>
        <p:xfrm>
          <a:off x="247136" y="1232245"/>
          <a:ext cx="8622270" cy="58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1507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able&#10;&#10;Description automatically generated">
            <a:extLst>
              <a:ext uri="{FF2B5EF4-FFF2-40B4-BE49-F238E27FC236}">
                <a16:creationId xmlns:a16="http://schemas.microsoft.com/office/drawing/2014/main" id="{824DB91B-FAA7-4710-AACA-1071F932190C}"/>
              </a:ext>
            </a:extLst>
          </p:cNvPr>
          <p:cNvPicPr>
            <a:picLocks noChangeAspect="1"/>
          </p:cNvPicPr>
          <p:nvPr/>
        </p:nvPicPr>
        <p:blipFill>
          <a:blip r:embed="rId2"/>
          <a:stretch>
            <a:fillRect/>
          </a:stretch>
        </p:blipFill>
        <p:spPr>
          <a:xfrm>
            <a:off x="-376322" y="570146"/>
            <a:ext cx="9711294" cy="5727534"/>
          </a:xfrm>
          <a:prstGeom prst="rect">
            <a:avLst/>
          </a:prstGeom>
          <a:noFill/>
        </p:spPr>
      </p:pic>
      <p:sp>
        <p:nvSpPr>
          <p:cNvPr id="3" name="Title 1">
            <a:extLst>
              <a:ext uri="{FF2B5EF4-FFF2-40B4-BE49-F238E27FC236}">
                <a16:creationId xmlns:a16="http://schemas.microsoft.com/office/drawing/2014/main" id="{BC9D5D88-9003-440B-88EE-D789E1F6C820}"/>
              </a:ext>
            </a:extLst>
          </p:cNvPr>
          <p:cNvSpPr>
            <a:spLocks noGrp="1"/>
          </p:cNvSpPr>
          <p:nvPr/>
        </p:nvSpPr>
        <p:spPr>
          <a:xfrm>
            <a:off x="4643782" y="4923756"/>
            <a:ext cx="4232796" cy="1227538"/>
          </a:xfrm>
          <a:prstGeom prst="rect">
            <a:avLst/>
          </a:prstGeom>
          <a:solidFill>
            <a:schemeClr val="accent1">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2"/>
                </a:solidFill>
                <a:latin typeface="Optima"/>
              </a:rPr>
              <a:t>Table 7.1 Adult Icebreaker Activities from </a:t>
            </a:r>
            <a:r>
              <a:rPr lang="en-US" sz="2000" b="1" i="1">
                <a:solidFill>
                  <a:schemeClr val="tx2"/>
                </a:solidFill>
                <a:latin typeface="Optima"/>
              </a:rPr>
              <a:t>Group Interventions in Schools, </a:t>
            </a:r>
            <a:r>
              <a:rPr lang="en-US" sz="2000" b="1">
                <a:solidFill>
                  <a:schemeClr val="tx2"/>
                </a:solidFill>
                <a:latin typeface="Optima"/>
              </a:rPr>
              <a:t>by </a:t>
            </a:r>
            <a:r>
              <a:rPr lang="en-US" sz="2000" b="1" err="1">
                <a:solidFill>
                  <a:schemeClr val="tx2"/>
                </a:solidFill>
                <a:latin typeface="Optima"/>
              </a:rPr>
              <a:t>Keperling</a:t>
            </a:r>
            <a:r>
              <a:rPr lang="en-US" sz="2000" b="1">
                <a:solidFill>
                  <a:schemeClr val="tx2"/>
                </a:solidFill>
                <a:latin typeface="Optima"/>
              </a:rPr>
              <a:t> et al.</a:t>
            </a:r>
          </a:p>
        </p:txBody>
      </p:sp>
    </p:spTree>
    <p:extLst>
      <p:ext uri="{BB962C8B-B14F-4D97-AF65-F5344CB8AC3E}">
        <p14:creationId xmlns:p14="http://schemas.microsoft.com/office/powerpoint/2010/main" val="1133407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B319D85A-C867-4A8A-A5FB-8EA131F2FAAB}"/>
              </a:ext>
            </a:extLst>
          </p:cNvPr>
          <p:cNvPicPr>
            <a:picLocks noChangeAspect="1"/>
          </p:cNvPicPr>
          <p:nvPr/>
        </p:nvPicPr>
        <p:blipFill>
          <a:blip r:embed="rId2"/>
          <a:stretch>
            <a:fillRect/>
          </a:stretch>
        </p:blipFill>
        <p:spPr>
          <a:xfrm>
            <a:off x="1261269" y="68263"/>
            <a:ext cx="6621462" cy="6621462"/>
          </a:xfrm>
          <a:prstGeom prst="rect">
            <a:avLst/>
          </a:prstGeom>
          <a:noFill/>
        </p:spPr>
      </p:pic>
      <p:pic>
        <p:nvPicPr>
          <p:cNvPr id="3" name="Picture 3" descr="Table&#10;&#10;Description automatically generated">
            <a:extLst>
              <a:ext uri="{FF2B5EF4-FFF2-40B4-BE49-F238E27FC236}">
                <a16:creationId xmlns:a16="http://schemas.microsoft.com/office/drawing/2014/main" id="{69AD47BE-3F7D-4516-9B7B-5397C8132005}"/>
              </a:ext>
            </a:extLst>
          </p:cNvPr>
          <p:cNvPicPr>
            <a:picLocks noChangeAspect="1"/>
          </p:cNvPicPr>
          <p:nvPr/>
        </p:nvPicPr>
        <p:blipFill>
          <a:blip r:embed="rId3"/>
          <a:stretch>
            <a:fillRect/>
          </a:stretch>
        </p:blipFill>
        <p:spPr>
          <a:xfrm>
            <a:off x="2390347" y="845315"/>
            <a:ext cx="4349577" cy="5538075"/>
          </a:xfrm>
          <a:prstGeom prst="rect">
            <a:avLst/>
          </a:prstGeom>
        </p:spPr>
      </p:pic>
      <p:sp>
        <p:nvSpPr>
          <p:cNvPr id="5" name="Title 1">
            <a:extLst>
              <a:ext uri="{FF2B5EF4-FFF2-40B4-BE49-F238E27FC236}">
                <a16:creationId xmlns:a16="http://schemas.microsoft.com/office/drawing/2014/main" id="{99846C0E-B1DD-4121-BE21-31DD30BA75AE}"/>
              </a:ext>
            </a:extLst>
          </p:cNvPr>
          <p:cNvSpPr>
            <a:spLocks noGrp="1"/>
          </p:cNvSpPr>
          <p:nvPr/>
        </p:nvSpPr>
        <p:spPr>
          <a:xfrm>
            <a:off x="415025" y="955864"/>
            <a:ext cx="3518850" cy="637160"/>
          </a:xfrm>
          <a:prstGeom prst="rect">
            <a:avLst/>
          </a:prstGeom>
          <a:solidFill>
            <a:schemeClr val="accent1">
              <a:lumMod val="60000"/>
              <a:lumOff val="4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tx2"/>
                </a:solidFill>
                <a:latin typeface="Optima"/>
              </a:rPr>
              <a:t>Appendix 25 Goal Sheet from </a:t>
            </a:r>
            <a:r>
              <a:rPr lang="en-US" sz="2000" b="1" i="1">
                <a:solidFill>
                  <a:schemeClr val="tx2"/>
                </a:solidFill>
                <a:latin typeface="Optima"/>
              </a:rPr>
              <a:t>Group Interventions in Schools, </a:t>
            </a:r>
            <a:r>
              <a:rPr lang="en-US" sz="2000" b="1">
                <a:solidFill>
                  <a:schemeClr val="tx2"/>
                </a:solidFill>
                <a:latin typeface="Optima"/>
              </a:rPr>
              <a:t>by </a:t>
            </a:r>
            <a:r>
              <a:rPr lang="en-US" sz="2000" b="1" err="1">
                <a:solidFill>
                  <a:schemeClr val="tx2"/>
                </a:solidFill>
                <a:latin typeface="Optima"/>
              </a:rPr>
              <a:t>Keperling</a:t>
            </a:r>
            <a:r>
              <a:rPr lang="en-US" sz="2000" b="1">
                <a:solidFill>
                  <a:schemeClr val="tx2"/>
                </a:solidFill>
                <a:latin typeface="Optima"/>
              </a:rPr>
              <a:t> et al.</a:t>
            </a:r>
          </a:p>
        </p:txBody>
      </p:sp>
    </p:spTree>
    <p:extLst>
      <p:ext uri="{BB962C8B-B14F-4D97-AF65-F5344CB8AC3E}">
        <p14:creationId xmlns:p14="http://schemas.microsoft.com/office/powerpoint/2010/main" val="412913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CD50FCB8-362E-4848-8E8A-43F45F99C464}"/>
              </a:ext>
            </a:extLst>
          </p:cNvPr>
          <p:cNvPicPr>
            <a:picLocks noChangeAspect="1"/>
          </p:cNvPicPr>
          <p:nvPr/>
        </p:nvPicPr>
        <p:blipFill>
          <a:blip r:embed="rId2"/>
          <a:stretch>
            <a:fillRect/>
          </a:stretch>
        </p:blipFill>
        <p:spPr>
          <a:xfrm>
            <a:off x="202557" y="1508058"/>
            <a:ext cx="4817555" cy="4360770"/>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358A2190-789E-6743-9D92-176DED45D3A9}"/>
              </a:ext>
            </a:extLst>
          </p:cNvPr>
          <p:cNvPicPr>
            <a:picLocks noChangeAspect="1"/>
          </p:cNvPicPr>
          <p:nvPr/>
        </p:nvPicPr>
        <p:blipFill>
          <a:blip r:embed="rId3"/>
          <a:stretch>
            <a:fillRect/>
          </a:stretch>
        </p:blipFill>
        <p:spPr>
          <a:xfrm>
            <a:off x="4826643" y="1604012"/>
            <a:ext cx="4317357" cy="4168863"/>
          </a:xfrm>
          <a:prstGeom prst="rect">
            <a:avLst/>
          </a:prstGeom>
        </p:spPr>
      </p:pic>
      <p:sp>
        <p:nvSpPr>
          <p:cNvPr id="6" name="TextBox 5">
            <a:extLst>
              <a:ext uri="{FF2B5EF4-FFF2-40B4-BE49-F238E27FC236}">
                <a16:creationId xmlns:a16="http://schemas.microsoft.com/office/drawing/2014/main" id="{314CA8C6-D66F-A34F-93DF-5D0D820DFD38}"/>
              </a:ext>
            </a:extLst>
          </p:cNvPr>
          <p:cNvSpPr txBox="1"/>
          <p:nvPr/>
        </p:nvSpPr>
        <p:spPr>
          <a:xfrm>
            <a:off x="202556" y="1022189"/>
            <a:ext cx="8782292" cy="369332"/>
          </a:xfrm>
          <a:prstGeom prst="rect">
            <a:avLst/>
          </a:prstGeom>
          <a:noFill/>
        </p:spPr>
        <p:txBody>
          <a:bodyPr wrap="square" lIns="91440" tIns="45720" rIns="91440" bIns="45720" rtlCol="0" anchor="t">
            <a:spAutoFit/>
          </a:bodyPr>
          <a:lstStyle/>
          <a:p>
            <a:r>
              <a:rPr lang="en-US">
                <a:solidFill>
                  <a:schemeClr val="tx2"/>
                </a:solidFill>
                <a:latin typeface="Optima"/>
              </a:rPr>
              <a:t>Quick Find resources for </a:t>
            </a:r>
            <a:r>
              <a:rPr lang="en-US" i="1">
                <a:solidFill>
                  <a:schemeClr val="tx2"/>
                </a:solidFill>
                <a:latin typeface="Optima"/>
              </a:rPr>
              <a:t>Suicide Prevention</a:t>
            </a:r>
            <a:r>
              <a:rPr lang="en-US">
                <a:solidFill>
                  <a:schemeClr val="tx2"/>
                </a:solidFill>
                <a:latin typeface="Optima"/>
              </a:rPr>
              <a:t> from </a:t>
            </a:r>
            <a:r>
              <a:rPr lang="en-US">
                <a:solidFill>
                  <a:schemeClr val="tx2"/>
                </a:solidFill>
                <a:latin typeface="Optima"/>
                <a:hlinkClick r:id="rId4">
                  <a:extLst>
                    <a:ext uri="{A12FA001-AC4F-418D-AE19-62706E023703}">
                      <ahyp:hlinkClr xmlns:ahyp="http://schemas.microsoft.com/office/drawing/2018/hyperlinkcolor" val="tx"/>
                    </a:ext>
                  </a:extLst>
                </a:hlinkClick>
              </a:rPr>
              <a:t>http://</a:t>
            </a:r>
            <a:r>
              <a:rPr lang="en-US" err="1">
                <a:solidFill>
                  <a:schemeClr val="tx2"/>
                </a:solidFill>
                <a:latin typeface="Optima"/>
                <a:hlinkClick r:id="rId4">
                  <a:extLst>
                    <a:ext uri="{A12FA001-AC4F-418D-AE19-62706E023703}">
                      <ahyp:hlinkClr xmlns:ahyp="http://schemas.microsoft.com/office/drawing/2018/hyperlinkcolor" val="tx"/>
                    </a:ext>
                  </a:extLst>
                </a:hlinkClick>
              </a:rPr>
              <a:t>smhp.psych.ucla.edu</a:t>
            </a:r>
            <a:r>
              <a:rPr lang="en-US">
                <a:solidFill>
                  <a:schemeClr val="tx2"/>
                </a:solidFill>
                <a:latin typeface="Optima"/>
                <a:hlinkClick r:id="rId4">
                  <a:extLst>
                    <a:ext uri="{A12FA001-AC4F-418D-AE19-62706E023703}">
                      <ahyp:hlinkClr xmlns:ahyp="http://schemas.microsoft.com/office/drawing/2018/hyperlinkcolor" val="tx"/>
                    </a:ext>
                  </a:extLst>
                </a:hlinkClick>
              </a:rPr>
              <a:t> </a:t>
            </a:r>
            <a:endParaRPr lang="en-US">
              <a:solidFill>
                <a:schemeClr val="tx2"/>
              </a:solidFill>
              <a:latin typeface="Optima"/>
            </a:endParaRPr>
          </a:p>
        </p:txBody>
      </p:sp>
    </p:spTree>
    <p:extLst>
      <p:ext uri="{BB962C8B-B14F-4D97-AF65-F5344CB8AC3E}">
        <p14:creationId xmlns:p14="http://schemas.microsoft.com/office/powerpoint/2010/main" val="338191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B218967-3DF0-F34F-985F-48F494E4F9E0}"/>
              </a:ext>
            </a:extLst>
          </p:cNvPr>
          <p:cNvPicPr>
            <a:picLocks noChangeAspect="1"/>
          </p:cNvPicPr>
          <p:nvPr/>
        </p:nvPicPr>
        <p:blipFill>
          <a:blip r:embed="rId2"/>
          <a:stretch>
            <a:fillRect/>
          </a:stretch>
        </p:blipFill>
        <p:spPr>
          <a:xfrm>
            <a:off x="-146957" y="1450892"/>
            <a:ext cx="4482290" cy="4384222"/>
          </a:xfrm>
          <a:prstGeom prst="rect">
            <a:avLst/>
          </a:prstGeom>
        </p:spPr>
      </p:pic>
      <p:pic>
        <p:nvPicPr>
          <p:cNvPr id="5" name="Picture 4" descr="A screenshot of a social media post&#10;&#10;Description automatically generated">
            <a:extLst>
              <a:ext uri="{FF2B5EF4-FFF2-40B4-BE49-F238E27FC236}">
                <a16:creationId xmlns:a16="http://schemas.microsoft.com/office/drawing/2014/main" id="{A00B85DB-2744-6D40-82A9-787A5535BF2F}"/>
              </a:ext>
            </a:extLst>
          </p:cNvPr>
          <p:cNvPicPr>
            <a:picLocks noChangeAspect="1"/>
          </p:cNvPicPr>
          <p:nvPr/>
        </p:nvPicPr>
        <p:blipFill>
          <a:blip r:embed="rId3"/>
          <a:stretch>
            <a:fillRect/>
          </a:stretch>
        </p:blipFill>
        <p:spPr>
          <a:xfrm>
            <a:off x="4264173" y="1359956"/>
            <a:ext cx="4801769" cy="4577160"/>
          </a:xfrm>
          <a:prstGeom prst="rect">
            <a:avLst/>
          </a:prstGeom>
        </p:spPr>
      </p:pic>
      <p:sp>
        <p:nvSpPr>
          <p:cNvPr id="8" name="TextBox 7">
            <a:extLst>
              <a:ext uri="{FF2B5EF4-FFF2-40B4-BE49-F238E27FC236}">
                <a16:creationId xmlns:a16="http://schemas.microsoft.com/office/drawing/2014/main" id="{646EEA36-8E04-3443-B8F1-234D7A3924EB}"/>
              </a:ext>
            </a:extLst>
          </p:cNvPr>
          <p:cNvSpPr txBox="1"/>
          <p:nvPr/>
        </p:nvSpPr>
        <p:spPr>
          <a:xfrm>
            <a:off x="202556" y="1022189"/>
            <a:ext cx="8782292" cy="369332"/>
          </a:xfrm>
          <a:prstGeom prst="rect">
            <a:avLst/>
          </a:prstGeom>
          <a:noFill/>
        </p:spPr>
        <p:txBody>
          <a:bodyPr wrap="square" lIns="91440" tIns="45720" rIns="91440" bIns="45720" rtlCol="0" anchor="t">
            <a:spAutoFit/>
          </a:bodyPr>
          <a:lstStyle/>
          <a:p>
            <a:r>
              <a:rPr lang="en-US">
                <a:solidFill>
                  <a:schemeClr val="tx2"/>
                </a:solidFill>
                <a:latin typeface="Optima"/>
              </a:rPr>
              <a:t>Quick Find resources for </a:t>
            </a:r>
            <a:r>
              <a:rPr lang="en-US" i="1">
                <a:solidFill>
                  <a:schemeClr val="tx2"/>
                </a:solidFill>
                <a:latin typeface="Optima"/>
              </a:rPr>
              <a:t>Suicide Prevention</a:t>
            </a:r>
            <a:r>
              <a:rPr lang="en-US">
                <a:solidFill>
                  <a:schemeClr val="tx2"/>
                </a:solidFill>
                <a:latin typeface="Optima"/>
              </a:rPr>
              <a:t> from </a:t>
            </a:r>
            <a:r>
              <a:rPr lang="en-US">
                <a:solidFill>
                  <a:schemeClr val="tx2"/>
                </a:solidFill>
                <a:latin typeface="Optima"/>
                <a:hlinkClick r:id="rId4">
                  <a:extLst>
                    <a:ext uri="{A12FA001-AC4F-418D-AE19-62706E023703}">
                      <ahyp:hlinkClr xmlns:ahyp="http://schemas.microsoft.com/office/drawing/2018/hyperlinkcolor" val="tx"/>
                    </a:ext>
                  </a:extLst>
                </a:hlinkClick>
              </a:rPr>
              <a:t>http://smhp.psych.ucla.edu</a:t>
            </a:r>
            <a:r>
              <a:rPr lang="en-US">
                <a:solidFill>
                  <a:schemeClr val="tx2"/>
                </a:solidFill>
                <a:latin typeface="Optima"/>
              </a:rPr>
              <a:t> continued</a:t>
            </a:r>
          </a:p>
        </p:txBody>
      </p:sp>
    </p:spTree>
    <p:extLst>
      <p:ext uri="{BB962C8B-B14F-4D97-AF65-F5344CB8AC3E}">
        <p14:creationId xmlns:p14="http://schemas.microsoft.com/office/powerpoint/2010/main" val="1519662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4DB545C0-ECF2-7244-8381-B761C29E38AA}"/>
              </a:ext>
            </a:extLst>
          </p:cNvPr>
          <p:cNvPicPr>
            <a:picLocks noChangeAspect="1"/>
          </p:cNvPicPr>
          <p:nvPr/>
        </p:nvPicPr>
        <p:blipFill>
          <a:blip r:embed="rId2"/>
          <a:stretch>
            <a:fillRect/>
          </a:stretch>
        </p:blipFill>
        <p:spPr>
          <a:xfrm>
            <a:off x="277069" y="1529164"/>
            <a:ext cx="4404632" cy="2168948"/>
          </a:xfrm>
          <a:prstGeom prst="rect">
            <a:avLst/>
          </a:prstGeom>
        </p:spPr>
      </p:pic>
      <p:sp>
        <p:nvSpPr>
          <p:cNvPr id="4" name="TextBox 3">
            <a:extLst>
              <a:ext uri="{FF2B5EF4-FFF2-40B4-BE49-F238E27FC236}">
                <a16:creationId xmlns:a16="http://schemas.microsoft.com/office/drawing/2014/main" id="{FB0C1F58-716A-4A42-A4AC-CDA30FC45992}"/>
              </a:ext>
            </a:extLst>
          </p:cNvPr>
          <p:cNvSpPr txBox="1"/>
          <p:nvPr/>
        </p:nvSpPr>
        <p:spPr>
          <a:xfrm>
            <a:off x="202556" y="1022189"/>
            <a:ext cx="8782292" cy="369332"/>
          </a:xfrm>
          <a:prstGeom prst="rect">
            <a:avLst/>
          </a:prstGeom>
          <a:noFill/>
        </p:spPr>
        <p:txBody>
          <a:bodyPr wrap="square" lIns="91440" tIns="45720" rIns="91440" bIns="45720" rtlCol="0" anchor="t">
            <a:spAutoFit/>
          </a:bodyPr>
          <a:lstStyle/>
          <a:p>
            <a:r>
              <a:rPr lang="en-US">
                <a:solidFill>
                  <a:schemeClr val="tx2"/>
                </a:solidFill>
                <a:latin typeface="Optima"/>
              </a:rPr>
              <a:t>Quick Find resources for </a:t>
            </a:r>
            <a:r>
              <a:rPr lang="en-US" i="1">
                <a:solidFill>
                  <a:schemeClr val="tx2"/>
                </a:solidFill>
                <a:latin typeface="Optima"/>
              </a:rPr>
              <a:t>Suicide Prevention</a:t>
            </a:r>
            <a:r>
              <a:rPr lang="en-US">
                <a:solidFill>
                  <a:schemeClr val="tx2"/>
                </a:solidFill>
                <a:latin typeface="Optima"/>
              </a:rPr>
              <a:t> from </a:t>
            </a:r>
            <a:r>
              <a:rPr lang="en-US">
                <a:solidFill>
                  <a:schemeClr val="tx2"/>
                </a:solidFill>
                <a:latin typeface="Optima"/>
                <a:hlinkClick r:id="rId3">
                  <a:extLst>
                    <a:ext uri="{A12FA001-AC4F-418D-AE19-62706E023703}">
                      <ahyp:hlinkClr xmlns:ahyp="http://schemas.microsoft.com/office/drawing/2018/hyperlinkcolor" val="tx"/>
                    </a:ext>
                  </a:extLst>
                </a:hlinkClick>
              </a:rPr>
              <a:t>http://smhp.psych.ucla.edu</a:t>
            </a:r>
            <a:r>
              <a:rPr lang="en-US">
                <a:solidFill>
                  <a:schemeClr val="tx2"/>
                </a:solidFill>
                <a:latin typeface="Optima"/>
              </a:rPr>
              <a:t> continued</a:t>
            </a:r>
          </a:p>
        </p:txBody>
      </p:sp>
    </p:spTree>
    <p:extLst>
      <p:ext uri="{BB962C8B-B14F-4D97-AF65-F5344CB8AC3E}">
        <p14:creationId xmlns:p14="http://schemas.microsoft.com/office/powerpoint/2010/main" val="3079260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CAB9-A42D-4B52-8F0A-7DBF2351B14D}"/>
              </a:ext>
            </a:extLst>
          </p:cNvPr>
          <p:cNvSpPr>
            <a:spLocks noGrp="1"/>
          </p:cNvSpPr>
          <p:nvPr>
            <p:ph type="title"/>
          </p:nvPr>
        </p:nvSpPr>
        <p:spPr/>
        <p:txBody>
          <a:bodyPr/>
          <a:lstStyle/>
          <a:p>
            <a:r>
              <a:rPr lang="en-US">
                <a:solidFill>
                  <a:schemeClr val="tx2"/>
                </a:solidFill>
                <a:latin typeface="Optima" panose="02000503060000020004" pitchFamily="2" charset="0"/>
              </a:rPr>
              <a:t>Reflection</a:t>
            </a:r>
          </a:p>
        </p:txBody>
      </p:sp>
      <p:sp>
        <p:nvSpPr>
          <p:cNvPr id="3" name="Content Placeholder 2">
            <a:extLst>
              <a:ext uri="{FF2B5EF4-FFF2-40B4-BE49-F238E27FC236}">
                <a16:creationId xmlns:a16="http://schemas.microsoft.com/office/drawing/2014/main" id="{52174872-B929-44A2-A02A-65EB823AE3E9}"/>
              </a:ext>
            </a:extLst>
          </p:cNvPr>
          <p:cNvSpPr>
            <a:spLocks noGrp="1"/>
          </p:cNvSpPr>
          <p:nvPr>
            <p:ph idx="1"/>
          </p:nvPr>
        </p:nvSpPr>
        <p:spPr>
          <a:xfrm>
            <a:off x="457200" y="1300397"/>
            <a:ext cx="8229600" cy="4525963"/>
          </a:xfrm>
        </p:spPr>
        <p:txBody>
          <a:bodyPr lIns="91440" tIns="45720" rIns="91440" bIns="45720" anchor="t"/>
          <a:lstStyle/>
          <a:p>
            <a:pPr fontAlgn="base">
              <a:buFont typeface="Wingdings" pitchFamily="2" charset="2"/>
              <a:buChar char="q"/>
            </a:pPr>
            <a:r>
              <a:rPr lang="en-US" i="1">
                <a:solidFill>
                  <a:schemeClr val="tx2"/>
                </a:solidFill>
                <a:latin typeface="Optima" panose="02000503060000020004" pitchFamily="2" charset="0"/>
              </a:rPr>
              <a:t>How are the ideas and information presented connected to what you already knew?</a:t>
            </a:r>
            <a:endParaRPr lang="en-US"/>
          </a:p>
          <a:p>
            <a:pPr fontAlgn="base">
              <a:buFont typeface="Wingdings" pitchFamily="2" charset="2"/>
              <a:buChar char="q"/>
            </a:pPr>
            <a:r>
              <a:rPr lang="en-US" i="1">
                <a:solidFill>
                  <a:schemeClr val="tx2"/>
                </a:solidFill>
                <a:latin typeface="Optima" panose="02000503060000020004" pitchFamily="2" charset="0"/>
              </a:rPr>
              <a:t>What new ideas did you get that extended or broadened your thinking in new directions?</a:t>
            </a:r>
          </a:p>
          <a:p>
            <a:pPr fontAlgn="base">
              <a:buFont typeface="Wingdings" pitchFamily="2" charset="2"/>
              <a:buChar char="q"/>
            </a:pPr>
            <a:r>
              <a:rPr lang="en-US" i="1">
                <a:solidFill>
                  <a:schemeClr val="tx2"/>
                </a:solidFill>
                <a:latin typeface="Optima" panose="02000503060000020004" pitchFamily="2" charset="0"/>
              </a:rPr>
              <a:t>What challenges or puzzles have come up in your mind from the ideas and information presented?</a:t>
            </a:r>
          </a:p>
          <a:p>
            <a:pPr>
              <a:buFont typeface="Wingdings" pitchFamily="2" charset="2"/>
              <a:buChar char="§"/>
            </a:pPr>
            <a:endParaRPr lang="en-US"/>
          </a:p>
        </p:txBody>
      </p:sp>
      <p:pic>
        <p:nvPicPr>
          <p:cNvPr id="4" name="Audio Recording Jan 8, 2021 at 6:34:11 PM" descr="Audio Recording Jan 8, 2021 at 6:34:11 PM">
            <a:hlinkClick r:id="" action="ppaction://media"/>
            <a:extLst>
              <a:ext uri="{FF2B5EF4-FFF2-40B4-BE49-F238E27FC236}">
                <a16:creationId xmlns:a16="http://schemas.microsoft.com/office/drawing/2014/main" id="{EA00A397-3195-5B4C-BDEC-949B8CF8D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33265" y="218840"/>
            <a:ext cx="812800" cy="812800"/>
          </a:xfrm>
          <a:prstGeom prst="rect">
            <a:avLst/>
          </a:prstGeom>
          <a:solidFill>
            <a:srgbClr val="FAB134"/>
          </a:solidFill>
        </p:spPr>
      </p:pic>
    </p:spTree>
    <p:extLst>
      <p:ext uri="{BB962C8B-B14F-4D97-AF65-F5344CB8AC3E}">
        <p14:creationId xmlns:p14="http://schemas.microsoft.com/office/powerpoint/2010/main" val="7256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Post-training survey</a:t>
            </a:r>
          </a:p>
        </p:txBody>
      </p:sp>
      <p:sp>
        <p:nvSpPr>
          <p:cNvPr id="9" name="Text Box 19"/>
          <p:cNvSpPr txBox="1"/>
          <p:nvPr/>
        </p:nvSpPr>
        <p:spPr>
          <a:xfrm>
            <a:off x="183426" y="1441061"/>
            <a:ext cx="8420247" cy="1130690"/>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400" b="1">
                <a:solidFill>
                  <a:schemeClr val="accent1">
                    <a:lumMod val="75000"/>
                  </a:schemeClr>
                </a:solidFill>
                <a:effectLst/>
                <a:latin typeface="Optima" panose="02000503060000020004" pitchFamily="2" charset="0"/>
                <a:ea typeface="ヒラギノ丸ゴ Pro W4"/>
                <a:cs typeface="Times New Roman"/>
              </a:rPr>
              <a:t>Please fill out the survey below regarding how you feel about your ability to implement group interventions with fidelity after completing this training.</a:t>
            </a:r>
            <a:endParaRPr lang="en-US" sz="2400">
              <a:solidFill>
                <a:schemeClr val="accent1">
                  <a:lumMod val="75000"/>
                </a:schemeClr>
              </a:solidFill>
              <a:effectLst/>
              <a:latin typeface="Optima" panose="02000503060000020004" pitchFamily="2" charset="0"/>
              <a:ea typeface="ヒラギノ丸ゴ Pro W4"/>
              <a:cs typeface="Times New Roman"/>
            </a:endParaRPr>
          </a:p>
        </p:txBody>
      </p:sp>
      <p:sp>
        <p:nvSpPr>
          <p:cNvPr id="2" name="TextBox 1">
            <a:extLst>
              <a:ext uri="{FF2B5EF4-FFF2-40B4-BE49-F238E27FC236}">
                <a16:creationId xmlns:a16="http://schemas.microsoft.com/office/drawing/2014/main" id="{B3E20E91-C4A6-D34C-9113-F404CF5DADD2}"/>
              </a:ext>
            </a:extLst>
          </p:cNvPr>
          <p:cNvSpPr txBox="1"/>
          <p:nvPr/>
        </p:nvSpPr>
        <p:spPr>
          <a:xfrm>
            <a:off x="314467" y="3586163"/>
            <a:ext cx="8158163" cy="646331"/>
          </a:xfrm>
          <a:prstGeom prst="rect">
            <a:avLst/>
          </a:prstGeom>
          <a:noFill/>
        </p:spPr>
        <p:txBody>
          <a:bodyPr wrap="square" lIns="91440" tIns="45720" rIns="91440" bIns="45720" rtlCol="0" anchor="t">
            <a:spAutoFit/>
          </a:bodyPr>
          <a:lstStyle/>
          <a:p>
            <a:pPr algn="ctr"/>
            <a:r>
              <a:rPr lang="en-US">
                <a:solidFill>
                  <a:schemeClr val="accent1">
                    <a:lumMod val="75000"/>
                  </a:schemeClr>
                </a:solidFill>
                <a:latin typeface="Optima" panose="02000503060000020004" pitchFamily="2" charset="0"/>
              </a:rPr>
              <a:t>Post-training Survey</a:t>
            </a:r>
          </a:p>
          <a:p>
            <a:pPr algn="ctr"/>
            <a:r>
              <a:rPr lang="en-US">
                <a:ea typeface="+mn-lt"/>
                <a:cs typeface="+mn-lt"/>
                <a:hlinkClick r:id="rId5"/>
              </a:rPr>
              <a:t>https://unco.co1.qualtrics.com/jfe/form/SV_emIg7RttCkHnARn</a:t>
            </a:r>
            <a:endParaRPr lang="en-US"/>
          </a:p>
        </p:txBody>
      </p:sp>
      <p:pic>
        <p:nvPicPr>
          <p:cNvPr id="3" name="Audio Recording Dec 15, 2020 at 2:56:19 PM" descr="Audio Recording Dec 15, 2020 at 2:56:19 PM">
            <a:hlinkClick r:id="" action="ppaction://media"/>
            <a:extLst>
              <a:ext uri="{FF2B5EF4-FFF2-40B4-BE49-F238E27FC236}">
                <a16:creationId xmlns:a16="http://schemas.microsoft.com/office/drawing/2014/main" id="{2DBE9B8A-8544-4911-955F-EC3CDC18D1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8772" y="91509"/>
            <a:ext cx="812800" cy="812800"/>
          </a:xfrm>
          <a:prstGeom prst="rect">
            <a:avLst/>
          </a:prstGeom>
          <a:solidFill>
            <a:srgbClr val="FFC000"/>
          </a:solidFill>
        </p:spPr>
      </p:pic>
    </p:spTree>
    <p:extLst>
      <p:ext uri="{BB962C8B-B14F-4D97-AF65-F5344CB8AC3E}">
        <p14:creationId xmlns:p14="http://schemas.microsoft.com/office/powerpoint/2010/main" val="247141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2219" y="0"/>
            <a:ext cx="5067300" cy="939800"/>
          </a:xfrm>
          <a:prstGeom prst="rect">
            <a:avLst/>
          </a:prstGeom>
        </p:spPr>
      </p:pic>
      <p:sp>
        <p:nvSpPr>
          <p:cNvPr id="8" name="Title 1"/>
          <p:cNvSpPr txBox="1">
            <a:spLocks/>
          </p:cNvSpPr>
          <p:nvPr/>
        </p:nvSpPr>
        <p:spPr>
          <a:xfrm>
            <a:off x="190479" y="169333"/>
            <a:ext cx="4367407" cy="6487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Post-training survey</a:t>
            </a:r>
          </a:p>
        </p:txBody>
      </p:sp>
      <p:sp>
        <p:nvSpPr>
          <p:cNvPr id="9" name="Text Box 19"/>
          <p:cNvSpPr txBox="1"/>
          <p:nvPr/>
        </p:nvSpPr>
        <p:spPr>
          <a:xfrm>
            <a:off x="190249" y="1441060"/>
            <a:ext cx="8156433" cy="169160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2400" b="1">
                <a:solidFill>
                  <a:schemeClr val="tx2"/>
                </a:solidFill>
                <a:effectLst/>
                <a:latin typeface="Optima"/>
                <a:ea typeface="ヒラギノ丸ゴ Pro W4"/>
                <a:cs typeface="Times New Roman"/>
              </a:rPr>
              <a:t>Please fill out the survey below </a:t>
            </a:r>
            <a:r>
              <a:rPr lang="en-US" sz="2400" b="1">
                <a:solidFill>
                  <a:schemeClr val="tx2"/>
                </a:solidFill>
                <a:latin typeface="Optima"/>
                <a:ea typeface="ヒラギノ丸ゴ Pro W4"/>
                <a:cs typeface="Times New Roman"/>
              </a:rPr>
              <a:t>regarding how you feel about your ability to implement group interventions with fidelity after completing this training</a:t>
            </a:r>
            <a:r>
              <a:rPr lang="en-US" sz="2400" b="1">
                <a:solidFill>
                  <a:schemeClr val="tx2"/>
                </a:solidFill>
                <a:effectLst/>
                <a:latin typeface="Optima"/>
                <a:ea typeface="ヒラギノ丸ゴ Pro W4"/>
                <a:cs typeface="Times New Roman"/>
              </a:rPr>
              <a:t>.</a:t>
            </a:r>
            <a:endParaRPr lang="en-US">
              <a:solidFill>
                <a:schemeClr val="tx2"/>
              </a:solidFill>
              <a:cs typeface="Calibri"/>
            </a:endParaRPr>
          </a:p>
        </p:txBody>
      </p:sp>
      <p:sp>
        <p:nvSpPr>
          <p:cNvPr id="2" name="TextBox 1">
            <a:extLst>
              <a:ext uri="{FF2B5EF4-FFF2-40B4-BE49-F238E27FC236}">
                <a16:creationId xmlns:a16="http://schemas.microsoft.com/office/drawing/2014/main" id="{D7DCC9AA-F3F4-4B1F-99B8-6B001C649736}"/>
              </a:ext>
            </a:extLst>
          </p:cNvPr>
          <p:cNvSpPr txBox="1"/>
          <p:nvPr/>
        </p:nvSpPr>
        <p:spPr>
          <a:xfrm>
            <a:off x="388962" y="3200400"/>
            <a:ext cx="76154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latin typeface="Optima"/>
              </a:rPr>
              <a:t>Post-training</a:t>
            </a:r>
            <a:r>
              <a:rPr lang="en-US">
                <a:solidFill>
                  <a:schemeClr val="tx2"/>
                </a:solidFill>
                <a:latin typeface="Optima"/>
                <a:ea typeface="+mn-lt"/>
                <a:cs typeface="+mn-lt"/>
              </a:rPr>
              <a:t> Survey</a:t>
            </a:r>
            <a:endParaRPr lang="en-US">
              <a:solidFill>
                <a:schemeClr val="tx2"/>
              </a:solidFill>
              <a:cs typeface="Calibri"/>
            </a:endParaRPr>
          </a:p>
          <a:p>
            <a:pPr algn="ctr"/>
            <a:r>
              <a:rPr lang="en-US">
                <a:solidFill>
                  <a:schemeClr val="accent1">
                    <a:lumMod val="75000"/>
                  </a:schemeClr>
                </a:solidFill>
                <a:ea typeface="+mn-lt"/>
                <a:cs typeface="+mn-lt"/>
                <a:hlinkClick r:id="rId3">
                  <a:extLst>
                    <a:ext uri="{A12FA001-AC4F-418D-AE19-62706E023703}">
                      <ahyp:hlinkClr xmlns:ahyp="http://schemas.microsoft.com/office/drawing/2018/hyperlinkcolor" val="tx"/>
                    </a:ext>
                  </a:extLst>
                </a:hlinkClick>
              </a:rPr>
              <a:t>https://unco.co1.qualtrics.com/jfe/form/SV_3yHFMO7KRSkYxU1</a:t>
            </a:r>
            <a:endParaRPr lang="en-US">
              <a:solidFill>
                <a:schemeClr val="accent1">
                  <a:lumMod val="75000"/>
                </a:schemeClr>
              </a:solidFill>
            </a:endParaRPr>
          </a:p>
        </p:txBody>
      </p:sp>
      <p:pic>
        <p:nvPicPr>
          <p:cNvPr id="1026" name="Picture 2">
            <a:extLst>
              <a:ext uri="{FF2B5EF4-FFF2-40B4-BE49-F238E27FC236}">
                <a16:creationId xmlns:a16="http://schemas.microsoft.com/office/drawing/2014/main" id="{70BF33A9-CBAD-2742-BAC8-58F706ACF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062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able&#10;&#10;Description automatically generated">
            <a:extLst>
              <a:ext uri="{FF2B5EF4-FFF2-40B4-BE49-F238E27FC236}">
                <a16:creationId xmlns:a16="http://schemas.microsoft.com/office/drawing/2014/main" id="{5785F769-0CC3-45C1-9F70-4A54BC10CB07}"/>
              </a:ext>
            </a:extLst>
          </p:cNvPr>
          <p:cNvPicPr>
            <a:picLocks noChangeAspect="1"/>
          </p:cNvPicPr>
          <p:nvPr/>
        </p:nvPicPr>
        <p:blipFill rotWithShape="1">
          <a:blip r:embed="rId2"/>
          <a:srcRect l="31" t="1326" r="-150"/>
          <a:stretch/>
        </p:blipFill>
        <p:spPr>
          <a:xfrm>
            <a:off x="-2810" y="805750"/>
            <a:ext cx="9159318" cy="5105331"/>
          </a:xfrm>
          <a:prstGeom prst="rect">
            <a:avLst/>
          </a:prstGeom>
          <a:noFill/>
        </p:spPr>
      </p:pic>
    </p:spTree>
    <p:extLst>
      <p:ext uri="{BB962C8B-B14F-4D97-AF65-F5344CB8AC3E}">
        <p14:creationId xmlns:p14="http://schemas.microsoft.com/office/powerpoint/2010/main" val="3175613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FF286E-6F7F-5148-9898-39EB13C06013}"/>
              </a:ext>
            </a:extLst>
          </p:cNvPr>
          <p:cNvSpPr>
            <a:spLocks noGrp="1"/>
          </p:cNvSpPr>
          <p:nvPr>
            <p:ph type="title"/>
          </p:nvPr>
        </p:nvSpPr>
        <p:spPr>
          <a:xfrm>
            <a:off x="447718" y="4695224"/>
            <a:ext cx="8504075" cy="1362075"/>
          </a:xfrm>
        </p:spPr>
        <p:txBody>
          <a:bodyPr lIns="91440" tIns="45720" rIns="91440" bIns="45720" anchor="t"/>
          <a:lstStyle/>
          <a:p>
            <a:r>
              <a:rPr lang="en-US" dirty="0">
                <a:solidFill>
                  <a:schemeClr val="tx2"/>
                </a:solidFill>
                <a:latin typeface="Optima"/>
              </a:rPr>
              <a:t>Evidence-based Interventions for trauma and </a:t>
            </a:r>
            <a:br>
              <a:rPr lang="en-US" dirty="0">
                <a:solidFill>
                  <a:schemeClr val="tx2"/>
                </a:solidFill>
                <a:latin typeface="Optima"/>
              </a:rPr>
            </a:br>
            <a:r>
              <a:rPr lang="en-US" dirty="0">
                <a:solidFill>
                  <a:schemeClr val="tx2"/>
                </a:solidFill>
                <a:latin typeface="Optima"/>
              </a:rPr>
              <a:t>suicide prevention</a:t>
            </a:r>
            <a:endParaRPr lang="en-US" dirty="0">
              <a:solidFill>
                <a:schemeClr val="tx2"/>
              </a:solidFill>
              <a:latin typeface="Optima" panose="02000503060000020004" pitchFamily="2" charset="0"/>
            </a:endParaRPr>
          </a:p>
        </p:txBody>
      </p:sp>
      <p:pic>
        <p:nvPicPr>
          <p:cNvPr id="3" name="Picture 5" descr="A picture containing building, bed, sitting, made&#10;&#10;Description automatically generated">
            <a:extLst>
              <a:ext uri="{FF2B5EF4-FFF2-40B4-BE49-F238E27FC236}">
                <a16:creationId xmlns:a16="http://schemas.microsoft.com/office/drawing/2014/main" id="{D67FBC17-F849-4E81-82CD-206C10BD0157}"/>
              </a:ext>
            </a:extLst>
          </p:cNvPr>
          <p:cNvPicPr>
            <a:picLocks noChangeAspect="1"/>
          </p:cNvPicPr>
          <p:nvPr/>
        </p:nvPicPr>
        <p:blipFill>
          <a:blip r:embed="rId4"/>
          <a:stretch>
            <a:fillRect/>
          </a:stretch>
        </p:blipFill>
        <p:spPr>
          <a:xfrm>
            <a:off x="1655806" y="585117"/>
            <a:ext cx="5825524" cy="3889173"/>
          </a:xfrm>
          <a:prstGeom prst="rect">
            <a:avLst/>
          </a:prstGeom>
        </p:spPr>
      </p:pic>
      <p:pic>
        <p:nvPicPr>
          <p:cNvPr id="5" name="GRIP TS EBI Slide Z">
            <a:hlinkClick r:id="" action="ppaction://media"/>
            <a:extLst>
              <a:ext uri="{FF2B5EF4-FFF2-40B4-BE49-F238E27FC236}">
                <a16:creationId xmlns:a16="http://schemas.microsoft.com/office/drawing/2014/main" id="{099AB98B-516E-48A1-BBCC-6FB3C8E0F5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1544" y="144974"/>
            <a:ext cx="730250" cy="730250"/>
          </a:xfrm>
          <a:prstGeom prst="rect">
            <a:avLst/>
          </a:prstGeom>
        </p:spPr>
      </p:pic>
    </p:spTree>
    <p:extLst>
      <p:ext uri="{BB962C8B-B14F-4D97-AF65-F5344CB8AC3E}">
        <p14:creationId xmlns:p14="http://schemas.microsoft.com/office/powerpoint/2010/main" val="1568844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a:xfrm>
            <a:off x="195308" y="181243"/>
            <a:ext cx="8520600" cy="763600"/>
          </a:xfrm>
        </p:spPr>
        <p:txBody>
          <a:bodyPr/>
          <a:lstStyle/>
          <a:p>
            <a:r>
              <a:rPr lang="en-US" sz="3600" b="1">
                <a:solidFill>
                  <a:schemeClr val="tx2"/>
                </a:solidFill>
                <a:latin typeface="Optima"/>
              </a:rPr>
              <a:t>Cognitive Behavioral Intervention</a:t>
            </a:r>
            <a:br>
              <a:rPr lang="en-US" sz="3600" b="1">
                <a:solidFill>
                  <a:schemeClr val="tx2"/>
                </a:solidFill>
                <a:latin typeface="Optima"/>
              </a:rPr>
            </a:br>
            <a:r>
              <a:rPr lang="en-US" sz="3600" b="1">
                <a:solidFill>
                  <a:schemeClr val="tx2"/>
                </a:solidFill>
                <a:latin typeface="Optima"/>
              </a:rPr>
              <a:t>for Trauma in Schools (CBITS)</a:t>
            </a:r>
            <a:endParaRPr lang="en-US">
              <a:solidFill>
                <a:schemeClr val="tx2"/>
              </a:solidFill>
            </a:endParaRP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813146" y="1760645"/>
            <a:ext cx="4260300" cy="3060114"/>
          </a:xfrm>
        </p:spPr>
        <p:txBody>
          <a:bodyPr/>
          <a:lstStyle/>
          <a:p>
            <a:pPr marL="400050" indent="-285750"/>
            <a:r>
              <a:rPr lang="en-US" sz="1600">
                <a:solidFill>
                  <a:schemeClr val="tx2"/>
                </a:solidFill>
                <a:latin typeface="Optima"/>
                <a:ea typeface="+mn-lt"/>
                <a:cs typeface="+mn-lt"/>
              </a:rPr>
              <a:t>School-based group and individual intervention for students in grades 3-8 (ages 6-12) who have experienced some form of trauma in their lives</a:t>
            </a:r>
            <a:endParaRPr lang="en-US" sz="3600" b="1">
              <a:solidFill>
                <a:schemeClr val="tx2"/>
              </a:solidFill>
              <a:latin typeface="Optima" panose="02000503060000020004" pitchFamily="2" charset="0"/>
              <a:ea typeface="+mn-lt"/>
              <a:cs typeface="+mn-lt"/>
            </a:endParaRPr>
          </a:p>
          <a:p>
            <a:pPr>
              <a:lnSpc>
                <a:spcPct val="90000"/>
              </a:lnSpc>
              <a:spcBef>
                <a:spcPts val="1000"/>
              </a:spcBef>
            </a:pPr>
            <a:r>
              <a:rPr lang="en-US" sz="1600">
                <a:solidFill>
                  <a:schemeClr val="tx2"/>
                </a:solidFill>
                <a:latin typeface="Optima"/>
                <a:ea typeface="+mn-lt"/>
                <a:cs typeface="+mn-lt"/>
              </a:rPr>
              <a:t>Designed to reduce symptoms of PTSD, depression, and behavioral problems (e.g., school violence, physical abuse, domestic violence, death, and natural disasters) </a:t>
            </a:r>
          </a:p>
          <a:p>
            <a:pPr>
              <a:lnSpc>
                <a:spcPct val="90000"/>
              </a:lnSpc>
              <a:spcBef>
                <a:spcPts val="1000"/>
              </a:spcBef>
            </a:pPr>
            <a:r>
              <a:rPr lang="en-US" sz="1600">
                <a:solidFill>
                  <a:schemeClr val="tx2"/>
                </a:solidFill>
                <a:latin typeface="Optima"/>
                <a:ea typeface="+mn-lt"/>
                <a:cs typeface="+mn-lt"/>
              </a:rPr>
              <a:t>Also strives to improve peer and parent support, enhance coping skills</a:t>
            </a:r>
          </a:p>
          <a:p>
            <a:pPr>
              <a:lnSpc>
                <a:spcPct val="90000"/>
              </a:lnSpc>
              <a:spcBef>
                <a:spcPts val="1000"/>
              </a:spcBef>
            </a:pPr>
            <a:r>
              <a:rPr lang="en-US" sz="1600">
                <a:solidFill>
                  <a:schemeClr val="tx2"/>
                </a:solidFill>
                <a:latin typeface="Optima"/>
                <a:ea typeface="+mn-lt"/>
                <a:cs typeface="+mn-lt"/>
              </a:rPr>
              <a:t>10 group sessions and 1-3 individual sessions, designed to be delivered in school setting *Also offers 2 parent psychoeducational sessions and 1 teacher educational session</a:t>
            </a:r>
            <a:endParaRPr lang="en-US" sz="1600">
              <a:solidFill>
                <a:schemeClr val="tx2"/>
              </a:solidFill>
              <a:latin typeface="Optima"/>
            </a:endParaRPr>
          </a:p>
        </p:txBody>
      </p:sp>
      <p:sp>
        <p:nvSpPr>
          <p:cNvPr id="2" name="TextBox 1">
            <a:extLst>
              <a:ext uri="{FF2B5EF4-FFF2-40B4-BE49-F238E27FC236}">
                <a16:creationId xmlns:a16="http://schemas.microsoft.com/office/drawing/2014/main" id="{E30986D5-A031-E94F-B7BE-EEC176F96E55}"/>
              </a:ext>
            </a:extLst>
          </p:cNvPr>
          <p:cNvSpPr txBox="1"/>
          <p:nvPr/>
        </p:nvSpPr>
        <p:spPr>
          <a:xfrm>
            <a:off x="5077061" y="5808710"/>
            <a:ext cx="3937032" cy="307777"/>
          </a:xfrm>
          <a:prstGeom prst="rect">
            <a:avLst/>
          </a:prstGeom>
          <a:noFill/>
        </p:spPr>
        <p:txBody>
          <a:bodyPr wrap="square" lIns="91440" tIns="45720" rIns="91440" bIns="45720" rtlCol="0" anchor="t">
            <a:spAutoFit/>
          </a:bodyPr>
          <a:lstStyle/>
          <a:p>
            <a:r>
              <a:rPr lang="en-US" sz="1400">
                <a:solidFill>
                  <a:schemeClr val="accent1">
                    <a:lumMod val="75000"/>
                  </a:schemeClr>
                </a:solidFill>
                <a:latin typeface="+mj-lt"/>
                <a:hlinkClick r:id="rId3">
                  <a:extLst>
                    <a:ext uri="{A12FA001-AC4F-418D-AE19-62706E023703}">
                      <ahyp:hlinkClr xmlns:ahyp="http://schemas.microsoft.com/office/drawing/2018/hyperlinkcolor" val="tx"/>
                    </a:ext>
                  </a:extLst>
                </a:hlinkClick>
              </a:rPr>
              <a:t>Download Second Edition Manual for free here</a:t>
            </a:r>
            <a:endParaRPr lang="en-US">
              <a:solidFill>
                <a:schemeClr val="accent1">
                  <a:lumMod val="75000"/>
                </a:schemeClr>
              </a:solidFill>
            </a:endParaRPr>
          </a:p>
        </p:txBody>
      </p:sp>
      <p:pic>
        <p:nvPicPr>
          <p:cNvPr id="7" name="Picture 8" descr="A close up of a piece of paper&#10;&#10;Description automatically generated">
            <a:extLst>
              <a:ext uri="{FF2B5EF4-FFF2-40B4-BE49-F238E27FC236}">
                <a16:creationId xmlns:a16="http://schemas.microsoft.com/office/drawing/2014/main" id="{A82B28A8-888D-46DB-9665-72BCBC35D90F}"/>
              </a:ext>
            </a:extLst>
          </p:cNvPr>
          <p:cNvPicPr>
            <a:picLocks noChangeAspect="1"/>
          </p:cNvPicPr>
          <p:nvPr/>
        </p:nvPicPr>
        <p:blipFill>
          <a:blip r:embed="rId4"/>
          <a:stretch>
            <a:fillRect/>
          </a:stretch>
        </p:blipFill>
        <p:spPr>
          <a:xfrm>
            <a:off x="5466335" y="1654133"/>
            <a:ext cx="2907062" cy="3761729"/>
          </a:xfrm>
          <a:prstGeom prst="rect">
            <a:avLst/>
          </a:prstGeom>
        </p:spPr>
      </p:pic>
      <p:sp>
        <p:nvSpPr>
          <p:cNvPr id="9" name="TextBox 8">
            <a:extLst>
              <a:ext uri="{FF2B5EF4-FFF2-40B4-BE49-F238E27FC236}">
                <a16:creationId xmlns:a16="http://schemas.microsoft.com/office/drawing/2014/main" id="{D18C70F3-43DF-41B4-BB97-D61BB0A73BE8}"/>
              </a:ext>
            </a:extLst>
          </p:cNvPr>
          <p:cNvSpPr txBox="1"/>
          <p:nvPr/>
        </p:nvSpPr>
        <p:spPr>
          <a:xfrm>
            <a:off x="5077061" y="5417412"/>
            <a:ext cx="3937032" cy="307777"/>
          </a:xfrm>
          <a:prstGeom prst="rect">
            <a:avLst/>
          </a:prstGeom>
          <a:noFill/>
        </p:spPr>
        <p:txBody>
          <a:bodyPr wrap="square" lIns="91440" tIns="45720" rIns="91440" bIns="45720" rtlCol="0" anchor="t">
            <a:spAutoFit/>
          </a:bodyPr>
          <a:lstStyle/>
          <a:p>
            <a:r>
              <a:rPr lang="en-US" sz="1400">
                <a:solidFill>
                  <a:schemeClr val="accent1">
                    <a:lumMod val="75000"/>
                  </a:schemeClr>
                </a:solidFill>
                <a:latin typeface="+mj-lt"/>
                <a:hlinkClick r:id="rId5">
                  <a:extLst>
                    <a:ext uri="{A12FA001-AC4F-418D-AE19-62706E023703}">
                      <ahyp:hlinkClr xmlns:ahyp="http://schemas.microsoft.com/office/drawing/2018/hyperlinkcolor" val="tx"/>
                    </a:ext>
                  </a:extLst>
                </a:hlinkClick>
              </a:rPr>
              <a:t>CBITS</a:t>
            </a:r>
            <a:endParaRPr lang="en-US"/>
          </a:p>
        </p:txBody>
      </p:sp>
    </p:spTree>
    <p:extLst>
      <p:ext uri="{BB962C8B-B14F-4D97-AF65-F5344CB8AC3E}">
        <p14:creationId xmlns:p14="http://schemas.microsoft.com/office/powerpoint/2010/main" val="389102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a:xfrm>
            <a:off x="195308" y="210504"/>
            <a:ext cx="8520600" cy="763600"/>
          </a:xfrm>
        </p:spPr>
        <p:txBody>
          <a:bodyPr/>
          <a:lstStyle/>
          <a:p>
            <a:r>
              <a:rPr lang="en-US" sz="3600" b="1">
                <a:solidFill>
                  <a:schemeClr val="tx2"/>
                </a:solidFill>
                <a:latin typeface="Optima"/>
              </a:rPr>
              <a:t>Combined Parent-Child </a:t>
            </a:r>
            <a:br>
              <a:rPr lang="en-US" sz="3600" b="1">
                <a:solidFill>
                  <a:schemeClr val="tx2"/>
                </a:solidFill>
                <a:latin typeface="Optima"/>
              </a:rPr>
            </a:br>
            <a:r>
              <a:rPr lang="en-US" sz="3600" b="1">
                <a:solidFill>
                  <a:schemeClr val="tx2"/>
                </a:solidFill>
                <a:latin typeface="Optima"/>
              </a:rPr>
              <a:t>Cognitive Behavioral Therapy (CPC-CBT)</a:t>
            </a:r>
            <a:endParaRPr lang="en-US">
              <a:solidFill>
                <a:schemeClr val="tx2"/>
              </a:solidFill>
            </a:endParaRP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487468" y="1535177"/>
            <a:ext cx="4886197" cy="3060114"/>
          </a:xfrm>
        </p:spPr>
        <p:txBody>
          <a:bodyPr/>
          <a:lstStyle/>
          <a:p>
            <a:pPr marL="400050" indent="-285750"/>
            <a:endParaRPr lang="en-US" sz="1400">
              <a:solidFill>
                <a:schemeClr val="bg1">
                  <a:lumMod val="75000"/>
                  <a:lumOff val="25000"/>
                </a:schemeClr>
              </a:solidFill>
              <a:latin typeface="Optima" panose="02000503060000020004" pitchFamily="2" charset="0"/>
              <a:ea typeface="+mn-lt"/>
              <a:cs typeface="+mn-lt"/>
            </a:endParaRPr>
          </a:p>
          <a:p>
            <a:pPr fontAlgn="base"/>
            <a:r>
              <a:rPr lang="en-US" sz="1400">
                <a:solidFill>
                  <a:schemeClr val="tx2"/>
                </a:solidFill>
                <a:latin typeface="Optima"/>
              </a:rPr>
              <a:t>Based in CBT, suited for ages 3-17 and parents or caregivers​</a:t>
            </a:r>
          </a:p>
          <a:p>
            <a:pPr fontAlgn="base"/>
            <a:r>
              <a:rPr lang="en-US" sz="1400">
                <a:solidFill>
                  <a:schemeClr val="tx2"/>
                </a:solidFill>
                <a:latin typeface="Optima"/>
              </a:rPr>
              <a:t>Structured group or individual treatment program that targets a more severe population than other programs. Often includes families in which child physical abuse by parents has occurred, and parents who have reported significant stress and fear that they may lose control and hurt their child.​</a:t>
            </a:r>
          </a:p>
          <a:p>
            <a:pPr fontAlgn="base"/>
            <a:r>
              <a:rPr lang="en-US" sz="1400">
                <a:solidFill>
                  <a:schemeClr val="tx2"/>
                </a:solidFill>
                <a:latin typeface="Optima"/>
              </a:rPr>
              <a:t>Goals: reduce children’s PTSD symptoms and behavior problems while improving parenting skills and parent-child relationships, reduce use of corporal punishment, offer healthier home​</a:t>
            </a:r>
          </a:p>
          <a:p>
            <a:pPr fontAlgn="base"/>
            <a:r>
              <a:rPr lang="en-US" sz="1400">
                <a:solidFill>
                  <a:schemeClr val="tx2"/>
                </a:solidFill>
                <a:latin typeface="Optima"/>
              </a:rPr>
              <a:t>16-20 sessions that are 2 hours each​</a:t>
            </a:r>
          </a:p>
          <a:p>
            <a:pPr fontAlgn="base"/>
            <a:r>
              <a:rPr lang="en-US" sz="1400">
                <a:solidFill>
                  <a:schemeClr val="tx2"/>
                </a:solidFill>
                <a:latin typeface="Optima"/>
              </a:rPr>
              <a:t>4 session phases: engagement, skill building, safety, and clarification​</a:t>
            </a:r>
          </a:p>
          <a:p>
            <a:pPr fontAlgn="base"/>
            <a:r>
              <a:rPr lang="en-US" sz="1400">
                <a:solidFill>
                  <a:schemeClr val="tx2"/>
                </a:solidFill>
                <a:latin typeface="Optima"/>
              </a:rPr>
              <a:t>Group leaders also conduct child- and parent-only sessions</a:t>
            </a:r>
          </a:p>
        </p:txBody>
      </p:sp>
      <p:sp>
        <p:nvSpPr>
          <p:cNvPr id="2" name="TextBox 1">
            <a:extLst>
              <a:ext uri="{FF2B5EF4-FFF2-40B4-BE49-F238E27FC236}">
                <a16:creationId xmlns:a16="http://schemas.microsoft.com/office/drawing/2014/main" id="{E30986D5-A031-E94F-B7BE-EEC176F96E55}"/>
              </a:ext>
            </a:extLst>
          </p:cNvPr>
          <p:cNvSpPr txBox="1"/>
          <p:nvPr/>
        </p:nvSpPr>
        <p:spPr>
          <a:xfrm>
            <a:off x="5077061" y="6069575"/>
            <a:ext cx="3937032" cy="307777"/>
          </a:xfrm>
          <a:prstGeom prst="rect">
            <a:avLst/>
          </a:prstGeom>
          <a:noFill/>
        </p:spPr>
        <p:txBody>
          <a:bodyPr wrap="square" lIns="91440" tIns="45720" rIns="91440" bIns="45720" rtlCol="0" anchor="t">
            <a:spAutoFit/>
          </a:bodyPr>
          <a:lstStyle/>
          <a:p>
            <a:r>
              <a:rPr lang="en-US" sz="1400">
                <a:solidFill>
                  <a:schemeClr val="accent1">
                    <a:lumMod val="50000"/>
                  </a:schemeClr>
                </a:solidFill>
                <a:latin typeface="+mj-lt"/>
                <a:hlinkClick r:id="rId3">
                  <a:extLst>
                    <a:ext uri="{A12FA001-AC4F-418D-AE19-62706E023703}">
                      <ahyp:hlinkClr xmlns:ahyp="http://schemas.microsoft.com/office/drawing/2018/hyperlinkcolor" val="tx"/>
                    </a:ext>
                  </a:extLst>
                </a:hlinkClick>
              </a:rPr>
              <a:t>CPC-CBT Handouts and Forms</a:t>
            </a:r>
            <a:endParaRPr lang="en-US">
              <a:solidFill>
                <a:schemeClr val="accent1">
                  <a:lumMod val="50000"/>
                </a:schemeClr>
              </a:solidFill>
            </a:endParaRPr>
          </a:p>
        </p:txBody>
      </p:sp>
      <p:sp>
        <p:nvSpPr>
          <p:cNvPr id="9" name="TextBox 8">
            <a:extLst>
              <a:ext uri="{FF2B5EF4-FFF2-40B4-BE49-F238E27FC236}">
                <a16:creationId xmlns:a16="http://schemas.microsoft.com/office/drawing/2014/main" id="{D18C70F3-43DF-41B4-BB97-D61BB0A73BE8}"/>
              </a:ext>
            </a:extLst>
          </p:cNvPr>
          <p:cNvSpPr txBox="1"/>
          <p:nvPr/>
        </p:nvSpPr>
        <p:spPr>
          <a:xfrm>
            <a:off x="5077061" y="5417412"/>
            <a:ext cx="3937032" cy="523220"/>
          </a:xfrm>
          <a:prstGeom prst="rect">
            <a:avLst/>
          </a:prstGeom>
          <a:noFill/>
        </p:spPr>
        <p:txBody>
          <a:bodyPr wrap="square" lIns="91440" tIns="45720" rIns="91440" bIns="45720" rtlCol="0" anchor="t">
            <a:spAutoFit/>
          </a:bodyPr>
          <a:lstStyle/>
          <a:p>
            <a:r>
              <a:rPr lang="en-US" sz="1400">
                <a:solidFill>
                  <a:schemeClr val="accent1">
                    <a:lumMod val="50000"/>
                  </a:schemeClr>
                </a:solidFill>
                <a:latin typeface="+mj-lt"/>
                <a:hlinkClick r:id="rId4">
                  <a:extLst>
                    <a:ext uri="{A12FA001-AC4F-418D-AE19-62706E023703}">
                      <ahyp:hlinkClr xmlns:ahyp="http://schemas.microsoft.com/office/drawing/2018/hyperlinkcolor" val="tx"/>
                    </a:ext>
                  </a:extLst>
                </a:hlinkClick>
              </a:rPr>
              <a:t>Fact Sheet from The National Child Traumatic </a:t>
            </a:r>
            <a:endParaRPr lang="en-US">
              <a:solidFill>
                <a:schemeClr val="accent1">
                  <a:lumMod val="50000"/>
                </a:schemeClr>
              </a:solidFill>
              <a:latin typeface="+mj-lt"/>
              <a:hlinkClick r:id="rId4">
                <a:extLst>
                  <a:ext uri="{A12FA001-AC4F-418D-AE19-62706E023703}">
                    <ahyp:hlinkClr xmlns:ahyp="http://schemas.microsoft.com/office/drawing/2018/hyperlinkcolor" val="tx"/>
                  </a:ext>
                </a:extLst>
              </a:hlinkClick>
            </a:endParaRPr>
          </a:p>
          <a:p>
            <a:r>
              <a:rPr lang="en-US" sz="1400">
                <a:solidFill>
                  <a:schemeClr val="accent1">
                    <a:lumMod val="50000"/>
                  </a:schemeClr>
                </a:solidFill>
                <a:latin typeface="+mj-lt"/>
                <a:hlinkClick r:id="rId4">
                  <a:extLst>
                    <a:ext uri="{A12FA001-AC4F-418D-AE19-62706E023703}">
                      <ahyp:hlinkClr xmlns:ahyp="http://schemas.microsoft.com/office/drawing/2018/hyperlinkcolor" val="tx"/>
                    </a:ext>
                  </a:extLst>
                </a:hlinkClick>
              </a:rPr>
              <a:t>Stress Network (NCTSN)</a:t>
            </a:r>
            <a:endParaRPr lang="en-US">
              <a:solidFill>
                <a:schemeClr val="accent1">
                  <a:lumMod val="50000"/>
                </a:schemeClr>
              </a:solidFill>
              <a:cs typeface="Calibri"/>
            </a:endParaRPr>
          </a:p>
        </p:txBody>
      </p:sp>
      <p:pic>
        <p:nvPicPr>
          <p:cNvPr id="3" name="Picture 3" descr="Graphical user interface, website&#10;&#10;Description automatically generated">
            <a:extLst>
              <a:ext uri="{FF2B5EF4-FFF2-40B4-BE49-F238E27FC236}">
                <a16:creationId xmlns:a16="http://schemas.microsoft.com/office/drawing/2014/main" id="{658C8B6A-2E67-4CCC-B0BA-BB125AE7BCF8}"/>
              </a:ext>
            </a:extLst>
          </p:cNvPr>
          <p:cNvPicPr>
            <a:picLocks noChangeAspect="1"/>
          </p:cNvPicPr>
          <p:nvPr/>
        </p:nvPicPr>
        <p:blipFill>
          <a:blip r:embed="rId5"/>
          <a:stretch>
            <a:fillRect/>
          </a:stretch>
        </p:blipFill>
        <p:spPr>
          <a:xfrm>
            <a:off x="5673977" y="1766964"/>
            <a:ext cx="2743200" cy="3509974"/>
          </a:xfrm>
          <a:prstGeom prst="rect">
            <a:avLst/>
          </a:prstGeom>
        </p:spPr>
      </p:pic>
    </p:spTree>
    <p:extLst>
      <p:ext uri="{BB962C8B-B14F-4D97-AF65-F5344CB8AC3E}">
        <p14:creationId xmlns:p14="http://schemas.microsoft.com/office/powerpoint/2010/main" val="42523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39F0E0A-5515-4AD0-A3A5-8234CC7A6B14}"/>
              </a:ext>
            </a:extLst>
          </p:cNvPr>
          <p:cNvSpPr>
            <a:spLocks noGrp="1"/>
          </p:cNvSpPr>
          <p:nvPr>
            <p:ph type="title"/>
          </p:nvPr>
        </p:nvSpPr>
        <p:spPr>
          <a:xfrm>
            <a:off x="195308" y="181243"/>
            <a:ext cx="8520600" cy="763600"/>
          </a:xfrm>
        </p:spPr>
        <p:txBody>
          <a:bodyPr/>
          <a:lstStyle/>
          <a:p>
            <a:r>
              <a:rPr lang="en-US" sz="3600" b="1">
                <a:solidFill>
                  <a:schemeClr val="tx2"/>
                </a:solidFill>
                <a:latin typeface="Optima"/>
              </a:rPr>
              <a:t>The Grief and Trauma Intervention</a:t>
            </a:r>
            <a:br>
              <a:rPr lang="en-US" sz="3600" b="1">
                <a:solidFill>
                  <a:schemeClr val="tx2"/>
                </a:solidFill>
                <a:latin typeface="Optima"/>
              </a:rPr>
            </a:br>
            <a:r>
              <a:rPr lang="en-US" sz="3600" b="1">
                <a:solidFill>
                  <a:schemeClr val="tx2"/>
                </a:solidFill>
                <a:latin typeface="Optima"/>
              </a:rPr>
              <a:t>(GTI) for Children</a:t>
            </a:r>
            <a:endParaRPr lang="en-US">
              <a:solidFill>
                <a:schemeClr val="tx2"/>
              </a:solidFill>
            </a:endParaRPr>
          </a:p>
        </p:txBody>
      </p:sp>
      <p:sp>
        <p:nvSpPr>
          <p:cNvPr id="8" name="Text Placeholder 2">
            <a:extLst>
              <a:ext uri="{FF2B5EF4-FFF2-40B4-BE49-F238E27FC236}">
                <a16:creationId xmlns:a16="http://schemas.microsoft.com/office/drawing/2014/main" id="{F05DD47A-332E-4B0E-99AF-EB452F7411F9}"/>
              </a:ext>
            </a:extLst>
          </p:cNvPr>
          <p:cNvSpPr>
            <a:spLocks noGrp="1"/>
          </p:cNvSpPr>
          <p:nvPr>
            <p:ph type="body" idx="1"/>
          </p:nvPr>
        </p:nvSpPr>
        <p:spPr>
          <a:xfrm>
            <a:off x="1139868" y="1760645"/>
            <a:ext cx="3682653" cy="4102982"/>
          </a:xfrm>
        </p:spPr>
        <p:txBody>
          <a:bodyPr/>
          <a:lstStyle/>
          <a:p>
            <a:pPr fontAlgn="base"/>
            <a:r>
              <a:rPr lang="en-US" sz="1600">
                <a:solidFill>
                  <a:schemeClr val="tx2"/>
                </a:solidFill>
                <a:latin typeface="Optima"/>
              </a:rPr>
              <a:t>Individual or group intervention designed for ages 6-12 with posttraumatic stress due to witnessing or being a direct victim of one or more types of violence or a disaster.​</a:t>
            </a:r>
          </a:p>
          <a:p>
            <a:pPr fontAlgn="base"/>
            <a:r>
              <a:rPr lang="en-US" sz="1600">
                <a:solidFill>
                  <a:schemeClr val="tx2"/>
                </a:solidFill>
                <a:latin typeface="Optima"/>
              </a:rPr>
              <a:t>10 sessions of approximately 1 hour each. Also 1 session conducted with parents and 1 individual session with the child if delivered in group setting.​</a:t>
            </a:r>
          </a:p>
          <a:p>
            <a:pPr fontAlgn="base"/>
            <a:r>
              <a:rPr lang="en-US" sz="1600">
                <a:solidFill>
                  <a:schemeClr val="tx2"/>
                </a:solidFill>
                <a:latin typeface="Optima"/>
              </a:rPr>
              <a:t>Methods: art, drama, and play, while focusing on dreams/nightmares, questioning, anger, and guilt​</a:t>
            </a:r>
          </a:p>
          <a:p>
            <a:pPr>
              <a:lnSpc>
                <a:spcPct val="90000"/>
              </a:lnSpc>
              <a:spcBef>
                <a:spcPts val="1000"/>
              </a:spcBef>
            </a:pPr>
            <a:endParaRPr lang="en-US" sz="1600">
              <a:solidFill>
                <a:schemeClr val="tx2"/>
              </a:solidFill>
              <a:latin typeface="Optima"/>
            </a:endParaRPr>
          </a:p>
        </p:txBody>
      </p:sp>
      <p:sp>
        <p:nvSpPr>
          <p:cNvPr id="2" name="TextBox 1">
            <a:extLst>
              <a:ext uri="{FF2B5EF4-FFF2-40B4-BE49-F238E27FC236}">
                <a16:creationId xmlns:a16="http://schemas.microsoft.com/office/drawing/2014/main" id="{E30986D5-A031-E94F-B7BE-EEC176F96E55}"/>
              </a:ext>
            </a:extLst>
          </p:cNvPr>
          <p:cNvSpPr txBox="1"/>
          <p:nvPr/>
        </p:nvSpPr>
        <p:spPr>
          <a:xfrm>
            <a:off x="5612520" y="5863627"/>
            <a:ext cx="3223087" cy="307777"/>
          </a:xfrm>
          <a:prstGeom prst="rect">
            <a:avLst/>
          </a:prstGeom>
          <a:noFill/>
        </p:spPr>
        <p:txBody>
          <a:bodyPr wrap="square" lIns="91440" tIns="45720" rIns="91440" bIns="45720" rtlCol="0" anchor="t">
            <a:spAutoFit/>
          </a:bodyPr>
          <a:lstStyle/>
          <a:p>
            <a:r>
              <a:rPr lang="en-US" sz="1400">
                <a:solidFill>
                  <a:schemeClr val="accent1">
                    <a:lumMod val="50000"/>
                  </a:schemeClr>
                </a:solidFill>
                <a:latin typeface="+mj-lt"/>
                <a:hlinkClick r:id="rId3">
                  <a:extLst>
                    <a:ext uri="{A12FA001-AC4F-418D-AE19-62706E023703}">
                      <ahyp:hlinkClr xmlns:ahyp="http://schemas.microsoft.com/office/drawing/2018/hyperlinkcolor" val="tx"/>
                    </a:ext>
                  </a:extLst>
                </a:hlinkClick>
              </a:rPr>
              <a:t>GTI for Children</a:t>
            </a:r>
            <a:endParaRPr lang="en-US">
              <a:solidFill>
                <a:schemeClr val="accent1">
                  <a:lumMod val="50000"/>
                </a:schemeClr>
              </a:solidFill>
            </a:endParaRPr>
          </a:p>
        </p:txBody>
      </p:sp>
      <p:pic>
        <p:nvPicPr>
          <p:cNvPr id="3" name="Picture 3" descr="Graphical user interface, timeline&#10;&#10;Description automatically generated">
            <a:extLst>
              <a:ext uri="{FF2B5EF4-FFF2-40B4-BE49-F238E27FC236}">
                <a16:creationId xmlns:a16="http://schemas.microsoft.com/office/drawing/2014/main" id="{4961CF95-5087-4A1B-8B6A-4BE8294027AD}"/>
              </a:ext>
            </a:extLst>
          </p:cNvPr>
          <p:cNvPicPr>
            <a:picLocks noChangeAspect="1"/>
          </p:cNvPicPr>
          <p:nvPr/>
        </p:nvPicPr>
        <p:blipFill>
          <a:blip r:embed="rId4"/>
          <a:stretch>
            <a:fillRect/>
          </a:stretch>
        </p:blipFill>
        <p:spPr>
          <a:xfrm>
            <a:off x="5660737" y="1762897"/>
            <a:ext cx="2566147" cy="3860800"/>
          </a:xfrm>
          <a:prstGeom prst="rect">
            <a:avLst/>
          </a:prstGeom>
        </p:spPr>
      </p:pic>
    </p:spTree>
    <p:extLst>
      <p:ext uri="{BB962C8B-B14F-4D97-AF65-F5344CB8AC3E}">
        <p14:creationId xmlns:p14="http://schemas.microsoft.com/office/powerpoint/2010/main" val="139646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03FE9E8-0FC5-479E-B35A-61E5ADCF7842}"/>
              </a:ext>
            </a:extLst>
          </p:cNvPr>
          <p:cNvPicPr>
            <a:picLocks noChangeAspect="1"/>
          </p:cNvPicPr>
          <p:nvPr/>
        </p:nvPicPr>
        <p:blipFill>
          <a:blip r:embed="rId4">
            <a:alphaModFix amt="37000"/>
          </a:blip>
          <a:stretch>
            <a:fillRect/>
          </a:stretch>
        </p:blipFill>
        <p:spPr>
          <a:xfrm>
            <a:off x="-979437" y="1337963"/>
            <a:ext cx="11692859" cy="5443158"/>
          </a:xfrm>
          <a:prstGeom prst="rect">
            <a:avLst/>
          </a:prstGeom>
        </p:spPr>
      </p:pic>
      <p:pic>
        <p:nvPicPr>
          <p:cNvPr id="7" name="Picture 6"/>
          <p:cNvPicPr>
            <a:picLocks noChangeAspect="1"/>
          </p:cNvPicPr>
          <p:nvPr/>
        </p:nvPicPr>
        <p:blipFill>
          <a:blip r:embed="rId5"/>
          <a:stretch>
            <a:fillRect/>
          </a:stretch>
        </p:blipFill>
        <p:spPr>
          <a:xfrm>
            <a:off x="-625461" y="0"/>
            <a:ext cx="10380704" cy="1392881"/>
          </a:xfrm>
          <a:prstGeom prst="rect">
            <a:avLst/>
          </a:prstGeom>
        </p:spPr>
      </p:pic>
      <p:sp>
        <p:nvSpPr>
          <p:cNvPr id="8" name="Title 1"/>
          <p:cNvSpPr txBox="1">
            <a:spLocks/>
          </p:cNvSpPr>
          <p:nvPr/>
        </p:nvSpPr>
        <p:spPr>
          <a:xfrm>
            <a:off x="183615" y="169333"/>
            <a:ext cx="9165946" cy="648758"/>
          </a:xfrm>
          <a:prstGeom prst="rect">
            <a:avLst/>
          </a:prstGeom>
        </p:spPr>
        <p:txBody>
          <a:bodyPr lIns="91440" tIns="45720" rIns="91440" bIns="45720" anchor="t"/>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b="1">
                <a:solidFill>
                  <a:srgbClr val="FFFFFF"/>
                </a:solidFill>
                <a:latin typeface="Helvetica"/>
                <a:cs typeface="Helvetica"/>
              </a:rPr>
              <a:t>Evidence for Adapting DBT to Suicidal</a:t>
            </a:r>
            <a:endParaRPr lang="en-US"/>
          </a:p>
          <a:p>
            <a:pPr algn="l"/>
            <a:r>
              <a:rPr lang="en-US" sz="3200" b="1">
                <a:solidFill>
                  <a:schemeClr val="bg1"/>
                </a:solidFill>
                <a:latin typeface="Helvetica"/>
                <a:cs typeface="Calibri"/>
              </a:rPr>
              <a:t>Behavior in Adolescents</a:t>
            </a:r>
            <a:endParaRPr lang="en-US" sz="3200" b="1">
              <a:solidFill>
                <a:schemeClr val="bg1"/>
              </a:solidFill>
              <a:latin typeface="Helvetica"/>
              <a:cs typeface="Helvetica"/>
            </a:endParaRPr>
          </a:p>
        </p:txBody>
      </p:sp>
      <p:sp>
        <p:nvSpPr>
          <p:cNvPr id="9" name="Text Box 19"/>
          <p:cNvSpPr txBox="1"/>
          <p:nvPr/>
        </p:nvSpPr>
        <p:spPr>
          <a:xfrm>
            <a:off x="162831" y="1763709"/>
            <a:ext cx="4605371" cy="4231607"/>
          </a:xfrm>
          <a:prstGeom prst="rect">
            <a:avLst/>
          </a:prstGeom>
          <a:noFill/>
          <a:ln>
            <a:noFill/>
          </a:ln>
          <a:effectLst/>
          <a:extLst>
            <a:ext uri="{C572A759-6A51-4108-AA02-DFA0A04FC94B}">
              <ma14:wrappingTextBoxFlag xmlns:ma14="http://schemas.microsoft.com/office/mac/drawingml/2011/main" xmlns=""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85750" indent="-285750">
              <a:lnSpc>
                <a:spcPct val="90000"/>
              </a:lnSpc>
              <a:spcBef>
                <a:spcPts val="1000"/>
              </a:spcBef>
              <a:buFont typeface="Arial"/>
              <a:buChar char="•"/>
            </a:pPr>
            <a:r>
              <a:rPr lang="en-US" sz="1700" b="1">
                <a:solidFill>
                  <a:schemeClr val="bg2">
                    <a:lumMod val="10000"/>
                  </a:schemeClr>
                </a:solidFill>
                <a:latin typeface="Optima"/>
                <a:ea typeface="+mn-lt"/>
                <a:cs typeface="+mn-lt"/>
              </a:rPr>
              <a:t>Originally developed for treating women diagnosed with borderline personality disorder (BPD)</a:t>
            </a:r>
          </a:p>
          <a:p>
            <a:pPr marL="285750" indent="-285750">
              <a:lnSpc>
                <a:spcPct val="90000"/>
              </a:lnSpc>
              <a:spcBef>
                <a:spcPts val="1000"/>
              </a:spcBef>
              <a:buFont typeface="Arial"/>
              <a:buChar char="•"/>
            </a:pPr>
            <a:r>
              <a:rPr lang="en-US" sz="1700" b="1">
                <a:solidFill>
                  <a:schemeClr val="bg2">
                    <a:lumMod val="10000"/>
                  </a:schemeClr>
                </a:solidFill>
                <a:latin typeface="Optima"/>
                <a:ea typeface="+mn-lt"/>
                <a:cs typeface="+mn-lt"/>
              </a:rPr>
              <a:t>Treatment designed to increase capacity of clients to regulate the self</a:t>
            </a:r>
          </a:p>
          <a:p>
            <a:pPr marL="285750" indent="-285750">
              <a:lnSpc>
                <a:spcPct val="90000"/>
              </a:lnSpc>
              <a:spcBef>
                <a:spcPts val="1000"/>
              </a:spcBef>
              <a:buFont typeface="Arial"/>
              <a:buChar char="•"/>
            </a:pPr>
            <a:r>
              <a:rPr lang="en-US" sz="1700" b="1">
                <a:solidFill>
                  <a:schemeClr val="bg2">
                    <a:lumMod val="10000"/>
                  </a:schemeClr>
                </a:solidFill>
                <a:latin typeface="Optima"/>
                <a:ea typeface="+mn-lt"/>
                <a:cs typeface="+mn-lt"/>
              </a:rPr>
              <a:t>Studies suggest DBT was effective in reducing vulnerability factors for suicide at one year follow up </a:t>
            </a:r>
            <a:endParaRPr lang="en-US" sz="1700" b="1">
              <a:solidFill>
                <a:schemeClr val="bg2">
                  <a:lumMod val="10000"/>
                </a:schemeClr>
              </a:solidFill>
              <a:effectLst/>
              <a:latin typeface="Optima"/>
              <a:ea typeface="+mn-lt"/>
              <a:cs typeface="+mn-lt"/>
            </a:endParaRPr>
          </a:p>
          <a:p>
            <a:pPr marL="742950" lvl="1" indent="-285750">
              <a:lnSpc>
                <a:spcPct val="90000"/>
              </a:lnSpc>
              <a:spcBef>
                <a:spcPts val="500"/>
              </a:spcBef>
              <a:buFont typeface="Arial"/>
              <a:buChar char="•"/>
            </a:pPr>
            <a:r>
              <a:rPr lang="en-US" sz="1700" b="1">
                <a:solidFill>
                  <a:schemeClr val="bg2">
                    <a:lumMod val="10000"/>
                  </a:schemeClr>
                </a:solidFill>
                <a:latin typeface="Optima"/>
                <a:ea typeface="+mn-lt"/>
                <a:cs typeface="+mn-lt"/>
              </a:rPr>
              <a:t>Reduced behavior problems in suicidal adolescents checked in </a:t>
            </a:r>
            <a:r>
              <a:rPr lang="en-US" sz="1700" b="1">
                <a:solidFill>
                  <a:schemeClr val="bg2">
                    <a:lumMod val="10000"/>
                  </a:schemeClr>
                </a:solidFill>
                <a:effectLst/>
                <a:latin typeface="Optima"/>
                <a:ea typeface="+mn-lt"/>
                <a:cs typeface="+mn-lt"/>
              </a:rPr>
              <a:t>to </a:t>
            </a:r>
            <a:r>
              <a:rPr lang="en-US" sz="1700" b="1">
                <a:solidFill>
                  <a:schemeClr val="bg2">
                    <a:lumMod val="10000"/>
                  </a:schemeClr>
                </a:solidFill>
                <a:latin typeface="Optima"/>
                <a:ea typeface="+mn-lt"/>
                <a:cs typeface="+mn-lt"/>
              </a:rPr>
              <a:t>inpatient units</a:t>
            </a:r>
          </a:p>
          <a:p>
            <a:pPr marL="742950" lvl="1" indent="-285750">
              <a:lnSpc>
                <a:spcPct val="90000"/>
              </a:lnSpc>
              <a:spcBef>
                <a:spcPts val="500"/>
              </a:spcBef>
              <a:buFont typeface="Arial"/>
              <a:buChar char="•"/>
            </a:pPr>
            <a:r>
              <a:rPr lang="en-US" sz="1700" b="1" err="1">
                <a:solidFill>
                  <a:schemeClr val="bg2">
                    <a:lumMod val="10000"/>
                  </a:schemeClr>
                </a:solidFill>
                <a:latin typeface="Optima"/>
                <a:ea typeface="+mn-lt"/>
                <a:cs typeface="+mn-lt"/>
              </a:rPr>
              <a:t>Signficant</a:t>
            </a:r>
            <a:r>
              <a:rPr lang="en-US" sz="1700" b="1">
                <a:solidFill>
                  <a:schemeClr val="bg2">
                    <a:lumMod val="10000"/>
                  </a:schemeClr>
                </a:solidFill>
                <a:latin typeface="Optima"/>
                <a:ea typeface="+mn-lt"/>
                <a:cs typeface="+mn-lt"/>
              </a:rPr>
              <a:t> reductions on </a:t>
            </a:r>
            <a:r>
              <a:rPr lang="en-US" sz="1700" b="1">
                <a:solidFill>
                  <a:schemeClr val="bg2">
                    <a:lumMod val="10000"/>
                  </a:schemeClr>
                </a:solidFill>
                <a:effectLst/>
                <a:latin typeface="Optima"/>
                <a:ea typeface="+mn-lt"/>
                <a:cs typeface="+mn-lt"/>
              </a:rPr>
              <a:t>the </a:t>
            </a:r>
            <a:r>
              <a:rPr lang="en-US" sz="1700" b="1">
                <a:solidFill>
                  <a:schemeClr val="bg2">
                    <a:lumMod val="10000"/>
                  </a:schemeClr>
                </a:solidFill>
                <a:latin typeface="Optima"/>
                <a:ea typeface="+mn-lt"/>
                <a:cs typeface="+mn-lt"/>
              </a:rPr>
              <a:t>Beck Depression Inventory (BDI)</a:t>
            </a:r>
          </a:p>
          <a:p>
            <a:pPr marL="742950" lvl="1" indent="-285750">
              <a:lnSpc>
                <a:spcPct val="90000"/>
              </a:lnSpc>
              <a:spcBef>
                <a:spcPts val="500"/>
              </a:spcBef>
              <a:buFont typeface="Arial"/>
              <a:buChar char="•"/>
            </a:pPr>
            <a:r>
              <a:rPr lang="en-US" sz="1700" b="1">
                <a:solidFill>
                  <a:schemeClr val="bg2">
                    <a:lumMod val="10000"/>
                  </a:schemeClr>
                </a:solidFill>
                <a:latin typeface="Optima"/>
                <a:ea typeface="+mn-lt"/>
                <a:cs typeface="+mn-lt"/>
              </a:rPr>
              <a:t>Significant reductions on the </a:t>
            </a:r>
            <a:r>
              <a:rPr lang="en-US" sz="1700" b="1" err="1">
                <a:solidFill>
                  <a:schemeClr val="bg2">
                    <a:lumMod val="10000"/>
                  </a:schemeClr>
                </a:solidFill>
                <a:latin typeface="Optima"/>
                <a:ea typeface="+mn-lt"/>
                <a:cs typeface="+mn-lt"/>
              </a:rPr>
              <a:t>Kazdin</a:t>
            </a:r>
            <a:r>
              <a:rPr lang="en-US" sz="1700" b="1">
                <a:solidFill>
                  <a:schemeClr val="bg2">
                    <a:lumMod val="10000"/>
                  </a:schemeClr>
                </a:solidFill>
                <a:latin typeface="Optima"/>
                <a:ea typeface="+mn-lt"/>
                <a:cs typeface="+mn-lt"/>
              </a:rPr>
              <a:t> Hopelessness scale </a:t>
            </a:r>
          </a:p>
          <a:p>
            <a:pPr lvl="1" algn="ctr">
              <a:lnSpc>
                <a:spcPct val="90000"/>
              </a:lnSpc>
              <a:spcBef>
                <a:spcPts val="500"/>
              </a:spcBef>
            </a:pPr>
            <a:endParaRPr lang="en-US" sz="1600">
              <a:ea typeface="+mn-lt"/>
              <a:cs typeface="+mn-lt"/>
            </a:endParaRPr>
          </a:p>
          <a:p>
            <a:pPr lvl="1" algn="ctr">
              <a:lnSpc>
                <a:spcPct val="90000"/>
              </a:lnSpc>
              <a:spcBef>
                <a:spcPts val="500"/>
              </a:spcBef>
            </a:pPr>
            <a:endParaRPr lang="en-US" sz="1600">
              <a:ea typeface="+mn-lt"/>
              <a:cs typeface="+mn-lt"/>
            </a:endParaRPr>
          </a:p>
          <a:p>
            <a:pPr marL="0" marR="0">
              <a:lnSpc>
                <a:spcPct val="114999"/>
              </a:lnSpc>
              <a:spcBef>
                <a:spcPts val="0"/>
              </a:spcBef>
              <a:spcAft>
                <a:spcPts val="0"/>
              </a:spcAft>
            </a:pPr>
            <a:endParaRPr lang="en-US" sz="1600" b="1">
              <a:solidFill>
                <a:srgbClr val="1A2E4F"/>
              </a:solidFill>
              <a:effectLst/>
              <a:latin typeface="Helvetica"/>
              <a:ea typeface="ヒラギノ丸ゴ Pro W4"/>
              <a:cs typeface="Times New Roman"/>
            </a:endParaRPr>
          </a:p>
        </p:txBody>
      </p:sp>
      <p:sp>
        <p:nvSpPr>
          <p:cNvPr id="3" name="TextBox 2">
            <a:extLst>
              <a:ext uri="{FF2B5EF4-FFF2-40B4-BE49-F238E27FC236}">
                <a16:creationId xmlns:a16="http://schemas.microsoft.com/office/drawing/2014/main" id="{2A73107E-D46F-42C5-8B12-F03A82FDFCFA}"/>
              </a:ext>
            </a:extLst>
          </p:cNvPr>
          <p:cNvSpPr txBox="1"/>
          <p:nvPr/>
        </p:nvSpPr>
        <p:spPr>
          <a:xfrm>
            <a:off x="166131" y="5994399"/>
            <a:ext cx="364936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Optima"/>
                <a:ea typeface="+mn-lt"/>
                <a:cs typeface="+mn-lt"/>
              </a:rPr>
              <a:t>(Feigenbaum, 2009; Katz, 2004; </a:t>
            </a:r>
            <a:r>
              <a:rPr lang="en-US" sz="1400" b="1" err="1">
                <a:latin typeface="Optima"/>
                <a:ea typeface="+mn-lt"/>
                <a:cs typeface="+mn-lt"/>
              </a:rPr>
              <a:t>Rathus</a:t>
            </a:r>
            <a:r>
              <a:rPr lang="en-US" sz="1400" b="1">
                <a:latin typeface="Optima"/>
                <a:ea typeface="+mn-lt"/>
                <a:cs typeface="+mn-lt"/>
              </a:rPr>
              <a:t> &amp; Miller, 2002; Walsh, 2004)</a:t>
            </a:r>
            <a:endParaRPr lang="en-US" b="1">
              <a:latin typeface="Optima"/>
              <a:ea typeface="+mn-lt"/>
              <a:cs typeface="+mn-lt"/>
            </a:endParaRPr>
          </a:p>
        </p:txBody>
      </p:sp>
      <p:pic>
        <p:nvPicPr>
          <p:cNvPr id="4" name="Audio Recording Jan 8, 2021 at 6:44:33 PM" descr="Audio Recording Jan 8, 2021 at 6:44:33 PM">
            <a:hlinkClick r:id="" action="ppaction://media"/>
            <a:extLst>
              <a:ext uri="{FF2B5EF4-FFF2-40B4-BE49-F238E27FC236}">
                <a16:creationId xmlns:a16="http://schemas.microsoft.com/office/drawing/2014/main" id="{383579A6-EFE4-5B4E-BF39-7B8153196F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47585" y="265227"/>
            <a:ext cx="812800" cy="812800"/>
          </a:xfrm>
          <a:prstGeom prst="rect">
            <a:avLst/>
          </a:prstGeom>
          <a:solidFill>
            <a:srgbClr val="FAB134"/>
          </a:solidFill>
        </p:spPr>
      </p:pic>
    </p:spTree>
    <p:extLst>
      <p:ext uri="{BB962C8B-B14F-4D97-AF65-F5344CB8AC3E}">
        <p14:creationId xmlns:p14="http://schemas.microsoft.com/office/powerpoint/2010/main" val="196156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07AF79-EF3E-4663-A375-931E5F487302}"/>
              </a:ext>
            </a:extLst>
          </p:cNvPr>
          <p:cNvSpPr>
            <a:spLocks noGrp="1"/>
          </p:cNvSpPr>
          <p:nvPr>
            <p:ph sz="half" idx="1"/>
          </p:nvPr>
        </p:nvSpPr>
        <p:spPr>
          <a:xfrm>
            <a:off x="457200" y="1600200"/>
            <a:ext cx="4038600" cy="4525963"/>
          </a:xfrm>
        </p:spPr>
        <p:txBody>
          <a:bodyPr lIns="91440" tIns="45720" rIns="91440" bIns="45720" anchor="t">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latin typeface="Optima"/>
                <a:hlinkClick r:id="rId2"/>
              </a:rPr>
              <a:t>DBT-A Skills Training with Allie Wille</a:t>
            </a:r>
            <a:endParaRPr lang="en-US"/>
          </a:p>
        </p:txBody>
      </p:sp>
      <p:pic>
        <p:nvPicPr>
          <p:cNvPr id="2" name="Picture 4" descr="A picture containing indoor, sitting, table, desk&#10;&#10;Description automatically generated">
            <a:extLst>
              <a:ext uri="{FF2B5EF4-FFF2-40B4-BE49-F238E27FC236}">
                <a16:creationId xmlns:a16="http://schemas.microsoft.com/office/drawing/2014/main" id="{CEE22C5E-1222-460A-A7E0-FE836EDC1541}"/>
              </a:ext>
            </a:extLst>
          </p:cNvPr>
          <p:cNvPicPr>
            <a:picLocks noChangeAspect="1"/>
          </p:cNvPicPr>
          <p:nvPr/>
        </p:nvPicPr>
        <p:blipFill>
          <a:blip r:embed="rId3"/>
          <a:stretch>
            <a:fillRect/>
          </a:stretch>
        </p:blipFill>
        <p:spPr>
          <a:xfrm>
            <a:off x="3773837" y="1606547"/>
            <a:ext cx="4641742" cy="4202845"/>
          </a:xfrm>
          <a:prstGeom prst="rect">
            <a:avLst/>
          </a:prstGeom>
        </p:spPr>
      </p:pic>
    </p:spTree>
    <p:extLst>
      <p:ext uri="{BB962C8B-B14F-4D97-AF65-F5344CB8AC3E}">
        <p14:creationId xmlns:p14="http://schemas.microsoft.com/office/powerpoint/2010/main" val="2017100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TotalTime>
  <Words>2157</Words>
  <Application>Microsoft Macintosh PowerPoint</Application>
  <PresentationFormat>On-screen Show (4:3)</PresentationFormat>
  <Paragraphs>194</Paragraphs>
  <Slides>39</Slides>
  <Notes>6</Notes>
  <HiddenSlides>0</HiddenSlides>
  <MMClips>27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Calibri Light</vt:lpstr>
      <vt:lpstr>Georgia</vt:lpstr>
      <vt:lpstr>Helvetica</vt:lpstr>
      <vt:lpstr>Optima</vt:lpstr>
      <vt:lpstr>Wingdings</vt:lpstr>
      <vt:lpstr>Office Theme</vt:lpstr>
      <vt:lpstr>Office Theme</vt:lpstr>
      <vt:lpstr>PowerPoint Presentation</vt:lpstr>
      <vt:lpstr>PowerPoint Presentation</vt:lpstr>
      <vt:lpstr>PowerPoint Presentation</vt:lpstr>
      <vt:lpstr>Evidence-based Interventions for trauma and  suicide prevention</vt:lpstr>
      <vt:lpstr>Cognitive Behavioral Intervention for Trauma in Schools (CBITS)</vt:lpstr>
      <vt:lpstr>Combined Parent-Child  Cognitive Behavioral Therapy (CPC-CBT)</vt:lpstr>
      <vt:lpstr>The Grief and Trauma Intervention (GTI) for Children</vt:lpstr>
      <vt:lpstr>PowerPoint Presentation</vt:lpstr>
      <vt:lpstr>PowerPoint Presentation</vt:lpstr>
      <vt:lpstr>Engaging Group Members</vt:lpstr>
      <vt:lpstr>PowerPoint Presentation</vt:lpstr>
      <vt:lpstr>Check-in</vt:lpstr>
      <vt:lpstr>Specific ways to build group cohesion and encourage participation in Child Groups</vt:lpstr>
      <vt:lpstr>PowerPoint Presentation</vt:lpstr>
      <vt:lpstr>4 Options to help students  feel heard and supported</vt:lpstr>
      <vt:lpstr>4 Options to help students  feel heard and supported</vt:lpstr>
      <vt:lpstr>PowerPoint Presentation</vt:lpstr>
      <vt:lpstr>More on Group Discussions</vt:lpstr>
      <vt:lpstr>PowerPoint Presentation</vt:lpstr>
      <vt:lpstr>Abuse, Neglect, Crisis Situations, and Suicidal Ideation in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TITLE</dc:title>
  <dc:creator>Jordan</dc:creator>
  <cp:lastModifiedBy>Gueck, Miriam</cp:lastModifiedBy>
  <cp:revision>4</cp:revision>
  <dcterms:created xsi:type="dcterms:W3CDTF">2015-05-27T18:56:39Z</dcterms:created>
  <dcterms:modified xsi:type="dcterms:W3CDTF">2021-02-08T11:56:33Z</dcterms:modified>
</cp:coreProperties>
</file>