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67" r:id="rId3"/>
    <p:sldId id="261" r:id="rId4"/>
    <p:sldId id="269" r:id="rId5"/>
    <p:sldId id="258" r:id="rId6"/>
    <p:sldId id="259" r:id="rId7"/>
    <p:sldId id="260" r:id="rId8"/>
    <p:sldId id="268" r:id="rId9"/>
    <p:sldId id="263" r:id="rId10"/>
    <p:sldId id="264"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14" d="100"/>
          <a:sy n="114" d="100"/>
        </p:scale>
        <p:origin x="474"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F1580B-8DFE-4077-B24F-597BB0F60470}" type="datetimeFigureOut">
              <a:rPr lang="en-US" smtClean="0"/>
              <a:t>3/30/2020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FCCD5B-30B1-4515-9B98-A074041E0A00}" type="slidenum">
              <a:rPr lang="en-US" smtClean="0"/>
              <a:t>‹#›</a:t>
            </a:fld>
            <a:endParaRPr lang="en-US"/>
          </a:p>
        </p:txBody>
      </p:sp>
    </p:spTree>
    <p:extLst>
      <p:ext uri="{BB962C8B-B14F-4D97-AF65-F5344CB8AC3E}">
        <p14:creationId xmlns:p14="http://schemas.microsoft.com/office/powerpoint/2010/main" val="2637462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FCCD5B-30B1-4515-9B98-A074041E0A00}" type="slidenum">
              <a:rPr lang="en-US" smtClean="0"/>
              <a:t>3</a:t>
            </a:fld>
            <a:endParaRPr lang="en-US"/>
          </a:p>
        </p:txBody>
      </p:sp>
    </p:spTree>
    <p:extLst>
      <p:ext uri="{BB962C8B-B14F-4D97-AF65-F5344CB8AC3E}">
        <p14:creationId xmlns:p14="http://schemas.microsoft.com/office/powerpoint/2010/main" val="2971352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AA0688-9448-4011-8308-F78B8E2AB687}"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468A85-79F7-4A2B-BADB-9E19A8C407CE}"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2A92A0-0EB2-40F4-ACCD-97B5875E2D97}"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E1B5F7-A869-4241-8B42-4EC84E4A6D15}"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B977EC-094F-4204-80E1-AEC97F9BB2A0}"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72A68A-DC2D-40BE-AA29-E005F66ABEFF}"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4FC48E-DC5C-49C1-A221-3D1E20AAF612}"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E1F73E-8D2B-48A6-98BB-D7D500CF8CA2}"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D30B87-C50C-44E7-BEBC-00A1D3AA3DD7}"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E6A89A-4A35-4606-993D-1450798B42D7}"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926ED6-7FA7-46FD-9C05-819638D6E239}" type="datetime1">
              <a:rPr lang="en-US" smtClean="0"/>
              <a:t>3/30/2020</a:t>
            </a:fld>
            <a:endParaRPr lang="en-US" dirty="0"/>
          </a:p>
        </p:txBody>
      </p:sp>
      <p:sp>
        <p:nvSpPr>
          <p:cNvPr id="6" name="Footer Placeholder 5"/>
          <p:cNvSpPr>
            <a:spLocks noGrp="1"/>
          </p:cNvSpPr>
          <p:nvPr>
            <p:ph type="ftr" sz="quarter" idx="11"/>
          </p:nvPr>
        </p:nvSpPr>
        <p:spPr/>
        <p:txBody>
          <a:bodyPr/>
          <a:lstStyle/>
          <a:p>
            <a:r>
              <a:rPr lang="en-US"/>
              <a:t>2020</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5973F9-EC06-419B-9302-3458D5DEBFC0}" type="datetime1">
              <a:rPr lang="en-US" smtClean="0"/>
              <a:t>3/30/2020</a:t>
            </a:fld>
            <a:endParaRPr lang="en-US" dirty="0"/>
          </a:p>
        </p:txBody>
      </p:sp>
      <p:sp>
        <p:nvSpPr>
          <p:cNvPr id="8" name="Footer Placeholder 7"/>
          <p:cNvSpPr>
            <a:spLocks noGrp="1"/>
          </p:cNvSpPr>
          <p:nvPr>
            <p:ph type="ftr" sz="quarter" idx="11"/>
          </p:nvPr>
        </p:nvSpPr>
        <p:spPr/>
        <p:txBody>
          <a:bodyPr/>
          <a:lstStyle/>
          <a:p>
            <a:r>
              <a:rPr lang="en-US"/>
              <a:t>2020</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2DB46B-4401-45F1-A52C-DA56A12AF432}" type="datetime1">
              <a:rPr lang="en-US" smtClean="0"/>
              <a:t>3/30/2020</a:t>
            </a:fld>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D4F594-CC2D-4401-89D5-08F66BB059A7}" type="datetime1">
              <a:rPr lang="en-US" smtClean="0"/>
              <a:t>3/30/2020</a:t>
            </a:fld>
            <a:endParaRPr lang="en-US" dirty="0"/>
          </a:p>
        </p:txBody>
      </p:sp>
      <p:sp>
        <p:nvSpPr>
          <p:cNvPr id="3" name="Footer Placeholder 2"/>
          <p:cNvSpPr>
            <a:spLocks noGrp="1"/>
          </p:cNvSpPr>
          <p:nvPr>
            <p:ph type="ftr" sz="quarter" idx="11"/>
          </p:nvPr>
        </p:nvSpPr>
        <p:spPr/>
        <p:txBody>
          <a:bodyPr/>
          <a:lstStyle/>
          <a:p>
            <a:r>
              <a:rPr lang="en-US"/>
              <a:t>2020</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D58832-078A-4956-9CD6-78E3548B9A32}" type="datetime1">
              <a:rPr lang="en-US" smtClean="0"/>
              <a:t>3/30/2020</a:t>
            </a:fld>
            <a:endParaRPr lang="en-US" dirty="0"/>
          </a:p>
        </p:txBody>
      </p:sp>
      <p:sp>
        <p:nvSpPr>
          <p:cNvPr id="6" name="Footer Placeholder 5"/>
          <p:cNvSpPr>
            <a:spLocks noGrp="1"/>
          </p:cNvSpPr>
          <p:nvPr>
            <p:ph type="ftr" sz="quarter" idx="11"/>
          </p:nvPr>
        </p:nvSpPr>
        <p:spPr/>
        <p:txBody>
          <a:bodyPr/>
          <a:lstStyle/>
          <a:p>
            <a:r>
              <a:rPr lang="en-US"/>
              <a:t>2020</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FCC9B9-F9FD-4673-B5E4-F06669A45DF4}" type="datetime1">
              <a:rPr lang="en-US" smtClean="0"/>
              <a:t>3/30/2020</a:t>
            </a:fld>
            <a:endParaRPr lang="en-US" dirty="0"/>
          </a:p>
        </p:txBody>
      </p:sp>
      <p:sp>
        <p:nvSpPr>
          <p:cNvPr id="6" name="Footer Placeholder 5"/>
          <p:cNvSpPr>
            <a:spLocks noGrp="1"/>
          </p:cNvSpPr>
          <p:nvPr>
            <p:ph type="ftr" sz="quarter" idx="11"/>
          </p:nvPr>
        </p:nvSpPr>
        <p:spPr/>
        <p:txBody>
          <a:bodyPr/>
          <a:lstStyle/>
          <a:p>
            <a:r>
              <a:rPr lang="en-US"/>
              <a:t>2020</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5C42EA-7775-484C-9F3A-53B590060A45}" type="datetime1">
              <a:rPr lang="en-US" smtClean="0"/>
              <a:t>3/30/2020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2020</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unco.edu/cebs/elps/forms.ht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unco.edu/grad/forms/index.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Tips for Writing Your ELPS Master’s Comprehensive Exam</a:t>
            </a:r>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2651522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9803"/>
          </a:xfrm>
        </p:spPr>
        <p:txBody>
          <a:bodyPr/>
          <a:lstStyle/>
          <a:p>
            <a:r>
              <a:rPr lang="en-US" dirty="0"/>
              <a:t>Writing your comprehensive exam….</a:t>
            </a:r>
          </a:p>
        </p:txBody>
      </p:sp>
      <p:sp>
        <p:nvSpPr>
          <p:cNvPr id="3" name="Content Placeholder 2"/>
          <p:cNvSpPr>
            <a:spLocks noGrp="1"/>
          </p:cNvSpPr>
          <p:nvPr>
            <p:ph idx="1"/>
          </p:nvPr>
        </p:nvSpPr>
        <p:spPr>
          <a:xfrm>
            <a:off x="677334" y="1339403"/>
            <a:ext cx="8596668" cy="4701959"/>
          </a:xfrm>
        </p:spPr>
        <p:txBody>
          <a:bodyPr>
            <a:normAutofit fontScale="92500" lnSpcReduction="20000"/>
          </a:bodyPr>
          <a:lstStyle/>
          <a:p>
            <a:r>
              <a:rPr lang="en-US" dirty="0"/>
              <a:t>Your MA comp differs from the entry plan assignment you completed as part of the ELPS 670 class in the following ways:</a:t>
            </a:r>
          </a:p>
          <a:p>
            <a:pPr lvl="1"/>
            <a:r>
              <a:rPr lang="en-US" dirty="0"/>
              <a:t>The comp must be for a position at a school where you do not currently work.</a:t>
            </a:r>
          </a:p>
          <a:p>
            <a:pPr lvl="1"/>
            <a:r>
              <a:rPr lang="en-US" dirty="0"/>
              <a:t>The comp can be supplemented with charts, but should </a:t>
            </a:r>
            <a:r>
              <a:rPr lang="en-US" b="1" u="sng" dirty="0"/>
              <a:t>be predominantly narrative. </a:t>
            </a:r>
            <a:r>
              <a:rPr lang="en-US" dirty="0"/>
              <a:t>You are </a:t>
            </a:r>
            <a:r>
              <a:rPr lang="en-US" b="1" u="sng" dirty="0"/>
              <a:t>explaining</a:t>
            </a:r>
            <a:r>
              <a:rPr lang="en-US" dirty="0"/>
              <a:t> each step, the reason you are suggesting the step, impact of the step, alignment/reflection of standards/elements within in each step, and how program content has informed your knowledge in creating each entry plan step. </a:t>
            </a:r>
            <a:endParaRPr lang="en-US" b="1" u="sng" dirty="0"/>
          </a:p>
          <a:p>
            <a:pPr lvl="1"/>
            <a:r>
              <a:rPr lang="en-US" dirty="0"/>
              <a:t>The comp entry plan steps MUST be firmly anchored in data.</a:t>
            </a:r>
          </a:p>
          <a:p>
            <a:pPr lvl="1"/>
            <a:r>
              <a:rPr lang="en-US" dirty="0"/>
              <a:t>The comp entry plan MUST be explicitly related to and address each CO Principal Standard. Discuss (not just refer to) each standard and competency and how these relate to each entry plan step you are proposing. </a:t>
            </a:r>
          </a:p>
          <a:p>
            <a:r>
              <a:rPr lang="en-US" dirty="0"/>
              <a:t>The directions for the MA comp </a:t>
            </a:r>
            <a:r>
              <a:rPr lang="en-US" dirty="0">
                <a:solidFill>
                  <a:schemeClr val="tx1"/>
                </a:solidFill>
              </a:rPr>
              <a:t>state </a:t>
            </a:r>
            <a:r>
              <a:rPr lang="en-US" dirty="0"/>
              <a:t>the following so be sure you do each of these clearly:</a:t>
            </a:r>
          </a:p>
          <a:p>
            <a:pPr lvl="1"/>
            <a:r>
              <a:rPr lang="en-US" b="1" dirty="0"/>
              <a:t>Clearly and logically articulate the following</a:t>
            </a:r>
            <a:r>
              <a:rPr lang="en-US" dirty="0"/>
              <a:t>:</a:t>
            </a:r>
          </a:p>
          <a:p>
            <a:pPr lvl="2"/>
            <a:r>
              <a:rPr lang="en-US" b="1" dirty="0"/>
              <a:t>The needs of the school</a:t>
            </a:r>
            <a:endParaRPr lang="en-US" dirty="0"/>
          </a:p>
          <a:p>
            <a:pPr lvl="2"/>
            <a:r>
              <a:rPr lang="en-US" b="1" dirty="0"/>
              <a:t>The data you found that indicates that these needs should be a priority</a:t>
            </a:r>
            <a:endParaRPr lang="en-US" dirty="0"/>
          </a:p>
          <a:p>
            <a:pPr lvl="2"/>
            <a:r>
              <a:rPr lang="en-US" b="1" dirty="0"/>
              <a:t>What actions you will take to address these needs</a:t>
            </a:r>
            <a:endParaRPr lang="en-US" dirty="0"/>
          </a:p>
          <a:p>
            <a:pPr lvl="2"/>
            <a:r>
              <a:rPr lang="en-US" b="1" dirty="0"/>
              <a:t>How these actions you plan to take will positively impact the identified need(s)</a:t>
            </a:r>
            <a:endParaRPr lang="en-US" dirty="0"/>
          </a:p>
          <a:p>
            <a:endParaRPr lang="en-US" dirty="0"/>
          </a:p>
          <a:p>
            <a:pPr lvl="1"/>
            <a:endParaRPr lang="en-US" dirty="0"/>
          </a:p>
          <a:p>
            <a:pPr lvl="1"/>
            <a:endParaRPr lang="en-US" dirty="0"/>
          </a:p>
          <a:p>
            <a:pPr lvl="1"/>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2623145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10355"/>
            <a:ext cx="8596668" cy="1320800"/>
          </a:xfrm>
        </p:spPr>
        <p:txBody>
          <a:bodyPr/>
          <a:lstStyle/>
          <a:p>
            <a:r>
              <a:rPr lang="en-US" dirty="0"/>
              <a:t>When you have completed your first draft….</a:t>
            </a:r>
          </a:p>
        </p:txBody>
      </p:sp>
      <p:sp>
        <p:nvSpPr>
          <p:cNvPr id="3" name="Content Placeholder 2"/>
          <p:cNvSpPr>
            <a:spLocks noGrp="1"/>
          </p:cNvSpPr>
          <p:nvPr>
            <p:ph idx="1"/>
          </p:nvPr>
        </p:nvSpPr>
        <p:spPr>
          <a:xfrm>
            <a:off x="677334" y="1531155"/>
            <a:ext cx="8596668" cy="4510207"/>
          </a:xfrm>
        </p:spPr>
        <p:txBody>
          <a:bodyPr>
            <a:normAutofit fontScale="92500" lnSpcReduction="20000"/>
          </a:bodyPr>
          <a:lstStyle/>
          <a:p>
            <a:r>
              <a:rPr lang="en-US" dirty="0"/>
              <a:t>Be sure you have discussed and cited each CO Principal Standard in an integrated but explicit manner. Explanation/discussion of </a:t>
            </a:r>
            <a:r>
              <a:rPr lang="en-US" dirty="0">
                <a:solidFill>
                  <a:schemeClr val="tx1"/>
                </a:solidFill>
              </a:rPr>
              <a:t>the principal standards/elements should be included </a:t>
            </a:r>
            <a:r>
              <a:rPr lang="en-US" i="1" dirty="0">
                <a:solidFill>
                  <a:schemeClr val="tx1"/>
                </a:solidFill>
              </a:rPr>
              <a:t>within </a:t>
            </a:r>
            <a:r>
              <a:rPr lang="en-US" dirty="0">
                <a:solidFill>
                  <a:schemeClr val="tx1"/>
                </a:solidFill>
              </a:rPr>
              <a:t>action steps, not simply at the end of the section. In other words, how does each action step reflect the standards? </a:t>
            </a:r>
          </a:p>
          <a:p>
            <a:r>
              <a:rPr lang="en-US" dirty="0"/>
              <a:t>Be sure you have a solid introduction and conclusion to your entry plan, as well as transitions between each section.</a:t>
            </a:r>
          </a:p>
          <a:p>
            <a:r>
              <a:rPr lang="en-US" dirty="0"/>
              <a:t>Be sure you have a clear and logical organization of the exam marked by clear headings. </a:t>
            </a:r>
          </a:p>
          <a:p>
            <a:r>
              <a:rPr lang="en-US" dirty="0"/>
              <a:t>Be sure you have </a:t>
            </a:r>
            <a:r>
              <a:rPr lang="en-US" u="sng" dirty="0"/>
              <a:t>explained and cited </a:t>
            </a:r>
            <a:r>
              <a:rPr lang="en-US" dirty="0"/>
              <a:t>materials from courses throughout your ELPS program to support your entry plan action steps. </a:t>
            </a:r>
          </a:p>
          <a:p>
            <a:r>
              <a:rPr lang="en-US" dirty="0"/>
              <a:t>Be sure the data or reason for each entry plan action item is clearly and persuasively presented. </a:t>
            </a:r>
          </a:p>
          <a:p>
            <a:r>
              <a:rPr lang="en-US" dirty="0"/>
              <a:t>Be sure you have included multiple means of building relationships with each stakeholder group, referencing sources to demonstrate that you know what actions build strong relationships.</a:t>
            </a:r>
          </a:p>
          <a:p>
            <a:r>
              <a:rPr lang="en-US" dirty="0"/>
              <a:t>Review the Writing Tips and proofread! Use APA style and formatting. </a:t>
            </a:r>
          </a:p>
          <a:p>
            <a:r>
              <a:rPr lang="en-US" b="1" dirty="0"/>
              <a:t>Maximum of 25 pages. Suggested length—20-25 pages. </a:t>
            </a:r>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307526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submitting your MA comprehensive exam….</a:t>
            </a:r>
          </a:p>
        </p:txBody>
      </p:sp>
      <p:sp>
        <p:nvSpPr>
          <p:cNvPr id="3" name="Content Placeholder 2"/>
          <p:cNvSpPr>
            <a:spLocks noGrp="1"/>
          </p:cNvSpPr>
          <p:nvPr>
            <p:ph idx="1"/>
          </p:nvPr>
        </p:nvSpPr>
        <p:spPr/>
        <p:txBody>
          <a:bodyPr/>
          <a:lstStyle/>
          <a:p>
            <a:r>
              <a:rPr lang="en-US" dirty="0"/>
              <a:t>Email the file to the ELPS Program Coordinator</a:t>
            </a:r>
          </a:p>
          <a:p>
            <a:r>
              <a:rPr lang="en-US" dirty="0"/>
              <a:t>Do not include your name on the exam itself as all exams are assigned a number and sent out for blind review </a:t>
            </a:r>
            <a:r>
              <a:rPr lang="en-US" dirty="0">
                <a:solidFill>
                  <a:schemeClr val="tx1"/>
                </a:solidFill>
              </a:rPr>
              <a:t>to the faculty. To ensure blind review, run a search through your exam to ensure that you do not have any inadvertent references to your identity. Do identify yourself in the email to the ELPS Program Coordinator, however.</a:t>
            </a:r>
          </a:p>
          <a:p>
            <a:r>
              <a:rPr lang="en-US" dirty="0">
                <a:solidFill>
                  <a:schemeClr val="tx1"/>
                </a:solidFill>
              </a:rPr>
              <a:t>It takes approximately </a:t>
            </a:r>
            <a:r>
              <a:rPr lang="en-US" dirty="0"/>
              <a:t>two weeks to grade all of the comp exams submitted each semester. </a:t>
            </a:r>
          </a:p>
          <a:p>
            <a:r>
              <a:rPr lang="en-US" dirty="0"/>
              <a:t>After the exams are graded, the results are sent to the Graduate School. </a:t>
            </a:r>
          </a:p>
          <a:p>
            <a:r>
              <a:rPr lang="en-US" dirty="0"/>
              <a:t>It may take up to four weeks after the comp exam is due before you will hear the results. Please be patient. </a:t>
            </a:r>
          </a:p>
          <a:p>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1492223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 Comprehensive Exam: Developing an entry plan for an open principal position</a:t>
            </a:r>
          </a:p>
        </p:txBody>
      </p:sp>
      <p:sp>
        <p:nvSpPr>
          <p:cNvPr id="3" name="Content Placeholder 2"/>
          <p:cNvSpPr>
            <a:spLocks noGrp="1"/>
          </p:cNvSpPr>
          <p:nvPr>
            <p:ph idx="1"/>
          </p:nvPr>
        </p:nvSpPr>
        <p:spPr>
          <a:xfrm>
            <a:off x="677334" y="2160589"/>
            <a:ext cx="8596668" cy="4201574"/>
          </a:xfrm>
        </p:spPr>
        <p:txBody>
          <a:bodyPr>
            <a:normAutofit lnSpcReduction="10000"/>
          </a:bodyPr>
          <a:lstStyle/>
          <a:p>
            <a:r>
              <a:rPr lang="en-US" dirty="0"/>
              <a:t>The purpose of the MA comprehensive exam is to demonstrate that you can </a:t>
            </a:r>
            <a:r>
              <a:rPr lang="en-US" b="1" u="sng" dirty="0"/>
              <a:t>collect and analyze data </a:t>
            </a:r>
            <a:r>
              <a:rPr lang="en-US" dirty="0"/>
              <a:t>regarding a school and community in order to </a:t>
            </a:r>
            <a:r>
              <a:rPr lang="en-US" b="1" u="sng" dirty="0"/>
              <a:t>apply the knowledge you have gained in the ELPS program</a:t>
            </a:r>
            <a:r>
              <a:rPr lang="en-US" dirty="0"/>
              <a:t> to develop an entry plan </a:t>
            </a:r>
            <a:r>
              <a:rPr lang="en-US" b="1" u="sng" dirty="0"/>
              <a:t>to address the needs of the stakeholders</a:t>
            </a:r>
            <a:r>
              <a:rPr lang="en-US" dirty="0"/>
              <a:t>. </a:t>
            </a:r>
          </a:p>
          <a:p>
            <a:r>
              <a:rPr lang="en-US" dirty="0"/>
              <a:t>The four areas that the MA comp is graded on are as follows:</a:t>
            </a:r>
          </a:p>
          <a:p>
            <a:pPr lvl="1"/>
            <a:r>
              <a:rPr lang="en-US" dirty="0"/>
              <a:t>Application of concepts from coursework and Colorado Principal Standards in entry plan steps (including APA style and formatting)</a:t>
            </a:r>
          </a:p>
          <a:p>
            <a:pPr lvl="1"/>
            <a:r>
              <a:rPr lang="en-US" dirty="0"/>
              <a:t>Analysis and use of data to anchor each entry plan step</a:t>
            </a:r>
          </a:p>
          <a:p>
            <a:pPr lvl="1"/>
            <a:r>
              <a:rPr lang="en-US" dirty="0"/>
              <a:t>Development of relationships with each stakeholder group</a:t>
            </a:r>
          </a:p>
          <a:p>
            <a:pPr lvl="1"/>
            <a:r>
              <a:rPr lang="en-US" dirty="0"/>
              <a:t>Overall organization and written expression throughout the entry plan</a:t>
            </a:r>
          </a:p>
          <a:p>
            <a:r>
              <a:rPr lang="en-US" dirty="0"/>
              <a:t>You should clearly demonstrate the knowledge gained in the ELPS program in your entry plan through discussion of and references</a:t>
            </a:r>
            <a:r>
              <a:rPr lang="en-US" dirty="0">
                <a:solidFill>
                  <a:srgbClr val="FF0000"/>
                </a:solidFill>
              </a:rPr>
              <a:t> </a:t>
            </a:r>
            <a:r>
              <a:rPr lang="en-US" dirty="0">
                <a:solidFill>
                  <a:schemeClr val="tx1"/>
                </a:solidFill>
              </a:rPr>
              <a:t>to course content or concepts that </a:t>
            </a:r>
            <a:r>
              <a:rPr lang="en-US" dirty="0"/>
              <a:t>support the actions you are proposing. </a:t>
            </a:r>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525772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Getting started…..</a:t>
            </a:r>
          </a:p>
        </p:txBody>
      </p:sp>
      <p:sp>
        <p:nvSpPr>
          <p:cNvPr id="3" name="Content Placeholder 2"/>
          <p:cNvSpPr>
            <a:spLocks noGrp="1"/>
          </p:cNvSpPr>
          <p:nvPr>
            <p:ph idx="1"/>
          </p:nvPr>
        </p:nvSpPr>
        <p:spPr>
          <a:xfrm>
            <a:off x="677334" y="1545465"/>
            <a:ext cx="8596668" cy="4495897"/>
          </a:xfrm>
        </p:spPr>
        <p:txBody>
          <a:bodyPr>
            <a:normAutofit fontScale="92500"/>
          </a:bodyPr>
          <a:lstStyle/>
          <a:p>
            <a:r>
              <a:rPr lang="en-US" dirty="0"/>
              <a:t>Download the directions for the MA comp from the ELPS Forms webpage </a:t>
            </a:r>
            <a:r>
              <a:rPr lang="en-US" dirty="0">
                <a:hlinkClick r:id="rId3"/>
              </a:rPr>
              <a:t>http://www.unco.edu/cebs/elps/forms.htm</a:t>
            </a:r>
            <a:r>
              <a:rPr lang="en-US" dirty="0"/>
              <a:t> </a:t>
            </a:r>
          </a:p>
          <a:p>
            <a:r>
              <a:rPr lang="en-US" dirty="0"/>
              <a:t>Be sure you have submitted your request to take your comprehensive exam and submitted it to the ELPS Administrative Assistant at least </a:t>
            </a:r>
            <a:r>
              <a:rPr lang="en-US" dirty="0">
                <a:solidFill>
                  <a:schemeClr val="tx1"/>
                </a:solidFill>
              </a:rPr>
              <a:t>three weeks prior to the due date of the exam.</a:t>
            </a:r>
          </a:p>
          <a:p>
            <a:r>
              <a:rPr lang="en-US" dirty="0"/>
              <a:t>You should also have submitted before your last semester in the program your request to graduate to the ELPS Administrative Assistant to have your advisor sign and fax to the Graduate School </a:t>
            </a:r>
            <a:r>
              <a:rPr lang="en-US" dirty="0">
                <a:hlinkClick r:id="rId4"/>
              </a:rPr>
              <a:t>http://www.unco.edu/grad/forms/index.html</a:t>
            </a:r>
            <a:r>
              <a:rPr lang="en-US" dirty="0"/>
              <a:t> </a:t>
            </a:r>
          </a:p>
          <a:p>
            <a:r>
              <a:rPr lang="en-US" dirty="0"/>
              <a:t>Due dates for comprehensive exams are as follows:</a:t>
            </a:r>
          </a:p>
          <a:p>
            <a:pPr lvl="1"/>
            <a:r>
              <a:rPr lang="en-US" dirty="0"/>
              <a:t>Fall—By 5 pm the first Monday in October</a:t>
            </a:r>
          </a:p>
          <a:p>
            <a:pPr lvl="1"/>
            <a:r>
              <a:rPr lang="en-US" dirty="0"/>
              <a:t>Spring—By 5 pm the first Monday in March</a:t>
            </a:r>
          </a:p>
          <a:p>
            <a:pPr lvl="1"/>
            <a:r>
              <a:rPr lang="en-US" dirty="0"/>
              <a:t>Summer—by 5 pm </a:t>
            </a:r>
            <a:r>
              <a:rPr lang="en-US"/>
              <a:t>the first </a:t>
            </a:r>
            <a:r>
              <a:rPr lang="en-US" dirty="0"/>
              <a:t>Monday in June </a:t>
            </a:r>
          </a:p>
          <a:p>
            <a:pPr lvl="1"/>
            <a:r>
              <a:rPr lang="en-US" dirty="0"/>
              <a:t>You may submit your exam earlier in the semester that you have submitted your request to complete your comps</a:t>
            </a:r>
            <a:r>
              <a:rPr lang="en-US" dirty="0">
                <a:solidFill>
                  <a:srgbClr val="FF0000"/>
                </a:solidFill>
              </a:rPr>
              <a:t>,</a:t>
            </a:r>
            <a:r>
              <a:rPr lang="en-US" dirty="0"/>
              <a:t> but you MUST submit them by the above times and dates.</a:t>
            </a:r>
          </a:p>
          <a:p>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74113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0DA3A-F74A-45DC-837C-A4BE4F653AC3}"/>
              </a:ext>
            </a:extLst>
          </p:cNvPr>
          <p:cNvSpPr>
            <a:spLocks noGrp="1"/>
          </p:cNvSpPr>
          <p:nvPr>
            <p:ph type="title"/>
          </p:nvPr>
        </p:nvSpPr>
        <p:spPr>
          <a:xfrm>
            <a:off x="744446" y="1599500"/>
            <a:ext cx="8596668" cy="2024543"/>
          </a:xfrm>
        </p:spPr>
        <p:txBody>
          <a:bodyPr>
            <a:normAutofit fontScale="90000"/>
          </a:bodyPr>
          <a:lstStyle/>
          <a:p>
            <a:pPr algn="ctr"/>
            <a:r>
              <a:rPr lang="en-US" dirty="0"/>
              <a:t>Do NOT use a district entry plan template or other template you find on the internet</a:t>
            </a:r>
            <a:br>
              <a:rPr lang="en-US" dirty="0"/>
            </a:br>
            <a:r>
              <a:rPr lang="en-US" dirty="0"/>
              <a:t>DO follow the directions for the exam.</a:t>
            </a:r>
          </a:p>
        </p:txBody>
      </p:sp>
      <p:sp>
        <p:nvSpPr>
          <p:cNvPr id="3" name="Content Placeholder 2">
            <a:extLst>
              <a:ext uri="{FF2B5EF4-FFF2-40B4-BE49-F238E27FC236}">
                <a16:creationId xmlns:a16="http://schemas.microsoft.com/office/drawing/2014/main" id="{F55442E6-E9B0-4BDF-9FAD-0B911B015128}"/>
              </a:ext>
            </a:extLst>
          </p:cNvPr>
          <p:cNvSpPr>
            <a:spLocks noGrp="1"/>
          </p:cNvSpPr>
          <p:nvPr>
            <p:ph idx="1"/>
          </p:nvPr>
        </p:nvSpPr>
        <p:spPr>
          <a:xfrm>
            <a:off x="677334" y="3808602"/>
            <a:ext cx="8596668" cy="2232760"/>
          </a:xfrm>
        </p:spPr>
        <p:txBody>
          <a:bodyPr/>
          <a:lstStyle/>
          <a:p>
            <a:r>
              <a:rPr lang="en-US" dirty="0"/>
              <a:t>Follow the exam directions and be sure to go over the guiding questions included in the exam directions. </a:t>
            </a:r>
          </a:p>
          <a:p>
            <a:endParaRPr lang="en-US" dirty="0"/>
          </a:p>
        </p:txBody>
      </p:sp>
      <p:sp>
        <p:nvSpPr>
          <p:cNvPr id="4" name="Footer Placeholder 3">
            <a:extLst>
              <a:ext uri="{FF2B5EF4-FFF2-40B4-BE49-F238E27FC236}">
                <a16:creationId xmlns:a16="http://schemas.microsoft.com/office/drawing/2014/main" id="{A3176089-AEE2-4CE3-8043-5E27FB126CDA}"/>
              </a:ext>
            </a:extLst>
          </p:cNvPr>
          <p:cNvSpPr>
            <a:spLocks noGrp="1"/>
          </p:cNvSpPr>
          <p:nvPr>
            <p:ph type="ftr" sz="quarter" idx="11"/>
          </p:nvPr>
        </p:nvSpPr>
        <p:spPr/>
        <p:txBody>
          <a:bodyPr/>
          <a:lstStyle/>
          <a:p>
            <a:r>
              <a:rPr lang="en-US"/>
              <a:t>2020</a:t>
            </a:r>
            <a:endParaRPr lang="en-US" dirty="0"/>
          </a:p>
        </p:txBody>
      </p:sp>
      <p:sp>
        <p:nvSpPr>
          <p:cNvPr id="5" name="Slide Number Placeholder 4">
            <a:extLst>
              <a:ext uri="{FF2B5EF4-FFF2-40B4-BE49-F238E27FC236}">
                <a16:creationId xmlns:a16="http://schemas.microsoft.com/office/drawing/2014/main" id="{A23B0240-3DB7-4F0C-B036-17AC4548B4E0}"/>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881159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 Comprehensive Exam: Developing an entry plan for an open principal position</a:t>
            </a:r>
          </a:p>
        </p:txBody>
      </p:sp>
      <p:sp>
        <p:nvSpPr>
          <p:cNvPr id="3" name="Content Placeholder 2"/>
          <p:cNvSpPr>
            <a:spLocks noGrp="1"/>
          </p:cNvSpPr>
          <p:nvPr>
            <p:ph idx="1"/>
          </p:nvPr>
        </p:nvSpPr>
        <p:spPr>
          <a:xfrm>
            <a:off x="677334" y="1930400"/>
            <a:ext cx="8596668" cy="4650703"/>
          </a:xfrm>
        </p:spPr>
        <p:txBody>
          <a:bodyPr>
            <a:normAutofit lnSpcReduction="10000"/>
          </a:bodyPr>
          <a:lstStyle/>
          <a:p>
            <a:r>
              <a:rPr lang="en-US" dirty="0"/>
              <a:t>Identify a principal position. This </a:t>
            </a:r>
            <a:r>
              <a:rPr lang="en-US" u="sng" dirty="0"/>
              <a:t>cannot </a:t>
            </a:r>
            <a:r>
              <a:rPr lang="en-US" dirty="0"/>
              <a:t>be at your current school but can be in your current district. Gather as much information about the school/district/community as possible. </a:t>
            </a:r>
            <a:r>
              <a:rPr lang="en-US" u="sng" dirty="0">
                <a:solidFill>
                  <a:schemeClr val="tx1"/>
                </a:solidFill>
              </a:rPr>
              <a:t>Possible</a:t>
            </a:r>
            <a:r>
              <a:rPr lang="en-US" dirty="0">
                <a:solidFill>
                  <a:schemeClr val="tx1"/>
                </a:solidFill>
              </a:rPr>
              <a:t> sources include the following:</a:t>
            </a:r>
          </a:p>
          <a:p>
            <a:pPr lvl="1"/>
            <a:r>
              <a:rPr lang="en-US" dirty="0">
                <a:solidFill>
                  <a:schemeClr val="tx1"/>
                </a:solidFill>
              </a:rPr>
              <a:t>School’s UIP/improvement plan (strongly encouraged)</a:t>
            </a:r>
          </a:p>
          <a:p>
            <a:pPr lvl="1"/>
            <a:r>
              <a:rPr lang="en-US" dirty="0"/>
              <a:t>District’s UIP/improvement plan </a:t>
            </a:r>
          </a:p>
          <a:p>
            <a:pPr lvl="1"/>
            <a:r>
              <a:rPr lang="en-US" dirty="0"/>
              <a:t>Demographic data on school and district (often found on the respective websites)</a:t>
            </a:r>
          </a:p>
          <a:p>
            <a:pPr lvl="1"/>
            <a:r>
              <a:rPr lang="en-US" dirty="0"/>
              <a:t>Census data on community demographics (Age, level of education, occupations, etc.)</a:t>
            </a:r>
          </a:p>
          <a:p>
            <a:pPr lvl="1"/>
            <a:r>
              <a:rPr lang="en-US" dirty="0"/>
              <a:t>School’s student achievement data available on the CDE website (or the state education department of the school you are focusing on)</a:t>
            </a:r>
          </a:p>
          <a:p>
            <a:pPr lvl="1"/>
            <a:r>
              <a:rPr lang="en-US" dirty="0"/>
              <a:t>Any information on parental involvement, extra-</a:t>
            </a:r>
            <a:r>
              <a:rPr lang="en-US" dirty="0" err="1"/>
              <a:t>curriculars</a:t>
            </a:r>
            <a:r>
              <a:rPr lang="en-US" dirty="0"/>
              <a:t>, curriculum, programs, etc. from the school and district websites</a:t>
            </a:r>
          </a:p>
          <a:p>
            <a:pPr lvl="1"/>
            <a:r>
              <a:rPr lang="en-US" dirty="0">
                <a:solidFill>
                  <a:schemeClr val="tx1"/>
                </a:solidFill>
              </a:rPr>
              <a:t>Results of TELL Colorado survey (or other similar surveys administered by the district/school and open to the public)</a:t>
            </a:r>
          </a:p>
          <a:p>
            <a:pPr lvl="1"/>
            <a:r>
              <a:rPr lang="en-US" dirty="0"/>
              <a:t>Local newspaper articles on the school and/or district. </a:t>
            </a:r>
          </a:p>
          <a:p>
            <a:pPr lvl="1"/>
            <a:endParaRPr lang="en-US" dirty="0"/>
          </a:p>
          <a:p>
            <a:pPr lvl="1"/>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615245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8991"/>
            <a:ext cx="8596668" cy="807076"/>
          </a:xfrm>
        </p:spPr>
        <p:txBody>
          <a:bodyPr/>
          <a:lstStyle/>
          <a:p>
            <a:r>
              <a:rPr lang="en-US" dirty="0"/>
              <a:t>Other steps in preparation to writing…</a:t>
            </a:r>
          </a:p>
        </p:txBody>
      </p:sp>
      <p:sp>
        <p:nvSpPr>
          <p:cNvPr id="3" name="Content Placeholder 2"/>
          <p:cNvSpPr>
            <a:spLocks noGrp="1"/>
          </p:cNvSpPr>
          <p:nvPr>
            <p:ph idx="1"/>
          </p:nvPr>
        </p:nvSpPr>
        <p:spPr>
          <a:xfrm>
            <a:off x="677334" y="965915"/>
            <a:ext cx="8596668" cy="5563674"/>
          </a:xfrm>
        </p:spPr>
        <p:txBody>
          <a:bodyPr>
            <a:normAutofit fontScale="92500"/>
          </a:bodyPr>
          <a:lstStyle/>
          <a:p>
            <a:r>
              <a:rPr lang="en-US" dirty="0"/>
              <a:t>Read and apply the Writing Tips also found on the ELPS Forms website (towards the bottom of the list). Go back and reread these tips after you have written your exam and proofread.</a:t>
            </a:r>
          </a:p>
          <a:p>
            <a:pPr lvl="1"/>
            <a:r>
              <a:rPr lang="en-US" dirty="0"/>
              <a:t>Part of your preparation to be a school leader is the ability to communicate well, both in writing and orally. Grammar and punctuation errors detract from the message of any communication</a:t>
            </a:r>
            <a:r>
              <a:rPr lang="en-US" dirty="0">
                <a:solidFill>
                  <a:schemeClr val="tx1"/>
                </a:solidFill>
              </a:rPr>
              <a:t>; therefore, </a:t>
            </a:r>
            <a:r>
              <a:rPr lang="en-US" dirty="0"/>
              <a:t>minimize such errors by knowing the rules, applying them, and proofreading carefully. </a:t>
            </a:r>
          </a:p>
          <a:p>
            <a:r>
              <a:rPr lang="en-US" dirty="0"/>
              <a:t>Assemble all of the data you have collected (see prior slide for suggestions for sources) and analyze the data. Your guiding question in this analysis should be the following: </a:t>
            </a:r>
            <a:r>
              <a:rPr lang="en-US" b="1" u="sng" dirty="0"/>
              <a:t>What needs are revealed by the data for each stakeholder group?</a:t>
            </a:r>
          </a:p>
          <a:p>
            <a:pPr lvl="1"/>
            <a:r>
              <a:rPr lang="en-US" dirty="0"/>
              <a:t>As listed in the comp directions, the stakeholders and some of their interests include the following:</a:t>
            </a:r>
          </a:p>
          <a:p>
            <a:pPr lvl="2"/>
            <a:r>
              <a:rPr lang="en-US" dirty="0"/>
              <a:t>Students (achievement and assessment, safety, equity/diversity, culture)</a:t>
            </a:r>
          </a:p>
          <a:p>
            <a:pPr lvl="2"/>
            <a:r>
              <a:rPr lang="en-US" dirty="0"/>
              <a:t>Teachers  (supervision and evaluation, professional development resources and needs, culture)</a:t>
            </a:r>
          </a:p>
          <a:p>
            <a:pPr lvl="2"/>
            <a:r>
              <a:rPr lang="en-US" dirty="0"/>
              <a:t>Parents (perceptions, support, school interactions, communications)</a:t>
            </a:r>
          </a:p>
          <a:p>
            <a:pPr lvl="2"/>
            <a:r>
              <a:rPr lang="en-US" dirty="0"/>
              <a:t>Community (perceptions, resources, support, interactions, communications)</a:t>
            </a:r>
          </a:p>
          <a:p>
            <a:pPr lvl="2"/>
            <a:r>
              <a:rPr lang="en-US" dirty="0"/>
              <a:t>District Office (reporting requirements, resources, rules/regulations, finance, communication lines, hiring/termination processes, evaluation process, negotiated agreements)</a:t>
            </a:r>
          </a:p>
          <a:p>
            <a:pPr lvl="2"/>
            <a:r>
              <a:rPr lang="en-US" dirty="0"/>
              <a:t>State (reporting requirements, rules/regulations)</a:t>
            </a:r>
          </a:p>
          <a:p>
            <a:pPr lvl="1"/>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3524764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87628"/>
            <a:ext cx="8596668" cy="678287"/>
          </a:xfrm>
        </p:spPr>
        <p:txBody>
          <a:bodyPr/>
          <a:lstStyle/>
          <a:p>
            <a:r>
              <a:rPr lang="en-US" dirty="0"/>
              <a:t>Other steps in preparation to writing…</a:t>
            </a:r>
          </a:p>
        </p:txBody>
      </p:sp>
      <p:sp>
        <p:nvSpPr>
          <p:cNvPr id="3" name="Content Placeholder 2"/>
          <p:cNvSpPr>
            <a:spLocks noGrp="1"/>
          </p:cNvSpPr>
          <p:nvPr>
            <p:ph idx="1"/>
          </p:nvPr>
        </p:nvSpPr>
        <p:spPr>
          <a:xfrm>
            <a:off x="677334" y="965915"/>
            <a:ext cx="8596668" cy="5075447"/>
          </a:xfrm>
        </p:spPr>
        <p:txBody>
          <a:bodyPr/>
          <a:lstStyle/>
          <a:p>
            <a:r>
              <a:rPr lang="en-US" dirty="0"/>
              <a:t>Develop action plan items to address each of the needs that you have identified in your analysis of the data. </a:t>
            </a:r>
          </a:p>
          <a:p>
            <a:pPr lvl="1"/>
            <a:r>
              <a:rPr lang="en-US" dirty="0"/>
              <a:t>Action items may address more than one stakeholder at a time</a:t>
            </a:r>
          </a:p>
          <a:p>
            <a:r>
              <a:rPr lang="en-US" dirty="0"/>
              <a:t>Order your action plan items in chronological order or by need. There </a:t>
            </a:r>
            <a:r>
              <a:rPr lang="en-US" u="sng" dirty="0"/>
              <a:t>must </a:t>
            </a:r>
            <a:r>
              <a:rPr lang="en-US" dirty="0"/>
              <a:t>be some guiding logical order to your entry plan. </a:t>
            </a:r>
          </a:p>
          <a:p>
            <a:r>
              <a:rPr lang="en-US" dirty="0"/>
              <a:t>Go through all of the syllabi, papers, materials, slides, texts, etc. from ALL of your ELPS program classes and identify sources that relate to or help develop what you will propose in each action in your entry plan.</a:t>
            </a:r>
          </a:p>
          <a:p>
            <a:r>
              <a:rPr lang="en-US" dirty="0"/>
              <a:t>Go through and label each entry plan item or parts of entry plan items that relate to the Colorado Principal Standards. (There needs to be a clear/explicit </a:t>
            </a:r>
            <a:r>
              <a:rPr lang="en-US" b="1" u="sng" dirty="0"/>
              <a:t>discussion </a:t>
            </a:r>
            <a:r>
              <a:rPr lang="en-US" dirty="0"/>
              <a:t>of how your entry plan steps address each of the CO Principal Standards.) </a:t>
            </a:r>
            <a:r>
              <a:rPr lang="en-US" dirty="0">
                <a:solidFill>
                  <a:schemeClr val="tx1"/>
                </a:solidFill>
              </a:rPr>
              <a:t>It is preferable to not only cite the standard, but also the competency (e.g., Standard 2.2).</a:t>
            </a:r>
          </a:p>
          <a:p>
            <a:r>
              <a:rPr lang="en-US" dirty="0"/>
              <a:t>Reread the directions for the MA comp, particularly the rubric description for a Level 4/High response (see next slide). </a:t>
            </a:r>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558660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58592"/>
          </a:xfrm>
        </p:spPr>
        <p:txBody>
          <a:bodyPr>
            <a:normAutofit fontScale="90000"/>
          </a:bodyPr>
          <a:lstStyle/>
          <a:p>
            <a:r>
              <a:rPr lang="en-US" dirty="0"/>
              <a:t>MA Comp Level 4/High Rubric</a:t>
            </a:r>
            <a:br>
              <a:rPr lang="en-US" dirty="0"/>
            </a:br>
            <a:endParaRPr lang="en-US" sz="1600" dirty="0">
              <a:solidFill>
                <a:srgbClr val="0000FF"/>
              </a:solidFill>
            </a:endParaRPr>
          </a:p>
        </p:txBody>
      </p:sp>
      <p:sp>
        <p:nvSpPr>
          <p:cNvPr id="3" name="Content Placeholder 2"/>
          <p:cNvSpPr>
            <a:spLocks noGrp="1"/>
          </p:cNvSpPr>
          <p:nvPr>
            <p:ph idx="1"/>
          </p:nvPr>
        </p:nvSpPr>
        <p:spPr>
          <a:xfrm>
            <a:off x="677334" y="1635617"/>
            <a:ext cx="8596668" cy="4405745"/>
          </a:xfrm>
        </p:spPr>
        <p:txBody>
          <a:bodyPr>
            <a:normAutofit/>
          </a:bodyPr>
          <a:lstStyle/>
          <a:p>
            <a:r>
              <a:rPr lang="en-US" dirty="0"/>
              <a:t>Written responses demonstrate</a:t>
            </a:r>
          </a:p>
          <a:p>
            <a:pPr lvl="1"/>
            <a:r>
              <a:rPr lang="en-US" dirty="0"/>
              <a:t>1) sophisticated understanding, synthesis, and application of concepts from a broad range of coursework and in alignment with specific Colorado Principal Standards; consistent and correct use of APA style and formatting</a:t>
            </a:r>
          </a:p>
          <a:p>
            <a:pPr lvl="1"/>
            <a:r>
              <a:rPr lang="en-US" dirty="0"/>
              <a:t>2) thorough analysis and use of a diverse array of data while acknowledging the nuances of their implications; </a:t>
            </a:r>
          </a:p>
          <a:p>
            <a:pPr lvl="1"/>
            <a:r>
              <a:rPr lang="en-US" dirty="0"/>
              <a:t>3) specific and innovative strategies for building relationships/coalitions with stakeholders; and</a:t>
            </a:r>
          </a:p>
          <a:p>
            <a:pPr lvl="1"/>
            <a:r>
              <a:rPr lang="en-US" dirty="0"/>
              <a:t>4) skills in organizing and expressing ideas in a holistic, logical, coherent, literate, and convincing fashion.</a:t>
            </a:r>
          </a:p>
          <a:p>
            <a:r>
              <a:rPr lang="en-US" dirty="0"/>
              <a:t>Of the above items, please note that you should demonstrate an integrated and in-depth knowledge of the content covered in classes in the ELPS program. Also, you MUST discuss the relationship of your entry plan steps to the CO Principal Standards.</a:t>
            </a:r>
          </a:p>
        </p:txBody>
      </p:sp>
      <p:sp>
        <p:nvSpPr>
          <p:cNvPr id="4" name="Footer Placeholder 3"/>
          <p:cNvSpPr>
            <a:spLocks noGrp="1"/>
          </p:cNvSpPr>
          <p:nvPr>
            <p:ph type="ftr" sz="quarter" idx="11"/>
          </p:nvPr>
        </p:nvSpPr>
        <p:spPr>
          <a:xfrm>
            <a:off x="677334" y="6014776"/>
            <a:ext cx="6297612" cy="365125"/>
          </a:xfrm>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802787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9955"/>
          </a:xfrm>
        </p:spPr>
        <p:txBody>
          <a:bodyPr/>
          <a:lstStyle/>
          <a:p>
            <a:r>
              <a:rPr lang="en-US" dirty="0"/>
              <a:t>Writing your comprehensive exam….</a:t>
            </a:r>
          </a:p>
        </p:txBody>
      </p:sp>
      <p:sp>
        <p:nvSpPr>
          <p:cNvPr id="3" name="Content Placeholder 2"/>
          <p:cNvSpPr>
            <a:spLocks noGrp="1"/>
          </p:cNvSpPr>
          <p:nvPr>
            <p:ph idx="1"/>
          </p:nvPr>
        </p:nvSpPr>
        <p:spPr>
          <a:xfrm>
            <a:off x="677334" y="1429555"/>
            <a:ext cx="8596668" cy="4906851"/>
          </a:xfrm>
        </p:spPr>
        <p:txBody>
          <a:bodyPr>
            <a:normAutofit lnSpcReduction="10000"/>
          </a:bodyPr>
          <a:lstStyle/>
          <a:p>
            <a:r>
              <a:rPr lang="en-US" dirty="0"/>
              <a:t>As you write, be sure to review the Writing Tips on the ELPS Forms page periodically. </a:t>
            </a:r>
          </a:p>
          <a:p>
            <a:r>
              <a:rPr lang="en-US" dirty="0"/>
              <a:t>Begin with an introduction. </a:t>
            </a:r>
          </a:p>
          <a:p>
            <a:pPr lvl="1"/>
            <a:r>
              <a:rPr lang="en-US" dirty="0"/>
              <a:t>Do NOT write as though you are addressing a particular group of stakeholders. You are writing an exam and your audience are your ELPS professors. </a:t>
            </a:r>
          </a:p>
          <a:p>
            <a:r>
              <a:rPr lang="en-US" dirty="0"/>
              <a:t>Be sure you have an overall organization to your exam. (Clear headings are a must.)</a:t>
            </a:r>
          </a:p>
          <a:p>
            <a:r>
              <a:rPr lang="en-US" dirty="0"/>
              <a:t>Be sure you explicitly include the data</a:t>
            </a:r>
            <a:r>
              <a:rPr lang="en-US" dirty="0">
                <a:solidFill>
                  <a:srgbClr val="FF0000"/>
                </a:solidFill>
              </a:rPr>
              <a:t> </a:t>
            </a:r>
            <a:r>
              <a:rPr lang="en-US" dirty="0">
                <a:solidFill>
                  <a:schemeClr val="tx1"/>
                </a:solidFill>
              </a:rPr>
              <a:t>(as well as its source) </a:t>
            </a:r>
            <a:r>
              <a:rPr lang="en-US" dirty="0"/>
              <a:t>related to each entry plan step. </a:t>
            </a:r>
          </a:p>
          <a:p>
            <a:r>
              <a:rPr lang="en-US" dirty="0"/>
              <a:t>Explicitly discuss how you will develop relationships with each stakeholder group. </a:t>
            </a:r>
          </a:p>
          <a:p>
            <a:r>
              <a:rPr lang="en-US" dirty="0"/>
              <a:t>Each step should be detailed. For example, it is not enough to say you will develop relationships with teachers. Rather, explain that you will meet with them individually before the school year begins and ask them specific questions, then you will have an informal kick-off BBQ, etc. Be specific!</a:t>
            </a:r>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59119760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135</TotalTime>
  <Words>1898</Words>
  <Application>Microsoft Office PowerPoint</Application>
  <PresentationFormat>Widescreen</PresentationFormat>
  <Paragraphs>117</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Trebuchet MS</vt:lpstr>
      <vt:lpstr>Wingdings 3</vt:lpstr>
      <vt:lpstr>Facet</vt:lpstr>
      <vt:lpstr>Tips for Writing Your ELPS Master’s Comprehensive Exam</vt:lpstr>
      <vt:lpstr>MA Comprehensive Exam: Developing an entry plan for an open principal position</vt:lpstr>
      <vt:lpstr>Getting started…..</vt:lpstr>
      <vt:lpstr>Do NOT use a district entry plan template or other template you find on the internet DO follow the directions for the exam.</vt:lpstr>
      <vt:lpstr>MA Comprehensive Exam: Developing an entry plan for an open principal position</vt:lpstr>
      <vt:lpstr>Other steps in preparation to writing…</vt:lpstr>
      <vt:lpstr>Other steps in preparation to writing…</vt:lpstr>
      <vt:lpstr>MA Comp Level 4/High Rubric </vt:lpstr>
      <vt:lpstr>Writing your comprehensive exam….</vt:lpstr>
      <vt:lpstr>Writing your comprehensive exam….</vt:lpstr>
      <vt:lpstr>When you have completed your first draft….</vt:lpstr>
      <vt:lpstr>When submitting your MA comprehensive exam….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for Writing Your ELPS Master’s Comprehensive Exam</dc:title>
  <dc:creator>Linda Vogel</dc:creator>
  <cp:lastModifiedBy>Linda Vogel</cp:lastModifiedBy>
  <cp:revision>23</cp:revision>
  <dcterms:created xsi:type="dcterms:W3CDTF">2016-03-29T22:05:07Z</dcterms:created>
  <dcterms:modified xsi:type="dcterms:W3CDTF">2020-03-31T00:40:00Z</dcterms:modified>
</cp:coreProperties>
</file>