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61" r:id="rId4"/>
    <p:sldId id="258" r:id="rId5"/>
    <p:sldId id="259" r:id="rId6"/>
    <p:sldId id="271" r:id="rId7"/>
    <p:sldId id="268" r:id="rId8"/>
    <p:sldId id="269" r:id="rId9"/>
    <p:sldId id="270" r:id="rId10"/>
    <p:sldId id="260" r:id="rId11"/>
    <p:sldId id="263" r:id="rId12"/>
    <p:sldId id="264" r:id="rId13"/>
    <p:sldId id="265" r:id="rId14"/>
    <p:sldId id="267" r:id="rId15"/>
    <p:sldId id="26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114" d="100"/>
          <a:sy n="114" d="100"/>
        </p:scale>
        <p:origin x="474"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F1580B-8DFE-4077-B24F-597BB0F60470}" type="datetimeFigureOut">
              <a:rPr lang="en-US" smtClean="0"/>
              <a:t>3/30/2020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FCCD5B-30B1-4515-9B98-A074041E0A00}" type="slidenum">
              <a:rPr lang="en-US" smtClean="0"/>
              <a:t>‹#›</a:t>
            </a:fld>
            <a:endParaRPr lang="en-US"/>
          </a:p>
        </p:txBody>
      </p:sp>
    </p:spTree>
    <p:extLst>
      <p:ext uri="{BB962C8B-B14F-4D97-AF65-F5344CB8AC3E}">
        <p14:creationId xmlns:p14="http://schemas.microsoft.com/office/powerpoint/2010/main" val="2637462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FCCD5B-30B1-4515-9B98-A074041E0A00}" type="slidenum">
              <a:rPr lang="en-US" smtClean="0"/>
              <a:t>3</a:t>
            </a:fld>
            <a:endParaRPr lang="en-US"/>
          </a:p>
        </p:txBody>
      </p:sp>
    </p:spTree>
    <p:extLst>
      <p:ext uri="{BB962C8B-B14F-4D97-AF65-F5344CB8AC3E}">
        <p14:creationId xmlns:p14="http://schemas.microsoft.com/office/powerpoint/2010/main" val="2971352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E29CADF-6587-45B0-9E8E-959FEB4B5C4A}"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898F2B-2DE1-4E64-9667-3FB972AD91E9}"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840449-F322-4A49-B1F8-75765B907FBB}"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888456-AE3C-4569-9192-2C705719E90A}"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BA868B-74A3-4E09-93DA-2F37B91F5F77}"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DDDBA9-E42B-41B5-A379-BCC6B9DE1EB7}"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31CEC8-F3AA-4FC2-9ECC-14A9E4AFCB85}"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82628E-2542-4B0B-9861-3BA623D4B4CB}"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98DA5E-106B-4479-A232-3ACB0F13A478}"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7B2E5F-192C-452E-AAE2-94CC4BB6A92C}" type="datetime1">
              <a:rPr lang="en-US" smtClean="0"/>
              <a:t>3/30/2020</a:t>
            </a:fld>
            <a:endParaRPr lang="en-US" dirty="0"/>
          </a:p>
        </p:txBody>
      </p:sp>
      <p:sp>
        <p:nvSpPr>
          <p:cNvPr id="5" name="Footer Placeholder 4"/>
          <p:cNvSpPr>
            <a:spLocks noGrp="1"/>
          </p:cNvSpPr>
          <p:nvPr>
            <p:ph type="ftr" sz="quarter" idx="11"/>
          </p:nvPr>
        </p:nvSpPr>
        <p:spPr/>
        <p:txBody>
          <a:bodyPr/>
          <a:lstStyle/>
          <a:p>
            <a:r>
              <a:rPr lang="en-US"/>
              <a:t>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AB3B17-2944-4B10-8FCB-07CE479C4975}" type="datetime1">
              <a:rPr lang="en-US" smtClean="0"/>
              <a:t>3/30/2020</a:t>
            </a:fld>
            <a:endParaRPr lang="en-US" dirty="0"/>
          </a:p>
        </p:txBody>
      </p:sp>
      <p:sp>
        <p:nvSpPr>
          <p:cNvPr id="6" name="Footer Placeholder 5"/>
          <p:cNvSpPr>
            <a:spLocks noGrp="1"/>
          </p:cNvSpPr>
          <p:nvPr>
            <p:ph type="ftr" sz="quarter" idx="11"/>
          </p:nvPr>
        </p:nvSpPr>
        <p:spPr/>
        <p:txBody>
          <a:bodyPr/>
          <a:lstStyle/>
          <a:p>
            <a:r>
              <a:rPr lang="en-US"/>
              <a:t>2020</a:t>
            </a:r>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FABFA5-1874-4535-910B-17D4D6EE15D0}" type="datetime1">
              <a:rPr lang="en-US" smtClean="0"/>
              <a:t>3/30/2020</a:t>
            </a:fld>
            <a:endParaRPr lang="en-US" dirty="0"/>
          </a:p>
        </p:txBody>
      </p:sp>
      <p:sp>
        <p:nvSpPr>
          <p:cNvPr id="8" name="Footer Placeholder 7"/>
          <p:cNvSpPr>
            <a:spLocks noGrp="1"/>
          </p:cNvSpPr>
          <p:nvPr>
            <p:ph type="ftr" sz="quarter" idx="11"/>
          </p:nvPr>
        </p:nvSpPr>
        <p:spPr/>
        <p:txBody>
          <a:bodyPr/>
          <a:lstStyle/>
          <a:p>
            <a:r>
              <a:rPr lang="en-US"/>
              <a:t>2020</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9C0E7DF-83DF-40CD-B773-5A833510577A}" type="datetime1">
              <a:rPr lang="en-US" smtClean="0"/>
              <a:t>3/30/2020</a:t>
            </a:fld>
            <a:endParaRPr lang="en-US" dirty="0"/>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DA28AE-0670-4A49-B482-397EE86C20D9}" type="datetime1">
              <a:rPr lang="en-US" smtClean="0"/>
              <a:t>3/30/2020</a:t>
            </a:fld>
            <a:endParaRPr lang="en-US" dirty="0"/>
          </a:p>
        </p:txBody>
      </p:sp>
      <p:sp>
        <p:nvSpPr>
          <p:cNvPr id="3" name="Footer Placeholder 2"/>
          <p:cNvSpPr>
            <a:spLocks noGrp="1"/>
          </p:cNvSpPr>
          <p:nvPr>
            <p:ph type="ftr" sz="quarter" idx="11"/>
          </p:nvPr>
        </p:nvSpPr>
        <p:spPr/>
        <p:txBody>
          <a:bodyPr/>
          <a:lstStyle/>
          <a:p>
            <a:r>
              <a:rPr lang="en-US"/>
              <a:t>2020</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D525F5-7B10-4E2D-9CF3-9AD75523EFCD}" type="datetime1">
              <a:rPr lang="en-US" smtClean="0"/>
              <a:t>3/30/2020</a:t>
            </a:fld>
            <a:endParaRPr lang="en-US" dirty="0"/>
          </a:p>
        </p:txBody>
      </p:sp>
      <p:sp>
        <p:nvSpPr>
          <p:cNvPr id="6" name="Footer Placeholder 5"/>
          <p:cNvSpPr>
            <a:spLocks noGrp="1"/>
          </p:cNvSpPr>
          <p:nvPr>
            <p:ph type="ftr" sz="quarter" idx="11"/>
          </p:nvPr>
        </p:nvSpPr>
        <p:spPr/>
        <p:txBody>
          <a:bodyPr/>
          <a:lstStyle/>
          <a:p>
            <a:r>
              <a:rPr lang="en-US"/>
              <a:t>2020</a:t>
            </a:r>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BED4DC-232F-4E27-AF0C-6E5BC8AE3C01}" type="datetime1">
              <a:rPr lang="en-US" smtClean="0"/>
              <a:t>3/30/2020</a:t>
            </a:fld>
            <a:endParaRPr lang="en-US" dirty="0"/>
          </a:p>
        </p:txBody>
      </p:sp>
      <p:sp>
        <p:nvSpPr>
          <p:cNvPr id="6" name="Footer Placeholder 5"/>
          <p:cNvSpPr>
            <a:spLocks noGrp="1"/>
          </p:cNvSpPr>
          <p:nvPr>
            <p:ph type="ftr" sz="quarter" idx="11"/>
          </p:nvPr>
        </p:nvSpPr>
        <p:spPr/>
        <p:txBody>
          <a:bodyPr/>
          <a:lstStyle/>
          <a:p>
            <a:r>
              <a:rPr lang="en-US"/>
              <a:t>2020</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A41C4CB-4F0F-4411-9DB7-09CAA3974173}" type="datetime1">
              <a:rPr lang="en-US" smtClean="0"/>
              <a:t>3/30/2020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2020</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unco.edu/cebs/leadership-policy-development-higher-education-p12-education/educational-leadership-policy-development/current-students/forms.aspx"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unco.edu/graduate-school/student-resources/preparing-for-graduation/"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Tips for Writing Your ELPS </a:t>
            </a:r>
            <a:r>
              <a:rPr lang="en-US" dirty="0" err="1"/>
              <a:t>Ed.S</a:t>
            </a:r>
            <a:r>
              <a:rPr lang="en-US" dirty="0"/>
              <a:t>. Comprehensive Exam</a:t>
            </a:r>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2651522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87628"/>
            <a:ext cx="8596668" cy="678287"/>
          </a:xfrm>
        </p:spPr>
        <p:txBody>
          <a:bodyPr/>
          <a:lstStyle/>
          <a:p>
            <a:r>
              <a:rPr lang="en-US" dirty="0"/>
              <a:t>Other steps in preparation to writing…</a:t>
            </a:r>
          </a:p>
        </p:txBody>
      </p:sp>
      <p:sp>
        <p:nvSpPr>
          <p:cNvPr id="3" name="Content Placeholder 2"/>
          <p:cNvSpPr>
            <a:spLocks noGrp="1"/>
          </p:cNvSpPr>
          <p:nvPr>
            <p:ph idx="1"/>
          </p:nvPr>
        </p:nvSpPr>
        <p:spPr>
          <a:xfrm>
            <a:off x="677334" y="965915"/>
            <a:ext cx="9762066" cy="5440572"/>
          </a:xfrm>
        </p:spPr>
        <p:txBody>
          <a:bodyPr>
            <a:normAutofit/>
          </a:bodyPr>
          <a:lstStyle/>
          <a:p>
            <a:r>
              <a:rPr lang="en-US" dirty="0"/>
              <a:t>Go through all of the syllabi, papers, materials, slides, texts, etc. from ALL of your ELPS program classes and identify sources that relate to each section of your exam. (If you are doing an interdisciplinary degree/comp, include references from coursework from both disciplines.)</a:t>
            </a:r>
          </a:p>
          <a:p>
            <a:r>
              <a:rPr lang="en-US" dirty="0"/>
              <a:t>Reread the directions for the </a:t>
            </a:r>
            <a:r>
              <a:rPr lang="en-US" dirty="0" err="1"/>
              <a:t>Ed.S</a:t>
            </a:r>
            <a:r>
              <a:rPr lang="en-US" dirty="0"/>
              <a:t>. comp, particularly the rubric description for a Level 4/High response below. </a:t>
            </a:r>
          </a:p>
          <a:p>
            <a:r>
              <a:rPr lang="en-US" dirty="0"/>
              <a:t>Written responses to all parts of questions evidence excellent knowledge in educational leadership related to most or all of  the Plan of Studies courses and/or state and national standards; ability to synthesize and apply that knowledge to leadership problems or significant educational issues; ability to present a clear formulation of the problem/issue which includes social, economic, legal, human resource, structural, political, and policy factors;  clear and correct analysis of the leadership skills/styles/attributes/values needed to handle various factors in changing the situation discussed; clear and logical development of strategies to implement and evaluate the changes desired; and skills in organizing and expressing ideas in a logical, coherent, literate and convincing fashion.</a:t>
            </a:r>
          </a:p>
          <a:p>
            <a:endParaRPr lang="en-US" dirty="0"/>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558660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19955"/>
          </a:xfrm>
        </p:spPr>
        <p:txBody>
          <a:bodyPr/>
          <a:lstStyle/>
          <a:p>
            <a:r>
              <a:rPr lang="en-US" dirty="0"/>
              <a:t>Writing your comprehensive exam….</a:t>
            </a:r>
          </a:p>
        </p:txBody>
      </p:sp>
      <p:sp>
        <p:nvSpPr>
          <p:cNvPr id="3" name="Content Placeholder 2"/>
          <p:cNvSpPr>
            <a:spLocks noGrp="1"/>
          </p:cNvSpPr>
          <p:nvPr>
            <p:ph idx="1"/>
          </p:nvPr>
        </p:nvSpPr>
        <p:spPr>
          <a:xfrm>
            <a:off x="677334" y="1429555"/>
            <a:ext cx="8596668" cy="4906851"/>
          </a:xfrm>
        </p:spPr>
        <p:txBody>
          <a:bodyPr>
            <a:normAutofit lnSpcReduction="10000"/>
          </a:bodyPr>
          <a:lstStyle/>
          <a:p>
            <a:r>
              <a:rPr lang="en-US" dirty="0"/>
              <a:t>As you write, be sure to review the Writing Tips on the ELPS Forms page periodically. </a:t>
            </a:r>
          </a:p>
          <a:p>
            <a:r>
              <a:rPr lang="en-US" dirty="0"/>
              <a:t>Begin with an introduction. </a:t>
            </a:r>
          </a:p>
          <a:p>
            <a:pPr lvl="1"/>
            <a:r>
              <a:rPr lang="en-US" dirty="0"/>
              <a:t>Do NOT write as though you are addressing a particular group of stakeholders. You are writing an exam and your audience are your ELPS professors. </a:t>
            </a:r>
          </a:p>
          <a:p>
            <a:r>
              <a:rPr lang="en-US" dirty="0"/>
              <a:t>Be sure each section of the exam response is clearly labelled with the sections and items listed in the Be sure you explicitly include the data related to each entry plan step. </a:t>
            </a:r>
          </a:p>
          <a:p>
            <a:r>
              <a:rPr lang="en-US" dirty="0"/>
              <a:t>Strategy steps should be detailed. Your description should be clear enough that someone could implement your strategic plan based on what you have included in your exam.</a:t>
            </a:r>
          </a:p>
          <a:p>
            <a:r>
              <a:rPr lang="en-US" dirty="0"/>
              <a:t>Don’t forget to include a description of how the implementation and impact of your proposed changes in the strategic plan will be monitored and used to guide further implementation and changes. </a:t>
            </a:r>
          </a:p>
          <a:p>
            <a:r>
              <a:rPr lang="en-US" dirty="0"/>
              <a:t>Make sure you include a strong conclusion.</a:t>
            </a:r>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1591197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9803"/>
          </a:xfrm>
        </p:spPr>
        <p:txBody>
          <a:bodyPr/>
          <a:lstStyle/>
          <a:p>
            <a:r>
              <a:rPr lang="en-US" dirty="0"/>
              <a:t>Writing your comprehensive exam….</a:t>
            </a:r>
          </a:p>
        </p:txBody>
      </p:sp>
      <p:sp>
        <p:nvSpPr>
          <p:cNvPr id="3" name="Content Placeholder 2"/>
          <p:cNvSpPr>
            <a:spLocks noGrp="1"/>
          </p:cNvSpPr>
          <p:nvPr>
            <p:ph idx="1"/>
          </p:nvPr>
        </p:nvSpPr>
        <p:spPr>
          <a:xfrm>
            <a:off x="677334" y="1339403"/>
            <a:ext cx="8596668" cy="4701959"/>
          </a:xfrm>
        </p:spPr>
        <p:txBody>
          <a:bodyPr>
            <a:normAutofit/>
          </a:bodyPr>
          <a:lstStyle/>
          <a:p>
            <a:r>
              <a:rPr lang="en-US" dirty="0"/>
              <a:t>Your Ed.S. comp differs from the strategic plan you completed as part of the ELPS 603 class in the following ways:</a:t>
            </a:r>
          </a:p>
          <a:p>
            <a:pPr lvl="1"/>
            <a:r>
              <a:rPr lang="en-US" dirty="0"/>
              <a:t>The comp must address each section and item specified in the directions and listed on slides six and seven of this Power Point. </a:t>
            </a:r>
          </a:p>
          <a:p>
            <a:pPr lvl="1"/>
            <a:r>
              <a:rPr lang="en-US" dirty="0"/>
              <a:t>The comp must include a discussion and citation of concepts and content from across ALL of your coursework.</a:t>
            </a:r>
            <a:r>
              <a:rPr lang="en-US" dirty="0">
                <a:solidFill>
                  <a:srgbClr val="0000FF"/>
                </a:solidFill>
              </a:rPr>
              <a:t> </a:t>
            </a:r>
            <a:r>
              <a:rPr lang="en-US" dirty="0">
                <a:solidFill>
                  <a:schemeClr val="tx1"/>
                </a:solidFill>
              </a:rPr>
              <a:t>This does not mean you should state the course title as you apply concepts from a given course; rather, you are expected to discuss how various content and concepts relate to or address the various elements of the problem and support your proposed strategies to address the problem. Your discussion of program concepts and content should demonstrate your understanding and ability to appropriately apply the knowledge you have gained in your program to address a real problem. </a:t>
            </a:r>
          </a:p>
          <a:p>
            <a:pPr lvl="1"/>
            <a:r>
              <a:rPr lang="en-US" dirty="0"/>
              <a:t>Thus, the comp is a much more detailed and research-supported presentation, analysis, and response to a particular organizational situation/problem.</a:t>
            </a:r>
          </a:p>
          <a:p>
            <a:endParaRPr lang="en-US" dirty="0"/>
          </a:p>
          <a:p>
            <a:pPr lvl="1"/>
            <a:endParaRPr lang="en-US" dirty="0"/>
          </a:p>
          <a:p>
            <a:pPr lvl="1"/>
            <a:endParaRPr lang="en-US" dirty="0"/>
          </a:p>
          <a:p>
            <a:pPr lvl="1"/>
            <a:endParaRPr lang="en-US" dirty="0"/>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2623145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10355"/>
            <a:ext cx="8596668" cy="1320800"/>
          </a:xfrm>
        </p:spPr>
        <p:txBody>
          <a:bodyPr/>
          <a:lstStyle/>
          <a:p>
            <a:r>
              <a:rPr lang="en-US" dirty="0"/>
              <a:t>When you have completed your first draft….</a:t>
            </a:r>
          </a:p>
        </p:txBody>
      </p:sp>
      <p:sp>
        <p:nvSpPr>
          <p:cNvPr id="3" name="Content Placeholder 2"/>
          <p:cNvSpPr>
            <a:spLocks noGrp="1"/>
          </p:cNvSpPr>
          <p:nvPr>
            <p:ph idx="1"/>
          </p:nvPr>
        </p:nvSpPr>
        <p:spPr>
          <a:xfrm>
            <a:off x="677334" y="1531155"/>
            <a:ext cx="8596668" cy="4510207"/>
          </a:xfrm>
        </p:spPr>
        <p:txBody>
          <a:bodyPr>
            <a:normAutofit/>
          </a:bodyPr>
          <a:lstStyle/>
          <a:p>
            <a:r>
              <a:rPr lang="en-US" dirty="0"/>
              <a:t>Be sure you have a solid introduction and conclusion to your strategic plan, as well as transitions between each section.</a:t>
            </a:r>
          </a:p>
          <a:p>
            <a:r>
              <a:rPr lang="en-US" dirty="0"/>
              <a:t>Be sure you have clearly organized the exam and included headings for each section and item addressed in each section. </a:t>
            </a:r>
          </a:p>
          <a:p>
            <a:r>
              <a:rPr lang="en-US" dirty="0"/>
              <a:t>Be sure you have discussed and cited concepts and content from courses throughout your ELPS program and, if completing an interdisciplinary degree/comp, coursework from both disciplines. </a:t>
            </a:r>
          </a:p>
          <a:p>
            <a:r>
              <a:rPr lang="en-US" dirty="0"/>
              <a:t>Be sure the reason for each action item in your strategic plan is clearly and persuasively presented. </a:t>
            </a:r>
          </a:p>
          <a:p>
            <a:r>
              <a:rPr lang="en-US" dirty="0"/>
              <a:t>Review the Writing Tips and proofread!</a:t>
            </a:r>
          </a:p>
          <a:p>
            <a:r>
              <a:rPr lang="en-US" dirty="0"/>
              <a:t>Maximum pages—30. Suggested length—25-30 pages. </a:t>
            </a:r>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3307526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If you are doing an interdisciplinary </a:t>
            </a:r>
            <a:r>
              <a:rPr lang="en-US" dirty="0" err="1"/>
              <a:t>Ed.S</a:t>
            </a:r>
            <a:r>
              <a:rPr lang="en-US" dirty="0"/>
              <a:t>. degree….</a:t>
            </a:r>
          </a:p>
        </p:txBody>
      </p:sp>
      <p:sp>
        <p:nvSpPr>
          <p:cNvPr id="3" name="Content Placeholder 2"/>
          <p:cNvSpPr>
            <a:spLocks noGrp="1"/>
          </p:cNvSpPr>
          <p:nvPr>
            <p:ph idx="1"/>
          </p:nvPr>
        </p:nvSpPr>
        <p:spPr/>
        <p:txBody>
          <a:bodyPr/>
          <a:lstStyle/>
          <a:p>
            <a:r>
              <a:rPr lang="en-US" dirty="0"/>
              <a:t>Be sure that you also explicitly discuss how your strategies to address the problem you focused on demonstrate the Special Education Administrator Standards (or Gifted Director Standards if completing the ELPS Ed.S. with Gifted Director Endorsement) as well as the CO Principal Standards in a section at the end of your exam. </a:t>
            </a:r>
          </a:p>
          <a:p>
            <a:r>
              <a:rPr lang="en-US" dirty="0"/>
              <a:t>Send your exam to the ELPS Program Coordinator as listed in the next slide and indicate in your email that you are submitting an interdisciplinary exam to a member of the Special Education faculty as well as a member of the ELPS faculty. </a:t>
            </a:r>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2321005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submitting your </a:t>
            </a:r>
            <a:r>
              <a:rPr lang="en-US" dirty="0" err="1"/>
              <a:t>Ed.S</a:t>
            </a:r>
            <a:r>
              <a:rPr lang="en-US" dirty="0"/>
              <a:t>. comprehensive exam….</a:t>
            </a:r>
          </a:p>
        </p:txBody>
      </p:sp>
      <p:sp>
        <p:nvSpPr>
          <p:cNvPr id="3" name="Content Placeholder 2"/>
          <p:cNvSpPr>
            <a:spLocks noGrp="1"/>
          </p:cNvSpPr>
          <p:nvPr>
            <p:ph idx="1"/>
          </p:nvPr>
        </p:nvSpPr>
        <p:spPr/>
        <p:txBody>
          <a:bodyPr>
            <a:normAutofit fontScale="92500" lnSpcReduction="20000"/>
          </a:bodyPr>
          <a:lstStyle/>
          <a:p>
            <a:r>
              <a:rPr lang="en-US" dirty="0"/>
              <a:t>Email the file to the ELPS Program Coordinator and your program advisor (and SE faculty if doing an interdisciplinary degree comprehensive exam.</a:t>
            </a:r>
          </a:p>
          <a:p>
            <a:r>
              <a:rPr lang="en-US" dirty="0"/>
              <a:t>If you are completing an interdisciplinary </a:t>
            </a:r>
            <a:r>
              <a:rPr lang="en-US" dirty="0" err="1"/>
              <a:t>Ed.S</a:t>
            </a:r>
            <a:r>
              <a:rPr lang="en-US" dirty="0"/>
              <a:t>. degree/comp exam--Be sure to also email the exam to the coordinator of the Special Education Administrator program and indicate that you completing an interdisciplinary exam when you send your exam to the ELPS Administrative Assistant.</a:t>
            </a:r>
          </a:p>
          <a:p>
            <a:pPr lvl="1"/>
            <a:r>
              <a:rPr lang="en-US" b="1" dirty="0"/>
              <a:t>OR </a:t>
            </a:r>
            <a:r>
              <a:rPr lang="en-US" dirty="0"/>
              <a:t>Email the exam to the coordinator of the Gifted Director Endorsement program and indicate that you are completing the ELPS Ed.S. with Gifted Director Endorsement comprehensive exam when you email your exam to the ELPS Administrative Assistant. </a:t>
            </a:r>
            <a:endParaRPr lang="en-US" b="1" dirty="0"/>
          </a:p>
          <a:p>
            <a:r>
              <a:rPr lang="en-US" dirty="0"/>
              <a:t>It takes </a:t>
            </a:r>
            <a:r>
              <a:rPr lang="en-US" dirty="0">
                <a:solidFill>
                  <a:schemeClr val="tx1"/>
                </a:solidFill>
              </a:rPr>
              <a:t>approximately </a:t>
            </a:r>
            <a:r>
              <a:rPr lang="en-US" dirty="0"/>
              <a:t>two weeks to grade all of the comp exams submitted each semester. </a:t>
            </a:r>
          </a:p>
          <a:p>
            <a:r>
              <a:rPr lang="en-US" dirty="0"/>
              <a:t>After the exams are graded, the results are sent to the Graduate School. </a:t>
            </a:r>
          </a:p>
          <a:p>
            <a:r>
              <a:rPr lang="en-US" dirty="0"/>
              <a:t>It may take up to four weeks after the comp exam is due before you will hear the results. Please be patient. </a:t>
            </a:r>
          </a:p>
          <a:p>
            <a:endParaRPr lang="en-US" dirty="0"/>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1492223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87628"/>
            <a:ext cx="8596668" cy="1320800"/>
          </a:xfrm>
        </p:spPr>
        <p:txBody>
          <a:bodyPr>
            <a:normAutofit fontScale="90000"/>
          </a:bodyPr>
          <a:lstStyle/>
          <a:p>
            <a:r>
              <a:rPr lang="en-US" sz="3100" dirty="0" err="1"/>
              <a:t>Ed.S</a:t>
            </a:r>
            <a:r>
              <a:rPr lang="en-US" sz="3100" dirty="0"/>
              <a:t>. Comprehensive Exam: Developing strategic plan to address a problem/situation in an educational organization </a:t>
            </a:r>
            <a:r>
              <a:rPr lang="en-US" sz="2700" dirty="0"/>
              <a:t>(school, district, or agency)</a:t>
            </a:r>
          </a:p>
        </p:txBody>
      </p:sp>
      <p:sp>
        <p:nvSpPr>
          <p:cNvPr id="3" name="Content Placeholder 2"/>
          <p:cNvSpPr>
            <a:spLocks noGrp="1"/>
          </p:cNvSpPr>
          <p:nvPr>
            <p:ph idx="1"/>
          </p:nvPr>
        </p:nvSpPr>
        <p:spPr>
          <a:xfrm>
            <a:off x="677334" y="1712890"/>
            <a:ext cx="8596668" cy="4649273"/>
          </a:xfrm>
        </p:spPr>
        <p:txBody>
          <a:bodyPr>
            <a:normAutofit fontScale="92500" lnSpcReduction="10000"/>
          </a:bodyPr>
          <a:lstStyle/>
          <a:p>
            <a:r>
              <a:rPr lang="en-US" dirty="0"/>
              <a:t>The purpose of the </a:t>
            </a:r>
            <a:r>
              <a:rPr lang="en-US" dirty="0" err="1"/>
              <a:t>Ed.S</a:t>
            </a:r>
            <a:r>
              <a:rPr lang="en-US" dirty="0"/>
              <a:t>. comprehensive exam is to demonstrate that you can </a:t>
            </a:r>
            <a:r>
              <a:rPr lang="en-US" b="1" u="sng" dirty="0"/>
              <a:t>collect and analyze data </a:t>
            </a:r>
            <a:r>
              <a:rPr lang="en-US" dirty="0"/>
              <a:t>regarding a school and community in order to </a:t>
            </a:r>
            <a:r>
              <a:rPr lang="en-US" b="1" u="sng" dirty="0"/>
              <a:t>apply the knowledge you have gained in the ELPS program</a:t>
            </a:r>
            <a:r>
              <a:rPr lang="en-US" dirty="0"/>
              <a:t> to develop a strategic plan </a:t>
            </a:r>
            <a:r>
              <a:rPr lang="en-US" b="1" u="sng" dirty="0"/>
              <a:t>to address the needs of the stakeholders</a:t>
            </a:r>
            <a:r>
              <a:rPr lang="en-US" dirty="0"/>
              <a:t>. </a:t>
            </a:r>
          </a:p>
          <a:p>
            <a:r>
              <a:rPr lang="en-US" dirty="0"/>
              <a:t>The five areas that the Ed.S. comp is graded on are as follows:</a:t>
            </a:r>
          </a:p>
          <a:p>
            <a:pPr lvl="1"/>
            <a:r>
              <a:rPr lang="en-US" dirty="0"/>
              <a:t>Clear identification and explanation of a current organizational situation</a:t>
            </a:r>
          </a:p>
          <a:p>
            <a:pPr lvl="1"/>
            <a:r>
              <a:rPr lang="en-US" dirty="0"/>
              <a:t>Clear explanation of why the current organizational situation is unsatisfactory in meeting the needs of one or more stakeholders and/or the </a:t>
            </a:r>
            <a:r>
              <a:rPr lang="en-US" dirty="0">
                <a:solidFill>
                  <a:schemeClr val="tx1"/>
                </a:solidFill>
              </a:rPr>
              <a:t>goal(s) </a:t>
            </a:r>
            <a:r>
              <a:rPr lang="en-US" dirty="0"/>
              <a:t>of the organization</a:t>
            </a:r>
          </a:p>
          <a:p>
            <a:pPr lvl="1"/>
            <a:r>
              <a:rPr lang="en-US" dirty="0"/>
              <a:t>Articulation of a more desirable situation</a:t>
            </a:r>
          </a:p>
          <a:p>
            <a:pPr lvl="1"/>
            <a:r>
              <a:rPr lang="en-US" dirty="0"/>
              <a:t>Clear description of the proposed changes and how the changes will positively impact stakeholders and the current situation AND clear and logical description of strategies to be implemented to bring about the necessary changes (including an evaluation of progress at various stages of implementation)</a:t>
            </a:r>
          </a:p>
          <a:p>
            <a:pPr lvl="1"/>
            <a:r>
              <a:rPr lang="en-US" dirty="0"/>
              <a:t>You should </a:t>
            </a:r>
            <a:r>
              <a:rPr lang="en-US" u="sng" dirty="0"/>
              <a:t>clearly and explicitly demonstrate the knowledge gained in the ELPS program in your strategic plan through discussion of and references</a:t>
            </a:r>
            <a:r>
              <a:rPr lang="en-US" u="sng" dirty="0">
                <a:solidFill>
                  <a:srgbClr val="FF0000"/>
                </a:solidFill>
              </a:rPr>
              <a:t> </a:t>
            </a:r>
            <a:r>
              <a:rPr lang="en-US" u="sng" dirty="0">
                <a:solidFill>
                  <a:schemeClr val="tx1"/>
                </a:solidFill>
              </a:rPr>
              <a:t>to course content/concepts that </a:t>
            </a:r>
            <a:r>
              <a:rPr lang="en-US" u="sng" dirty="0"/>
              <a:t>support the actions you are proposing, </a:t>
            </a:r>
            <a:r>
              <a:rPr lang="en-US" dirty="0"/>
              <a:t>as well as why the current situation is unsatisfactory. </a:t>
            </a:r>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209888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Getting started…..</a:t>
            </a:r>
          </a:p>
        </p:txBody>
      </p:sp>
      <p:sp>
        <p:nvSpPr>
          <p:cNvPr id="3" name="Content Placeholder 2"/>
          <p:cNvSpPr>
            <a:spLocks noGrp="1"/>
          </p:cNvSpPr>
          <p:nvPr>
            <p:ph idx="1"/>
          </p:nvPr>
        </p:nvSpPr>
        <p:spPr>
          <a:xfrm>
            <a:off x="677334" y="1545465"/>
            <a:ext cx="8596668" cy="4495897"/>
          </a:xfrm>
        </p:spPr>
        <p:txBody>
          <a:bodyPr>
            <a:normAutofit fontScale="92500" lnSpcReduction="20000"/>
          </a:bodyPr>
          <a:lstStyle/>
          <a:p>
            <a:r>
              <a:rPr lang="en-US" dirty="0"/>
              <a:t>Download the directions for the </a:t>
            </a:r>
            <a:r>
              <a:rPr lang="en-US" dirty="0" err="1"/>
              <a:t>Ed.S</a:t>
            </a:r>
            <a:r>
              <a:rPr lang="en-US" dirty="0"/>
              <a:t>. comp from the ELPS Forms for Current Students webpage </a:t>
            </a:r>
            <a:r>
              <a:rPr lang="en-US" dirty="0">
                <a:hlinkClick r:id="rId3"/>
              </a:rPr>
              <a:t>https://www.unco.edu/cebs/leadership-policy-development-higher-education-p12-education/educational-leadership-policy-development/current-students/forms.aspx</a:t>
            </a:r>
            <a:r>
              <a:rPr lang="en-US" dirty="0"/>
              <a:t>  </a:t>
            </a:r>
          </a:p>
          <a:p>
            <a:r>
              <a:rPr lang="en-US" dirty="0"/>
              <a:t>Be sure you have submitted your request to take your comprehensive exam to the ELPS Administrative Assistant at least by the beginning of the semester you are taking the exam. </a:t>
            </a:r>
          </a:p>
          <a:p>
            <a:r>
              <a:rPr lang="en-US" dirty="0"/>
              <a:t>You should also have submitted before your last semester in the program your request to graduate to the ELPS Administrative Assistant to have your advisor sign and fax to the Graduate School </a:t>
            </a:r>
            <a:r>
              <a:rPr lang="en-US" dirty="0">
                <a:hlinkClick r:id="rId4"/>
              </a:rPr>
              <a:t>https://www.unco.edu/graduate-school/student-resources/preparing-for-graduation/</a:t>
            </a:r>
            <a:r>
              <a:rPr lang="en-US" dirty="0"/>
              <a:t> </a:t>
            </a:r>
          </a:p>
          <a:p>
            <a:r>
              <a:rPr lang="en-US" dirty="0"/>
              <a:t>Due dates for comprehensive exams are as follows:</a:t>
            </a:r>
          </a:p>
          <a:p>
            <a:pPr lvl="1"/>
            <a:r>
              <a:rPr lang="en-US" dirty="0"/>
              <a:t>Fall—By 5 pm the first Monday in October</a:t>
            </a:r>
          </a:p>
          <a:p>
            <a:pPr lvl="1"/>
            <a:r>
              <a:rPr lang="en-US" dirty="0"/>
              <a:t>Spring—By 5 pm the first Monday in March</a:t>
            </a:r>
          </a:p>
          <a:p>
            <a:pPr lvl="1"/>
            <a:r>
              <a:rPr lang="en-US" dirty="0"/>
              <a:t>Summer—by 5 pm the first Monday in June </a:t>
            </a:r>
          </a:p>
          <a:p>
            <a:pPr lvl="1"/>
            <a:r>
              <a:rPr lang="en-US" dirty="0"/>
              <a:t>You may submit your exam earlier in the semester that you have submitted your request to complete your comps but you MUST submit them by the above times and dates.</a:t>
            </a:r>
          </a:p>
          <a:p>
            <a:endParaRPr lang="en-US" dirty="0"/>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374113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13386"/>
            <a:ext cx="8596668" cy="1442398"/>
          </a:xfrm>
        </p:spPr>
        <p:txBody>
          <a:bodyPr>
            <a:normAutofit fontScale="90000"/>
          </a:bodyPr>
          <a:lstStyle/>
          <a:p>
            <a:r>
              <a:rPr lang="en-US" dirty="0" err="1"/>
              <a:t>Ed.S</a:t>
            </a:r>
            <a:r>
              <a:rPr lang="en-US" dirty="0"/>
              <a:t>. Comprehensive Exam: Developing a strategic change plan to address an organizational problem/situation</a:t>
            </a:r>
          </a:p>
        </p:txBody>
      </p:sp>
      <p:sp>
        <p:nvSpPr>
          <p:cNvPr id="3" name="Content Placeholder 2"/>
          <p:cNvSpPr>
            <a:spLocks noGrp="1"/>
          </p:cNvSpPr>
          <p:nvPr>
            <p:ph idx="1"/>
          </p:nvPr>
        </p:nvSpPr>
        <p:spPr>
          <a:xfrm>
            <a:off x="677334" y="1930400"/>
            <a:ext cx="8596668" cy="4650703"/>
          </a:xfrm>
        </p:spPr>
        <p:txBody>
          <a:bodyPr>
            <a:normAutofit fontScale="92500" lnSpcReduction="20000"/>
          </a:bodyPr>
          <a:lstStyle/>
          <a:p>
            <a:r>
              <a:rPr lang="en-US" dirty="0"/>
              <a:t>Identify a current unsatisfactory situation in an educational organization. This can be at the school, district, or agency level. </a:t>
            </a:r>
          </a:p>
          <a:p>
            <a:r>
              <a:rPr lang="en-US" dirty="0"/>
              <a:t>Gather as much </a:t>
            </a:r>
            <a:r>
              <a:rPr lang="en-US" dirty="0">
                <a:solidFill>
                  <a:schemeClr val="tx1"/>
                </a:solidFill>
              </a:rPr>
              <a:t>pertinent</a:t>
            </a:r>
            <a:r>
              <a:rPr lang="en-US" dirty="0">
                <a:solidFill>
                  <a:srgbClr val="FF0000"/>
                </a:solidFill>
              </a:rPr>
              <a:t> </a:t>
            </a:r>
            <a:r>
              <a:rPr lang="en-US" dirty="0"/>
              <a:t>information about the school/district/community </a:t>
            </a:r>
            <a:r>
              <a:rPr lang="en-US" b="1" u="sng" dirty="0"/>
              <a:t>related to this situation </a:t>
            </a:r>
            <a:r>
              <a:rPr lang="en-US" dirty="0"/>
              <a:t>as possible. Possible sources include the following:</a:t>
            </a:r>
          </a:p>
          <a:p>
            <a:pPr lvl="1"/>
            <a:r>
              <a:rPr lang="en-US" dirty="0"/>
              <a:t>School’s UIP/improvement plan </a:t>
            </a:r>
          </a:p>
          <a:p>
            <a:pPr lvl="1"/>
            <a:r>
              <a:rPr lang="en-US" dirty="0"/>
              <a:t>District’s UIP/improvement plan</a:t>
            </a:r>
          </a:p>
          <a:p>
            <a:pPr lvl="1"/>
            <a:r>
              <a:rPr lang="en-US" dirty="0"/>
              <a:t>Demographic data on school and district (often found on the respective websites)</a:t>
            </a:r>
          </a:p>
          <a:p>
            <a:pPr lvl="1"/>
            <a:r>
              <a:rPr lang="en-US" dirty="0"/>
              <a:t>Survey data from students, parents, teachers, etc. </a:t>
            </a:r>
          </a:p>
          <a:p>
            <a:pPr lvl="1"/>
            <a:r>
              <a:rPr lang="en-US" dirty="0"/>
              <a:t>Census data on community demographics (Age, level of education, occupations, etc.)</a:t>
            </a:r>
          </a:p>
          <a:p>
            <a:pPr lvl="1"/>
            <a:r>
              <a:rPr lang="en-US" dirty="0"/>
              <a:t>School’s student achievement data available on the CDE website (or the state education department of the school you are focusing on)</a:t>
            </a:r>
          </a:p>
          <a:p>
            <a:pPr lvl="1"/>
            <a:r>
              <a:rPr lang="en-US" dirty="0"/>
              <a:t>Any information on parental involvement, extracurriculars, curriculum, programs, etc. from the school and district websites</a:t>
            </a:r>
          </a:p>
          <a:p>
            <a:pPr lvl="1"/>
            <a:r>
              <a:rPr lang="en-US" dirty="0">
                <a:solidFill>
                  <a:schemeClr val="tx1"/>
                </a:solidFill>
              </a:rPr>
              <a:t>Results of TELL Colorado survey (or other similar surveys administered by the district/school and open to the public)</a:t>
            </a:r>
          </a:p>
          <a:p>
            <a:pPr lvl="1"/>
            <a:r>
              <a:rPr lang="en-US" dirty="0"/>
              <a:t>Local newspaper articles on the school and/or district. </a:t>
            </a:r>
          </a:p>
          <a:p>
            <a:pPr lvl="1"/>
            <a:endParaRPr lang="en-US" dirty="0"/>
          </a:p>
          <a:p>
            <a:pPr lvl="1"/>
            <a:endParaRPr lang="en-US" dirty="0"/>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1615245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48991"/>
            <a:ext cx="8596668" cy="807076"/>
          </a:xfrm>
        </p:spPr>
        <p:txBody>
          <a:bodyPr/>
          <a:lstStyle/>
          <a:p>
            <a:r>
              <a:rPr lang="en-US" dirty="0"/>
              <a:t>Other steps in preparation to writing…</a:t>
            </a:r>
          </a:p>
        </p:txBody>
      </p:sp>
      <p:sp>
        <p:nvSpPr>
          <p:cNvPr id="3" name="Content Placeholder 2"/>
          <p:cNvSpPr>
            <a:spLocks noGrp="1"/>
          </p:cNvSpPr>
          <p:nvPr>
            <p:ph idx="1"/>
          </p:nvPr>
        </p:nvSpPr>
        <p:spPr>
          <a:xfrm>
            <a:off x="677334" y="965915"/>
            <a:ext cx="8596668" cy="5563674"/>
          </a:xfrm>
        </p:spPr>
        <p:txBody>
          <a:bodyPr>
            <a:normAutofit fontScale="92500" lnSpcReduction="20000"/>
          </a:bodyPr>
          <a:lstStyle/>
          <a:p>
            <a:r>
              <a:rPr lang="en-US" dirty="0"/>
              <a:t>Read and apply the Writing Tips also found on the ELPS Forms website (towards the bottom of the list). Go back and reread these tips after you have written your exam and proofread.</a:t>
            </a:r>
          </a:p>
          <a:p>
            <a:pPr lvl="1"/>
            <a:r>
              <a:rPr lang="en-US" dirty="0"/>
              <a:t>Part of your preparation to be a school leader is the ability to communicate well, both in writing and orally. Grammar and punctuation errors detract from the message of any communication, therefore minimize such errors by knowing the rules, applying them, and proofreading carefully. </a:t>
            </a:r>
          </a:p>
          <a:p>
            <a:r>
              <a:rPr lang="en-US" dirty="0"/>
              <a:t>Assemble all of the data you have collected (see prior slide for suggestions for sources) and analyze the data. Your guiding question in this analysis should be the following: </a:t>
            </a:r>
            <a:r>
              <a:rPr lang="en-US" b="1" u="sng" dirty="0"/>
              <a:t>What needs are revealed by the data for each stakeholder group? Use your data to demonstrate that there exists a problem that you will address via the development of a strategic plan in this paper.</a:t>
            </a:r>
          </a:p>
          <a:p>
            <a:r>
              <a:rPr lang="en-US" dirty="0"/>
              <a:t>Stakeholders and some of their interests that you might consider/address include the following:</a:t>
            </a:r>
          </a:p>
          <a:p>
            <a:pPr lvl="2"/>
            <a:r>
              <a:rPr lang="en-US" dirty="0"/>
              <a:t>Students ( achievement and assessment, safety, equity/diversity, culture)</a:t>
            </a:r>
          </a:p>
          <a:p>
            <a:pPr lvl="2"/>
            <a:r>
              <a:rPr lang="en-US" dirty="0"/>
              <a:t>Teachers  (supervision and evaluation, professional development resources and needs, culture)</a:t>
            </a:r>
          </a:p>
          <a:p>
            <a:pPr lvl="2"/>
            <a:r>
              <a:rPr lang="en-US" dirty="0"/>
              <a:t>Parents (perceptions, support, school interactions, communications)</a:t>
            </a:r>
          </a:p>
          <a:p>
            <a:pPr lvl="2"/>
            <a:r>
              <a:rPr lang="en-US" dirty="0"/>
              <a:t>Community (perceptions, resources, support, interactions, communications)</a:t>
            </a:r>
          </a:p>
          <a:p>
            <a:pPr lvl="2"/>
            <a:r>
              <a:rPr lang="en-US" dirty="0"/>
              <a:t>District Office (reporting requirements, resources, rules/regulations, finance, communication lines, hiring/termination processes, evaluation process, negotiated agreements)</a:t>
            </a:r>
          </a:p>
          <a:p>
            <a:pPr lvl="2"/>
            <a:r>
              <a:rPr lang="en-US" dirty="0"/>
              <a:t>State (reporting requirements, rules/regulations)</a:t>
            </a:r>
          </a:p>
          <a:p>
            <a:pPr lvl="1"/>
            <a:endParaRPr lang="en-US" dirty="0"/>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524764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CF089-53FF-4DB2-9B86-4AA53EDFCAF6}"/>
              </a:ext>
            </a:extLst>
          </p:cNvPr>
          <p:cNvSpPr>
            <a:spLocks noGrp="1"/>
          </p:cNvSpPr>
          <p:nvPr>
            <p:ph type="title"/>
          </p:nvPr>
        </p:nvSpPr>
        <p:spPr>
          <a:xfrm>
            <a:off x="778002" y="977963"/>
            <a:ext cx="8596668" cy="2603383"/>
          </a:xfrm>
        </p:spPr>
        <p:txBody>
          <a:bodyPr>
            <a:normAutofit/>
          </a:bodyPr>
          <a:lstStyle/>
          <a:p>
            <a:r>
              <a:rPr lang="en-US" dirty="0"/>
              <a:t>You are NOT writing an entry plan. </a:t>
            </a:r>
            <a:br>
              <a:rPr lang="en-US" dirty="0"/>
            </a:br>
            <a:r>
              <a:rPr lang="en-US" dirty="0"/>
              <a:t>You ARE writing a strategic plan to address a problem you have identified through an analysis of available data. </a:t>
            </a:r>
          </a:p>
        </p:txBody>
      </p:sp>
      <p:sp>
        <p:nvSpPr>
          <p:cNvPr id="3" name="Content Placeholder 2">
            <a:extLst>
              <a:ext uri="{FF2B5EF4-FFF2-40B4-BE49-F238E27FC236}">
                <a16:creationId xmlns:a16="http://schemas.microsoft.com/office/drawing/2014/main" id="{B6B495BC-804D-418B-B136-A35E929C6511}"/>
              </a:ext>
            </a:extLst>
          </p:cNvPr>
          <p:cNvSpPr>
            <a:spLocks noGrp="1"/>
          </p:cNvSpPr>
          <p:nvPr>
            <p:ph idx="1"/>
          </p:nvPr>
        </p:nvSpPr>
        <p:spPr>
          <a:xfrm>
            <a:off x="677334" y="3724712"/>
            <a:ext cx="8596668" cy="2316650"/>
          </a:xfrm>
        </p:spPr>
        <p:txBody>
          <a:bodyPr/>
          <a:lstStyle/>
          <a:p>
            <a:r>
              <a:rPr lang="en-US" dirty="0"/>
              <a:t>The use of data to identify and define your organizational problem demonstrates that this is an issue that is impacting a variety of stakeholders by providing objective data demonstrating the problem and impact. </a:t>
            </a:r>
          </a:p>
        </p:txBody>
      </p:sp>
      <p:sp>
        <p:nvSpPr>
          <p:cNvPr id="4" name="Footer Placeholder 3">
            <a:extLst>
              <a:ext uri="{FF2B5EF4-FFF2-40B4-BE49-F238E27FC236}">
                <a16:creationId xmlns:a16="http://schemas.microsoft.com/office/drawing/2014/main" id="{B8752925-6C0D-4282-AE76-E0F6F5ED0A6C}"/>
              </a:ext>
            </a:extLst>
          </p:cNvPr>
          <p:cNvSpPr>
            <a:spLocks noGrp="1"/>
          </p:cNvSpPr>
          <p:nvPr>
            <p:ph type="ftr" sz="quarter" idx="11"/>
          </p:nvPr>
        </p:nvSpPr>
        <p:spPr/>
        <p:txBody>
          <a:bodyPr/>
          <a:lstStyle/>
          <a:p>
            <a:r>
              <a:rPr lang="en-US"/>
              <a:t>2020</a:t>
            </a:r>
            <a:endParaRPr lang="en-US" dirty="0"/>
          </a:p>
        </p:txBody>
      </p:sp>
      <p:sp>
        <p:nvSpPr>
          <p:cNvPr id="5" name="Slide Number Placeholder 4">
            <a:extLst>
              <a:ext uri="{FF2B5EF4-FFF2-40B4-BE49-F238E27FC236}">
                <a16:creationId xmlns:a16="http://schemas.microsoft.com/office/drawing/2014/main" id="{3040DE5E-8E7D-4C1F-8E74-47BF9C6E656D}"/>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3720755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0365" y="210355"/>
            <a:ext cx="8596668" cy="678287"/>
          </a:xfrm>
        </p:spPr>
        <p:txBody>
          <a:bodyPr/>
          <a:lstStyle/>
          <a:p>
            <a:r>
              <a:rPr lang="en-US" dirty="0"/>
              <a:t>Other steps in preparation to writing…</a:t>
            </a:r>
          </a:p>
        </p:txBody>
      </p:sp>
      <p:sp>
        <p:nvSpPr>
          <p:cNvPr id="3" name="Content Placeholder 2"/>
          <p:cNvSpPr>
            <a:spLocks noGrp="1"/>
          </p:cNvSpPr>
          <p:nvPr>
            <p:ph idx="1"/>
          </p:nvPr>
        </p:nvSpPr>
        <p:spPr>
          <a:xfrm>
            <a:off x="677333" y="888642"/>
            <a:ext cx="9137785" cy="5517845"/>
          </a:xfrm>
        </p:spPr>
        <p:txBody>
          <a:bodyPr>
            <a:normAutofit fontScale="92500" lnSpcReduction="20000"/>
          </a:bodyPr>
          <a:lstStyle/>
          <a:p>
            <a:r>
              <a:rPr lang="en-US" dirty="0"/>
              <a:t>Review the sections required in the </a:t>
            </a:r>
            <a:r>
              <a:rPr lang="en-US" dirty="0" err="1"/>
              <a:t>Ed.S</a:t>
            </a:r>
            <a:r>
              <a:rPr lang="en-US" dirty="0"/>
              <a:t>. comprehensive exam instructions. </a:t>
            </a:r>
            <a:r>
              <a:rPr lang="en-US" b="1" u="sng" dirty="0"/>
              <a:t>Each of these sections should be clearly</a:t>
            </a:r>
            <a:r>
              <a:rPr lang="en-US" b="1" u="sng" dirty="0">
                <a:solidFill>
                  <a:schemeClr val="tx1"/>
                </a:solidFill>
              </a:rPr>
              <a:t> labeled </a:t>
            </a:r>
            <a:r>
              <a:rPr lang="en-US" b="1" u="sng" dirty="0"/>
              <a:t>in your comprehensive exam. </a:t>
            </a:r>
            <a:r>
              <a:rPr lang="en-US" dirty="0"/>
              <a:t>These are as follows:</a:t>
            </a:r>
          </a:p>
          <a:p>
            <a:pPr marL="0" indent="0">
              <a:buNone/>
            </a:pPr>
            <a:r>
              <a:rPr lang="en-US" b="1" dirty="0"/>
              <a:t>1.   Identification and explanation of the current situation</a:t>
            </a:r>
            <a:endParaRPr lang="en-US" dirty="0"/>
          </a:p>
          <a:p>
            <a:r>
              <a:rPr lang="en-US" dirty="0"/>
              <a:t>Discuss key </a:t>
            </a:r>
            <a:r>
              <a:rPr lang="en-US" b="1" dirty="0"/>
              <a:t>decision-makers, followers, and stakeholders/constituents</a:t>
            </a:r>
            <a:r>
              <a:rPr lang="en-US" dirty="0"/>
              <a:t> of current situation</a:t>
            </a:r>
          </a:p>
          <a:p>
            <a:r>
              <a:rPr lang="en-US" dirty="0"/>
              <a:t>Identify </a:t>
            </a:r>
            <a:r>
              <a:rPr lang="en-US" b="1" dirty="0"/>
              <a:t>key policy or personnel decisions</a:t>
            </a:r>
            <a:r>
              <a:rPr lang="en-US" dirty="0"/>
              <a:t> that have created the current situation</a:t>
            </a:r>
          </a:p>
          <a:p>
            <a:r>
              <a:rPr lang="en-US" dirty="0"/>
              <a:t>Identify </a:t>
            </a:r>
            <a:r>
              <a:rPr lang="en-US" b="1" dirty="0"/>
              <a:t>values/epistemologies</a:t>
            </a:r>
            <a:r>
              <a:rPr lang="en-US" dirty="0"/>
              <a:t> of past leaders that have influenced the current situation</a:t>
            </a:r>
          </a:p>
          <a:p>
            <a:r>
              <a:rPr lang="en-US" dirty="0"/>
              <a:t>Identify any</a:t>
            </a:r>
            <a:r>
              <a:rPr lang="en-US" b="1" dirty="0"/>
              <a:t> organizational structures </a:t>
            </a:r>
            <a:r>
              <a:rPr lang="en-US" dirty="0"/>
              <a:t>that have influenced the current situation</a:t>
            </a:r>
          </a:p>
          <a:p>
            <a:r>
              <a:rPr lang="en-US" dirty="0"/>
              <a:t>Identify </a:t>
            </a:r>
            <a:r>
              <a:rPr lang="en-US" b="1" dirty="0"/>
              <a:t>resource issues</a:t>
            </a:r>
            <a:r>
              <a:rPr lang="en-US" dirty="0"/>
              <a:t> that may have contributed to the current situation (human resources, including skill and knowledge, as well as financial resources)</a:t>
            </a:r>
          </a:p>
          <a:p>
            <a:pPr marL="0" indent="0">
              <a:buNone/>
            </a:pPr>
            <a:endParaRPr lang="en-US" dirty="0"/>
          </a:p>
          <a:p>
            <a:pPr marL="0" indent="0">
              <a:buNone/>
            </a:pPr>
            <a:r>
              <a:rPr lang="en-US" b="1" dirty="0"/>
              <a:t>2.  Explanation of why the current situation is undesirable </a:t>
            </a:r>
            <a:endParaRPr lang="en-US" dirty="0"/>
          </a:p>
          <a:p>
            <a:r>
              <a:rPr lang="en-US" dirty="0"/>
              <a:t>Discuss why the current situation does not align with the </a:t>
            </a:r>
            <a:r>
              <a:rPr lang="en-US" b="1" dirty="0"/>
              <a:t>purpose, mission, and/or values</a:t>
            </a:r>
            <a:r>
              <a:rPr lang="en-US" dirty="0"/>
              <a:t> of the organization</a:t>
            </a:r>
          </a:p>
          <a:p>
            <a:r>
              <a:rPr lang="en-US" dirty="0"/>
              <a:t>Discuss the </a:t>
            </a:r>
            <a:r>
              <a:rPr lang="en-US" b="1" dirty="0"/>
              <a:t>effect on members</a:t>
            </a:r>
            <a:r>
              <a:rPr lang="en-US" dirty="0"/>
              <a:t> of the organization of the current situation (e.g., morale, motivation, efficacy, etc.)</a:t>
            </a:r>
          </a:p>
          <a:p>
            <a:r>
              <a:rPr lang="en-US" dirty="0"/>
              <a:t>Discuss why the current situation is </a:t>
            </a:r>
            <a:r>
              <a:rPr lang="en-US" b="1" dirty="0"/>
              <a:t>not acceptable to current stakeholders</a:t>
            </a:r>
            <a:endParaRPr lang="en-US" dirty="0"/>
          </a:p>
          <a:p>
            <a:endParaRPr lang="en-US" dirty="0"/>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937732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756" y="429296"/>
            <a:ext cx="8596668" cy="897228"/>
          </a:xfrm>
        </p:spPr>
        <p:txBody>
          <a:bodyPr>
            <a:normAutofit fontScale="90000"/>
          </a:bodyPr>
          <a:lstStyle/>
          <a:p>
            <a:r>
              <a:rPr lang="en-US" dirty="0"/>
              <a:t>Parts of the </a:t>
            </a:r>
            <a:r>
              <a:rPr lang="en-US" dirty="0" err="1"/>
              <a:t>Ed.S</a:t>
            </a:r>
            <a:r>
              <a:rPr lang="en-US" dirty="0"/>
              <a:t>. Comp that must be clearly addressed…..</a:t>
            </a:r>
          </a:p>
        </p:txBody>
      </p:sp>
      <p:sp>
        <p:nvSpPr>
          <p:cNvPr id="3" name="Content Placeholder 2"/>
          <p:cNvSpPr>
            <a:spLocks noGrp="1"/>
          </p:cNvSpPr>
          <p:nvPr>
            <p:ph idx="1"/>
          </p:nvPr>
        </p:nvSpPr>
        <p:spPr>
          <a:xfrm>
            <a:off x="677334" y="1481071"/>
            <a:ext cx="9362016" cy="4925416"/>
          </a:xfrm>
        </p:spPr>
        <p:txBody>
          <a:bodyPr>
            <a:normAutofit fontScale="85000" lnSpcReduction="20000"/>
          </a:bodyPr>
          <a:lstStyle/>
          <a:p>
            <a:pPr marL="0" indent="0">
              <a:buNone/>
            </a:pPr>
            <a:r>
              <a:rPr lang="en-US" b="1" dirty="0"/>
              <a:t>3.  Articulation of a more desirable situation</a:t>
            </a:r>
            <a:endParaRPr lang="en-US" dirty="0"/>
          </a:p>
          <a:p>
            <a:r>
              <a:rPr lang="en-US" dirty="0"/>
              <a:t>Explain the proposed </a:t>
            </a:r>
            <a:r>
              <a:rPr lang="en-US" b="1" dirty="0"/>
              <a:t>change(s)</a:t>
            </a:r>
            <a:r>
              <a:rPr lang="en-US" dirty="0"/>
              <a:t> that will address the problem identified. </a:t>
            </a:r>
          </a:p>
          <a:p>
            <a:r>
              <a:rPr lang="en-US" dirty="0"/>
              <a:t>Explain the </a:t>
            </a:r>
            <a:r>
              <a:rPr lang="en-US" b="1" dirty="0"/>
              <a:t>goal</a:t>
            </a:r>
            <a:r>
              <a:rPr lang="en-US" dirty="0"/>
              <a:t> of the proposed change, </a:t>
            </a:r>
            <a:r>
              <a:rPr lang="en-US" b="1" dirty="0"/>
              <a:t>addressing the purpose/mission/values</a:t>
            </a:r>
            <a:r>
              <a:rPr lang="en-US" dirty="0"/>
              <a:t> of the organization</a:t>
            </a:r>
          </a:p>
          <a:p>
            <a:r>
              <a:rPr lang="en-US" dirty="0"/>
              <a:t>Discuss the effect on members of the organization of the proposed change, addressing issues of </a:t>
            </a:r>
            <a:r>
              <a:rPr lang="en-US" b="1" dirty="0"/>
              <a:t>equity</a:t>
            </a:r>
            <a:r>
              <a:rPr lang="en-US" dirty="0"/>
              <a:t> that are applicable</a:t>
            </a:r>
          </a:p>
          <a:p>
            <a:r>
              <a:rPr lang="en-US" dirty="0"/>
              <a:t>Explain the </a:t>
            </a:r>
            <a:r>
              <a:rPr lang="en-US" b="1" dirty="0"/>
              <a:t>leadership qualities/behaviors/values</a:t>
            </a:r>
            <a:r>
              <a:rPr lang="en-US" dirty="0"/>
              <a:t> necessary to enact the proposed change</a:t>
            </a:r>
          </a:p>
          <a:p>
            <a:r>
              <a:rPr lang="en-US" dirty="0"/>
              <a:t>Articulate the </a:t>
            </a:r>
            <a:r>
              <a:rPr lang="en-US" b="1" dirty="0"/>
              <a:t>benefits</a:t>
            </a:r>
            <a:r>
              <a:rPr lang="en-US" dirty="0"/>
              <a:t> of the change on external stakeholders, specifically to student learning </a:t>
            </a:r>
          </a:p>
          <a:p>
            <a:pPr marL="0" indent="0">
              <a:buNone/>
            </a:pPr>
            <a:r>
              <a:rPr lang="en-US" dirty="0"/>
              <a:t> </a:t>
            </a:r>
          </a:p>
          <a:p>
            <a:pPr marL="0" indent="0">
              <a:buNone/>
            </a:pPr>
            <a:r>
              <a:rPr lang="en-US" b="1" dirty="0"/>
              <a:t>4.  Development of strategies to implement the proposed change</a:t>
            </a:r>
            <a:endParaRPr lang="en-US" dirty="0"/>
          </a:p>
          <a:p>
            <a:r>
              <a:rPr lang="en-US" dirty="0"/>
              <a:t>Identify and discuss </a:t>
            </a:r>
            <a:r>
              <a:rPr lang="en-US" b="1" dirty="0"/>
              <a:t>key structural, human resource, financial, and political elements</a:t>
            </a:r>
            <a:r>
              <a:rPr lang="en-US" dirty="0"/>
              <a:t> of the organization that are necessary for successful implementation of the proposed change. (Discuss any policy changes that would be necessary, as well.)</a:t>
            </a:r>
          </a:p>
          <a:p>
            <a:r>
              <a:rPr lang="en-US" dirty="0"/>
              <a:t>Outline a </a:t>
            </a:r>
            <a:r>
              <a:rPr lang="en-US" b="1" dirty="0"/>
              <a:t>strategic plan</a:t>
            </a:r>
            <a:r>
              <a:rPr lang="en-US" dirty="0"/>
              <a:t> for implementing the proposed change, including approximate </a:t>
            </a:r>
            <a:r>
              <a:rPr lang="en-US" u="sng" dirty="0"/>
              <a:t>timelines and key personnel with rationales for each element of the plan</a:t>
            </a:r>
            <a:endParaRPr lang="en-US" dirty="0"/>
          </a:p>
          <a:p>
            <a:r>
              <a:rPr lang="en-US" dirty="0"/>
              <a:t>Identify possible </a:t>
            </a:r>
            <a:r>
              <a:rPr lang="en-US" b="1" dirty="0"/>
              <a:t>challenges</a:t>
            </a:r>
            <a:r>
              <a:rPr lang="en-US" dirty="0"/>
              <a:t> to implementation and discuss </a:t>
            </a:r>
            <a:r>
              <a:rPr lang="en-US" b="1" dirty="0"/>
              <a:t>methods for dealing with those challenges</a:t>
            </a:r>
            <a:endParaRPr lang="en-US" dirty="0"/>
          </a:p>
          <a:p>
            <a:r>
              <a:rPr lang="en-US" dirty="0"/>
              <a:t>Discuss a possible plan for </a:t>
            </a:r>
            <a:r>
              <a:rPr lang="en-US" b="1" dirty="0"/>
              <a:t>monitoring and evaluating the change</a:t>
            </a:r>
            <a:endParaRPr lang="en-US" dirty="0"/>
          </a:p>
          <a:p>
            <a:endParaRPr lang="en-US" dirty="0"/>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3367371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36113"/>
            <a:ext cx="8596668" cy="704045"/>
          </a:xfrm>
        </p:spPr>
        <p:txBody>
          <a:bodyPr>
            <a:normAutofit/>
          </a:bodyPr>
          <a:lstStyle/>
          <a:p>
            <a:r>
              <a:rPr lang="en-US" dirty="0"/>
              <a:t>Remember….</a:t>
            </a:r>
          </a:p>
        </p:txBody>
      </p:sp>
      <p:sp>
        <p:nvSpPr>
          <p:cNvPr id="3" name="Content Placeholder 2"/>
          <p:cNvSpPr>
            <a:spLocks noGrp="1"/>
          </p:cNvSpPr>
          <p:nvPr>
            <p:ph idx="1"/>
          </p:nvPr>
        </p:nvSpPr>
        <p:spPr>
          <a:xfrm>
            <a:off x="677334" y="1352283"/>
            <a:ext cx="8596668" cy="4689080"/>
          </a:xfrm>
        </p:spPr>
        <p:txBody>
          <a:bodyPr/>
          <a:lstStyle/>
          <a:p>
            <a:r>
              <a:rPr lang="en-US" b="1" dirty="0"/>
              <a:t>Students must discuss and cite materials from ELPS course content and outside resources.  </a:t>
            </a:r>
          </a:p>
          <a:p>
            <a:r>
              <a:rPr lang="en-US" b="1" dirty="0"/>
              <a:t>You must justify that the problem you are focusing on exists using data and resources. </a:t>
            </a:r>
            <a:r>
              <a:rPr lang="en-US" dirty="0"/>
              <a:t>(The problem cannot be based solely on your experiences or opinion.)</a:t>
            </a:r>
          </a:p>
          <a:p>
            <a:r>
              <a:rPr lang="en-US" b="1" u="sng" dirty="0"/>
              <a:t>APA</a:t>
            </a:r>
            <a:r>
              <a:rPr lang="en-US" u="sng" dirty="0"/>
              <a:t> s</a:t>
            </a:r>
            <a:r>
              <a:rPr lang="en-US" b="1" u="sng" dirty="0"/>
              <a:t>tyle/formatting must be used.  References must be cited at end of exam. </a:t>
            </a:r>
          </a:p>
          <a:p>
            <a:r>
              <a:rPr lang="en-US" dirty="0"/>
              <a:t>If you are completing an interdisciplinary Ed.S. degree/comp exam--Be sure that you also explicitly discuss and cite concepts and content from your EDSE coursework and outside readings. </a:t>
            </a:r>
          </a:p>
          <a:p>
            <a:r>
              <a:rPr lang="en-US" dirty="0"/>
              <a:t>Discussion of course concepts and content should be </a:t>
            </a:r>
            <a:r>
              <a:rPr lang="en-US" b="1" i="1" u="sng" dirty="0"/>
              <a:t>explicit</a:t>
            </a:r>
            <a:r>
              <a:rPr lang="en-US" dirty="0"/>
              <a:t>. Do not make the reader guess if you are referring to or drawing on something you learned in your coursework. </a:t>
            </a:r>
          </a:p>
          <a:p>
            <a:endParaRPr lang="en-US" dirty="0"/>
          </a:p>
        </p:txBody>
      </p:sp>
      <p:sp>
        <p:nvSpPr>
          <p:cNvPr id="4" name="Footer Placeholder 3"/>
          <p:cNvSpPr>
            <a:spLocks noGrp="1"/>
          </p:cNvSpPr>
          <p:nvPr>
            <p:ph type="ftr" sz="quarter" idx="11"/>
          </p:nvPr>
        </p:nvSpPr>
        <p:spPr/>
        <p:txBody>
          <a:bodyPr/>
          <a:lstStyle/>
          <a:p>
            <a:r>
              <a:rPr lang="en-US"/>
              <a:t>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103950856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489</TotalTime>
  <Words>2472</Words>
  <Application>Microsoft Office PowerPoint</Application>
  <PresentationFormat>Widescreen</PresentationFormat>
  <Paragraphs>142</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Trebuchet MS</vt:lpstr>
      <vt:lpstr>Wingdings 3</vt:lpstr>
      <vt:lpstr>Facet</vt:lpstr>
      <vt:lpstr>Tips for Writing Your ELPS Ed.S. Comprehensive Exam</vt:lpstr>
      <vt:lpstr>Ed.S. Comprehensive Exam: Developing strategic plan to address a problem/situation in an educational organization (school, district, or agency)</vt:lpstr>
      <vt:lpstr>Getting started…..</vt:lpstr>
      <vt:lpstr>Ed.S. Comprehensive Exam: Developing a strategic change plan to address an organizational problem/situation</vt:lpstr>
      <vt:lpstr>Other steps in preparation to writing…</vt:lpstr>
      <vt:lpstr>You are NOT writing an entry plan.  You ARE writing a strategic plan to address a problem you have identified through an analysis of available data. </vt:lpstr>
      <vt:lpstr>Other steps in preparation to writing…</vt:lpstr>
      <vt:lpstr>Parts of the Ed.S. Comp that must be clearly addressed…..</vt:lpstr>
      <vt:lpstr>Remember….</vt:lpstr>
      <vt:lpstr>Other steps in preparation to writing…</vt:lpstr>
      <vt:lpstr>Writing your comprehensive exam….</vt:lpstr>
      <vt:lpstr>Writing your comprehensive exam….</vt:lpstr>
      <vt:lpstr>When you have completed your first draft….</vt:lpstr>
      <vt:lpstr>If you are doing an interdisciplinary Ed.S. degree….</vt:lpstr>
      <vt:lpstr>When submitting your Ed.S. comprehensive exam….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Tips for Writing Your ELPS Master’s Comprehensive Exam</dc:title>
  <dc:creator>Linda Vogel</dc:creator>
  <cp:lastModifiedBy>Linda Vogel</cp:lastModifiedBy>
  <cp:revision>32</cp:revision>
  <dcterms:created xsi:type="dcterms:W3CDTF">2016-03-29T22:05:07Z</dcterms:created>
  <dcterms:modified xsi:type="dcterms:W3CDTF">2020-03-31T00:26:53Z</dcterms:modified>
</cp:coreProperties>
</file>