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63" r:id="rId4"/>
    <p:sldId id="264" r:id="rId5"/>
    <p:sldId id="262" r:id="rId6"/>
    <p:sldId id="259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2048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56DAAF-D4B4-498B-A584-464294F69040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8DC9E-9A1A-4926-A4B4-F4ABB5F9E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006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202124"/>
                </a:solidFill>
                <a:effectLst/>
                <a:latin typeface="Roboto"/>
              </a:rPr>
              <a:t>sans serif </a:t>
            </a:r>
            <a:r>
              <a:rPr lang="en-US" b="1" i="0" dirty="0">
                <a:solidFill>
                  <a:srgbClr val="202124"/>
                </a:solidFill>
                <a:effectLst/>
                <a:latin typeface="Roboto"/>
              </a:rPr>
              <a:t>fonts</a:t>
            </a:r>
            <a:r>
              <a:rPr lang="en-US" b="0" i="0" dirty="0">
                <a:solidFill>
                  <a:srgbClr val="202124"/>
                </a:solidFill>
                <a:effectLst/>
                <a:latin typeface="Roboto"/>
              </a:rPr>
              <a:t> such as 11-point Calibri, 11-point Arial, or 10-point Lucida Sans Unicode, or. serif </a:t>
            </a:r>
            <a:r>
              <a:rPr lang="en-US" b="1" i="0" dirty="0">
                <a:solidFill>
                  <a:srgbClr val="202124"/>
                </a:solidFill>
                <a:effectLst/>
                <a:latin typeface="Roboto"/>
              </a:rPr>
              <a:t>fonts</a:t>
            </a:r>
            <a:r>
              <a:rPr lang="en-US" b="0" i="0" dirty="0">
                <a:solidFill>
                  <a:srgbClr val="202124"/>
                </a:solidFill>
                <a:effectLst/>
                <a:latin typeface="Roboto"/>
              </a:rPr>
              <a:t> such as 12-point Times New Roman, 11-point Georgia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48DC9E-9A1A-4926-A4B4-F4ABB5F9EDB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2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B149-8326-4429-8DA1-1B560C27CDDD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5BD8-86E0-49D9-8D47-6CFA089F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272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B149-8326-4429-8DA1-1B560C27CDDD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5BD8-86E0-49D9-8D47-6CFA089F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978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B149-8326-4429-8DA1-1B560C27CDDD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5BD8-86E0-49D9-8D47-6CFA089F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510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B149-8326-4429-8DA1-1B560C27CDDD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5BD8-86E0-49D9-8D47-6CFA089F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02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B149-8326-4429-8DA1-1B560C27CDDD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5BD8-86E0-49D9-8D47-6CFA089F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362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B149-8326-4429-8DA1-1B560C27CDDD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5BD8-86E0-49D9-8D47-6CFA089F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65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B149-8326-4429-8DA1-1B560C27CDDD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5BD8-86E0-49D9-8D47-6CFA089F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469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B149-8326-4429-8DA1-1B560C27CDDD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5BD8-86E0-49D9-8D47-6CFA089F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804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B149-8326-4429-8DA1-1B560C27CDDD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5BD8-86E0-49D9-8D47-6CFA089F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098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B149-8326-4429-8DA1-1B560C27CDDD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5BD8-86E0-49D9-8D47-6CFA089F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296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8B149-8326-4429-8DA1-1B560C27CDDD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55BD8-86E0-49D9-8D47-6CFA089F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580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8B149-8326-4429-8DA1-1B560C27CDDD}" type="datetimeFigureOut">
              <a:rPr lang="en-US" smtClean="0"/>
              <a:t>11/30/2022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55BD8-86E0-49D9-8D47-6CFA089F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797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owl.english.purdue.edu/owl/resource/560/01/" TargetMode="External"/><Relationship Id="rId2" Type="http://schemas.openxmlformats.org/officeDocument/2006/relationships/hyperlink" Target="http://libguides.unco.edu/ap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rammarly.com/" TargetMode="External"/><Relationship Id="rId4" Type="http://schemas.openxmlformats.org/officeDocument/2006/relationships/hyperlink" Target="https://apastyle.apa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28" y="0"/>
            <a:ext cx="10101944" cy="673799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124524" y="5257800"/>
            <a:ext cx="394295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APA Hooray!</a:t>
            </a:r>
          </a:p>
        </p:txBody>
      </p:sp>
    </p:spTree>
    <p:extLst>
      <p:ext uri="{BB962C8B-B14F-4D97-AF65-F5344CB8AC3E}">
        <p14:creationId xmlns:p14="http://schemas.microsoft.com/office/powerpoint/2010/main" val="784124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460B0EFB-53ED-4F35-B05D-F658EA021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CF1B31-CC27-475A-9EDB-4DBF4385335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12" r="1683" b="2"/>
          <a:stretch/>
        </p:blipFill>
        <p:spPr>
          <a:xfrm>
            <a:off x="-7366" y="10"/>
            <a:ext cx="4855591" cy="6857990"/>
          </a:xfrm>
          <a:custGeom>
            <a:avLst/>
            <a:gdLst/>
            <a:ahLst/>
            <a:cxnLst/>
            <a:rect l="l" t="t" r="r" b="b"/>
            <a:pathLst>
              <a:path w="4636517" h="6858000">
                <a:moveTo>
                  <a:pt x="0" y="0"/>
                </a:moveTo>
                <a:lnTo>
                  <a:pt x="4636517" y="0"/>
                </a:lnTo>
                <a:lnTo>
                  <a:pt x="463651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74" name="Arc 73">
            <a:extLst>
              <a:ext uri="{FF2B5EF4-FFF2-40B4-BE49-F238E27FC236}">
                <a16:creationId xmlns:a16="http://schemas.microsoft.com/office/drawing/2014/main" id="{835EF3DD-7D43-4A27-8967-A92FD8CC93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73531" y="407987"/>
            <a:ext cx="2987899" cy="2987899"/>
          </a:xfrm>
          <a:prstGeom prst="arc">
            <a:avLst>
              <a:gd name="adj1" fmla="val 16200000"/>
              <a:gd name="adj2" fmla="val 256372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5827048" y="407987"/>
            <a:ext cx="5721484" cy="1325563"/>
          </a:xfrm>
        </p:spPr>
        <p:txBody>
          <a:bodyPr>
            <a:normAutofit/>
          </a:bodyPr>
          <a:lstStyle/>
          <a:p>
            <a:r>
              <a:rPr lang="en-US" altLang="en-US" sz="4100"/>
              <a:t>Big Ideas APA Publication Manual-7</a:t>
            </a:r>
            <a:r>
              <a:rPr lang="en-US" altLang="en-US" sz="4100" baseline="30000"/>
              <a:t>th</a:t>
            </a:r>
            <a:r>
              <a:rPr lang="en-US" altLang="en-US" sz="4100"/>
              <a:t> Edition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5827048" y="1868487"/>
            <a:ext cx="5721484" cy="4351338"/>
          </a:xfrm>
        </p:spPr>
        <p:txBody>
          <a:bodyPr>
            <a:normAutofit/>
          </a:bodyPr>
          <a:lstStyle/>
          <a:p>
            <a:r>
              <a:rPr lang="en-US" altLang="en-US" dirty="0"/>
              <a:t>Times New Roman* font, 12 point, black</a:t>
            </a:r>
          </a:p>
          <a:p>
            <a:r>
              <a:rPr lang="en-US" altLang="en-US" dirty="0"/>
              <a:t>1 inch margins on top, bottom, left, right</a:t>
            </a:r>
          </a:p>
          <a:p>
            <a:r>
              <a:rPr lang="en-US" altLang="en-US" dirty="0"/>
              <a:t>Double-spaced throughout</a:t>
            </a:r>
          </a:p>
          <a:p>
            <a:r>
              <a:rPr lang="en-US" altLang="en-US" dirty="0"/>
              <a:t>Left justified</a:t>
            </a:r>
          </a:p>
          <a:p>
            <a:r>
              <a:rPr lang="en-US" altLang="en-US" dirty="0"/>
              <a:t>Indent paragraphs</a:t>
            </a:r>
          </a:p>
          <a:p>
            <a:r>
              <a:rPr lang="en-US" altLang="en-US" dirty="0"/>
              <a:t>Page numbers in upper right hand corner</a:t>
            </a:r>
          </a:p>
        </p:txBody>
      </p:sp>
    </p:spTree>
    <p:extLst>
      <p:ext uri="{BB962C8B-B14F-4D97-AF65-F5344CB8AC3E}">
        <p14:creationId xmlns:p14="http://schemas.microsoft.com/office/powerpoint/2010/main" val="2224806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APA Big Ideas Continued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Scholarly writing-more formal</a:t>
            </a:r>
          </a:p>
          <a:p>
            <a:pPr lvl="1"/>
            <a:r>
              <a:rPr lang="en-US" altLang="en-US" dirty="0"/>
              <a:t>Avoid “you.”  </a:t>
            </a:r>
          </a:p>
          <a:p>
            <a:pPr lvl="1"/>
            <a:r>
              <a:rPr lang="en-US" altLang="en-US" dirty="0"/>
              <a:t>OK for some papers/reflections to use first-person “I” </a:t>
            </a:r>
          </a:p>
          <a:p>
            <a:pPr lvl="1"/>
            <a:r>
              <a:rPr lang="en-US" altLang="en-US" dirty="0"/>
              <a:t>Avoid jargon, slang, contractions, too many pronouns</a:t>
            </a:r>
          </a:p>
          <a:p>
            <a:r>
              <a:rPr lang="en-US" altLang="en-US" dirty="0"/>
              <a:t>APA uses in-text citations (Author(s), year, p. ).</a:t>
            </a:r>
          </a:p>
          <a:p>
            <a:r>
              <a:rPr lang="en-US" altLang="en-US" dirty="0"/>
              <a:t>Reference list (if included) is at end of paper, not footnotes.</a:t>
            </a:r>
          </a:p>
          <a:p>
            <a:r>
              <a:rPr lang="en-US" altLang="en-US" dirty="0"/>
              <a:t>Usually include title page and page numbers</a:t>
            </a:r>
          </a:p>
          <a:p>
            <a:pPr lvl="1"/>
            <a:r>
              <a:rPr lang="en-US" altLang="en-US" dirty="0"/>
              <a:t>No header required in APA 7 for student papers</a:t>
            </a:r>
          </a:p>
          <a:p>
            <a:r>
              <a:rPr lang="en-US" altLang="en-US" sz="3200" b="1" dirty="0"/>
              <a:t>Follow ELPS Writing Tips Sheet!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508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In-text Citations are Used in APA</a:t>
            </a:r>
            <a:br>
              <a:rPr lang="en-US" dirty="0"/>
            </a:br>
            <a:br>
              <a:rPr lang="en-US" sz="1600" dirty="0"/>
            </a:br>
            <a:r>
              <a:rPr lang="en-US" sz="2000" b="1" u="sng" dirty="0"/>
              <a:t>One Author</a:t>
            </a:r>
            <a:r>
              <a:rPr lang="en-US" sz="2000" dirty="0"/>
              <a:t>				     </a:t>
            </a:r>
            <a:r>
              <a:rPr lang="en-US" sz="2000" b="1" u="sng" dirty="0"/>
              <a:t>Two Authors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942975" y="1845922"/>
          <a:ext cx="3905250" cy="3200400"/>
        </p:xfrm>
        <a:graphic>
          <a:graphicData uri="http://schemas.openxmlformats.org/drawingml/2006/table">
            <a:tbl>
              <a:tblPr/>
              <a:tblGrid>
                <a:gridCol w="981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b="1" dirty="0">
                          <a:effectLst/>
                        </a:rPr>
                        <a:t>Example 1</a:t>
                      </a:r>
                      <a:endParaRPr lang="en-US" dirty="0">
                        <a:effectLst/>
                      </a:endParaRP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In</a:t>
                      </a:r>
                      <a:r>
                        <a:rPr lang="en-US" dirty="0">
                          <a:solidFill>
                            <a:srgbClr val="FF0000"/>
                          </a:solidFill>
                          <a:effectLst/>
                        </a:rPr>
                        <a:t> 2015, Earhart</a:t>
                      </a:r>
                      <a:r>
                        <a:rPr lang="en-US" dirty="0">
                          <a:effectLst/>
                        </a:rPr>
                        <a:t> reported that aeronautical engineering careers are taking off. 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b="1">
                          <a:effectLst/>
                        </a:rPr>
                        <a:t>Example 2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solidFill>
                            <a:srgbClr val="FF0000"/>
                          </a:solidFill>
                          <a:effectLst/>
                        </a:rPr>
                        <a:t>Earhart (2015)</a:t>
                      </a:r>
                      <a:r>
                        <a:rPr lang="en-US">
                          <a:effectLst/>
                        </a:rPr>
                        <a:t> reported that aeronautical engineering careers are taking off.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b="1">
                          <a:effectLst/>
                        </a:rPr>
                        <a:t>Example 3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A report cited that aeronautical engineering careers are taking off </a:t>
                      </a:r>
                      <a:r>
                        <a:rPr lang="en-US" dirty="0">
                          <a:solidFill>
                            <a:srgbClr val="FF0000"/>
                          </a:solidFill>
                          <a:effectLst/>
                        </a:rPr>
                        <a:t>(Earhart, 2015)</a:t>
                      </a:r>
                      <a:r>
                        <a:rPr lang="en-US" dirty="0">
                          <a:effectLst/>
                        </a:rPr>
                        <a:t>.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906861" y="1767545"/>
          <a:ext cx="3905250" cy="3749040"/>
        </p:xfrm>
        <a:graphic>
          <a:graphicData uri="http://schemas.openxmlformats.org/drawingml/2006/table">
            <a:tbl>
              <a:tblPr/>
              <a:tblGrid>
                <a:gridCol w="981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b="1" dirty="0">
                          <a:effectLst/>
                        </a:rPr>
                        <a:t>Example 1</a:t>
                      </a:r>
                      <a:endParaRPr lang="en-US" dirty="0">
                        <a:effectLst/>
                      </a:endParaRP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>
                          <a:effectLst/>
                        </a:rPr>
                        <a:t>In a </a:t>
                      </a:r>
                      <a:r>
                        <a:rPr lang="en-US">
                          <a:solidFill>
                            <a:srgbClr val="FF0000"/>
                          </a:solidFill>
                          <a:effectLst/>
                        </a:rPr>
                        <a:t>2010</a:t>
                      </a:r>
                      <a:r>
                        <a:rPr lang="en-US">
                          <a:effectLst/>
                        </a:rPr>
                        <a:t> study, </a:t>
                      </a:r>
                      <a:r>
                        <a:rPr lang="en-US">
                          <a:solidFill>
                            <a:srgbClr val="FF0000"/>
                          </a:solidFill>
                          <a:effectLst/>
                        </a:rPr>
                        <a:t>Ball and Vance</a:t>
                      </a:r>
                      <a:r>
                        <a:rPr lang="en-US">
                          <a:effectLst/>
                        </a:rPr>
                        <a:t> determined eating chocolate covered cherries can lead to illness.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b="1">
                          <a:effectLst/>
                        </a:rPr>
                        <a:t>Example 2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solidFill>
                            <a:srgbClr val="FF0000"/>
                          </a:solidFill>
                          <a:effectLst/>
                        </a:rPr>
                        <a:t>Ball and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en-US" dirty="0">
                          <a:solidFill>
                            <a:srgbClr val="FF0000"/>
                          </a:solidFill>
                          <a:effectLst/>
                        </a:rPr>
                        <a:t>Vance (2010)</a:t>
                      </a:r>
                      <a:r>
                        <a:rPr lang="en-US" dirty="0">
                          <a:effectLst/>
                        </a:rPr>
                        <a:t> determined eating chocolate covered cherries can lead to illness.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b="1">
                          <a:effectLst/>
                        </a:rPr>
                        <a:t>Example 3</a:t>
                      </a:r>
                      <a:endParaRPr lang="en-US">
                        <a:effectLst/>
                      </a:endParaRP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Research shows eating chocolate covered cherries can lead to illness </a:t>
                      </a:r>
                      <a:r>
                        <a:rPr lang="en-US" dirty="0">
                          <a:solidFill>
                            <a:srgbClr val="FF0000"/>
                          </a:solidFill>
                          <a:effectLst/>
                        </a:rPr>
                        <a:t>(Ball &amp; Vance, 2010)</a:t>
                      </a:r>
                      <a:r>
                        <a:rPr lang="en-US" dirty="0">
                          <a:effectLst/>
                        </a:rPr>
                        <a:t>.</a:t>
                      </a:r>
                    </a:p>
                  </a:txBody>
                  <a:tcPr marL="76200" marR="76200" marT="76200" marB="76200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38200" y="5788728"/>
            <a:ext cx="10193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Use et al. for 3 or more authors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9354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Heading Levels-</a:t>
            </a:r>
            <a:r>
              <a:rPr lang="en-US" sz="2800"/>
              <a:t>Headings provide an outline for the reader</a:t>
            </a:r>
            <a:endParaRPr lang="en-US" sz="2800" dirty="0"/>
          </a:p>
        </p:txBody>
      </p:sp>
      <p:pic>
        <p:nvPicPr>
          <p:cNvPr id="1026" name="Picture 2" descr="Top 10 Changes in APA's 7th Edition | The Proofreading Pulse">
            <a:extLst>
              <a:ext uri="{FF2B5EF4-FFF2-40B4-BE49-F238E27FC236}">
                <a16:creationId xmlns:a16="http://schemas.microsoft.com/office/drawing/2014/main" id="{68FECB11-09B5-48A3-8CF8-54100F5F9B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653" y="1360821"/>
            <a:ext cx="9432099" cy="5050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0496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include the sources that you cite.</a:t>
            </a:r>
          </a:p>
          <a:p>
            <a:r>
              <a:rPr lang="en-US" dirty="0"/>
              <a:t>When in doubt, cite.</a:t>
            </a:r>
          </a:p>
          <a:p>
            <a:r>
              <a:rPr lang="en-US" dirty="0"/>
              <a:t>Alphabetize by last name.</a:t>
            </a:r>
          </a:p>
          <a:p>
            <a:r>
              <a:rPr lang="en-US" dirty="0"/>
              <a:t>Use hanging indent.</a:t>
            </a:r>
          </a:p>
          <a:p>
            <a:r>
              <a:rPr lang="en-US" dirty="0"/>
              <a:t>Watch capitalization-you will not capitalize all words!</a:t>
            </a:r>
          </a:p>
          <a:p>
            <a:r>
              <a:rPr lang="en-US" dirty="0"/>
              <a:t>Use initials for first and middle names.</a:t>
            </a:r>
          </a:p>
          <a:p>
            <a:r>
              <a:rPr lang="en-US" dirty="0"/>
              <a:t>Name. (Date). Title of the article or book. Journal, other information.</a:t>
            </a:r>
          </a:p>
          <a:p>
            <a:r>
              <a:rPr lang="en-US" dirty="0"/>
              <a:t>Check citations if using </a:t>
            </a:r>
            <a:r>
              <a:rPr lang="en-US" dirty="0" err="1"/>
              <a:t>EasyBib</a:t>
            </a:r>
            <a:r>
              <a:rPr lang="en-US" dirty="0"/>
              <a:t> or other citation tool.</a:t>
            </a:r>
          </a:p>
        </p:txBody>
      </p:sp>
    </p:spTree>
    <p:extLst>
      <p:ext uri="{BB962C8B-B14F-4D97-AF65-F5344CB8AC3E}">
        <p14:creationId xmlns:p14="http://schemas.microsoft.com/office/powerpoint/2010/main" val="571272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 for Writing and APA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dirty="0"/>
              <a:t>UNC Library Guide</a:t>
            </a:r>
          </a:p>
          <a:p>
            <a:pPr lvl="1"/>
            <a:r>
              <a:rPr lang="en-US" altLang="en-US" dirty="0">
                <a:hlinkClick r:id="rId2"/>
              </a:rPr>
              <a:t>http://libguides.unco.edu/apa</a:t>
            </a:r>
            <a:r>
              <a:rPr lang="en-US" altLang="en-US" dirty="0"/>
              <a:t> </a:t>
            </a:r>
          </a:p>
          <a:p>
            <a:pPr marL="0" indent="0">
              <a:buNone/>
            </a:pPr>
            <a:r>
              <a:rPr lang="en-US" altLang="en-US" dirty="0"/>
              <a:t>OWL Purdue APA Formatting is great resource</a:t>
            </a:r>
            <a:endParaRPr lang="en-US" altLang="en-US" sz="2400" dirty="0">
              <a:hlinkClick r:id="rId3"/>
            </a:endParaRPr>
          </a:p>
          <a:p>
            <a:pPr lvl="1"/>
            <a:r>
              <a:rPr lang="en-US" altLang="en-US" dirty="0">
                <a:hlinkClick r:id="rId3"/>
              </a:rPr>
              <a:t>https://owl.english.purdue.edu/owl/resource/560/01/</a:t>
            </a:r>
            <a:r>
              <a:rPr lang="en-US" altLang="en-US" dirty="0"/>
              <a:t>       </a:t>
            </a:r>
          </a:p>
          <a:p>
            <a:pPr marL="0" indent="0">
              <a:buNone/>
            </a:pPr>
            <a:r>
              <a:rPr lang="en-US" altLang="en-US" dirty="0"/>
              <a:t>APA Style</a:t>
            </a:r>
          </a:p>
          <a:p>
            <a:pPr marL="914400" lvl="1" indent="-457200"/>
            <a:r>
              <a:rPr lang="en-US" dirty="0">
                <a:hlinkClick r:id="rId4"/>
              </a:rPr>
              <a:t>https://apastyle.apa.org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altLang="en-US" dirty="0"/>
              <a:t>Grammarly-Free app</a:t>
            </a:r>
          </a:p>
          <a:p>
            <a:pPr lvl="1"/>
            <a:r>
              <a:rPr lang="en-US" altLang="en-US" dirty="0">
                <a:hlinkClick r:id="rId5"/>
              </a:rPr>
              <a:t>www.grammarly.com/</a:t>
            </a:r>
            <a:r>
              <a:rPr lang="en-US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112215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1333</TotalTime>
  <Words>422</Words>
  <Application>Microsoft Office PowerPoint</Application>
  <PresentationFormat>Widescreen</PresentationFormat>
  <Paragraphs>53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Roboto</vt:lpstr>
      <vt:lpstr>1_Office Theme</vt:lpstr>
      <vt:lpstr>PowerPoint Presentation</vt:lpstr>
      <vt:lpstr>Big Ideas APA Publication Manual-7th Edition</vt:lpstr>
      <vt:lpstr>APA Big Ideas Continued </vt:lpstr>
      <vt:lpstr>In-text Citations are Used in APA  One Author         Two Authors</vt:lpstr>
      <vt:lpstr>Heading Levels-Headings provide an outline for the reader</vt:lpstr>
      <vt:lpstr>Reference List</vt:lpstr>
      <vt:lpstr>Support for Writing and APA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Cieminski, Amie</dc:creator>
  <cp:lastModifiedBy>Linda Vogel</cp:lastModifiedBy>
  <cp:revision>3</cp:revision>
  <dcterms:created xsi:type="dcterms:W3CDTF">2021-01-25T23:29:34Z</dcterms:created>
  <dcterms:modified xsi:type="dcterms:W3CDTF">2022-11-30T20:19:34Z</dcterms:modified>
</cp:coreProperties>
</file>