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3" r:id="rId4"/>
    <p:sldId id="264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04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6DAAF-D4B4-498B-A584-464294F6904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8DC9E-9A1A-4926-A4B4-F4ABB5F9E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0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sans serif </a:t>
            </a:r>
            <a:r>
              <a:rPr lang="en-US" b="1" i="0" dirty="0">
                <a:solidFill>
                  <a:srgbClr val="202124"/>
                </a:solidFill>
                <a:effectLst/>
                <a:latin typeface="Roboto"/>
              </a:rPr>
              <a:t>fonts</a:t>
            </a:r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 such as 11-point Calibri, 11-point Arial, or 10-point Lucida Sans Unicode, or. serif </a:t>
            </a:r>
            <a:r>
              <a:rPr lang="en-US" b="1" i="0" dirty="0">
                <a:solidFill>
                  <a:srgbClr val="202124"/>
                </a:solidFill>
                <a:effectLst/>
                <a:latin typeface="Roboto"/>
              </a:rPr>
              <a:t>fonts</a:t>
            </a:r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 such as 12-point Times New Roman, 11-point 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48DC9E-9A1A-4926-A4B4-F4ABB5F9ED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2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7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1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2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6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5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9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9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8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8B149-8326-4429-8DA1-1B560C27CDDD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5BD8-86E0-49D9-8D47-6CFA089F8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9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560/01/" TargetMode="External"/><Relationship Id="rId2" Type="http://schemas.openxmlformats.org/officeDocument/2006/relationships/hyperlink" Target="http://libguides.unco.edu/ap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rammarly.com/" TargetMode="External"/><Relationship Id="rId4" Type="http://schemas.openxmlformats.org/officeDocument/2006/relationships/hyperlink" Target="https://apastyle.ap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" y="0"/>
            <a:ext cx="10101944" cy="67379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24524" y="5257800"/>
            <a:ext cx="3942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APA Hooray!</a:t>
            </a:r>
          </a:p>
        </p:txBody>
      </p:sp>
    </p:spTree>
    <p:extLst>
      <p:ext uri="{BB962C8B-B14F-4D97-AF65-F5344CB8AC3E}">
        <p14:creationId xmlns:p14="http://schemas.microsoft.com/office/powerpoint/2010/main" val="78412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CF1B31-CC27-475A-9EDB-4DBF438533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12" r="1683" b="2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4" name="Arc 73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 altLang="en-US" sz="4100"/>
              <a:t>Big Ideas APA Publication Manual-7</a:t>
            </a:r>
            <a:r>
              <a:rPr lang="en-US" altLang="en-US" sz="4100" baseline="30000"/>
              <a:t>th</a:t>
            </a:r>
            <a:r>
              <a:rPr lang="en-US" altLang="en-US" sz="4100"/>
              <a:t> Edition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r>
              <a:rPr lang="en-US" altLang="en-US" dirty="0"/>
              <a:t>Times New Roman* font, 12 point, black</a:t>
            </a:r>
          </a:p>
          <a:p>
            <a:r>
              <a:rPr lang="en-US" altLang="en-US" dirty="0"/>
              <a:t>1 inch margins on top, bottom, left, right</a:t>
            </a:r>
          </a:p>
          <a:p>
            <a:r>
              <a:rPr lang="en-US" altLang="en-US" dirty="0"/>
              <a:t>Double-spaced throughout</a:t>
            </a:r>
          </a:p>
          <a:p>
            <a:r>
              <a:rPr lang="en-US" altLang="en-US" dirty="0"/>
              <a:t>Left justified</a:t>
            </a:r>
          </a:p>
          <a:p>
            <a:r>
              <a:rPr lang="en-US" altLang="en-US" dirty="0"/>
              <a:t>Indent paragraphs</a:t>
            </a:r>
          </a:p>
          <a:p>
            <a:r>
              <a:rPr lang="en-US" altLang="en-US" dirty="0"/>
              <a:t>Page numbers in upper right hand corner</a:t>
            </a:r>
          </a:p>
        </p:txBody>
      </p:sp>
    </p:spTree>
    <p:extLst>
      <p:ext uri="{BB962C8B-B14F-4D97-AF65-F5344CB8AC3E}">
        <p14:creationId xmlns:p14="http://schemas.microsoft.com/office/powerpoint/2010/main" val="222480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APA Big Ideas Continued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Scholarly writing-more formal</a:t>
            </a:r>
          </a:p>
          <a:p>
            <a:pPr lvl="1"/>
            <a:r>
              <a:rPr lang="en-US" altLang="en-US" dirty="0"/>
              <a:t>Avoid “you.”  </a:t>
            </a:r>
          </a:p>
          <a:p>
            <a:pPr lvl="1"/>
            <a:r>
              <a:rPr lang="en-US" altLang="en-US" dirty="0"/>
              <a:t>OK for some papers/reflections to use first-person “I” </a:t>
            </a:r>
          </a:p>
          <a:p>
            <a:pPr lvl="1"/>
            <a:r>
              <a:rPr lang="en-US" altLang="en-US" dirty="0"/>
              <a:t>Avoid jargon, slang, contractions, too many pronouns</a:t>
            </a:r>
          </a:p>
          <a:p>
            <a:r>
              <a:rPr lang="en-US" altLang="en-US" dirty="0"/>
              <a:t>APA uses in-text citations (Author(s), year, p. ).</a:t>
            </a:r>
          </a:p>
          <a:p>
            <a:r>
              <a:rPr lang="en-US" altLang="en-US" dirty="0"/>
              <a:t>Reference list (if included) is at end of paper, not footnotes.</a:t>
            </a:r>
          </a:p>
          <a:p>
            <a:r>
              <a:rPr lang="en-US" altLang="en-US" dirty="0"/>
              <a:t>Usually include title page and page numbers</a:t>
            </a:r>
          </a:p>
          <a:p>
            <a:pPr lvl="1"/>
            <a:r>
              <a:rPr lang="en-US" altLang="en-US" dirty="0"/>
              <a:t>No header required in APA 7 for student papers</a:t>
            </a:r>
          </a:p>
          <a:p>
            <a:r>
              <a:rPr lang="en-US" altLang="en-US" sz="3200" b="1" dirty="0"/>
              <a:t>Follow ELPS Writing Tips Sheet!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0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In-text Citations are Used in APA</a:t>
            </a:r>
            <a:br>
              <a:rPr lang="en-US" dirty="0"/>
            </a:br>
            <a:br>
              <a:rPr lang="en-US" sz="1600" dirty="0"/>
            </a:br>
            <a:r>
              <a:rPr lang="en-US" sz="2000" b="1" u="sng" dirty="0"/>
              <a:t>One Author</a:t>
            </a:r>
            <a:r>
              <a:rPr lang="en-US" sz="2000" dirty="0"/>
              <a:t>				     </a:t>
            </a:r>
            <a:r>
              <a:rPr lang="en-US" sz="2000" b="1" u="sng" dirty="0"/>
              <a:t>Two Authors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42975" y="1845922"/>
          <a:ext cx="3905250" cy="3200400"/>
        </p:xfrm>
        <a:graphic>
          <a:graphicData uri="http://schemas.openxmlformats.org/drawingml/2006/table">
            <a:tbl>
              <a:tblPr/>
              <a:tblGrid>
                <a:gridCol w="98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Example 1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In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 2015, Earhart</a:t>
                      </a:r>
                      <a:r>
                        <a:rPr lang="en-US" dirty="0">
                          <a:effectLst/>
                        </a:rPr>
                        <a:t> reported that aeronautical engineering careers are taking off. 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Example 2</a:t>
                      </a:r>
                      <a:endParaRPr lang="en-US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FF0000"/>
                          </a:solidFill>
                          <a:effectLst/>
                        </a:rPr>
                        <a:t>Earhart (2015)</a:t>
                      </a:r>
                      <a:r>
                        <a:rPr lang="en-US">
                          <a:effectLst/>
                        </a:rPr>
                        <a:t> reported that aeronautical engineering careers are taking off.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Example 3</a:t>
                      </a:r>
                      <a:endParaRPr lang="en-US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 report cited that aeronautical engineering careers are taking off 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(Earhart, 2015)</a:t>
                      </a:r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06861" y="1767545"/>
          <a:ext cx="3905250" cy="3749040"/>
        </p:xfrm>
        <a:graphic>
          <a:graphicData uri="http://schemas.openxmlformats.org/drawingml/2006/table">
            <a:tbl>
              <a:tblPr/>
              <a:tblGrid>
                <a:gridCol w="98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Example 1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In a </a:t>
                      </a:r>
                      <a:r>
                        <a:rPr lang="en-US">
                          <a:solidFill>
                            <a:srgbClr val="FF0000"/>
                          </a:solidFill>
                          <a:effectLst/>
                        </a:rPr>
                        <a:t>2010</a:t>
                      </a:r>
                      <a:r>
                        <a:rPr lang="en-US">
                          <a:effectLst/>
                        </a:rPr>
                        <a:t> study, </a:t>
                      </a:r>
                      <a:r>
                        <a:rPr lang="en-US">
                          <a:solidFill>
                            <a:srgbClr val="FF0000"/>
                          </a:solidFill>
                          <a:effectLst/>
                        </a:rPr>
                        <a:t>Ball and Vance</a:t>
                      </a:r>
                      <a:r>
                        <a:rPr lang="en-US">
                          <a:effectLst/>
                        </a:rPr>
                        <a:t> determined eating chocolate covered cherries can lead to illness.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Example 2</a:t>
                      </a:r>
                      <a:endParaRPr lang="en-US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Ball and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Vance (2010)</a:t>
                      </a:r>
                      <a:r>
                        <a:rPr lang="en-US" dirty="0">
                          <a:effectLst/>
                        </a:rPr>
                        <a:t> determined eating chocolate covered cherries can lead to illness.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Example 3</a:t>
                      </a:r>
                      <a:endParaRPr lang="en-US">
                        <a:effectLst/>
                      </a:endParaRP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Research shows eating chocolate covered cherries can lead to illness 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(Ball &amp; Vance, 2010)</a:t>
                      </a:r>
                      <a:r>
                        <a:rPr lang="en-US" dirty="0">
                          <a:effectLst/>
                        </a:rPr>
                        <a:t>.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5788728"/>
            <a:ext cx="10193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et al. for 3 or more authors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35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Heading Levels-</a:t>
            </a:r>
            <a:r>
              <a:rPr lang="en-US" sz="2800"/>
              <a:t>Headings provide an outline for the reader</a:t>
            </a:r>
            <a:endParaRPr lang="en-US" sz="2800" dirty="0"/>
          </a:p>
        </p:txBody>
      </p:sp>
      <p:pic>
        <p:nvPicPr>
          <p:cNvPr id="1026" name="Picture 2" descr="Top 10 Changes in APA's 7th Edition | The Proofreading Pulse">
            <a:extLst>
              <a:ext uri="{FF2B5EF4-FFF2-40B4-BE49-F238E27FC236}">
                <a16:creationId xmlns:a16="http://schemas.microsoft.com/office/drawing/2014/main" id="{68FECB11-09B5-48A3-8CF8-54100F5F9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653" y="1360821"/>
            <a:ext cx="9432099" cy="505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49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include the sources that you cite.</a:t>
            </a:r>
          </a:p>
          <a:p>
            <a:r>
              <a:rPr lang="en-US" dirty="0"/>
              <a:t>When in doubt, cite.</a:t>
            </a:r>
          </a:p>
          <a:p>
            <a:r>
              <a:rPr lang="en-US" dirty="0"/>
              <a:t>Alphabetize by last name.</a:t>
            </a:r>
          </a:p>
          <a:p>
            <a:r>
              <a:rPr lang="en-US" dirty="0"/>
              <a:t>Use hanging indent.</a:t>
            </a:r>
          </a:p>
          <a:p>
            <a:r>
              <a:rPr lang="en-US" dirty="0"/>
              <a:t>Watch capitalization-you will not capitalize all words!</a:t>
            </a:r>
          </a:p>
          <a:p>
            <a:r>
              <a:rPr lang="en-US" dirty="0"/>
              <a:t>Use initials for first and middle names.</a:t>
            </a:r>
          </a:p>
          <a:p>
            <a:r>
              <a:rPr lang="en-US" dirty="0"/>
              <a:t>Name. (Date). Title of the article or book. Journal, other information.</a:t>
            </a:r>
          </a:p>
          <a:p>
            <a:r>
              <a:rPr lang="en-US" dirty="0"/>
              <a:t>Check citations if using </a:t>
            </a:r>
            <a:r>
              <a:rPr lang="en-US" dirty="0" err="1"/>
              <a:t>EasyBib</a:t>
            </a:r>
            <a:r>
              <a:rPr lang="en-US" dirty="0"/>
              <a:t> or other citation tool.</a:t>
            </a:r>
          </a:p>
        </p:txBody>
      </p:sp>
    </p:spTree>
    <p:extLst>
      <p:ext uri="{BB962C8B-B14F-4D97-AF65-F5344CB8AC3E}">
        <p14:creationId xmlns:p14="http://schemas.microsoft.com/office/powerpoint/2010/main" val="57127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for Writing and APA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UNC Library Guide</a:t>
            </a:r>
          </a:p>
          <a:p>
            <a:pPr lvl="1"/>
            <a:r>
              <a:rPr lang="en-US" altLang="en-US" dirty="0">
                <a:hlinkClick r:id="rId2"/>
              </a:rPr>
              <a:t>http://libguides.unco.edu/apa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r>
              <a:rPr lang="en-US" altLang="en-US" dirty="0"/>
              <a:t>OWL Purdue APA Formatting is great resource</a:t>
            </a:r>
            <a:endParaRPr lang="en-US" altLang="en-US" sz="2400" dirty="0">
              <a:hlinkClick r:id="rId3"/>
            </a:endParaRPr>
          </a:p>
          <a:p>
            <a:pPr lvl="1"/>
            <a:r>
              <a:rPr lang="en-US" altLang="en-US" dirty="0">
                <a:hlinkClick r:id="rId3"/>
              </a:rPr>
              <a:t>https://owl.english.purdue.edu/owl/resource/560/01/</a:t>
            </a:r>
            <a:r>
              <a:rPr lang="en-US" altLang="en-US" dirty="0"/>
              <a:t>       </a:t>
            </a:r>
          </a:p>
          <a:p>
            <a:pPr marL="0" indent="0">
              <a:buNone/>
            </a:pPr>
            <a:r>
              <a:rPr lang="en-US" altLang="en-US" dirty="0"/>
              <a:t>APA Style</a:t>
            </a:r>
          </a:p>
          <a:p>
            <a:pPr marL="914400" lvl="1" indent="-457200"/>
            <a:r>
              <a:rPr lang="en-US" dirty="0">
                <a:hlinkClick r:id="rId4"/>
              </a:rPr>
              <a:t>https://apastyle.apa.org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altLang="en-US" dirty="0"/>
              <a:t>Grammarly-Free app</a:t>
            </a:r>
          </a:p>
          <a:p>
            <a:pPr lvl="1"/>
            <a:r>
              <a:rPr lang="en-US" altLang="en-US" dirty="0">
                <a:hlinkClick r:id="rId5"/>
              </a:rPr>
              <a:t>www.grammarly.com/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1221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422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1_Office Theme</vt:lpstr>
      <vt:lpstr>PowerPoint Presentation</vt:lpstr>
      <vt:lpstr>Big Ideas APA Publication Manual-7th Edition</vt:lpstr>
      <vt:lpstr>APA Big Ideas Continued </vt:lpstr>
      <vt:lpstr>In-text Citations are Used in APA  One Author         Two Authors</vt:lpstr>
      <vt:lpstr>Heading Levels-Headings provide an outline for the reader</vt:lpstr>
      <vt:lpstr>Reference List</vt:lpstr>
      <vt:lpstr>Support for Writing and APA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Cieminski, Amie</dc:creator>
  <cp:lastModifiedBy>Linda Vogel</cp:lastModifiedBy>
  <cp:revision>3</cp:revision>
  <dcterms:created xsi:type="dcterms:W3CDTF">2021-01-25T23:29:34Z</dcterms:created>
  <dcterms:modified xsi:type="dcterms:W3CDTF">2022-11-30T20:19:34Z</dcterms:modified>
</cp:coreProperties>
</file>