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8"/>
  </p:notesMasterIdLst>
  <p:sldIdLst>
    <p:sldId id="1674" r:id="rId2"/>
    <p:sldId id="1658" r:id="rId3"/>
    <p:sldId id="1670" r:id="rId4"/>
    <p:sldId id="1668" r:id="rId5"/>
    <p:sldId id="1598" r:id="rId6"/>
    <p:sldId id="1600" r:id="rId7"/>
    <p:sldId id="258" r:id="rId8"/>
    <p:sldId id="1675" r:id="rId9"/>
    <p:sldId id="1647" r:id="rId10"/>
    <p:sldId id="366" r:id="rId11"/>
    <p:sldId id="273" r:id="rId12"/>
    <p:sldId id="882" r:id="rId13"/>
    <p:sldId id="777" r:id="rId14"/>
    <p:sldId id="1662" r:id="rId15"/>
    <p:sldId id="1665" r:id="rId16"/>
    <p:sldId id="1666" r:id="rId17"/>
    <p:sldId id="779" r:id="rId18"/>
    <p:sldId id="780" r:id="rId19"/>
    <p:sldId id="783" r:id="rId20"/>
    <p:sldId id="1641" r:id="rId21"/>
    <p:sldId id="853" r:id="rId22"/>
    <p:sldId id="1667" r:id="rId23"/>
    <p:sldId id="259" r:id="rId24"/>
    <p:sldId id="1664" r:id="rId25"/>
    <p:sldId id="1642" r:id="rId26"/>
    <p:sldId id="866" r:id="rId27"/>
    <p:sldId id="344" r:id="rId28"/>
    <p:sldId id="363" r:id="rId29"/>
    <p:sldId id="364" r:id="rId30"/>
    <p:sldId id="1671" r:id="rId31"/>
    <p:sldId id="1672" r:id="rId32"/>
    <p:sldId id="1673" r:id="rId33"/>
    <p:sldId id="342" r:id="rId34"/>
    <p:sldId id="338" r:id="rId35"/>
    <p:sldId id="340" r:id="rId36"/>
    <p:sldId id="1623" r:id="rId37"/>
    <p:sldId id="538" r:id="rId38"/>
    <p:sldId id="1602" r:id="rId39"/>
    <p:sldId id="1617" r:id="rId40"/>
    <p:sldId id="1630" r:id="rId41"/>
    <p:sldId id="1603" r:id="rId42"/>
    <p:sldId id="1632" r:id="rId43"/>
    <p:sldId id="1659" r:id="rId44"/>
    <p:sldId id="335" r:id="rId45"/>
    <p:sldId id="319" r:id="rId46"/>
    <p:sldId id="1657" r:id="rId47"/>
    <p:sldId id="1604" r:id="rId48"/>
    <p:sldId id="1619" r:id="rId49"/>
    <p:sldId id="1605" r:id="rId50"/>
    <p:sldId id="1629" r:id="rId51"/>
    <p:sldId id="1669" r:id="rId52"/>
    <p:sldId id="1626" r:id="rId53"/>
    <p:sldId id="1627" r:id="rId54"/>
    <p:sldId id="1628" r:id="rId55"/>
    <p:sldId id="1621" r:id="rId56"/>
    <p:sldId id="1606" r:id="rId57"/>
    <p:sldId id="1622" r:id="rId58"/>
    <p:sldId id="1618" r:id="rId59"/>
    <p:sldId id="302" r:id="rId60"/>
    <p:sldId id="305" r:id="rId61"/>
    <p:sldId id="306" r:id="rId62"/>
    <p:sldId id="307" r:id="rId63"/>
    <p:sldId id="895" r:id="rId64"/>
    <p:sldId id="308" r:id="rId65"/>
    <p:sldId id="1631" r:id="rId66"/>
    <p:sldId id="85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3"/>
    <p:restoredTop sz="96018"/>
  </p:normalViewPr>
  <p:slideViewPr>
    <p:cSldViewPr snapToGrid="0" snapToObjects="1" showGuides="1">
      <p:cViewPr varScale="1">
        <p:scale>
          <a:sx n="115" d="100"/>
          <a:sy n="115" d="100"/>
        </p:scale>
        <p:origin x="224" y="36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75349-E71B-4D03-8E9B-6A31095BD62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804C699-B3FE-43A6-BC32-8B8E0D587472}">
      <dgm:prSet custT="1"/>
      <dgm:spPr/>
      <dgm:t>
        <a:bodyPr/>
        <a:lstStyle/>
        <a:p>
          <a:r>
            <a:rPr lang="en-US" sz="3200" b="0" dirty="0">
              <a:latin typeface="Times New Roman" panose="02020603050405020304" pitchFamily="18" charset="0"/>
              <a:cs typeface="Times New Roman" panose="02020603050405020304" pitchFamily="18" charset="0"/>
            </a:rPr>
            <a:t>The High Court rejected the maximization standard, holding that FAPE requires </a:t>
          </a:r>
          <a:r>
            <a:rPr lang="en-US" sz="3200" dirty="0">
              <a:latin typeface="Times New Roman" panose="02020603050405020304" pitchFamily="18" charset="0"/>
              <a:cs typeface="Times New Roman" panose="02020603050405020304" pitchFamily="18" charset="0"/>
            </a:rPr>
            <a:t>noted Congress had intended to bring “previously excluded handicapped children” into the public school system and developed procedures for schools to ensure an individualized instruction</a:t>
          </a:r>
        </a:p>
      </dgm:t>
    </dgm:pt>
    <dgm:pt modelId="{5290F014-69C5-4341-AF31-DC8CF8EA7FF7}" type="parTrans" cxnId="{37CB3166-164B-444D-8378-D6FC067F6CF1}">
      <dgm:prSet/>
      <dgm:spPr/>
      <dgm:t>
        <a:bodyPr/>
        <a:lstStyle/>
        <a:p>
          <a:endParaRPr lang="en-US" sz="3400"/>
        </a:p>
      </dgm:t>
    </dgm:pt>
    <dgm:pt modelId="{B8B0B291-D9F4-4534-863D-4F9B7973EF7C}" type="sibTrans" cxnId="{37CB3166-164B-444D-8378-D6FC067F6CF1}">
      <dgm:prSet/>
      <dgm:spPr/>
      <dgm:t>
        <a:bodyPr/>
        <a:lstStyle/>
        <a:p>
          <a:endParaRPr lang="en-US" sz="3400"/>
        </a:p>
      </dgm:t>
    </dgm:pt>
    <dgm:pt modelId="{A498F8A7-48D0-44B3-A087-64040498C3C0}">
      <dgm:prSet custT="1"/>
      <dgm:spPr/>
      <dgm:t>
        <a:bodyPr/>
        <a:lstStyle/>
        <a:p>
          <a:r>
            <a:rPr lang="en-US" sz="3200" dirty="0">
              <a:latin typeface="Times New Roman" panose="02020603050405020304" pitchFamily="18" charset="0"/>
              <a:cs typeface="Times New Roman" panose="02020603050405020304" pitchFamily="18" charset="0"/>
            </a:rPr>
            <a:t>The FAPE requirements of the EAHCA are satisfied “when the State provides personalized instruction with sufficient support services to permit the handicapped child to benefit educationally from that instruction”</a:t>
          </a:r>
        </a:p>
      </dgm:t>
    </dgm:pt>
    <dgm:pt modelId="{3C793CB1-B301-4D37-8E09-754C35D06B0C}" type="parTrans" cxnId="{60323614-122A-4FD1-9D97-D961C203267F}">
      <dgm:prSet/>
      <dgm:spPr/>
      <dgm:t>
        <a:bodyPr/>
        <a:lstStyle/>
        <a:p>
          <a:endParaRPr lang="en-US" sz="3400"/>
        </a:p>
      </dgm:t>
    </dgm:pt>
    <dgm:pt modelId="{030BBB5D-3A54-4255-A15D-1C6A1A17EB00}" type="sibTrans" cxnId="{60323614-122A-4FD1-9D97-D961C203267F}">
      <dgm:prSet/>
      <dgm:spPr/>
      <dgm:t>
        <a:bodyPr/>
        <a:lstStyle/>
        <a:p>
          <a:endParaRPr lang="en-US" sz="3400"/>
        </a:p>
      </dgm:t>
    </dgm:pt>
    <dgm:pt modelId="{76C3D20A-2074-354D-98EC-1FF0BBEB64F4}" type="pres">
      <dgm:prSet presAssocID="{31175349-E71B-4D03-8E9B-6A31095BD629}" presName="vert0" presStyleCnt="0">
        <dgm:presLayoutVars>
          <dgm:dir/>
          <dgm:animOne val="branch"/>
          <dgm:animLvl val="lvl"/>
        </dgm:presLayoutVars>
      </dgm:prSet>
      <dgm:spPr/>
    </dgm:pt>
    <dgm:pt modelId="{71FC7344-E5FB-444E-925D-6D10DB8C0153}" type="pres">
      <dgm:prSet presAssocID="{1804C699-B3FE-43A6-BC32-8B8E0D587472}" presName="thickLine" presStyleLbl="alignNode1" presStyleIdx="0" presStyleCnt="2"/>
      <dgm:spPr/>
    </dgm:pt>
    <dgm:pt modelId="{51569FDD-B800-1242-B5CD-C800E8B5C0CE}" type="pres">
      <dgm:prSet presAssocID="{1804C699-B3FE-43A6-BC32-8B8E0D587472}" presName="horz1" presStyleCnt="0"/>
      <dgm:spPr/>
    </dgm:pt>
    <dgm:pt modelId="{4575A533-AB56-9643-B79A-3D6CE6BBA8C4}" type="pres">
      <dgm:prSet presAssocID="{1804C699-B3FE-43A6-BC32-8B8E0D587472}" presName="tx1" presStyleLbl="revTx" presStyleIdx="0" presStyleCnt="2"/>
      <dgm:spPr/>
    </dgm:pt>
    <dgm:pt modelId="{54EA16D7-A6D9-A347-99D8-B2B84FEDFA2E}" type="pres">
      <dgm:prSet presAssocID="{1804C699-B3FE-43A6-BC32-8B8E0D587472}" presName="vert1" presStyleCnt="0"/>
      <dgm:spPr/>
    </dgm:pt>
    <dgm:pt modelId="{003ACAEF-DD10-8547-B4A0-733C181F3C03}" type="pres">
      <dgm:prSet presAssocID="{A498F8A7-48D0-44B3-A087-64040498C3C0}" presName="thickLine" presStyleLbl="alignNode1" presStyleIdx="1" presStyleCnt="2"/>
      <dgm:spPr/>
    </dgm:pt>
    <dgm:pt modelId="{28C9F522-C144-C047-AC3D-D2A29263BE07}" type="pres">
      <dgm:prSet presAssocID="{A498F8A7-48D0-44B3-A087-64040498C3C0}" presName="horz1" presStyleCnt="0"/>
      <dgm:spPr/>
    </dgm:pt>
    <dgm:pt modelId="{93E0F698-9D1A-2E4D-A18A-AEE1DDA31248}" type="pres">
      <dgm:prSet presAssocID="{A498F8A7-48D0-44B3-A087-64040498C3C0}" presName="tx1" presStyleLbl="revTx" presStyleIdx="1" presStyleCnt="2"/>
      <dgm:spPr/>
    </dgm:pt>
    <dgm:pt modelId="{EE096D55-5F08-AC47-B8E3-D5E125FA675B}" type="pres">
      <dgm:prSet presAssocID="{A498F8A7-48D0-44B3-A087-64040498C3C0}" presName="vert1" presStyleCnt="0"/>
      <dgm:spPr/>
    </dgm:pt>
  </dgm:ptLst>
  <dgm:cxnLst>
    <dgm:cxn modelId="{60323614-122A-4FD1-9D97-D961C203267F}" srcId="{31175349-E71B-4D03-8E9B-6A31095BD629}" destId="{A498F8A7-48D0-44B3-A087-64040498C3C0}" srcOrd="1" destOrd="0" parTransId="{3C793CB1-B301-4D37-8E09-754C35D06B0C}" sibTransId="{030BBB5D-3A54-4255-A15D-1C6A1A17EB00}"/>
    <dgm:cxn modelId="{FB404022-DCA2-2645-9790-AD8BF71B2CC6}" type="presOf" srcId="{31175349-E71B-4D03-8E9B-6A31095BD629}" destId="{76C3D20A-2074-354D-98EC-1FF0BBEB64F4}" srcOrd="0" destOrd="0" presId="urn:microsoft.com/office/officeart/2008/layout/LinedList"/>
    <dgm:cxn modelId="{37CB3166-164B-444D-8378-D6FC067F6CF1}" srcId="{31175349-E71B-4D03-8E9B-6A31095BD629}" destId="{1804C699-B3FE-43A6-BC32-8B8E0D587472}" srcOrd="0" destOrd="0" parTransId="{5290F014-69C5-4341-AF31-DC8CF8EA7FF7}" sibTransId="{B8B0B291-D9F4-4534-863D-4F9B7973EF7C}"/>
    <dgm:cxn modelId="{FB9BB695-B3EF-0F40-B0B6-794AE687DABA}" type="presOf" srcId="{1804C699-B3FE-43A6-BC32-8B8E0D587472}" destId="{4575A533-AB56-9643-B79A-3D6CE6BBA8C4}" srcOrd="0" destOrd="0" presId="urn:microsoft.com/office/officeart/2008/layout/LinedList"/>
    <dgm:cxn modelId="{1F93B2A6-C6B5-A249-844B-A4B41C4878B7}" type="presOf" srcId="{A498F8A7-48D0-44B3-A087-64040498C3C0}" destId="{93E0F698-9D1A-2E4D-A18A-AEE1DDA31248}" srcOrd="0" destOrd="0" presId="urn:microsoft.com/office/officeart/2008/layout/LinedList"/>
    <dgm:cxn modelId="{D91EDDDE-CA3D-1E4E-9A27-D79FB16A6F2D}" type="presParOf" srcId="{76C3D20A-2074-354D-98EC-1FF0BBEB64F4}" destId="{71FC7344-E5FB-444E-925D-6D10DB8C0153}" srcOrd="0" destOrd="0" presId="urn:microsoft.com/office/officeart/2008/layout/LinedList"/>
    <dgm:cxn modelId="{14E1A32D-091A-D24E-80C4-1FAD2EBCFF8A}" type="presParOf" srcId="{76C3D20A-2074-354D-98EC-1FF0BBEB64F4}" destId="{51569FDD-B800-1242-B5CD-C800E8B5C0CE}" srcOrd="1" destOrd="0" presId="urn:microsoft.com/office/officeart/2008/layout/LinedList"/>
    <dgm:cxn modelId="{14C7EF65-FE41-A946-AC82-650E851357DE}" type="presParOf" srcId="{51569FDD-B800-1242-B5CD-C800E8B5C0CE}" destId="{4575A533-AB56-9643-B79A-3D6CE6BBA8C4}" srcOrd="0" destOrd="0" presId="urn:microsoft.com/office/officeart/2008/layout/LinedList"/>
    <dgm:cxn modelId="{915F9BA3-FC3B-5A49-A4D9-C9D649275F55}" type="presParOf" srcId="{51569FDD-B800-1242-B5CD-C800E8B5C0CE}" destId="{54EA16D7-A6D9-A347-99D8-B2B84FEDFA2E}" srcOrd="1" destOrd="0" presId="urn:microsoft.com/office/officeart/2008/layout/LinedList"/>
    <dgm:cxn modelId="{E6D7FB35-D707-074C-A50F-CF5E876F65F2}" type="presParOf" srcId="{76C3D20A-2074-354D-98EC-1FF0BBEB64F4}" destId="{003ACAEF-DD10-8547-B4A0-733C181F3C03}" srcOrd="2" destOrd="0" presId="urn:microsoft.com/office/officeart/2008/layout/LinedList"/>
    <dgm:cxn modelId="{9A3D6354-E15E-0145-8632-78D2DB4C655E}" type="presParOf" srcId="{76C3D20A-2074-354D-98EC-1FF0BBEB64F4}" destId="{28C9F522-C144-C047-AC3D-D2A29263BE07}" srcOrd="3" destOrd="0" presId="urn:microsoft.com/office/officeart/2008/layout/LinedList"/>
    <dgm:cxn modelId="{B2042CED-BB5F-BE47-BD1C-2BADF6A7BBCF}" type="presParOf" srcId="{28C9F522-C144-C047-AC3D-D2A29263BE07}" destId="{93E0F698-9D1A-2E4D-A18A-AEE1DDA31248}" srcOrd="0" destOrd="0" presId="urn:microsoft.com/office/officeart/2008/layout/LinedList"/>
    <dgm:cxn modelId="{17172C52-DC69-BE45-97D8-8F85D7356E42}" type="presParOf" srcId="{28C9F522-C144-C047-AC3D-D2A29263BE07}" destId="{EE096D55-5F08-AC47-B8E3-D5E125FA67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175349-E71B-4D03-8E9B-6A31095BD62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804C699-B3FE-43A6-BC32-8B8E0D587472}">
      <dgm:prSet custT="1"/>
      <dgm:spPr/>
      <dgm:t>
        <a:bodyPr/>
        <a:lstStyle/>
        <a:p>
          <a:r>
            <a:rPr lang="en-US" sz="3400" b="1" dirty="0"/>
            <a:t>The High Court rejected the “merely more than </a:t>
          </a:r>
          <a:r>
            <a:rPr lang="en-US" sz="3400" b="1" i="1" dirty="0"/>
            <a:t>de minimis</a:t>
          </a:r>
          <a:r>
            <a:rPr lang="en-US" sz="3400" b="1" dirty="0"/>
            <a:t>” standard, vacating the decision and remanding the case back to the 10</a:t>
          </a:r>
          <a:r>
            <a:rPr lang="en-US" sz="3400" b="1" baseline="30000" dirty="0"/>
            <a:t>th</a:t>
          </a:r>
          <a:r>
            <a:rPr lang="en-US" sz="3400" b="1" dirty="0"/>
            <a:t> Circuit to apply the new standard.</a:t>
          </a:r>
          <a:endParaRPr lang="en-US" sz="3400" dirty="0"/>
        </a:p>
      </dgm:t>
    </dgm:pt>
    <dgm:pt modelId="{5290F014-69C5-4341-AF31-DC8CF8EA7FF7}" type="parTrans" cxnId="{37CB3166-164B-444D-8378-D6FC067F6CF1}">
      <dgm:prSet/>
      <dgm:spPr/>
      <dgm:t>
        <a:bodyPr/>
        <a:lstStyle/>
        <a:p>
          <a:endParaRPr lang="en-US" sz="3400"/>
        </a:p>
      </dgm:t>
    </dgm:pt>
    <dgm:pt modelId="{B8B0B291-D9F4-4534-863D-4F9B7973EF7C}" type="sibTrans" cxnId="{37CB3166-164B-444D-8378-D6FC067F6CF1}">
      <dgm:prSet/>
      <dgm:spPr/>
      <dgm:t>
        <a:bodyPr/>
        <a:lstStyle/>
        <a:p>
          <a:endParaRPr lang="en-US" sz="3400"/>
        </a:p>
      </dgm:t>
    </dgm:pt>
    <dgm:pt modelId="{A498F8A7-48D0-44B3-A087-64040498C3C0}">
      <dgm:prSet custT="1"/>
      <dgm:spPr/>
      <dgm:t>
        <a:bodyPr/>
        <a:lstStyle/>
        <a:p>
          <a:r>
            <a:rPr lang="en-US" sz="3400" b="1"/>
            <a:t>“To meet its substantive obligation under the IDEA, a school must offer an IEP reasonably calculated to enable a child to make progress appropriate in light of the child’s circumstances.’</a:t>
          </a:r>
          <a:endParaRPr lang="en-US" sz="3400"/>
        </a:p>
      </dgm:t>
    </dgm:pt>
    <dgm:pt modelId="{3C793CB1-B301-4D37-8E09-754C35D06B0C}" type="parTrans" cxnId="{60323614-122A-4FD1-9D97-D961C203267F}">
      <dgm:prSet/>
      <dgm:spPr/>
      <dgm:t>
        <a:bodyPr/>
        <a:lstStyle/>
        <a:p>
          <a:endParaRPr lang="en-US" sz="3400"/>
        </a:p>
      </dgm:t>
    </dgm:pt>
    <dgm:pt modelId="{030BBB5D-3A54-4255-A15D-1C6A1A17EB00}" type="sibTrans" cxnId="{60323614-122A-4FD1-9D97-D961C203267F}">
      <dgm:prSet/>
      <dgm:spPr/>
      <dgm:t>
        <a:bodyPr/>
        <a:lstStyle/>
        <a:p>
          <a:endParaRPr lang="en-US" sz="3400"/>
        </a:p>
      </dgm:t>
    </dgm:pt>
    <dgm:pt modelId="{76C3D20A-2074-354D-98EC-1FF0BBEB64F4}" type="pres">
      <dgm:prSet presAssocID="{31175349-E71B-4D03-8E9B-6A31095BD629}" presName="vert0" presStyleCnt="0">
        <dgm:presLayoutVars>
          <dgm:dir/>
          <dgm:animOne val="branch"/>
          <dgm:animLvl val="lvl"/>
        </dgm:presLayoutVars>
      </dgm:prSet>
      <dgm:spPr/>
    </dgm:pt>
    <dgm:pt modelId="{71FC7344-E5FB-444E-925D-6D10DB8C0153}" type="pres">
      <dgm:prSet presAssocID="{1804C699-B3FE-43A6-BC32-8B8E0D587472}" presName="thickLine" presStyleLbl="alignNode1" presStyleIdx="0" presStyleCnt="2"/>
      <dgm:spPr/>
    </dgm:pt>
    <dgm:pt modelId="{51569FDD-B800-1242-B5CD-C800E8B5C0CE}" type="pres">
      <dgm:prSet presAssocID="{1804C699-B3FE-43A6-BC32-8B8E0D587472}" presName="horz1" presStyleCnt="0"/>
      <dgm:spPr/>
    </dgm:pt>
    <dgm:pt modelId="{4575A533-AB56-9643-B79A-3D6CE6BBA8C4}" type="pres">
      <dgm:prSet presAssocID="{1804C699-B3FE-43A6-BC32-8B8E0D587472}" presName="tx1" presStyleLbl="revTx" presStyleIdx="0" presStyleCnt="2"/>
      <dgm:spPr/>
    </dgm:pt>
    <dgm:pt modelId="{54EA16D7-A6D9-A347-99D8-B2B84FEDFA2E}" type="pres">
      <dgm:prSet presAssocID="{1804C699-B3FE-43A6-BC32-8B8E0D587472}" presName="vert1" presStyleCnt="0"/>
      <dgm:spPr/>
    </dgm:pt>
    <dgm:pt modelId="{003ACAEF-DD10-8547-B4A0-733C181F3C03}" type="pres">
      <dgm:prSet presAssocID="{A498F8A7-48D0-44B3-A087-64040498C3C0}" presName="thickLine" presStyleLbl="alignNode1" presStyleIdx="1" presStyleCnt="2"/>
      <dgm:spPr/>
    </dgm:pt>
    <dgm:pt modelId="{28C9F522-C144-C047-AC3D-D2A29263BE07}" type="pres">
      <dgm:prSet presAssocID="{A498F8A7-48D0-44B3-A087-64040498C3C0}" presName="horz1" presStyleCnt="0"/>
      <dgm:spPr/>
    </dgm:pt>
    <dgm:pt modelId="{93E0F698-9D1A-2E4D-A18A-AEE1DDA31248}" type="pres">
      <dgm:prSet presAssocID="{A498F8A7-48D0-44B3-A087-64040498C3C0}" presName="tx1" presStyleLbl="revTx" presStyleIdx="1" presStyleCnt="2"/>
      <dgm:spPr/>
    </dgm:pt>
    <dgm:pt modelId="{EE096D55-5F08-AC47-B8E3-D5E125FA675B}" type="pres">
      <dgm:prSet presAssocID="{A498F8A7-48D0-44B3-A087-64040498C3C0}" presName="vert1" presStyleCnt="0"/>
      <dgm:spPr/>
    </dgm:pt>
  </dgm:ptLst>
  <dgm:cxnLst>
    <dgm:cxn modelId="{60323614-122A-4FD1-9D97-D961C203267F}" srcId="{31175349-E71B-4D03-8E9B-6A31095BD629}" destId="{A498F8A7-48D0-44B3-A087-64040498C3C0}" srcOrd="1" destOrd="0" parTransId="{3C793CB1-B301-4D37-8E09-754C35D06B0C}" sibTransId="{030BBB5D-3A54-4255-A15D-1C6A1A17EB00}"/>
    <dgm:cxn modelId="{FB404022-DCA2-2645-9790-AD8BF71B2CC6}" type="presOf" srcId="{31175349-E71B-4D03-8E9B-6A31095BD629}" destId="{76C3D20A-2074-354D-98EC-1FF0BBEB64F4}" srcOrd="0" destOrd="0" presId="urn:microsoft.com/office/officeart/2008/layout/LinedList"/>
    <dgm:cxn modelId="{37CB3166-164B-444D-8378-D6FC067F6CF1}" srcId="{31175349-E71B-4D03-8E9B-6A31095BD629}" destId="{1804C699-B3FE-43A6-BC32-8B8E0D587472}" srcOrd="0" destOrd="0" parTransId="{5290F014-69C5-4341-AF31-DC8CF8EA7FF7}" sibTransId="{B8B0B291-D9F4-4534-863D-4F9B7973EF7C}"/>
    <dgm:cxn modelId="{FB9BB695-B3EF-0F40-B0B6-794AE687DABA}" type="presOf" srcId="{1804C699-B3FE-43A6-BC32-8B8E0D587472}" destId="{4575A533-AB56-9643-B79A-3D6CE6BBA8C4}" srcOrd="0" destOrd="0" presId="urn:microsoft.com/office/officeart/2008/layout/LinedList"/>
    <dgm:cxn modelId="{1F93B2A6-C6B5-A249-844B-A4B41C4878B7}" type="presOf" srcId="{A498F8A7-48D0-44B3-A087-64040498C3C0}" destId="{93E0F698-9D1A-2E4D-A18A-AEE1DDA31248}" srcOrd="0" destOrd="0" presId="urn:microsoft.com/office/officeart/2008/layout/LinedList"/>
    <dgm:cxn modelId="{D91EDDDE-CA3D-1E4E-9A27-D79FB16A6F2D}" type="presParOf" srcId="{76C3D20A-2074-354D-98EC-1FF0BBEB64F4}" destId="{71FC7344-E5FB-444E-925D-6D10DB8C0153}" srcOrd="0" destOrd="0" presId="urn:microsoft.com/office/officeart/2008/layout/LinedList"/>
    <dgm:cxn modelId="{14E1A32D-091A-D24E-80C4-1FAD2EBCFF8A}" type="presParOf" srcId="{76C3D20A-2074-354D-98EC-1FF0BBEB64F4}" destId="{51569FDD-B800-1242-B5CD-C800E8B5C0CE}" srcOrd="1" destOrd="0" presId="urn:microsoft.com/office/officeart/2008/layout/LinedList"/>
    <dgm:cxn modelId="{14C7EF65-FE41-A946-AC82-650E851357DE}" type="presParOf" srcId="{51569FDD-B800-1242-B5CD-C800E8B5C0CE}" destId="{4575A533-AB56-9643-B79A-3D6CE6BBA8C4}" srcOrd="0" destOrd="0" presId="urn:microsoft.com/office/officeart/2008/layout/LinedList"/>
    <dgm:cxn modelId="{915F9BA3-FC3B-5A49-A4D9-C9D649275F55}" type="presParOf" srcId="{51569FDD-B800-1242-B5CD-C800E8B5C0CE}" destId="{54EA16D7-A6D9-A347-99D8-B2B84FEDFA2E}" srcOrd="1" destOrd="0" presId="urn:microsoft.com/office/officeart/2008/layout/LinedList"/>
    <dgm:cxn modelId="{E6D7FB35-D707-074C-A50F-CF5E876F65F2}" type="presParOf" srcId="{76C3D20A-2074-354D-98EC-1FF0BBEB64F4}" destId="{003ACAEF-DD10-8547-B4A0-733C181F3C03}" srcOrd="2" destOrd="0" presId="urn:microsoft.com/office/officeart/2008/layout/LinedList"/>
    <dgm:cxn modelId="{9A3D6354-E15E-0145-8632-78D2DB4C655E}" type="presParOf" srcId="{76C3D20A-2074-354D-98EC-1FF0BBEB64F4}" destId="{28C9F522-C144-C047-AC3D-D2A29263BE07}" srcOrd="3" destOrd="0" presId="urn:microsoft.com/office/officeart/2008/layout/LinedList"/>
    <dgm:cxn modelId="{B2042CED-BB5F-BE47-BD1C-2BADF6A7BBCF}" type="presParOf" srcId="{28C9F522-C144-C047-AC3D-D2A29263BE07}" destId="{93E0F698-9D1A-2E4D-A18A-AEE1DDA31248}" srcOrd="0" destOrd="0" presId="urn:microsoft.com/office/officeart/2008/layout/LinedList"/>
    <dgm:cxn modelId="{17172C52-DC69-BE45-97D8-8F85D7356E42}" type="presParOf" srcId="{28C9F522-C144-C047-AC3D-D2A29263BE07}" destId="{EE096D55-5F08-AC47-B8E3-D5E125FA67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C7344-E5FB-444E-925D-6D10DB8C0153}">
      <dsp:nvSpPr>
        <dsp:cNvPr id="0" name=""/>
        <dsp:cNvSpPr/>
      </dsp:nvSpPr>
      <dsp:spPr>
        <a:xfrm>
          <a:off x="0" y="0"/>
          <a:ext cx="757083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5A533-AB56-9643-B79A-3D6CE6BBA8C4}">
      <dsp:nvSpPr>
        <dsp:cNvPr id="0" name=""/>
        <dsp:cNvSpPr/>
      </dsp:nvSpPr>
      <dsp:spPr>
        <a:xfrm>
          <a:off x="0" y="0"/>
          <a:ext cx="7570835" cy="32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latin typeface="Times New Roman" panose="02020603050405020304" pitchFamily="18" charset="0"/>
              <a:cs typeface="Times New Roman" panose="02020603050405020304" pitchFamily="18" charset="0"/>
            </a:rPr>
            <a:t>The High Court rejected the maximization standard, holding that FAPE requires </a:t>
          </a:r>
          <a:r>
            <a:rPr lang="en-US" sz="3200" kern="1200" dirty="0">
              <a:latin typeface="Times New Roman" panose="02020603050405020304" pitchFamily="18" charset="0"/>
              <a:cs typeface="Times New Roman" panose="02020603050405020304" pitchFamily="18" charset="0"/>
            </a:rPr>
            <a:t>noted Congress had intended to bring “previously excluded handicapped children” into the public school system and developed procedures for schools to ensure an individualized instruction</a:t>
          </a:r>
        </a:p>
      </dsp:txBody>
      <dsp:txXfrm>
        <a:off x="0" y="0"/>
        <a:ext cx="7570835" cy="3284864"/>
      </dsp:txXfrm>
    </dsp:sp>
    <dsp:sp modelId="{003ACAEF-DD10-8547-B4A0-733C181F3C03}">
      <dsp:nvSpPr>
        <dsp:cNvPr id="0" name=""/>
        <dsp:cNvSpPr/>
      </dsp:nvSpPr>
      <dsp:spPr>
        <a:xfrm>
          <a:off x="0" y="3284864"/>
          <a:ext cx="757083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0F698-9D1A-2E4D-A18A-AEE1DDA31248}">
      <dsp:nvSpPr>
        <dsp:cNvPr id="0" name=""/>
        <dsp:cNvSpPr/>
      </dsp:nvSpPr>
      <dsp:spPr>
        <a:xfrm>
          <a:off x="0" y="3284864"/>
          <a:ext cx="7570835" cy="328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The FAPE requirements of the EAHCA are satisfied “when the State provides personalized instruction with sufficient support services to permit the handicapped child to benefit educationally from that instruction”</a:t>
          </a:r>
        </a:p>
      </dsp:txBody>
      <dsp:txXfrm>
        <a:off x="0" y="3284864"/>
        <a:ext cx="7570835" cy="3284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C7344-E5FB-444E-925D-6D10DB8C0153}">
      <dsp:nvSpPr>
        <dsp:cNvPr id="0" name=""/>
        <dsp:cNvSpPr/>
      </dsp:nvSpPr>
      <dsp:spPr>
        <a:xfrm>
          <a:off x="0" y="0"/>
          <a:ext cx="721592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5A533-AB56-9643-B79A-3D6CE6BBA8C4}">
      <dsp:nvSpPr>
        <dsp:cNvPr id="0" name=""/>
        <dsp:cNvSpPr/>
      </dsp:nvSpPr>
      <dsp:spPr>
        <a:xfrm>
          <a:off x="0" y="0"/>
          <a:ext cx="7215922" cy="2741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dirty="0"/>
            <a:t>The High Court rejected the “merely more than </a:t>
          </a:r>
          <a:r>
            <a:rPr lang="en-US" sz="3400" b="1" i="1" kern="1200" dirty="0"/>
            <a:t>de minimis</a:t>
          </a:r>
          <a:r>
            <a:rPr lang="en-US" sz="3400" b="1" kern="1200" dirty="0"/>
            <a:t>” standard, vacating the decision and remanding the case back to the 10</a:t>
          </a:r>
          <a:r>
            <a:rPr lang="en-US" sz="3400" b="1" kern="1200" baseline="30000" dirty="0"/>
            <a:t>th</a:t>
          </a:r>
          <a:r>
            <a:rPr lang="en-US" sz="3400" b="1" kern="1200" dirty="0"/>
            <a:t> Circuit to apply the new standard.</a:t>
          </a:r>
          <a:endParaRPr lang="en-US" sz="3400" kern="1200" dirty="0"/>
        </a:p>
      </dsp:txBody>
      <dsp:txXfrm>
        <a:off x="0" y="0"/>
        <a:ext cx="7215922" cy="2741797"/>
      </dsp:txXfrm>
    </dsp:sp>
    <dsp:sp modelId="{003ACAEF-DD10-8547-B4A0-733C181F3C03}">
      <dsp:nvSpPr>
        <dsp:cNvPr id="0" name=""/>
        <dsp:cNvSpPr/>
      </dsp:nvSpPr>
      <dsp:spPr>
        <a:xfrm>
          <a:off x="0" y="2741797"/>
          <a:ext cx="721592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0F698-9D1A-2E4D-A18A-AEE1DDA31248}">
      <dsp:nvSpPr>
        <dsp:cNvPr id="0" name=""/>
        <dsp:cNvSpPr/>
      </dsp:nvSpPr>
      <dsp:spPr>
        <a:xfrm>
          <a:off x="0" y="2741797"/>
          <a:ext cx="7215922" cy="2741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kern="1200"/>
            <a:t>“To meet its substantive obligation under the IDEA, a school must offer an IEP reasonably calculated to enable a child to make progress appropriate in light of the child’s circumstances.’</a:t>
          </a:r>
          <a:endParaRPr lang="en-US" sz="3400" kern="1200"/>
        </a:p>
      </dsp:txBody>
      <dsp:txXfrm>
        <a:off x="0" y="2741797"/>
        <a:ext cx="7215922" cy="27417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FE12A-404B-5B40-8843-717E4EA87EC0}" type="datetimeFigureOut">
              <a:rPr lang="en-US" smtClean="0"/>
              <a:t>7/22/22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8725A-4BC9-B148-9B0F-CCB133D99E5F}" type="slidenum">
              <a:rPr lang="en-US" smtClean="0"/>
              <a:t>‹#›</a:t>
            </a:fld>
            <a:endParaRPr lang="en-US"/>
          </a:p>
        </p:txBody>
      </p:sp>
    </p:spTree>
    <p:extLst>
      <p:ext uri="{BB962C8B-B14F-4D97-AF65-F5344CB8AC3E}">
        <p14:creationId xmlns:p14="http://schemas.microsoft.com/office/powerpoint/2010/main" val="189009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800" dirty="0"/>
              <a:t>Since the original passage of the Education for All Handicapped Children Act (now the IDEA) has defined a free appropriate public education as</a:t>
            </a:r>
            <a:r>
              <a:rPr lang="mr-IN" sz="1800" dirty="0"/>
              <a:t>…</a:t>
            </a:r>
            <a:endParaRPr lang="en-US" sz="1800" dirty="0"/>
          </a:p>
          <a:p>
            <a:endParaRPr lang="en-US" sz="1800" dirty="0"/>
          </a:p>
          <a:p>
            <a:r>
              <a:rPr lang="en-US" sz="1800" dirty="0"/>
              <a:t>FAPE is the foundation of special education and is individually for eligible students with disabilities through the IEP process</a:t>
            </a:r>
          </a:p>
          <a:p>
            <a:endParaRPr lang="en-US" sz="1800" dirty="0"/>
          </a:p>
          <a:p>
            <a:r>
              <a:rPr lang="en-US" sz="1800" dirty="0"/>
              <a:t>Shortly after the EAHCA was passed, disputes arose between parents and school district regarding the content of a FAPE</a:t>
            </a:r>
          </a:p>
        </p:txBody>
      </p:sp>
      <p:sp>
        <p:nvSpPr>
          <p:cNvPr id="4" name="Slide Number Placeholder 3"/>
          <p:cNvSpPr>
            <a:spLocks noGrp="1"/>
          </p:cNvSpPr>
          <p:nvPr>
            <p:ph type="sldNum" sz="quarter" idx="10"/>
          </p:nvPr>
        </p:nvSpPr>
        <p:spPr/>
        <p:txBody>
          <a:bodyPr/>
          <a:lstStyle/>
          <a:p>
            <a:fld id="{DDE15A72-942C-EA45-B004-E6A4189C9F18}" type="slidenum">
              <a:rPr lang="en-US" smtClean="0"/>
              <a:t>11</a:t>
            </a:fld>
            <a:endParaRPr lang="en-US" dirty="0"/>
          </a:p>
        </p:txBody>
      </p:sp>
    </p:spTree>
    <p:extLst>
      <p:ext uri="{BB962C8B-B14F-4D97-AF65-F5344CB8AC3E}">
        <p14:creationId xmlns:p14="http://schemas.microsoft.com/office/powerpoint/2010/main" val="457624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15A72-942C-EA45-B004-E6A4189C9F18}" type="slidenum">
              <a:rPr lang="en-US" smtClean="0"/>
              <a:t>25</a:t>
            </a:fld>
            <a:endParaRPr lang="en-US" dirty="0"/>
          </a:p>
        </p:txBody>
      </p:sp>
    </p:spTree>
    <p:extLst>
      <p:ext uri="{BB962C8B-B14F-4D97-AF65-F5344CB8AC3E}">
        <p14:creationId xmlns:p14="http://schemas.microsoft.com/office/powerpoint/2010/main" val="21736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5008"/>
          </a:xfrm>
        </p:spPr>
        <p:txBody>
          <a:bodyPr/>
          <a:lstStyle/>
          <a:p>
            <a:r>
              <a:rPr lang="en-US" sz="1800" dirty="0"/>
              <a:t>The Court applied the two-part to the case of Amy</a:t>
            </a:r>
          </a:p>
          <a:p>
            <a:endParaRPr lang="en-US" sz="1800" dirty="0"/>
          </a:p>
          <a:p>
            <a:r>
              <a:rPr lang="en-US" sz="1800" dirty="0"/>
              <a:t>The school district had complied with the procedures of the law , thus meeting part 1 of the test</a:t>
            </a:r>
          </a:p>
          <a:p>
            <a:endParaRPr lang="en-US" sz="1800" dirty="0"/>
          </a:p>
          <a:p>
            <a:r>
              <a:rPr lang="en-US" sz="1800" dirty="0"/>
              <a:t>Also, the court held that Amy had received educational benefit because she was passing from grade to grade, thus meeting part 2 of the test benefit-Footnote</a:t>
            </a:r>
          </a:p>
          <a:p>
            <a:endParaRPr lang="en-US" sz="1800" dirty="0"/>
          </a:p>
          <a:p>
            <a:r>
              <a:rPr lang="en-US" sz="1800" dirty="0"/>
              <a:t>Herein lay the problem-Amy had a IQ of 125 and was academically very able-The Supreme Court was essentially able to sidestep the 2</a:t>
            </a:r>
            <a:r>
              <a:rPr lang="en-US" sz="1800" baseline="30000" dirty="0"/>
              <a:t>nd</a:t>
            </a:r>
            <a:r>
              <a:rPr lang="en-US" sz="1800" dirty="0"/>
              <a:t> part of the test</a:t>
            </a:r>
          </a:p>
          <a:p>
            <a:endParaRPr lang="en-US" sz="1800" dirty="0"/>
          </a:p>
          <a:p>
            <a:r>
              <a:rPr lang="en-US" sz="1800" dirty="0"/>
              <a:t>When applying the FAPE test to individual cases, courts began to have different interpretations of the 2</a:t>
            </a:r>
            <a:r>
              <a:rPr lang="en-US" sz="1800" baseline="30000" dirty="0"/>
              <a:t>nd</a:t>
            </a:r>
            <a:r>
              <a:rPr lang="en-US" sz="1800" dirty="0"/>
              <a:t> or substantive part of the Rowley test</a:t>
            </a:r>
          </a:p>
          <a:p>
            <a:endParaRPr lang="en-US" sz="1800" dirty="0"/>
          </a:p>
        </p:txBody>
      </p:sp>
      <p:sp>
        <p:nvSpPr>
          <p:cNvPr id="4" name="Slide Number Placeholder 3"/>
          <p:cNvSpPr>
            <a:spLocks noGrp="1"/>
          </p:cNvSpPr>
          <p:nvPr>
            <p:ph type="sldNum" sz="quarter" idx="10"/>
          </p:nvPr>
        </p:nvSpPr>
        <p:spPr/>
        <p:txBody>
          <a:bodyPr/>
          <a:lstStyle/>
          <a:p>
            <a:fld id="{DDE15A72-942C-EA45-B004-E6A4189C9F18}" type="slidenum">
              <a:rPr lang="en-US" smtClean="0"/>
              <a:t>26</a:t>
            </a:fld>
            <a:endParaRPr lang="en-US" dirty="0"/>
          </a:p>
        </p:txBody>
      </p:sp>
    </p:spTree>
    <p:extLst>
      <p:ext uri="{BB962C8B-B14F-4D97-AF65-F5344CB8AC3E}">
        <p14:creationId xmlns:p14="http://schemas.microsoft.com/office/powerpoint/2010/main" val="98362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02503523-A917-1046-8271-12F054C6F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MS PGothic" panose="020B0600070205080204" pitchFamily="34" charset="-128"/>
              </a:defRPr>
            </a:lvl1pPr>
            <a:lvl2pPr marL="742950" indent="-285750" defTabSz="931863">
              <a:defRPr sz="2400">
                <a:solidFill>
                  <a:schemeClr val="tx1"/>
                </a:solidFill>
                <a:latin typeface="Tahoma" panose="020B0604030504040204" pitchFamily="34" charset="0"/>
                <a:ea typeface="MS PGothic" panose="020B0600070205080204" pitchFamily="34" charset="-128"/>
              </a:defRPr>
            </a:lvl2pPr>
            <a:lvl3pPr marL="1143000" indent="-228600" defTabSz="931863">
              <a:defRPr sz="2400">
                <a:solidFill>
                  <a:schemeClr val="tx1"/>
                </a:solidFill>
                <a:latin typeface="Tahoma" panose="020B0604030504040204" pitchFamily="34" charset="0"/>
                <a:ea typeface="MS PGothic" panose="020B0600070205080204" pitchFamily="34" charset="-128"/>
              </a:defRPr>
            </a:lvl3pPr>
            <a:lvl4pPr marL="1600200" indent="-228600" defTabSz="931863">
              <a:defRPr sz="2400">
                <a:solidFill>
                  <a:schemeClr val="tx1"/>
                </a:solidFill>
                <a:latin typeface="Tahoma" panose="020B0604030504040204" pitchFamily="34" charset="0"/>
                <a:ea typeface="MS PGothic" panose="020B0600070205080204" pitchFamily="34" charset="-128"/>
              </a:defRPr>
            </a:lvl4pPr>
            <a:lvl5pPr marL="2057400" indent="-228600" defTabSz="931863">
              <a:defRPr sz="2400">
                <a:solidFill>
                  <a:schemeClr val="tx1"/>
                </a:solidFill>
                <a:latin typeface="Tahoma" panose="020B060403050404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CF70052-4A9D-F54D-A60B-D6D14BF028A1}" type="slidenum">
              <a:rPr lang="en-US" altLang="en-US" sz="1200" smtClean="0">
                <a:latin typeface="Calibri" panose="020F0502020204030204" pitchFamily="34" charset="0"/>
                <a:sym typeface="Papyrus" panose="020B0602040200020303" pitchFamily="34" charset="77"/>
              </a:rPr>
              <a:pPr/>
              <a:t>47</a:t>
            </a:fld>
            <a:endParaRPr lang="en-US" altLang="en-US" sz="1200" dirty="0">
              <a:latin typeface="Calibri" panose="020F0502020204030204" pitchFamily="34" charset="0"/>
              <a:sym typeface="Papyrus" panose="020B0602040200020303" pitchFamily="34" charset="77"/>
            </a:endParaRPr>
          </a:p>
        </p:txBody>
      </p:sp>
      <p:sp>
        <p:nvSpPr>
          <p:cNvPr id="80898" name="Rectangle 2">
            <a:extLst>
              <a:ext uri="{FF2B5EF4-FFF2-40B4-BE49-F238E27FC236}">
                <a16:creationId xmlns:a16="http://schemas.microsoft.com/office/drawing/2014/main" id="{8D1BF966-A9EC-374B-AD9A-236EAED4706C}"/>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5D265205-6170-7C4B-84FE-40FD89388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Times New Roman" panose="02020603050405020304" pitchFamily="18" charset="0"/>
              </a:rPr>
              <a:t>LRP, used to stand for legal research publications, but now they just use LRP as a name.  It is the largest publisher of legal information in special education, owns Special Education Connect database and IDELR (Individuals with Disabilities Education Law Reporter). </a:t>
            </a:r>
          </a:p>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41737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Would it be the lower de minimis standard of the 10</a:t>
            </a:r>
            <a:r>
              <a:rPr lang="en-US" sz="1800" baseline="30000" dirty="0"/>
              <a:t>th</a:t>
            </a:r>
            <a:r>
              <a:rPr lang="en-US" sz="1800" dirty="0"/>
              <a:t> circuit or would it be the higher  meaningful benefit standard of the 6</a:t>
            </a:r>
            <a:r>
              <a:rPr lang="en-US" sz="1800" baseline="30000" dirty="0"/>
              <a:t>th</a:t>
            </a:r>
            <a:r>
              <a:rPr lang="en-US" sz="1800" dirty="0"/>
              <a:t> circuit</a:t>
            </a:r>
          </a:p>
        </p:txBody>
      </p:sp>
      <p:sp>
        <p:nvSpPr>
          <p:cNvPr id="4" name="Slide Number Placeholder 3"/>
          <p:cNvSpPr>
            <a:spLocks noGrp="1"/>
          </p:cNvSpPr>
          <p:nvPr>
            <p:ph type="sldNum" sz="quarter" idx="10"/>
          </p:nvPr>
        </p:nvSpPr>
        <p:spPr/>
        <p:txBody>
          <a:bodyPr/>
          <a:lstStyle/>
          <a:p>
            <a:fld id="{DDE15A72-942C-EA45-B004-E6A4189C9F18}" type="slidenum">
              <a:rPr lang="en-US" smtClean="0"/>
              <a:t>14</a:t>
            </a:fld>
            <a:endParaRPr lang="en-US" dirty="0"/>
          </a:p>
        </p:txBody>
      </p:sp>
    </p:spTree>
    <p:extLst>
      <p:ext uri="{BB962C8B-B14F-4D97-AF65-F5344CB8AC3E}">
        <p14:creationId xmlns:p14="http://schemas.microsoft.com/office/powerpoint/2010/main" val="152259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15A72-942C-EA45-B004-E6A4189C9F18}" type="slidenum">
              <a:rPr lang="en-US" smtClean="0"/>
              <a:t>15</a:t>
            </a:fld>
            <a:endParaRPr lang="en-US" dirty="0"/>
          </a:p>
        </p:txBody>
      </p:sp>
    </p:spTree>
    <p:extLst>
      <p:ext uri="{BB962C8B-B14F-4D97-AF65-F5344CB8AC3E}">
        <p14:creationId xmlns:p14="http://schemas.microsoft.com/office/powerpoint/2010/main" val="103235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5008"/>
          </a:xfrm>
        </p:spPr>
        <p:txBody>
          <a:bodyPr/>
          <a:lstStyle/>
          <a:p>
            <a:r>
              <a:rPr lang="en-US" sz="1800" dirty="0"/>
              <a:t>The Court applied the two-part to the case of Amy</a:t>
            </a:r>
          </a:p>
          <a:p>
            <a:endParaRPr lang="en-US" sz="1800" dirty="0"/>
          </a:p>
          <a:p>
            <a:r>
              <a:rPr lang="en-US" sz="1800" dirty="0"/>
              <a:t>The school district had complied with the procedures of the law , thus meeting part 1 of the test</a:t>
            </a:r>
          </a:p>
          <a:p>
            <a:endParaRPr lang="en-US" sz="1800" dirty="0"/>
          </a:p>
          <a:p>
            <a:r>
              <a:rPr lang="en-US" sz="1800" dirty="0"/>
              <a:t>Also, the court held that Amy had received educational benefit because she was passing from grade to grade, thus meeting part 2 of the test benefit-Footnote</a:t>
            </a:r>
          </a:p>
          <a:p>
            <a:endParaRPr lang="en-US" sz="1800" dirty="0"/>
          </a:p>
          <a:p>
            <a:r>
              <a:rPr lang="en-US" sz="1800" dirty="0"/>
              <a:t>Herein lay the problem-Amy had a IQ of 125 and was academically very able-The Supreme Court was essentially able to sidestep the 2</a:t>
            </a:r>
            <a:r>
              <a:rPr lang="en-US" sz="1800" baseline="30000" dirty="0"/>
              <a:t>nd</a:t>
            </a:r>
            <a:r>
              <a:rPr lang="en-US" sz="1800" dirty="0"/>
              <a:t> part of the test</a:t>
            </a:r>
          </a:p>
          <a:p>
            <a:endParaRPr lang="en-US" sz="1800" dirty="0"/>
          </a:p>
          <a:p>
            <a:r>
              <a:rPr lang="en-US" sz="1800" dirty="0"/>
              <a:t>When applying the FAPE test to individual cases, courts began to have different interpretations of the 2</a:t>
            </a:r>
            <a:r>
              <a:rPr lang="en-US" sz="1800" baseline="30000" dirty="0"/>
              <a:t>nd</a:t>
            </a:r>
            <a:r>
              <a:rPr lang="en-US" sz="1800" dirty="0"/>
              <a:t> or substantive part of the Rowley test</a:t>
            </a:r>
          </a:p>
          <a:p>
            <a:endParaRPr lang="en-US" sz="1800" dirty="0"/>
          </a:p>
        </p:txBody>
      </p:sp>
      <p:sp>
        <p:nvSpPr>
          <p:cNvPr id="4" name="Slide Number Placeholder 3"/>
          <p:cNvSpPr>
            <a:spLocks noGrp="1"/>
          </p:cNvSpPr>
          <p:nvPr>
            <p:ph type="sldNum" sz="quarter" idx="10"/>
          </p:nvPr>
        </p:nvSpPr>
        <p:spPr/>
        <p:txBody>
          <a:bodyPr/>
          <a:lstStyle/>
          <a:p>
            <a:fld id="{DDE15A72-942C-EA45-B004-E6A4189C9F18}" type="slidenum">
              <a:rPr lang="en-US" smtClean="0"/>
              <a:t>16</a:t>
            </a:fld>
            <a:endParaRPr lang="en-US" dirty="0"/>
          </a:p>
        </p:txBody>
      </p:sp>
    </p:spTree>
    <p:extLst>
      <p:ext uri="{BB962C8B-B14F-4D97-AF65-F5344CB8AC3E}">
        <p14:creationId xmlns:p14="http://schemas.microsoft.com/office/powerpoint/2010/main" val="276255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5008"/>
          </a:xfrm>
        </p:spPr>
        <p:txBody>
          <a:bodyPr/>
          <a:lstStyle/>
          <a:p>
            <a:endParaRPr lang="en-US" sz="1800" dirty="0"/>
          </a:p>
        </p:txBody>
      </p:sp>
      <p:sp>
        <p:nvSpPr>
          <p:cNvPr id="4" name="Slide Number Placeholder 3"/>
          <p:cNvSpPr>
            <a:spLocks noGrp="1"/>
          </p:cNvSpPr>
          <p:nvPr>
            <p:ph type="sldNum" sz="quarter" idx="10"/>
          </p:nvPr>
        </p:nvSpPr>
        <p:spPr/>
        <p:txBody>
          <a:bodyPr/>
          <a:lstStyle/>
          <a:p>
            <a:fld id="{DDE15A72-942C-EA45-B004-E6A4189C9F18}" type="slidenum">
              <a:rPr lang="en-US" smtClean="0"/>
              <a:t>19</a:t>
            </a:fld>
            <a:endParaRPr lang="en-US" dirty="0"/>
          </a:p>
        </p:txBody>
      </p:sp>
    </p:spTree>
    <p:extLst>
      <p:ext uri="{BB962C8B-B14F-4D97-AF65-F5344CB8AC3E}">
        <p14:creationId xmlns:p14="http://schemas.microsoft.com/office/powerpoint/2010/main" val="339053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p:txBody>
      </p:sp>
      <p:sp>
        <p:nvSpPr>
          <p:cNvPr id="4" name="Slide Number Placeholder 3"/>
          <p:cNvSpPr>
            <a:spLocks noGrp="1"/>
          </p:cNvSpPr>
          <p:nvPr>
            <p:ph type="sldNum" sz="quarter" idx="10"/>
          </p:nvPr>
        </p:nvSpPr>
        <p:spPr/>
        <p:txBody>
          <a:bodyPr/>
          <a:lstStyle/>
          <a:p>
            <a:fld id="{DDE15A72-942C-EA45-B004-E6A4189C9F18}" type="slidenum">
              <a:rPr lang="en-US" smtClean="0"/>
              <a:t>20</a:t>
            </a:fld>
            <a:endParaRPr lang="en-US" dirty="0"/>
          </a:p>
        </p:txBody>
      </p:sp>
    </p:spTree>
    <p:extLst>
      <p:ext uri="{BB962C8B-B14F-4D97-AF65-F5344CB8AC3E}">
        <p14:creationId xmlns:p14="http://schemas.microsoft.com/office/powerpoint/2010/main" val="293886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DDE15A72-942C-EA45-B004-E6A4189C9F18}" type="slidenum">
              <a:rPr lang="en-US" smtClean="0"/>
              <a:t>21</a:t>
            </a:fld>
            <a:endParaRPr lang="en-US" dirty="0"/>
          </a:p>
        </p:txBody>
      </p:sp>
    </p:spTree>
    <p:extLst>
      <p:ext uri="{BB962C8B-B14F-4D97-AF65-F5344CB8AC3E}">
        <p14:creationId xmlns:p14="http://schemas.microsoft.com/office/powerpoint/2010/main" val="69180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Would it be the lower de minimis standard of the 10</a:t>
            </a:r>
            <a:r>
              <a:rPr lang="en-US" sz="1800" baseline="30000" dirty="0"/>
              <a:t>th</a:t>
            </a:r>
            <a:r>
              <a:rPr lang="en-US" sz="1800" dirty="0"/>
              <a:t> circuit or would it be the higher  meaningful benefit standard of the 6</a:t>
            </a:r>
            <a:r>
              <a:rPr lang="en-US" sz="1800" baseline="30000" dirty="0"/>
              <a:t>th</a:t>
            </a:r>
            <a:r>
              <a:rPr lang="en-US" sz="1800" dirty="0"/>
              <a:t> circuit</a:t>
            </a:r>
          </a:p>
        </p:txBody>
      </p:sp>
      <p:sp>
        <p:nvSpPr>
          <p:cNvPr id="4" name="Slide Number Placeholder 3"/>
          <p:cNvSpPr>
            <a:spLocks noGrp="1"/>
          </p:cNvSpPr>
          <p:nvPr>
            <p:ph type="sldNum" sz="quarter" idx="10"/>
          </p:nvPr>
        </p:nvSpPr>
        <p:spPr/>
        <p:txBody>
          <a:bodyPr/>
          <a:lstStyle/>
          <a:p>
            <a:fld id="{DDE15A72-942C-EA45-B004-E6A4189C9F18}" type="slidenum">
              <a:rPr lang="en-US" smtClean="0"/>
              <a:t>22</a:t>
            </a:fld>
            <a:endParaRPr lang="en-US" dirty="0"/>
          </a:p>
        </p:txBody>
      </p:sp>
    </p:spTree>
    <p:extLst>
      <p:ext uri="{BB962C8B-B14F-4D97-AF65-F5344CB8AC3E}">
        <p14:creationId xmlns:p14="http://schemas.microsoft.com/office/powerpoint/2010/main" val="56804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E15A72-942C-EA45-B004-E6A4189C9F18}" type="slidenum">
              <a:rPr lang="en-US" smtClean="0"/>
              <a:t>23</a:t>
            </a:fld>
            <a:endParaRPr lang="en-US" dirty="0"/>
          </a:p>
        </p:txBody>
      </p:sp>
    </p:spTree>
    <p:extLst>
      <p:ext uri="{BB962C8B-B14F-4D97-AF65-F5344CB8AC3E}">
        <p14:creationId xmlns:p14="http://schemas.microsoft.com/office/powerpoint/2010/main" val="182429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4E4B-8D4D-214A-826D-4F6B6FAEA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1469B-C339-294C-9B98-776C5623F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D0FEDF-0D79-2F45-96EF-A2D9D65E8ADC}"/>
              </a:ext>
            </a:extLst>
          </p:cNvPr>
          <p:cNvSpPr>
            <a:spLocks noGrp="1"/>
          </p:cNvSpPr>
          <p:nvPr>
            <p:ph type="dt" sz="half" idx="10"/>
          </p:nvPr>
        </p:nvSpPr>
        <p:spPr/>
        <p:txBody>
          <a:bodyPr/>
          <a:lstStyle/>
          <a:p>
            <a:fld id="{EA0C0817-A112-4847-8014-A94B7D2A4EA3}" type="datetime1">
              <a:rPr lang="en-US" smtClean="0"/>
              <a:t>7/22/22</a:t>
            </a:fld>
            <a:endParaRPr lang="en-US" dirty="0"/>
          </a:p>
        </p:txBody>
      </p:sp>
      <p:sp>
        <p:nvSpPr>
          <p:cNvPr id="5" name="Footer Placeholder 4">
            <a:extLst>
              <a:ext uri="{FF2B5EF4-FFF2-40B4-BE49-F238E27FC236}">
                <a16:creationId xmlns:a16="http://schemas.microsoft.com/office/drawing/2014/main" id="{BB4FF64A-3703-5A43-B7B4-EC72210E37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152BEF-B10C-C64F-B338-E9083746BD46}"/>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5383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6CDE-A51D-3F44-88CF-95FCB117A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8DA607-E39C-274A-8BD1-DC568C0F7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458DF-70FB-714B-AF1F-10FA917F852E}"/>
              </a:ext>
            </a:extLst>
          </p:cNvPr>
          <p:cNvSpPr>
            <a:spLocks noGrp="1"/>
          </p:cNvSpPr>
          <p:nvPr>
            <p:ph type="dt" sz="half" idx="10"/>
          </p:nvPr>
        </p:nvSpPr>
        <p:spPr/>
        <p:txBody>
          <a:bodyPr/>
          <a:lstStyle/>
          <a:p>
            <a:fld id="{134F40B7-36AB-4376-BE14-EF7004D79BB9}" type="datetime1">
              <a:rPr lang="en-US" smtClean="0"/>
              <a:t>7/22/22</a:t>
            </a:fld>
            <a:endParaRPr lang="en-US"/>
          </a:p>
        </p:txBody>
      </p:sp>
      <p:sp>
        <p:nvSpPr>
          <p:cNvPr id="5" name="Footer Placeholder 4">
            <a:extLst>
              <a:ext uri="{FF2B5EF4-FFF2-40B4-BE49-F238E27FC236}">
                <a16:creationId xmlns:a16="http://schemas.microsoft.com/office/drawing/2014/main" id="{5F875054-9133-0347-9039-D266F7F24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79EF8-65C2-A443-8888-8833D23526C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9520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EFD1D-8EE3-014A-89E1-E84149E16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80B65-2725-E74F-81C2-4BCD754B57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F6BE0-8792-5D46-80B6-DC7FD16F25E6}"/>
              </a:ext>
            </a:extLst>
          </p:cNvPr>
          <p:cNvSpPr>
            <a:spLocks noGrp="1"/>
          </p:cNvSpPr>
          <p:nvPr>
            <p:ph type="dt" sz="half" idx="10"/>
          </p:nvPr>
        </p:nvSpPr>
        <p:spPr/>
        <p:txBody>
          <a:bodyPr/>
          <a:lstStyle/>
          <a:p>
            <a:fld id="{FF87CAB8-DCAE-46A5-AADA-B3FAD11A54E0}" type="datetime1">
              <a:rPr lang="en-US" smtClean="0"/>
              <a:t>7/22/22</a:t>
            </a:fld>
            <a:endParaRPr lang="en-US"/>
          </a:p>
        </p:txBody>
      </p:sp>
      <p:sp>
        <p:nvSpPr>
          <p:cNvPr id="5" name="Footer Placeholder 4">
            <a:extLst>
              <a:ext uri="{FF2B5EF4-FFF2-40B4-BE49-F238E27FC236}">
                <a16:creationId xmlns:a16="http://schemas.microsoft.com/office/drawing/2014/main" id="{43C34FF8-4B2D-8840-894A-C3CB135C6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9BF85-4E1F-C14F-83B9-F36E0D75E7C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341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22FF-9EB7-B348-AD76-A96DE0091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DAD2D-2C56-4B48-ADFD-96E8CE7F5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07991-5E41-B84B-AB43-45FBE014C81A}"/>
              </a:ext>
            </a:extLst>
          </p:cNvPr>
          <p:cNvSpPr>
            <a:spLocks noGrp="1"/>
          </p:cNvSpPr>
          <p:nvPr>
            <p:ph type="dt" sz="half" idx="10"/>
          </p:nvPr>
        </p:nvSpPr>
        <p:spPr/>
        <p:txBody>
          <a:bodyPr/>
          <a:lstStyle/>
          <a:p>
            <a:fld id="{7332B432-ACDA-4023-A761-2BAB76577B62}" type="datetime1">
              <a:rPr lang="en-US" smtClean="0"/>
              <a:t>7/22/22</a:t>
            </a:fld>
            <a:endParaRPr lang="en-US"/>
          </a:p>
        </p:txBody>
      </p:sp>
      <p:sp>
        <p:nvSpPr>
          <p:cNvPr id="5" name="Footer Placeholder 4">
            <a:extLst>
              <a:ext uri="{FF2B5EF4-FFF2-40B4-BE49-F238E27FC236}">
                <a16:creationId xmlns:a16="http://schemas.microsoft.com/office/drawing/2014/main" id="{35C5094D-B903-854E-8222-BC5200959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8995E-95A7-924B-B4FC-5FCAAEEB4D2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3667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5357-F5F4-3A46-A4BF-1448E42ED7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15F73-F632-864F-9C7B-35E00AB81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7A69C-8FC8-E941-B974-754524FE3270}"/>
              </a:ext>
            </a:extLst>
          </p:cNvPr>
          <p:cNvSpPr>
            <a:spLocks noGrp="1"/>
          </p:cNvSpPr>
          <p:nvPr>
            <p:ph type="dt" sz="half" idx="10"/>
          </p:nvPr>
        </p:nvSpPr>
        <p:spPr/>
        <p:txBody>
          <a:bodyPr/>
          <a:lstStyle/>
          <a:p>
            <a:fld id="{D9C646AA-F36E-4540-911D-FFFC0A0EF24A}" type="datetime1">
              <a:rPr lang="en-US" smtClean="0"/>
              <a:t>7/22/22</a:t>
            </a:fld>
            <a:endParaRPr lang="en-US" dirty="0"/>
          </a:p>
        </p:txBody>
      </p:sp>
      <p:sp>
        <p:nvSpPr>
          <p:cNvPr id="5" name="Footer Placeholder 4">
            <a:extLst>
              <a:ext uri="{FF2B5EF4-FFF2-40B4-BE49-F238E27FC236}">
                <a16:creationId xmlns:a16="http://schemas.microsoft.com/office/drawing/2014/main" id="{C3F7A082-2451-0E44-BCD6-79D6445FF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5CCE2B-9C80-7A4E-BCDC-2025332A036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9661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97A3-0B3A-B945-86F4-604A2B8FD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77BB1-5F06-3D4F-B3A9-26FCBE53ED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788352-5053-844E-B553-774EC0766F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AA0502-9855-064E-A794-54C55F62B3DB}"/>
              </a:ext>
            </a:extLst>
          </p:cNvPr>
          <p:cNvSpPr>
            <a:spLocks noGrp="1"/>
          </p:cNvSpPr>
          <p:nvPr>
            <p:ph type="dt" sz="half" idx="10"/>
          </p:nvPr>
        </p:nvSpPr>
        <p:spPr/>
        <p:txBody>
          <a:bodyPr/>
          <a:lstStyle/>
          <a:p>
            <a:fld id="{69186D26-FA5F-4637-B602-B7C2DC34CFD4}" type="datetime1">
              <a:rPr lang="en-US" smtClean="0"/>
              <a:t>7/22/22</a:t>
            </a:fld>
            <a:endParaRPr lang="en-US"/>
          </a:p>
        </p:txBody>
      </p:sp>
      <p:sp>
        <p:nvSpPr>
          <p:cNvPr id="6" name="Footer Placeholder 5">
            <a:extLst>
              <a:ext uri="{FF2B5EF4-FFF2-40B4-BE49-F238E27FC236}">
                <a16:creationId xmlns:a16="http://schemas.microsoft.com/office/drawing/2014/main" id="{D5B1ED13-1421-A340-88DA-05E5B448D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5168D-1A25-6B4A-BEE7-4B19C7F80C4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976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D892-A696-0B47-8F03-9F662B3EAA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0463AC-441B-7D48-B15D-FF2105AF1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210EB-AD0A-2848-B10E-80C45A8BC8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A4BDC-AEDA-C040-BADA-202630252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8C811-A2B0-324C-9AF0-E0ABFBD524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F48B38-FF77-D54B-BC46-38117CDE5810}"/>
              </a:ext>
            </a:extLst>
          </p:cNvPr>
          <p:cNvSpPr>
            <a:spLocks noGrp="1"/>
          </p:cNvSpPr>
          <p:nvPr>
            <p:ph type="dt" sz="half" idx="10"/>
          </p:nvPr>
        </p:nvSpPr>
        <p:spPr/>
        <p:txBody>
          <a:bodyPr/>
          <a:lstStyle/>
          <a:p>
            <a:fld id="{8A7F15D8-96D1-4781-BC50-CA8A088B2FE4}" type="datetime1">
              <a:rPr lang="en-US" smtClean="0"/>
              <a:t>7/22/22</a:t>
            </a:fld>
            <a:endParaRPr lang="en-US"/>
          </a:p>
        </p:txBody>
      </p:sp>
      <p:sp>
        <p:nvSpPr>
          <p:cNvPr id="8" name="Footer Placeholder 7">
            <a:extLst>
              <a:ext uri="{FF2B5EF4-FFF2-40B4-BE49-F238E27FC236}">
                <a16:creationId xmlns:a16="http://schemas.microsoft.com/office/drawing/2014/main" id="{D025F61E-2E7A-A049-BA88-8B8FFD005F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9FA5B-1071-614F-9491-684090C696B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8808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2389-64E5-A74A-B50F-4A420767C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72D1E1-8C92-0046-9441-522C131216A4}"/>
              </a:ext>
            </a:extLst>
          </p:cNvPr>
          <p:cNvSpPr>
            <a:spLocks noGrp="1"/>
          </p:cNvSpPr>
          <p:nvPr>
            <p:ph type="dt" sz="half" idx="10"/>
          </p:nvPr>
        </p:nvSpPr>
        <p:spPr/>
        <p:txBody>
          <a:bodyPr/>
          <a:lstStyle/>
          <a:p>
            <a:fld id="{F9A96C99-B8F8-4528-BD05-0E16E943DC09}" type="datetime1">
              <a:rPr lang="en-US" smtClean="0"/>
              <a:t>7/22/22</a:t>
            </a:fld>
            <a:endParaRPr lang="en-US"/>
          </a:p>
        </p:txBody>
      </p:sp>
      <p:sp>
        <p:nvSpPr>
          <p:cNvPr id="4" name="Footer Placeholder 3">
            <a:extLst>
              <a:ext uri="{FF2B5EF4-FFF2-40B4-BE49-F238E27FC236}">
                <a16:creationId xmlns:a16="http://schemas.microsoft.com/office/drawing/2014/main" id="{C70524FC-7D42-3741-87C5-E5FE08FEA7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EE0D2E-DACD-4545-91A2-5C486589D6F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382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56DCB-67BF-EB40-B4BC-D62F8C73F7F8}"/>
              </a:ext>
            </a:extLst>
          </p:cNvPr>
          <p:cNvSpPr>
            <a:spLocks noGrp="1"/>
          </p:cNvSpPr>
          <p:nvPr>
            <p:ph type="dt" sz="half" idx="10"/>
          </p:nvPr>
        </p:nvSpPr>
        <p:spPr/>
        <p:txBody>
          <a:bodyPr/>
          <a:lstStyle/>
          <a:p>
            <a:fld id="{03636942-C211-4B28-8DBD-C953E00AF71B}" type="datetime1">
              <a:rPr lang="en-US" smtClean="0"/>
              <a:t>7/22/22</a:t>
            </a:fld>
            <a:endParaRPr lang="en-US"/>
          </a:p>
        </p:txBody>
      </p:sp>
      <p:sp>
        <p:nvSpPr>
          <p:cNvPr id="3" name="Footer Placeholder 2">
            <a:extLst>
              <a:ext uri="{FF2B5EF4-FFF2-40B4-BE49-F238E27FC236}">
                <a16:creationId xmlns:a16="http://schemas.microsoft.com/office/drawing/2014/main" id="{FDE46EF7-B1C1-FB47-BEB2-891AE75E8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DF21CA-8B5C-5042-8D5E-364CA776A73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8221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9654-B6A1-6648-AD47-976BC72EF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EB59B5-AC9B-9342-B7FD-345864595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4C4F2-1EDA-5644-A8E1-EE727E1B3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DAA65-5453-2340-88DB-5D7DFB458E79}"/>
              </a:ext>
            </a:extLst>
          </p:cNvPr>
          <p:cNvSpPr>
            <a:spLocks noGrp="1"/>
          </p:cNvSpPr>
          <p:nvPr>
            <p:ph type="dt" sz="half" idx="10"/>
          </p:nvPr>
        </p:nvSpPr>
        <p:spPr/>
        <p:txBody>
          <a:bodyPr/>
          <a:lstStyle/>
          <a:p>
            <a:fld id="{7E8D12A6-918A-48BD-8CB9-CA713993B0EA}" type="datetime1">
              <a:rPr lang="en-US" smtClean="0"/>
              <a:t>7/22/22</a:t>
            </a:fld>
            <a:endParaRPr lang="en-US"/>
          </a:p>
        </p:txBody>
      </p:sp>
      <p:sp>
        <p:nvSpPr>
          <p:cNvPr id="6" name="Footer Placeholder 5">
            <a:extLst>
              <a:ext uri="{FF2B5EF4-FFF2-40B4-BE49-F238E27FC236}">
                <a16:creationId xmlns:a16="http://schemas.microsoft.com/office/drawing/2014/main" id="{1108F06D-6CE2-8142-AE9A-A3DB2F0D3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290C7-2FB2-C74A-9D88-7B22B513426F}"/>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666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6FE2-9575-CF40-8AF7-E5B65F89B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966A3D-B640-9F4B-BFC9-B1AA24433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8723A4-9687-B849-9BBA-511544F48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FDC30-CAD8-0C49-BC81-9AF46C6EA22D}"/>
              </a:ext>
            </a:extLst>
          </p:cNvPr>
          <p:cNvSpPr>
            <a:spLocks noGrp="1"/>
          </p:cNvSpPr>
          <p:nvPr>
            <p:ph type="dt" sz="half" idx="10"/>
          </p:nvPr>
        </p:nvSpPr>
        <p:spPr/>
        <p:txBody>
          <a:bodyPr/>
          <a:lstStyle/>
          <a:p>
            <a:fld id="{E778CE86-875F-4587-BCF6-FA054AFC0D53}" type="datetime1">
              <a:rPr lang="en-US" smtClean="0"/>
              <a:pPr/>
              <a:t>7/22/22</a:t>
            </a:fld>
            <a:endParaRPr lang="en-US" dirty="0"/>
          </a:p>
        </p:txBody>
      </p:sp>
      <p:sp>
        <p:nvSpPr>
          <p:cNvPr id="6" name="Footer Placeholder 5">
            <a:extLst>
              <a:ext uri="{FF2B5EF4-FFF2-40B4-BE49-F238E27FC236}">
                <a16:creationId xmlns:a16="http://schemas.microsoft.com/office/drawing/2014/main" id="{D8C1C938-5638-8640-B671-3ABA6833246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29F0F52-9C7D-5341-A6E6-E5C9750D4D2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2525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182"/>
            <a:lum/>
          </a:blip>
          <a:srcRect/>
          <a:stretch>
            <a:fillRect l="-18000" t="1000" r="-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29C19-268C-6544-9089-3E0498DF5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E72D9-517A-C64A-9936-9FA8A8538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078A7-900C-C04C-AB43-7AD6D68D1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7/22/22</a:t>
            </a:fld>
            <a:endParaRPr lang="en-US"/>
          </a:p>
        </p:txBody>
      </p:sp>
      <p:sp>
        <p:nvSpPr>
          <p:cNvPr id="5" name="Footer Placeholder 4">
            <a:extLst>
              <a:ext uri="{FF2B5EF4-FFF2-40B4-BE49-F238E27FC236}">
                <a16:creationId xmlns:a16="http://schemas.microsoft.com/office/drawing/2014/main" id="{4D5531BE-160B-A743-8A18-BB46FEC23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E5E57B-7C64-2B44-B8A6-205DB8E9A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650846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6VBWqnBMQU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yell@sc.ed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osepideasthatwork.org/" TargetMode="External"/><Relationship Id="rId3" Type="http://schemas.openxmlformats.org/officeDocument/2006/relationships/hyperlink" Target="http://www.casecec.org/" TargetMode="External"/><Relationship Id="rId7" Type="http://schemas.openxmlformats.org/officeDocument/2006/relationships/hyperlink" Target="https://iris.peabody.vanderbilt.edu/" TargetMode="External"/><Relationship Id="rId2" Type="http://schemas.openxmlformats.org/officeDocument/2006/relationships/hyperlink" Target="http://www.exceptionalchildren.org/" TargetMode="External"/><Relationship Id="rId1" Type="http://schemas.openxmlformats.org/officeDocument/2006/relationships/slideLayout" Target="../slideLayouts/slideLayout2.xml"/><Relationship Id="rId6" Type="http://schemas.openxmlformats.org/officeDocument/2006/relationships/hyperlink" Target="http://www.pbis.org/" TargetMode="External"/><Relationship Id="rId5" Type="http://schemas.openxmlformats.org/officeDocument/2006/relationships/hyperlink" Target="http://www.intensiveintervention.org/" TargetMode="External"/><Relationship Id="rId10" Type="http://schemas.openxmlformats.org/officeDocument/2006/relationships/hyperlink" Target="https://sites.ed.gov/idea/policy-letters-policy-support-documents/" TargetMode="External"/><Relationship Id="rId4" Type="http://schemas.openxmlformats.org/officeDocument/2006/relationships/hyperlink" Target="http://www.promotingprogress.org/" TargetMode="External"/><Relationship Id="rId9" Type="http://schemas.openxmlformats.org/officeDocument/2006/relationships/hyperlink" Target="https://sites.ed.gov/ide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E50B-D670-D8B2-A05E-74F7EEC5648D}"/>
              </a:ext>
            </a:extLst>
          </p:cNvPr>
          <p:cNvSpPr>
            <a:spLocks noGrp="1"/>
          </p:cNvSpPr>
          <p:nvPr>
            <p:ph type="ctrTitle"/>
          </p:nvPr>
        </p:nvSpPr>
        <p:spPr>
          <a:xfrm>
            <a:off x="1440873" y="2606779"/>
            <a:ext cx="9144000" cy="2387600"/>
          </a:xfrm>
        </p:spPr>
        <p:txBody>
          <a:bodyPr>
            <a:normAutofit fontScale="90000"/>
          </a:bodyPr>
          <a:lstStyle/>
          <a:p>
            <a:br>
              <a:rPr lang="en-US" dirty="0">
                <a:hlinkClick r:id="rId2"/>
              </a:rPr>
            </a:br>
            <a:br>
              <a:rPr lang="en-US" dirty="0">
                <a:hlinkClick r:id="rId2"/>
              </a:rPr>
            </a:br>
            <a:r>
              <a:rPr lang="en-US" dirty="0">
                <a:hlinkClick r:id="rId2"/>
              </a:rPr>
              <a:t>The Fighting Gamecocks</a:t>
            </a:r>
            <a:endParaRPr lang="en-US" dirty="0"/>
          </a:p>
        </p:txBody>
      </p:sp>
      <p:sp>
        <p:nvSpPr>
          <p:cNvPr id="4" name="TextBox 3">
            <a:extLst>
              <a:ext uri="{FF2B5EF4-FFF2-40B4-BE49-F238E27FC236}">
                <a16:creationId xmlns:a16="http://schemas.microsoft.com/office/drawing/2014/main" id="{8D2259C7-14AD-6840-AD00-0E1EEBDD1A9A}"/>
              </a:ext>
            </a:extLst>
          </p:cNvPr>
          <p:cNvSpPr txBox="1"/>
          <p:nvPr/>
        </p:nvSpPr>
        <p:spPr>
          <a:xfrm>
            <a:off x="724394" y="338101"/>
            <a:ext cx="11055927" cy="2862322"/>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Mitchell L. Yell, Ph.D.</a:t>
            </a:r>
          </a:p>
          <a:p>
            <a:pPr algn="ctr"/>
            <a:endParaRPr lang="en-US" sz="6000" dirty="0">
              <a:latin typeface="Times New Roman" panose="02020603050405020304" pitchFamily="18" charset="0"/>
              <a:cs typeface="Times New Roman" panose="02020603050405020304" pitchFamily="18" charset="0"/>
            </a:endParaRPr>
          </a:p>
          <a:p>
            <a:pPr algn="ctr"/>
            <a:r>
              <a:rPr lang="en-US" sz="6000" dirty="0">
                <a:latin typeface="Times New Roman" panose="02020603050405020304" pitchFamily="18" charset="0"/>
                <a:cs typeface="Times New Roman" panose="02020603050405020304" pitchFamily="18" charset="0"/>
              </a:rPr>
              <a:t>The University of South Carolina</a:t>
            </a:r>
          </a:p>
        </p:txBody>
      </p:sp>
    </p:spTree>
    <p:extLst>
      <p:ext uri="{BB962C8B-B14F-4D97-AF65-F5344CB8AC3E}">
        <p14:creationId xmlns:p14="http://schemas.microsoft.com/office/powerpoint/2010/main" val="427269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066800" y="953468"/>
            <a:ext cx="10058399" cy="4826846"/>
          </a:xfrm>
        </p:spPr>
        <p:txBody>
          <a:bodyPr vert="horz" lIns="64287" tIns="32143" rIns="64287" bIns="32143" rtlCol="0" anchor="ctr">
            <a:normAutofit/>
          </a:bodyPr>
          <a:lstStyle/>
          <a:p>
            <a:pPr algn="ctr"/>
            <a:r>
              <a:rPr lang="en-US" altLang="x-none" sz="4640" b="1" dirty="0">
                <a:solidFill>
                  <a:srgbClr val="000090"/>
                </a:solidFill>
                <a:latin typeface="Times New Roman" charset="0"/>
                <a:ea typeface="ヒラギノ角ゴ ProN W3" charset="-128"/>
              </a:rPr>
              <a:t>The Primary Requirement of the IDEA and the crucial obligation for special education administrators and teachers is to provide a special education that confers a free appropriate public education (FAPE)</a:t>
            </a:r>
          </a:p>
        </p:txBody>
      </p:sp>
    </p:spTree>
    <p:extLst>
      <p:ext uri="{BB962C8B-B14F-4D97-AF65-F5344CB8AC3E}">
        <p14:creationId xmlns:p14="http://schemas.microsoft.com/office/powerpoint/2010/main" val="39016892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0" y="371475"/>
            <a:ext cx="12192000" cy="990600"/>
          </a:xfrm>
          <a:prstGeom prst="rect">
            <a:avLst/>
          </a:prstGeom>
        </p:spPr>
        <p:txBody>
          <a:bodyPr>
            <a:noAutofit/>
          </a:bodyPr>
          <a:lstStyle>
            <a:lvl1pPr>
              <a:defRPr sz="5400">
                <a:solidFill>
                  <a:srgbClr val="000000"/>
                </a:solidFill>
              </a:defRPr>
            </a:lvl1pPr>
          </a:lstStyle>
          <a:p>
            <a:pPr algn="ctr"/>
            <a:r>
              <a:rPr lang="en-US" sz="5000" dirty="0">
                <a:latin typeface="Times New Roman" panose="02020603050405020304" pitchFamily="18" charset="0"/>
                <a:cs typeface="Times New Roman" panose="02020603050405020304" pitchFamily="18" charset="0"/>
              </a:rPr>
              <a:t>Free Appropriate Public Education (</a:t>
            </a:r>
            <a:r>
              <a:rPr sz="5000" dirty="0">
                <a:latin typeface="Times New Roman" panose="02020603050405020304" pitchFamily="18" charset="0"/>
                <a:cs typeface="Times New Roman" panose="02020603050405020304" pitchFamily="18" charset="0"/>
              </a:rPr>
              <a:t>FAPE</a:t>
            </a:r>
            <a:r>
              <a:rPr lang="en-US" sz="5000" dirty="0">
                <a:latin typeface="Times New Roman" panose="02020603050405020304" pitchFamily="18" charset="0"/>
                <a:cs typeface="Times New Roman" panose="02020603050405020304" pitchFamily="18" charset="0"/>
              </a:rPr>
              <a:t>)</a:t>
            </a:r>
            <a:endParaRPr sz="5000" dirty="0">
              <a:latin typeface="Times New Roman" panose="02020603050405020304" pitchFamily="18" charset="0"/>
              <a:cs typeface="Times New Roman" panose="02020603050405020304" pitchFamily="18" charset="0"/>
            </a:endParaRPr>
          </a:p>
        </p:txBody>
      </p:sp>
      <p:sp>
        <p:nvSpPr>
          <p:cNvPr id="146" name="Shape 146"/>
          <p:cNvSpPr>
            <a:spLocks noGrp="1"/>
          </p:cNvSpPr>
          <p:nvPr>
            <p:ph idx="1"/>
          </p:nvPr>
        </p:nvSpPr>
        <p:spPr>
          <a:xfrm>
            <a:off x="543433" y="1656246"/>
            <a:ext cx="11105134" cy="4495800"/>
          </a:xfrm>
          <a:prstGeom prst="rect">
            <a:avLst/>
          </a:prstGeom>
        </p:spPr>
        <p:txBody>
          <a:bodyPr>
            <a:normAutofit/>
          </a:bodyPr>
          <a:lstStyle/>
          <a:p>
            <a:pPr marL="457200" indent="-457200">
              <a:lnSpc>
                <a:spcPct val="90000"/>
              </a:lnSpc>
              <a:defRPr sz="4000"/>
            </a:pPr>
            <a:r>
              <a:rPr sz="4400">
                <a:latin typeface="Times New Roman" charset="0"/>
                <a:ea typeface="Times New Roman" charset="0"/>
                <a:cs typeface="Times New Roman" charset="0"/>
              </a:rPr>
              <a:t>Special education &amp; related services that are:</a:t>
            </a:r>
            <a:endParaRPr lang="en-US" sz="4400">
              <a:latin typeface="Times New Roman" charset="0"/>
              <a:ea typeface="Times New Roman" charset="0"/>
              <a:cs typeface="Times New Roman" charset="0"/>
            </a:endParaRPr>
          </a:p>
          <a:p>
            <a:pPr marL="914400" lvl="1" indent="-457200">
              <a:defRPr sz="4000"/>
            </a:pPr>
            <a:r>
              <a:rPr sz="4000" dirty="0">
                <a:latin typeface="Times New Roman" charset="0"/>
                <a:ea typeface="Times New Roman" charset="0"/>
                <a:cs typeface="Times New Roman" charset="0"/>
              </a:rPr>
              <a:t>Provided at public expense</a:t>
            </a:r>
            <a:endParaRPr lang="en-US" sz="4000" dirty="0">
              <a:latin typeface="Times New Roman" charset="0"/>
              <a:ea typeface="Times New Roman" charset="0"/>
              <a:cs typeface="Times New Roman" charset="0"/>
            </a:endParaRPr>
          </a:p>
          <a:p>
            <a:pPr marL="914400" lvl="1" indent="-457200">
              <a:defRPr sz="4000"/>
            </a:pPr>
            <a:r>
              <a:rPr sz="4000" dirty="0">
                <a:latin typeface="Times New Roman" charset="0"/>
                <a:ea typeface="Times New Roman" charset="0"/>
                <a:cs typeface="Times New Roman" charset="0"/>
              </a:rPr>
              <a:t>Meet the standards of the SE</a:t>
            </a:r>
            <a:r>
              <a:rPr lang="en-US" sz="4000" dirty="0">
                <a:latin typeface="Times New Roman" charset="0"/>
                <a:ea typeface="Times New Roman" charset="0"/>
                <a:cs typeface="Times New Roman" charset="0"/>
              </a:rPr>
              <a:t>A</a:t>
            </a:r>
          </a:p>
          <a:p>
            <a:pPr marL="914400" lvl="1" indent="-457200">
              <a:defRPr sz="4000"/>
            </a:pPr>
            <a:r>
              <a:rPr sz="4000" dirty="0">
                <a:latin typeface="Times New Roman" charset="0"/>
                <a:ea typeface="Times New Roman" charset="0"/>
                <a:cs typeface="Times New Roman" charset="0"/>
              </a:rPr>
              <a:t>Includes preschool, elementary, or secondary education</a:t>
            </a:r>
            <a:endParaRPr lang="en-US" sz="4000" dirty="0">
              <a:latin typeface="Times New Roman" charset="0"/>
              <a:ea typeface="Times New Roman" charset="0"/>
              <a:cs typeface="Times New Roman" charset="0"/>
            </a:endParaRPr>
          </a:p>
          <a:p>
            <a:pPr marL="914400" lvl="1" indent="-457200">
              <a:defRPr sz="4000"/>
            </a:pPr>
            <a:r>
              <a:rPr sz="4000" dirty="0">
                <a:latin typeface="Times New Roman" charset="0"/>
                <a:ea typeface="Times New Roman" charset="0"/>
                <a:cs typeface="Times New Roman" charset="0"/>
              </a:rPr>
              <a:t>Are provided in conformity with the individualized education program (IEP)</a:t>
            </a:r>
          </a:p>
        </p:txBody>
      </p:sp>
      <p:sp>
        <p:nvSpPr>
          <p:cNvPr id="2" name="TextBox 1"/>
          <p:cNvSpPr txBox="1"/>
          <p:nvPr/>
        </p:nvSpPr>
        <p:spPr>
          <a:xfrm>
            <a:off x="553466" y="6117193"/>
            <a:ext cx="3313728" cy="369332"/>
          </a:xfrm>
          <a:prstGeom prst="rect">
            <a:avLst/>
          </a:prstGeom>
          <a:noFill/>
        </p:spPr>
        <p:txBody>
          <a:bodyPr wrap="none" rtlCol="0">
            <a:spAutoFit/>
          </a:bodyPr>
          <a:lstStyle/>
          <a:p>
            <a:r>
              <a:rPr lang="en-US" b="1" cap="all" dirty="0">
                <a:latin typeface="Times New Roman" charset="0"/>
                <a:ea typeface="Times New Roman" charset="0"/>
                <a:cs typeface="Times New Roman" charset="0"/>
              </a:rPr>
              <a:t>IDEA, 20 U.S.C. § 1401 (a)(18)</a:t>
            </a:r>
            <a:r>
              <a:rPr lang="en-US" b="1" dirty="0">
                <a:latin typeface="Times New Roman" charset="0"/>
                <a:ea typeface="Times New Roman" charset="0"/>
                <a:cs typeface="Times New Roman" charset="0"/>
              </a:rPr>
              <a:t> </a:t>
            </a:r>
          </a:p>
        </p:txBody>
      </p:sp>
    </p:spTree>
    <p:extLst>
      <p:ext uri="{BB962C8B-B14F-4D97-AF65-F5344CB8AC3E}">
        <p14:creationId xmlns:p14="http://schemas.microsoft.com/office/powerpoint/2010/main" val="179732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964406" y="1015577"/>
            <a:ext cx="10263188" cy="4826846"/>
          </a:xfrm>
        </p:spPr>
        <p:txBody>
          <a:bodyPr vert="horz" lIns="64287" tIns="32143" rIns="64287" bIns="32143" rtlCol="0" anchor="ctr">
            <a:noAutofit/>
          </a:bodyPr>
          <a:lstStyle/>
          <a:p>
            <a:pPr algn="ctr"/>
            <a:r>
              <a:rPr lang="en-US" sz="4800" dirty="0">
                <a:latin typeface="Times New Roman" panose="02020603050405020304" pitchFamily="18" charset="0"/>
                <a:cs typeface="Times New Roman" panose="02020603050405020304" pitchFamily="18" charset="0"/>
              </a:rPr>
              <a:t>According to Senator Robert Stafford (1978), Congressional authors “</a:t>
            </a:r>
            <a:r>
              <a:rPr lang="en-US" sz="4800" b="1" dirty="0">
                <a:solidFill>
                  <a:srgbClr val="0070C0"/>
                </a:solidFill>
                <a:latin typeface="Times New Roman" panose="02020603050405020304" pitchFamily="18" charset="0"/>
                <a:cs typeface="Times New Roman" panose="02020603050405020304" pitchFamily="18" charset="0"/>
              </a:rPr>
              <a:t>did not attempt to define ‘appropriate’ but instead we established a base-line mechanism, a written document called the Individualized Education Program (IEP)” </a:t>
            </a:r>
            <a:r>
              <a:rPr lang="en-US" sz="4800" dirty="0">
                <a:latin typeface="Times New Roman" panose="02020603050405020304" pitchFamily="18" charset="0"/>
                <a:cs typeface="Times New Roman" panose="02020603050405020304" pitchFamily="18" charset="0"/>
              </a:rPr>
              <a:t>(Stafford, 1978, p. 75).</a:t>
            </a:r>
            <a:endParaRPr lang="en-US" altLang="x-none" sz="4800" b="1" dirty="0">
              <a:solidFill>
                <a:srgbClr val="000090"/>
              </a:solidFill>
              <a:latin typeface="Times New Roman" panose="02020603050405020304" pitchFamily="18" charset="0"/>
              <a:ea typeface="ヒラギノ角ゴ ProN W3" charset="-128"/>
              <a:cs typeface="Times New Roman" panose="02020603050405020304" pitchFamily="18" charset="0"/>
            </a:endParaRPr>
          </a:p>
        </p:txBody>
      </p:sp>
    </p:spTree>
    <p:extLst>
      <p:ext uri="{BB962C8B-B14F-4D97-AF65-F5344CB8AC3E}">
        <p14:creationId xmlns:p14="http://schemas.microsoft.com/office/powerpoint/2010/main" val="43147242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262" y="1487453"/>
            <a:ext cx="5158691" cy="2862125"/>
          </a:xfrm>
        </p:spPr>
        <p:txBody>
          <a:bodyPr vert="horz" lIns="91440" tIns="45720" rIns="91440" bIns="45720" rtlCol="0" anchor="b" anchorCtr="1">
            <a:normAutofit/>
          </a:bodyPr>
          <a:lstStyle/>
          <a:p>
            <a:pPr algn="ctr">
              <a:lnSpc>
                <a:spcPct val="90000"/>
              </a:lnSpc>
            </a:pPr>
            <a:r>
              <a:rPr lang="en-US" sz="8000" dirty="0">
                <a:latin typeface="Times New Roman" panose="02020603050405020304" pitchFamily="18" charset="0"/>
                <a:cs typeface="Times New Roman" panose="02020603050405020304" pitchFamily="18" charset="0"/>
              </a:rPr>
              <a:t>Amy Rowley</a:t>
            </a:r>
          </a:p>
        </p:txBody>
      </p:sp>
      <p:pic>
        <p:nvPicPr>
          <p:cNvPr id="9" name="Picture 8" descr="A picture containing person, photo, sitting, person&#10;&#10;Description automatically generated">
            <a:extLst>
              <a:ext uri="{FF2B5EF4-FFF2-40B4-BE49-F238E27FC236}">
                <a16:creationId xmlns:a16="http://schemas.microsoft.com/office/drawing/2014/main" id="{D92F1032-684F-2C48-BBBA-69ECC3213E58}"/>
              </a:ext>
            </a:extLst>
          </p:cNvPr>
          <p:cNvPicPr>
            <a:picLocks noChangeAspect="1"/>
          </p:cNvPicPr>
          <p:nvPr/>
        </p:nvPicPr>
        <p:blipFill rotWithShape="1">
          <a:blip r:embed="rId2"/>
          <a:srcRect l="2148" r="4484"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7CD31F4-64FA-4BA0-9498-67783267A8C8}" type="slidenum">
              <a:rPr lang="en-US" smtClean="0"/>
              <a:pPr>
                <a:spcAft>
                  <a:spcPts val="600"/>
                </a:spcAft>
              </a:pPr>
              <a:t>13</a:t>
            </a:fld>
            <a:endParaRPr lang="en-US">
              <a:solidFill>
                <a:srgbClr val="FBF9F6"/>
              </a:solidFill>
            </a:endParaRPr>
          </a:p>
        </p:txBody>
      </p:sp>
      <p:sp>
        <p:nvSpPr>
          <p:cNvPr id="6" name="Content Placeholder 2"/>
          <p:cNvSpPr txBox="1">
            <a:spLocks/>
          </p:cNvSpPr>
          <p:nvPr/>
        </p:nvSpPr>
        <p:spPr>
          <a:xfrm>
            <a:off x="1919722" y="1905001"/>
            <a:ext cx="8839200" cy="822729"/>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267" b="1" dirty="0">
              <a:latin typeface="+mn-lt"/>
            </a:endParaRPr>
          </a:p>
        </p:txBody>
      </p:sp>
    </p:spTree>
    <p:extLst>
      <p:ext uri="{BB962C8B-B14F-4D97-AF65-F5344CB8AC3E}">
        <p14:creationId xmlns:p14="http://schemas.microsoft.com/office/powerpoint/2010/main" val="137600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2192000" cy="1143000"/>
          </a:xfrm>
        </p:spPr>
        <p:txBody>
          <a:bodyPr>
            <a:normAutofit/>
          </a:bodyPr>
          <a:lstStyle/>
          <a:p>
            <a:pPr algn="ctr"/>
            <a:r>
              <a:rPr lang="en-US" sz="6000" b="1" dirty="0">
                <a:latin typeface="+mn-lt"/>
              </a:rPr>
              <a:t>Appeal to the U.S. Supreme Court</a:t>
            </a:r>
          </a:p>
        </p:txBody>
      </p:sp>
      <p:sp>
        <p:nvSpPr>
          <p:cNvPr id="6" name="Content Placeholder 2"/>
          <p:cNvSpPr txBox="1">
            <a:spLocks/>
          </p:cNvSpPr>
          <p:nvPr/>
        </p:nvSpPr>
        <p:spPr>
          <a:xfrm>
            <a:off x="2133600" y="1257300"/>
            <a:ext cx="7924800" cy="82272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267" b="1" dirty="0">
              <a:latin typeface="+mj-lt"/>
            </a:endParaRPr>
          </a:p>
        </p:txBody>
      </p:sp>
      <p:sp>
        <p:nvSpPr>
          <p:cNvPr id="7" name="Content Placeholder 6">
            <a:extLst>
              <a:ext uri="{FF2B5EF4-FFF2-40B4-BE49-F238E27FC236}">
                <a16:creationId xmlns:a16="http://schemas.microsoft.com/office/drawing/2014/main" id="{9EFB31C1-F02A-D1B5-3B0C-FDA250036517}"/>
              </a:ext>
            </a:extLst>
          </p:cNvPr>
          <p:cNvSpPr>
            <a:spLocks noGrp="1"/>
          </p:cNvSpPr>
          <p:nvPr>
            <p:ph idx="1"/>
          </p:nvPr>
        </p:nvSpPr>
        <p:spPr>
          <a:xfrm>
            <a:off x="567017" y="1398494"/>
            <a:ext cx="11051241" cy="5345206"/>
          </a:xfrm>
        </p:spPr>
        <p:txBody>
          <a:bodyPr>
            <a:normAutofit/>
          </a:bodyPr>
          <a:lstStyle/>
          <a:p>
            <a:r>
              <a:rPr lang="en-US" sz="3600" dirty="0">
                <a:latin typeface="Times New Roman" panose="02020603050405020304" pitchFamily="18" charset="0"/>
                <a:cs typeface="Times New Roman" panose="02020603050405020304" pitchFamily="18" charset="0"/>
              </a:rPr>
              <a:t>Question presented:  What does free appropriate public education require in the context of the Education of All Handicapped Children Act of 1975?</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Certiorari Granted on November 2, 1981</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Argued on March 23, 1982</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Board of Education v. Rowley</a:t>
            </a:r>
            <a:r>
              <a:rPr lang="en-US" sz="3600" dirty="0">
                <a:latin typeface="Times New Roman" panose="02020603050405020304" pitchFamily="18" charset="0"/>
                <a:cs typeface="Times New Roman" panose="02020603050405020304" pitchFamily="18" charset="0"/>
              </a:rPr>
              <a:t>, 1982 (458 U.S. 176) </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55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98" y="574034"/>
            <a:ext cx="3765200" cy="5709931"/>
          </a:xfrm>
        </p:spPr>
        <p:txBody>
          <a:bodyPr>
            <a:normAutofit/>
          </a:bodyPr>
          <a:lstStyle/>
          <a:p>
            <a:pPr algn="ctr"/>
            <a:r>
              <a:rPr lang="en-US" b="1" dirty="0">
                <a:latin typeface="+mn-lt"/>
              </a:rPr>
              <a:t>Supreme Court Ruling: June 28, 1982</a:t>
            </a:r>
          </a:p>
        </p:txBody>
      </p:sp>
      <p:sp>
        <p:nvSpPr>
          <p:cNvPr id="4" name="Slide Number Placeholder 3"/>
          <p:cNvSpPr>
            <a:spLocks noGrp="1"/>
          </p:cNvSpPr>
          <p:nvPr>
            <p:ph type="sldNum" sz="quarter" idx="12"/>
          </p:nvPr>
        </p:nvSpPr>
        <p:spPr>
          <a:xfrm>
            <a:off x="10972825" y="6200664"/>
            <a:ext cx="822960" cy="274320"/>
          </a:xfrm>
        </p:spPr>
        <p:txBody>
          <a:bodyPr>
            <a:normAutofit/>
          </a:bodyPr>
          <a:lstStyle/>
          <a:p>
            <a:pPr>
              <a:spcAft>
                <a:spcPts val="600"/>
              </a:spcAft>
            </a:pPr>
            <a:fld id="{F54C93B1-FCDD-4EE2-9D2A-962769FD0B9F}"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EED067D0-1725-4075-A2FC-22058B72B88E}"/>
              </a:ext>
            </a:extLst>
          </p:cNvPr>
          <p:cNvGraphicFramePr>
            <a:graphicFrameLocks noGrp="1"/>
          </p:cNvGraphicFramePr>
          <p:nvPr>
            <p:ph idx="1"/>
          </p:nvPr>
        </p:nvGraphicFramePr>
        <p:xfrm>
          <a:off x="4338609" y="288271"/>
          <a:ext cx="7570835" cy="6569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774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0" y="381000"/>
            <a:ext cx="12192000" cy="990600"/>
          </a:xfrm>
          <a:prstGeom prst="rect">
            <a:avLst/>
          </a:prstGeom>
        </p:spPr>
        <p:txBody>
          <a:bodyPr>
            <a:noAutofit/>
          </a:bodyPr>
          <a:lstStyle/>
          <a:p>
            <a:pPr algn="ctr">
              <a:defRPr sz="5400">
                <a:solidFill>
                  <a:srgbClr val="000000"/>
                </a:solidFill>
              </a:defRPr>
            </a:pPr>
            <a:r>
              <a:rPr sz="6000" b="1" dirty="0">
                <a:latin typeface="Times New Roman" panose="02020603050405020304" pitchFamily="18" charset="0"/>
                <a:cs typeface="Times New Roman" panose="02020603050405020304" pitchFamily="18" charset="0"/>
              </a:rPr>
              <a:t>The </a:t>
            </a:r>
            <a:r>
              <a:rPr sz="6000" b="1" i="1" dirty="0">
                <a:latin typeface="Times New Roman" panose="02020603050405020304" pitchFamily="18" charset="0"/>
                <a:cs typeface="Times New Roman" panose="02020603050405020304" pitchFamily="18" charset="0"/>
              </a:rPr>
              <a:t>Rowley</a:t>
            </a:r>
            <a:r>
              <a:rPr lang="en-US" sz="6000" b="1" i="1" dirty="0">
                <a:latin typeface="Times New Roman" panose="02020603050405020304" pitchFamily="18" charset="0"/>
                <a:cs typeface="Times New Roman" panose="02020603050405020304" pitchFamily="18" charset="0"/>
              </a:rPr>
              <a:t> </a:t>
            </a:r>
            <a:r>
              <a:rPr sz="6000" b="1" dirty="0">
                <a:latin typeface="Times New Roman" panose="02020603050405020304" pitchFamily="18" charset="0"/>
                <a:cs typeface="Times New Roman" panose="02020603050405020304" pitchFamily="18" charset="0"/>
              </a:rPr>
              <a:t>Two-Part Test</a:t>
            </a:r>
          </a:p>
        </p:txBody>
      </p:sp>
      <p:sp>
        <p:nvSpPr>
          <p:cNvPr id="160" name="Shape 160"/>
          <p:cNvSpPr>
            <a:spLocks noGrp="1"/>
          </p:cNvSpPr>
          <p:nvPr>
            <p:ph type="body" idx="1"/>
          </p:nvPr>
        </p:nvSpPr>
        <p:spPr>
          <a:xfrm>
            <a:off x="424543" y="1828800"/>
            <a:ext cx="11155135" cy="5029200"/>
          </a:xfrm>
          <a:prstGeom prst="rect">
            <a:avLst/>
          </a:prstGeom>
        </p:spPr>
        <p:txBody>
          <a:bodyPr>
            <a:noAutofit/>
          </a:bodyPr>
          <a:lstStyle/>
          <a:p>
            <a:pPr marL="914400" indent="-914400" eaLnBrk="1" hangingPunct="1">
              <a:buFont typeface="+mj-lt"/>
              <a:buAutoNum type="arabicPeriod"/>
            </a:pP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Has the state complied with the </a:t>
            </a:r>
            <a:r>
              <a:rPr lang="en-US" altLang="en-US" sz="4800" b="1" dirty="0">
                <a:solidFill>
                  <a:srgbClr val="FF0000"/>
                </a:solidFill>
                <a:latin typeface="Times New Roman" panose="02020603050405020304" pitchFamily="18" charset="0"/>
                <a:ea typeface="ヒラギノ角ゴ ProN W3" charset="-128"/>
                <a:cs typeface="Times New Roman" panose="02020603050405020304" pitchFamily="18" charset="0"/>
              </a:rPr>
              <a:t>procedures</a:t>
            </a: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 set forth in the law?</a:t>
            </a:r>
          </a:p>
          <a:p>
            <a:pPr marL="0" indent="0" eaLnBrk="1" hangingPunct="1">
              <a:buNone/>
            </a:pPr>
            <a:endPar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endParaRPr>
          </a:p>
          <a:p>
            <a:pPr marL="914400" indent="-914400" eaLnBrk="1" hangingPunct="1">
              <a:buFont typeface="+mj-lt"/>
              <a:buAutoNum type="arabicPeriod" startAt="2"/>
            </a:pP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Is the resulting IEP reasonably calculated to </a:t>
            </a:r>
            <a:r>
              <a:rPr lang="en-US" altLang="en-US" sz="4800" b="1" dirty="0">
                <a:solidFill>
                  <a:srgbClr val="FF0000"/>
                </a:solidFill>
                <a:latin typeface="Times New Roman" panose="02020603050405020304" pitchFamily="18" charset="0"/>
                <a:ea typeface="ヒラギノ角ゴ ProN W3" charset="-128"/>
                <a:cs typeface="Times New Roman" panose="02020603050405020304" pitchFamily="18" charset="0"/>
              </a:rPr>
              <a:t>educational benefit</a:t>
            </a:r>
            <a:r>
              <a:rPr lang="en-US" altLang="en-US" sz="4800" b="1" dirty="0">
                <a:latin typeface="Times New Roman" panose="02020603050405020304" pitchFamily="18" charset="0"/>
                <a:ea typeface="ヒラギノ角ゴ ProN W3" charset="-128"/>
                <a:cs typeface="Times New Roman" panose="02020603050405020304" pitchFamily="18" charset="0"/>
              </a:rPr>
              <a:t>?</a:t>
            </a:r>
          </a:p>
          <a:p>
            <a:pPr marL="457200" indent="-457200">
              <a:lnSpc>
                <a:spcPct val="90000"/>
              </a:lnSpc>
              <a:defRPr sz="4900"/>
            </a:pPr>
            <a:endParaRPr sz="4800" b="1"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52818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0B8B-3297-2043-944C-0A90218B425C}"/>
              </a:ext>
            </a:extLst>
          </p:cNvPr>
          <p:cNvSpPr>
            <a:spLocks noGrp="1"/>
          </p:cNvSpPr>
          <p:nvPr>
            <p:ph type="title"/>
          </p:nvPr>
        </p:nvSpPr>
        <p:spPr>
          <a:xfrm>
            <a:off x="838200" y="245382"/>
            <a:ext cx="10515600" cy="1325563"/>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Individuals with Disabilities Improvement Act of 2004</a:t>
            </a:r>
          </a:p>
        </p:txBody>
      </p:sp>
      <p:sp>
        <p:nvSpPr>
          <p:cNvPr id="3" name="Content Placeholder 2">
            <a:extLst>
              <a:ext uri="{FF2B5EF4-FFF2-40B4-BE49-F238E27FC236}">
                <a16:creationId xmlns:a16="http://schemas.microsoft.com/office/drawing/2014/main" id="{16B1CCD1-398D-B447-A9AB-67D059D00D49}"/>
              </a:ext>
            </a:extLst>
          </p:cNvPr>
          <p:cNvSpPr>
            <a:spLocks noGrp="1"/>
          </p:cNvSpPr>
          <p:nvPr>
            <p:ph idx="1"/>
          </p:nvPr>
        </p:nvSpPr>
        <p:spPr>
          <a:xfrm>
            <a:off x="228599" y="1929384"/>
            <a:ext cx="11778343" cy="4251960"/>
          </a:xfrm>
        </p:spPr>
        <p:txBody>
          <a:bodyPr>
            <a:noAutofit/>
          </a:bodyPr>
          <a:lstStyle/>
          <a:p>
            <a:r>
              <a:rPr lang="en-US" sz="3200" dirty="0">
                <a:latin typeface="Times New Roman" panose="02020603050405020304" pitchFamily="18" charset="0"/>
                <a:cs typeface="Times New Roman" panose="02020603050405020304" pitchFamily="18" charset="0"/>
              </a:rPr>
              <a:t>In considering an IDEA complaint, the hearing officer is supposed to make his/her decision “on substantive grounds based on a determination of whether the child received a free appropriate public education” (20 U.S.C. § 1415(f)(3)(E)(</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 matters alleging a procedural violation, a hearing officer may only find that a child did not receive a free appropriate public education” if the procedural violations resulted in substantive harm (20 U.S.C. § 1415(f)(3)(E)(ii).</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73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0B8B-3297-2043-944C-0A90218B425C}"/>
              </a:ext>
            </a:extLst>
          </p:cNvPr>
          <p:cNvSpPr>
            <a:spLocks noGrp="1"/>
          </p:cNvSpPr>
          <p:nvPr>
            <p:ph type="title"/>
          </p:nvPr>
        </p:nvSpPr>
        <p:spPr>
          <a:xfrm>
            <a:off x="838200" y="245382"/>
            <a:ext cx="10515600" cy="1325563"/>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Individuals with Disabilities Improvement Act of 2004</a:t>
            </a:r>
          </a:p>
        </p:txBody>
      </p:sp>
      <p:sp>
        <p:nvSpPr>
          <p:cNvPr id="3" name="Content Placeholder 2">
            <a:extLst>
              <a:ext uri="{FF2B5EF4-FFF2-40B4-BE49-F238E27FC236}">
                <a16:creationId xmlns:a16="http://schemas.microsoft.com/office/drawing/2014/main" id="{16B1CCD1-398D-B447-A9AB-67D059D00D49}"/>
              </a:ext>
            </a:extLst>
          </p:cNvPr>
          <p:cNvSpPr>
            <a:spLocks noGrp="1"/>
          </p:cNvSpPr>
          <p:nvPr>
            <p:ph idx="1"/>
          </p:nvPr>
        </p:nvSpPr>
        <p:spPr>
          <a:xfrm>
            <a:off x="228599" y="1929384"/>
            <a:ext cx="11778343" cy="4251960"/>
          </a:xfrm>
        </p:spPr>
        <p:txBody>
          <a:bodyPr>
            <a:normAutofit/>
          </a:bodyPr>
          <a:lstStyle/>
          <a:p>
            <a:r>
              <a:rPr lang="en-US" sz="3600" dirty="0">
                <a:latin typeface="Times New Roman" panose="02020603050405020304" pitchFamily="18" charset="0"/>
                <a:cs typeface="Times New Roman" panose="02020603050405020304" pitchFamily="18" charset="0"/>
              </a:rPr>
              <a:t>Procedural inadequacies that may cause substantive harm include errors that:</a:t>
            </a:r>
          </a:p>
          <a:p>
            <a:pPr marL="1028700" lvl="1" indent="-571500">
              <a:buFont typeface="+mj-lt"/>
              <a:buAutoNum type="romanUcPeriod"/>
            </a:pPr>
            <a:r>
              <a:rPr lang="en-US" sz="3200" dirty="0">
                <a:latin typeface="Times New Roman" panose="02020603050405020304" pitchFamily="18" charset="0"/>
                <a:cs typeface="Times New Roman" panose="02020603050405020304" pitchFamily="18" charset="0"/>
              </a:rPr>
              <a:t>impeded the child’s right to a FAPE; </a:t>
            </a:r>
          </a:p>
          <a:p>
            <a:pPr marL="1028700" lvl="1" indent="-571500">
              <a:buFont typeface="+mj-lt"/>
              <a:buAutoNum type="romanUcPeriod"/>
            </a:pPr>
            <a:r>
              <a:rPr lang="en-US" sz="3200" dirty="0">
                <a:latin typeface="Times New Roman" panose="02020603050405020304" pitchFamily="18" charset="0"/>
                <a:cs typeface="Times New Roman" panose="02020603050405020304" pitchFamily="18" charset="0"/>
              </a:rPr>
              <a:t>significantly impeded the parents’ opportunity to participate in the decision making process regarding the provision of FAPE to the child; </a:t>
            </a:r>
          </a:p>
          <a:p>
            <a:pPr marL="1028700" lvl="1" indent="-571500">
              <a:buFont typeface="+mj-lt"/>
              <a:buAutoNum type="romanUcPeriod"/>
            </a:pPr>
            <a:r>
              <a:rPr lang="en-US" sz="3200" dirty="0">
                <a:latin typeface="Times New Roman" panose="02020603050405020304" pitchFamily="18" charset="0"/>
                <a:cs typeface="Times New Roman" panose="02020603050405020304" pitchFamily="18" charset="0"/>
              </a:rPr>
              <a:t>caused a deprivation of educational benefits. (20 U.S.C. § 1415(f)(3)(E)(</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-iii).</a:t>
            </a:r>
          </a:p>
          <a:p>
            <a:pPr lvl="1"/>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67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age7.png" descr="Courts of Appeal.png"/>
          <p:cNvPicPr>
            <a:picLocks noChangeAspect="1"/>
          </p:cNvPicPr>
          <p:nvPr/>
        </p:nvPicPr>
        <p:blipFill>
          <a:blip r:embed="rId3"/>
          <a:stretch>
            <a:fillRect/>
          </a:stretch>
        </p:blipFill>
        <p:spPr>
          <a:xfrm>
            <a:off x="1793309" y="1186543"/>
            <a:ext cx="8825165" cy="5671457"/>
          </a:xfrm>
          <a:prstGeom prst="rect">
            <a:avLst/>
          </a:prstGeom>
          <a:noFill/>
          <a:ln w="12700">
            <a:miter lim="400000"/>
          </a:ln>
        </p:spPr>
      </p:pic>
      <p:sp>
        <p:nvSpPr>
          <p:cNvPr id="187" name="Shape 187"/>
          <p:cNvSpPr>
            <a:spLocks noGrp="1"/>
          </p:cNvSpPr>
          <p:nvPr>
            <p:ph type="title"/>
          </p:nvPr>
        </p:nvSpPr>
        <p:spPr>
          <a:xfrm>
            <a:off x="537646" y="288636"/>
            <a:ext cx="11070339" cy="990600"/>
          </a:xfrm>
          <a:prstGeom prst="rect">
            <a:avLst/>
          </a:prstGeom>
        </p:spPr>
        <p:txBody>
          <a:bodyPr>
            <a:noAutofit/>
          </a:bodyPr>
          <a:lstStyle>
            <a:lvl1pPr>
              <a:defRPr sz="5400">
                <a:solidFill>
                  <a:srgbClr val="000000"/>
                </a:solidFill>
              </a:defRPr>
            </a:lvl1pPr>
          </a:lstStyle>
          <a:p>
            <a:pPr algn="ctr"/>
            <a:r>
              <a:rPr sz="8000" dirty="0">
                <a:latin typeface="Times New Roman" charset="0"/>
                <a:ea typeface="Times New Roman" charset="0"/>
                <a:cs typeface="Times New Roman" charset="0"/>
              </a:rPr>
              <a:t>FAPE Tests</a:t>
            </a:r>
          </a:p>
        </p:txBody>
      </p:sp>
      <p:sp>
        <p:nvSpPr>
          <p:cNvPr id="191" name="Shape 191"/>
          <p:cNvSpPr/>
          <p:nvPr/>
        </p:nvSpPr>
        <p:spPr>
          <a:xfrm>
            <a:off x="8400745" y="4720271"/>
            <a:ext cx="1053880" cy="707882"/>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000">
                <a:solidFill>
                  <a:srgbClr val="FFFFFF"/>
                </a:solidFill>
                <a:latin typeface="Tw Cen MT"/>
                <a:ea typeface="Tw Cen MT"/>
                <a:cs typeface="Tw Cen MT"/>
                <a:sym typeface="Tw Cen MT"/>
              </a:defRPr>
            </a:pPr>
            <a:r>
              <a:rPr dirty="0"/>
              <a:t>Lower</a:t>
            </a:r>
            <a:endParaRPr dirty="0">
              <a:solidFill>
                <a:srgbClr val="2F1A14"/>
              </a:solidFill>
            </a:endParaRPr>
          </a:p>
          <a:p>
            <a:pPr algn="ctr">
              <a:defRPr sz="2000">
                <a:solidFill>
                  <a:srgbClr val="FFFFFF"/>
                </a:solidFill>
                <a:latin typeface="Tw Cen MT"/>
                <a:ea typeface="Tw Cen MT"/>
                <a:cs typeface="Tw Cen MT"/>
                <a:sym typeface="Tw Cen MT"/>
              </a:defRPr>
            </a:pPr>
            <a:r>
              <a:rPr dirty="0"/>
              <a:t>Standard</a:t>
            </a:r>
          </a:p>
        </p:txBody>
      </p:sp>
      <p:sp>
        <p:nvSpPr>
          <p:cNvPr id="192" name="Shape 192"/>
          <p:cNvSpPr/>
          <p:nvPr/>
        </p:nvSpPr>
        <p:spPr>
          <a:xfrm>
            <a:off x="6651313" y="5544192"/>
            <a:ext cx="1379734" cy="707882"/>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Tw Cen MT"/>
                <a:ea typeface="Tw Cen MT"/>
                <a:cs typeface="Tw Cen MT"/>
                <a:sym typeface="Tw Cen MT"/>
              </a:defRPr>
            </a:pPr>
            <a:r>
              <a:t>Lower</a:t>
            </a:r>
            <a:endParaRPr>
              <a:solidFill>
                <a:srgbClr val="2F1A14"/>
              </a:solidFill>
            </a:endParaRPr>
          </a:p>
          <a:p>
            <a:pPr algn="ctr">
              <a:defRPr sz="2000">
                <a:solidFill>
                  <a:srgbClr val="FFFFFF"/>
                </a:solidFill>
                <a:latin typeface="Tw Cen MT"/>
                <a:ea typeface="Tw Cen MT"/>
                <a:cs typeface="Tw Cen MT"/>
                <a:sym typeface="Tw Cen MT"/>
              </a:defRPr>
            </a:pPr>
            <a:r>
              <a:rPr dirty="0"/>
              <a:t>Standard</a:t>
            </a:r>
          </a:p>
        </p:txBody>
      </p:sp>
      <p:sp>
        <p:nvSpPr>
          <p:cNvPr id="193" name="Shape 193"/>
          <p:cNvSpPr/>
          <p:nvPr/>
        </p:nvSpPr>
        <p:spPr>
          <a:xfrm>
            <a:off x="3853292" y="3097849"/>
            <a:ext cx="1056389" cy="650237"/>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000">
                <a:solidFill>
                  <a:srgbClr val="FFFFFF"/>
                </a:solidFill>
                <a:latin typeface="Tw Cen MT"/>
                <a:ea typeface="Tw Cen MT"/>
                <a:cs typeface="Tw Cen MT"/>
                <a:sym typeface="Tw Cen MT"/>
              </a:defRPr>
            </a:pPr>
            <a:r>
              <a:t>Lower</a:t>
            </a:r>
            <a:endParaRPr>
              <a:solidFill>
                <a:srgbClr val="2F1A14"/>
              </a:solidFill>
            </a:endParaRPr>
          </a:p>
          <a:p>
            <a:pPr algn="ctr">
              <a:defRPr sz="2000">
                <a:solidFill>
                  <a:srgbClr val="FFFFFF"/>
                </a:solidFill>
                <a:latin typeface="Tw Cen MT"/>
                <a:ea typeface="Tw Cen MT"/>
                <a:cs typeface="Tw Cen MT"/>
                <a:sym typeface="Tw Cen MT"/>
              </a:defRPr>
            </a:pPr>
            <a:r>
              <a:rPr dirty="0"/>
              <a:t>Standard</a:t>
            </a:r>
          </a:p>
        </p:txBody>
      </p:sp>
      <p:sp>
        <p:nvSpPr>
          <p:cNvPr id="194" name="Shape 194"/>
          <p:cNvSpPr/>
          <p:nvPr/>
        </p:nvSpPr>
        <p:spPr>
          <a:xfrm>
            <a:off x="1915948" y="2850125"/>
            <a:ext cx="1095809" cy="40010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000">
                <a:solidFill>
                  <a:srgbClr val="FFFFFF"/>
                </a:solidFill>
                <a:latin typeface="Tw Cen MT"/>
                <a:ea typeface="Tw Cen MT"/>
                <a:cs typeface="Tw Cen MT"/>
                <a:sym typeface="Tw Cen MT"/>
              </a:defRPr>
            </a:pPr>
            <a:r>
              <a:rPr dirty="0"/>
              <a:t>Confused!</a:t>
            </a:r>
          </a:p>
        </p:txBody>
      </p:sp>
      <p:sp>
        <p:nvSpPr>
          <p:cNvPr id="195" name="Shape 195"/>
          <p:cNvSpPr/>
          <p:nvPr/>
        </p:nvSpPr>
        <p:spPr>
          <a:xfrm>
            <a:off x="9917134" y="3638430"/>
            <a:ext cx="1145685" cy="707882"/>
          </a:xfrm>
          <a:prstGeom prst="rect">
            <a:avLst/>
          </a:prstGeom>
          <a:solidFill>
            <a:srgbClr val="7030A0"/>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Tw Cen MT"/>
                <a:ea typeface="Tw Cen MT"/>
                <a:cs typeface="Tw Cen MT"/>
                <a:sym typeface="Tw Cen MT"/>
              </a:defRPr>
            </a:pPr>
            <a:r>
              <a:t>Higher </a:t>
            </a:r>
            <a:br>
              <a:rPr/>
            </a:br>
            <a:r>
              <a:t>Standard</a:t>
            </a:r>
          </a:p>
        </p:txBody>
      </p:sp>
      <p:sp>
        <p:nvSpPr>
          <p:cNvPr id="196" name="Shape 196"/>
          <p:cNvSpPr/>
          <p:nvPr/>
        </p:nvSpPr>
        <p:spPr>
          <a:xfrm flipH="1" flipV="1">
            <a:off x="8801323" y="3542942"/>
            <a:ext cx="1159354" cy="353946"/>
          </a:xfrm>
          <a:prstGeom prst="line">
            <a:avLst/>
          </a:prstGeom>
          <a:ln>
            <a:tailEnd type="triangle"/>
          </a:ln>
        </p:spPr>
        <p:style>
          <a:lnRef idx="3">
            <a:schemeClr val="dk1"/>
          </a:lnRef>
          <a:fillRef idx="0">
            <a:schemeClr val="dk1"/>
          </a:fillRef>
          <a:effectRef idx="2">
            <a:schemeClr val="dk1"/>
          </a:effectRef>
          <a:fontRef idx="minor">
            <a:schemeClr val="tx1"/>
          </a:fontRef>
        </p:style>
        <p:txBody>
          <a:bodyPr lIns="45718" tIns="45718" rIns="45718" bIns="45718"/>
          <a:lstStyle/>
          <a:p>
            <a:endParaRPr/>
          </a:p>
        </p:txBody>
      </p:sp>
      <p:sp>
        <p:nvSpPr>
          <p:cNvPr id="197" name="Shape 197"/>
          <p:cNvSpPr/>
          <p:nvPr/>
        </p:nvSpPr>
        <p:spPr>
          <a:xfrm flipH="1">
            <a:off x="7794301" y="3939472"/>
            <a:ext cx="2185836" cy="67647"/>
          </a:xfrm>
          <a:prstGeom prst="line">
            <a:avLst/>
          </a:prstGeom>
          <a:ln>
            <a:tailEnd type="triangle"/>
          </a:ln>
        </p:spPr>
        <p:style>
          <a:lnRef idx="3">
            <a:schemeClr val="dk1"/>
          </a:lnRef>
          <a:fillRef idx="0">
            <a:schemeClr val="dk1"/>
          </a:fillRef>
          <a:effectRef idx="2">
            <a:schemeClr val="dk1"/>
          </a:effectRef>
          <a:fontRef idx="minor">
            <a:schemeClr val="tx1"/>
          </a:fontRef>
        </p:style>
        <p:txBody>
          <a:bodyPr lIns="45718" tIns="45718" rIns="45718" bIns="45718"/>
          <a:lstStyle/>
          <a:p>
            <a:endParaRPr/>
          </a:p>
        </p:txBody>
      </p:sp>
      <p:sp>
        <p:nvSpPr>
          <p:cNvPr id="200" name="Shape 200"/>
          <p:cNvSpPr/>
          <p:nvPr/>
        </p:nvSpPr>
        <p:spPr>
          <a:xfrm>
            <a:off x="5263635" y="2192259"/>
            <a:ext cx="1056388" cy="650237"/>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000">
                <a:solidFill>
                  <a:srgbClr val="FFFFFF"/>
                </a:solidFill>
                <a:latin typeface="Tw Cen MT"/>
                <a:ea typeface="Tw Cen MT"/>
                <a:cs typeface="Tw Cen MT"/>
                <a:sym typeface="Tw Cen MT"/>
              </a:defRPr>
            </a:pPr>
            <a:r>
              <a:t>Lower</a:t>
            </a:r>
            <a:endParaRPr>
              <a:solidFill>
                <a:srgbClr val="2F1A14"/>
              </a:solidFill>
            </a:endParaRPr>
          </a:p>
          <a:p>
            <a:pPr algn="ctr">
              <a:defRPr sz="2000">
                <a:solidFill>
                  <a:srgbClr val="FFFFFF"/>
                </a:solidFill>
                <a:latin typeface="Tw Cen MT"/>
                <a:ea typeface="Tw Cen MT"/>
                <a:cs typeface="Tw Cen MT"/>
                <a:sym typeface="Tw Cen MT"/>
              </a:defRPr>
            </a:pPr>
            <a:r>
              <a:rPr dirty="0"/>
              <a:t>Standard</a:t>
            </a:r>
          </a:p>
        </p:txBody>
      </p:sp>
      <p:sp>
        <p:nvSpPr>
          <p:cNvPr id="17" name="Shape 191"/>
          <p:cNvSpPr/>
          <p:nvPr/>
        </p:nvSpPr>
        <p:spPr>
          <a:xfrm>
            <a:off x="6774845" y="3972129"/>
            <a:ext cx="978025" cy="584771"/>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Tw Cen MT"/>
                <a:ea typeface="Tw Cen MT"/>
                <a:cs typeface="Tw Cen MT"/>
                <a:sym typeface="Tw Cen MT"/>
              </a:defRPr>
            </a:pPr>
            <a:r>
              <a:rPr sz="1600" dirty="0"/>
              <a:t>Lower</a:t>
            </a:r>
            <a:endParaRPr sz="1600" dirty="0">
              <a:solidFill>
                <a:srgbClr val="2F1A14"/>
              </a:solidFill>
            </a:endParaRPr>
          </a:p>
          <a:p>
            <a:pPr algn="ctr">
              <a:defRPr sz="2000">
                <a:solidFill>
                  <a:srgbClr val="FFFFFF"/>
                </a:solidFill>
                <a:latin typeface="Tw Cen MT"/>
                <a:ea typeface="Tw Cen MT"/>
                <a:cs typeface="Tw Cen MT"/>
                <a:sym typeface="Tw Cen MT"/>
              </a:defRPr>
            </a:pPr>
            <a:r>
              <a:rPr sz="1600" dirty="0"/>
              <a:t>Standard</a:t>
            </a:r>
          </a:p>
        </p:txBody>
      </p:sp>
      <p:cxnSp>
        <p:nvCxnSpPr>
          <p:cNvPr id="3" name="Straight Arrow Connector 2"/>
          <p:cNvCxnSpPr/>
          <p:nvPr/>
        </p:nvCxnSpPr>
        <p:spPr>
          <a:xfrm>
            <a:off x="8970595" y="2344544"/>
            <a:ext cx="58955" cy="7056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Shape 195"/>
          <p:cNvSpPr/>
          <p:nvPr/>
        </p:nvSpPr>
        <p:spPr>
          <a:xfrm>
            <a:off x="4909681" y="4934545"/>
            <a:ext cx="1163135" cy="707882"/>
          </a:xfrm>
          <a:prstGeom prst="rect">
            <a:avLst/>
          </a:prstGeom>
          <a:solidFill>
            <a:srgbClr val="7030A0"/>
          </a:solidFill>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2000">
                <a:solidFill>
                  <a:srgbClr val="FFFFFF"/>
                </a:solidFill>
                <a:latin typeface="Tw Cen MT"/>
                <a:ea typeface="Tw Cen MT"/>
                <a:cs typeface="Tw Cen MT"/>
                <a:sym typeface="Tw Cen MT"/>
              </a:defRPr>
            </a:pPr>
            <a:r>
              <a:t>Higher </a:t>
            </a:r>
            <a:br>
              <a:rPr/>
            </a:br>
            <a:r>
              <a:t>Standard</a:t>
            </a:r>
            <a:r>
              <a:rPr lang="en-US"/>
              <a:t>*</a:t>
            </a:r>
            <a:endParaRPr/>
          </a:p>
        </p:txBody>
      </p:sp>
      <p:sp>
        <p:nvSpPr>
          <p:cNvPr id="201" name="Shape 201"/>
          <p:cNvSpPr/>
          <p:nvPr/>
        </p:nvSpPr>
        <p:spPr>
          <a:xfrm>
            <a:off x="7830830" y="1948620"/>
            <a:ext cx="1198719" cy="707882"/>
          </a:xfrm>
          <a:prstGeom prst="rect">
            <a:avLst/>
          </a:prstGeom>
          <a:solidFill>
            <a:srgbClr val="00B050"/>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Tw Cen MT"/>
                <a:ea typeface="Tw Cen MT"/>
                <a:cs typeface="Tw Cen MT"/>
                <a:sym typeface="Tw Cen MT"/>
              </a:defRPr>
            </a:pPr>
            <a:r>
              <a:rPr dirty="0"/>
              <a:t>Lower</a:t>
            </a:r>
            <a:endParaRPr dirty="0">
              <a:solidFill>
                <a:srgbClr val="2F1A14"/>
              </a:solidFill>
            </a:endParaRPr>
          </a:p>
          <a:p>
            <a:pPr algn="ctr">
              <a:defRPr sz="2000">
                <a:solidFill>
                  <a:srgbClr val="FFFFFF"/>
                </a:solidFill>
                <a:latin typeface="Tw Cen MT"/>
                <a:ea typeface="Tw Cen MT"/>
                <a:cs typeface="Tw Cen MT"/>
                <a:sym typeface="Tw Cen MT"/>
              </a:defRPr>
            </a:pPr>
            <a:r>
              <a:rPr dirty="0"/>
              <a:t>Standard</a:t>
            </a:r>
          </a:p>
        </p:txBody>
      </p:sp>
    </p:spTree>
    <p:extLst>
      <p:ext uri="{BB962C8B-B14F-4D97-AF65-F5344CB8AC3E}">
        <p14:creationId xmlns:p14="http://schemas.microsoft.com/office/powerpoint/2010/main" val="52820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9EE0-18CF-6846-9606-C9603A62BD8A}"/>
              </a:ext>
            </a:extLst>
          </p:cNvPr>
          <p:cNvSpPr>
            <a:spLocks noGrp="1"/>
          </p:cNvSpPr>
          <p:nvPr>
            <p:ph type="title"/>
          </p:nvPr>
        </p:nvSpPr>
        <p:spPr>
          <a:xfrm>
            <a:off x="195649" y="432486"/>
            <a:ext cx="11996351" cy="6301946"/>
          </a:xfrm>
        </p:spPr>
        <p:txBody>
          <a:bodyPr>
            <a:normAutofit/>
          </a:bodyPr>
          <a:lstStyle/>
          <a:p>
            <a:pPr algn="ctr"/>
            <a:r>
              <a:rPr lang="en-US" sz="5400" b="1" dirty="0">
                <a:latin typeface="Times New Roman" panose="02020603050405020304" pitchFamily="18" charset="0"/>
                <a:cs typeface="Times New Roman" panose="02020603050405020304" pitchFamily="18" charset="0"/>
              </a:rPr>
              <a:t>Providing a Free Appropriate Public Education:</a:t>
            </a:r>
            <a:br>
              <a:rPr lang="en-US" sz="5400"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Lessons from the Due Process Hearing Front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Mitchell L. Yell</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University of South Carolina</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hlinkClick r:id="rId2"/>
              </a:rPr>
              <a:t>myell@sc.edu</a:t>
            </a:r>
            <a:br>
              <a:rPr lang="en-US" sz="4000" b="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Special Education Director Leadership Academy (SEDLA)</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Vail, Colorado</a:t>
            </a:r>
          </a:p>
        </p:txBody>
      </p:sp>
    </p:spTree>
    <p:extLst>
      <p:ext uri="{BB962C8B-B14F-4D97-AF65-F5344CB8AC3E}">
        <p14:creationId xmlns:p14="http://schemas.microsoft.com/office/powerpoint/2010/main" val="114688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853354" y="414482"/>
            <a:ext cx="10515600" cy="1325563"/>
          </a:xfrm>
          <a:prstGeom prst="rect">
            <a:avLst/>
          </a:prstGeom>
        </p:spPr>
        <p:txBody>
          <a:bodyPr>
            <a:noAutofit/>
          </a:bodyPr>
          <a:lstStyle>
            <a:lvl1pPr>
              <a:defRPr sz="5400">
                <a:solidFill>
                  <a:srgbClr val="000000"/>
                </a:solidFill>
              </a:defRPr>
            </a:lvl1pPr>
          </a:lstStyle>
          <a:p>
            <a:pPr algn="ctr">
              <a:defRPr sz="4000"/>
            </a:pPr>
            <a:r>
              <a:rPr lang="en-US" sz="6000" i="1" dirty="0" err="1">
                <a:latin typeface="Times New Roman" charset="0"/>
                <a:ea typeface="Times New Roman" charset="0"/>
                <a:cs typeface="Times New Roman" charset="0"/>
              </a:rPr>
              <a:t>Endrew</a:t>
            </a:r>
            <a:r>
              <a:rPr lang="en-US" sz="6000" i="1" dirty="0">
                <a:latin typeface="Times New Roman" charset="0"/>
                <a:ea typeface="Times New Roman" charset="0"/>
                <a:cs typeface="Times New Roman" charset="0"/>
              </a:rPr>
              <a:t> F. </a:t>
            </a:r>
            <a:r>
              <a:rPr lang="en-US" sz="6000" dirty="0">
                <a:latin typeface="Times New Roman" charset="0"/>
                <a:ea typeface="Times New Roman" charset="0"/>
                <a:cs typeface="Times New Roman" charset="0"/>
              </a:rPr>
              <a:t>v. </a:t>
            </a:r>
            <a:r>
              <a:rPr lang="en-US" sz="6000" i="1" dirty="0">
                <a:latin typeface="Times New Roman" charset="0"/>
                <a:ea typeface="Times New Roman" charset="0"/>
                <a:cs typeface="Times New Roman" charset="0"/>
              </a:rPr>
              <a:t>Douglas County School District </a:t>
            </a:r>
            <a:r>
              <a:rPr lang="en-US" sz="4800" dirty="0">
                <a:latin typeface="Times New Roman" charset="0"/>
                <a:ea typeface="Times New Roman" charset="0"/>
                <a:cs typeface="Times New Roman" charset="0"/>
              </a:rPr>
              <a:t>(10th Cir. 2014)</a:t>
            </a:r>
          </a:p>
        </p:txBody>
      </p:sp>
      <p:pic>
        <p:nvPicPr>
          <p:cNvPr id="5" name="Content Placeholder 4" descr="A sign on a dirt field&#10;&#10;Description automatically generated">
            <a:extLst>
              <a:ext uri="{FF2B5EF4-FFF2-40B4-BE49-F238E27FC236}">
                <a16:creationId xmlns:a16="http://schemas.microsoft.com/office/drawing/2014/main" id="{066EB322-B218-8F4C-9484-C59EDD76F849}"/>
              </a:ext>
            </a:extLst>
          </p:cNvPr>
          <p:cNvPicPr>
            <a:picLocks noGrp="1" noChangeAspect="1"/>
          </p:cNvPicPr>
          <p:nvPr>
            <p:ph sz="half" idx="1"/>
          </p:nvPr>
        </p:nvPicPr>
        <p:blipFill>
          <a:blip r:embed="rId3"/>
          <a:stretch>
            <a:fillRect/>
          </a:stretch>
        </p:blipFill>
        <p:spPr>
          <a:xfrm>
            <a:off x="671513" y="2467319"/>
            <a:ext cx="5260462" cy="3748087"/>
          </a:xfrm>
        </p:spPr>
      </p:pic>
      <p:pic>
        <p:nvPicPr>
          <p:cNvPr id="9" name="Content Placeholder 4" descr="A sign in front of a flower&#10;&#10;Description automatically generated">
            <a:extLst>
              <a:ext uri="{FF2B5EF4-FFF2-40B4-BE49-F238E27FC236}">
                <a16:creationId xmlns:a16="http://schemas.microsoft.com/office/drawing/2014/main" id="{E6111EAF-6DB9-5748-B2A6-BFAB60A1AD31}"/>
              </a:ext>
            </a:extLst>
          </p:cNvPr>
          <p:cNvPicPr>
            <a:picLocks noChangeAspect="1"/>
          </p:cNvPicPr>
          <p:nvPr/>
        </p:nvPicPr>
        <p:blipFill>
          <a:blip r:embed="rId4"/>
          <a:stretch>
            <a:fillRect/>
          </a:stretch>
        </p:blipFill>
        <p:spPr>
          <a:xfrm>
            <a:off x="6260027" y="2467319"/>
            <a:ext cx="5330182" cy="3748087"/>
          </a:xfrm>
          <a:prstGeom prst="rect">
            <a:avLst/>
          </a:prstGeom>
        </p:spPr>
      </p:pic>
    </p:spTree>
    <p:extLst>
      <p:ext uri="{BB962C8B-B14F-4D97-AF65-F5344CB8AC3E}">
        <p14:creationId xmlns:p14="http://schemas.microsoft.com/office/powerpoint/2010/main" val="95302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0" y="741589"/>
            <a:ext cx="12192000" cy="990600"/>
          </a:xfrm>
          <a:prstGeom prst="rect">
            <a:avLst/>
          </a:prstGeom>
        </p:spPr>
        <p:txBody>
          <a:bodyPr>
            <a:noAutofit/>
          </a:bodyPr>
          <a:lstStyle>
            <a:lvl1pPr>
              <a:defRPr sz="5400">
                <a:solidFill>
                  <a:srgbClr val="000000"/>
                </a:solidFill>
              </a:defRPr>
            </a:lvl1pPr>
          </a:lstStyle>
          <a:p>
            <a:pPr algn="ctr"/>
            <a:r>
              <a:rPr lang="en-US" sz="6000" dirty="0">
                <a:latin typeface="Times New Roman" charset="0"/>
                <a:ea typeface="Times New Roman" charset="0"/>
                <a:cs typeface="Times New Roman" charset="0"/>
              </a:rPr>
              <a:t>The Tenth Circuit’s Educational Benefit Standard</a:t>
            </a:r>
            <a:endParaRPr sz="6000" dirty="0">
              <a:latin typeface="Times New Roman" charset="0"/>
              <a:ea typeface="Times New Roman" charset="0"/>
              <a:cs typeface="Times New Roman" charset="0"/>
            </a:endParaRPr>
          </a:p>
        </p:txBody>
      </p:sp>
      <p:sp>
        <p:nvSpPr>
          <p:cNvPr id="146" name="Shape 146"/>
          <p:cNvSpPr>
            <a:spLocks noGrp="1"/>
          </p:cNvSpPr>
          <p:nvPr>
            <p:ph type="body" idx="1"/>
          </p:nvPr>
        </p:nvSpPr>
        <p:spPr>
          <a:xfrm>
            <a:off x="343786" y="2362200"/>
            <a:ext cx="11504428" cy="4495800"/>
          </a:xfrm>
          <a:prstGeom prst="rect">
            <a:avLst/>
          </a:prstGeom>
        </p:spPr>
        <p:txBody>
          <a:bodyPr>
            <a:normAutofit/>
          </a:bodyPr>
          <a:lstStyle/>
          <a:p>
            <a:pPr marL="0" indent="0" algn="ctr">
              <a:lnSpc>
                <a:spcPct val="90000"/>
              </a:lnSpc>
              <a:buNone/>
              <a:defRPr sz="4000"/>
            </a:pPr>
            <a:r>
              <a:rPr lang="en-US" sz="5400" dirty="0">
                <a:latin typeface="Times New Roman" charset="0"/>
                <a:ea typeface="Times New Roman" charset="0"/>
                <a:cs typeface="Times New Roman" charset="0"/>
              </a:rPr>
              <a:t>“The educational benefit mandated by the IDEA must merely be more than de minimis” (</a:t>
            </a:r>
            <a:r>
              <a:rPr lang="en-US" sz="5400" i="1" dirty="0" err="1">
                <a:latin typeface="Times New Roman" charset="0"/>
                <a:ea typeface="Times New Roman" charset="0"/>
                <a:cs typeface="Times New Roman" charset="0"/>
              </a:rPr>
              <a:t>Endrew</a:t>
            </a:r>
            <a:r>
              <a:rPr lang="en-US" sz="5400" i="1" dirty="0">
                <a:latin typeface="Times New Roman" charset="0"/>
                <a:ea typeface="Times New Roman" charset="0"/>
                <a:cs typeface="Times New Roman" charset="0"/>
              </a:rPr>
              <a:t>, </a:t>
            </a:r>
            <a:r>
              <a:rPr lang="en-US" sz="5400" dirty="0">
                <a:latin typeface="Times New Roman" charset="0"/>
                <a:ea typeface="Times New Roman" charset="0"/>
                <a:cs typeface="Times New Roman" charset="0"/>
              </a:rPr>
              <a:t>2015, p.17)</a:t>
            </a:r>
          </a:p>
        </p:txBody>
      </p:sp>
    </p:spTree>
    <p:extLst>
      <p:ext uri="{BB962C8B-B14F-4D97-AF65-F5344CB8AC3E}">
        <p14:creationId xmlns:p14="http://schemas.microsoft.com/office/powerpoint/2010/main" val="45059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2192000" cy="1143000"/>
          </a:xfrm>
        </p:spPr>
        <p:txBody>
          <a:bodyPr>
            <a:normAutofit/>
          </a:bodyPr>
          <a:lstStyle/>
          <a:p>
            <a:pPr algn="ctr"/>
            <a:r>
              <a:rPr lang="en-US" sz="6000" b="1" dirty="0">
                <a:latin typeface="+mn-lt"/>
              </a:rPr>
              <a:t>Appeal to the U.S. Supreme Court</a:t>
            </a:r>
          </a:p>
        </p:txBody>
      </p:sp>
      <p:sp>
        <p:nvSpPr>
          <p:cNvPr id="6" name="Content Placeholder 2"/>
          <p:cNvSpPr txBox="1">
            <a:spLocks/>
          </p:cNvSpPr>
          <p:nvPr/>
        </p:nvSpPr>
        <p:spPr>
          <a:xfrm>
            <a:off x="2133600" y="1257300"/>
            <a:ext cx="7924800" cy="82272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267" b="1" dirty="0">
              <a:latin typeface="+mj-lt"/>
            </a:endParaRPr>
          </a:p>
        </p:txBody>
      </p:sp>
      <p:sp>
        <p:nvSpPr>
          <p:cNvPr id="7" name="Content Placeholder 6">
            <a:extLst>
              <a:ext uri="{FF2B5EF4-FFF2-40B4-BE49-F238E27FC236}">
                <a16:creationId xmlns:a16="http://schemas.microsoft.com/office/drawing/2014/main" id="{8E7B6DD5-0DF2-B81D-0AEC-194A86830C0E}"/>
              </a:ext>
            </a:extLst>
          </p:cNvPr>
          <p:cNvSpPr>
            <a:spLocks noGrp="1"/>
          </p:cNvSpPr>
          <p:nvPr>
            <p:ph idx="1"/>
          </p:nvPr>
        </p:nvSpPr>
        <p:spPr>
          <a:xfrm>
            <a:off x="255494" y="1371600"/>
            <a:ext cx="11524130" cy="5372100"/>
          </a:xfrm>
        </p:spPr>
        <p:txBody>
          <a:bodyPr>
            <a:noAutofit/>
          </a:bodyPr>
          <a:lstStyle/>
          <a:p>
            <a:r>
              <a:rPr lang="en-US" sz="3200" dirty="0">
                <a:latin typeface="Times New Roman" panose="02020603050405020304" pitchFamily="18" charset="0"/>
                <a:cs typeface="Times New Roman" panose="02020603050405020304" pitchFamily="18" charset="0"/>
              </a:rPr>
              <a:t>Question presented:  What is the level of educational benefit school districts must confer on children with disabilities to provide them with a fee appropriate public education guaranteed by the Individuals with Disabilities Education Act?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Certiorari Granted on September 29, 2016</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Argued on January 11, 2017</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i="1" dirty="0" err="1">
                <a:latin typeface="Times New Roman" panose="02020603050405020304" pitchFamily="18" charset="0"/>
                <a:cs typeface="Times New Roman" panose="02020603050405020304" pitchFamily="18" charset="0"/>
              </a:rPr>
              <a:t>Endrew</a:t>
            </a:r>
            <a:r>
              <a:rPr lang="en-US" sz="3200" i="1" dirty="0">
                <a:latin typeface="Times New Roman" panose="02020603050405020304" pitchFamily="18" charset="0"/>
                <a:cs typeface="Times New Roman" panose="02020603050405020304" pitchFamily="18" charset="0"/>
              </a:rPr>
              <a:t> F. v. Douglas County Public School District</a:t>
            </a:r>
            <a:r>
              <a:rPr lang="en-US" sz="3200" dirty="0">
                <a:latin typeface="Times New Roman" panose="02020603050405020304" pitchFamily="18" charset="0"/>
                <a:cs typeface="Times New Roman" panose="02020603050405020304" pitchFamily="18" charset="0"/>
              </a:rPr>
              <a:t>, 2017</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86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dirty="0"/>
              <a:t>Oral Arguments: January 11, 2017</a:t>
            </a:r>
          </a:p>
        </p:txBody>
      </p:sp>
      <p:pic>
        <p:nvPicPr>
          <p:cNvPr id="3" name="Picture 2" descr="A group of people standing in front of a white building&#10;&#10;Description automatically generated with medium confidence">
            <a:extLst>
              <a:ext uri="{FF2B5EF4-FFF2-40B4-BE49-F238E27FC236}">
                <a16:creationId xmlns:a16="http://schemas.microsoft.com/office/drawing/2014/main" id="{0F33F611-9E6B-B981-07A5-49BA2DAD5BF7}"/>
              </a:ext>
            </a:extLst>
          </p:cNvPr>
          <p:cNvPicPr>
            <a:picLocks noChangeAspect="1"/>
          </p:cNvPicPr>
          <p:nvPr/>
        </p:nvPicPr>
        <p:blipFill>
          <a:blip r:embed="rId3"/>
          <a:stretch>
            <a:fillRect/>
          </a:stretch>
        </p:blipFill>
        <p:spPr>
          <a:xfrm>
            <a:off x="7577079" y="380198"/>
            <a:ext cx="4160452" cy="2766700"/>
          </a:xfrm>
          <a:prstGeom prst="rect">
            <a:avLst/>
          </a:prstGeom>
        </p:spPr>
      </p:pic>
      <p:pic>
        <p:nvPicPr>
          <p:cNvPr id="7" name="Picture 6" descr="A close-up of a compass&#10;&#10;Description automatically generated with medium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789" y="396612"/>
            <a:ext cx="2775313" cy="2775313"/>
          </a:xfrm>
          <a:prstGeom prst="rect">
            <a:avLst/>
          </a:prstGeom>
        </p:spPr>
      </p:pic>
      <p:pic>
        <p:nvPicPr>
          <p:cNvPr id="4" name="Picture 3" descr="A group of people posing for a photo&#10;&#10;Description automatically generated with medium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1" y="380198"/>
            <a:ext cx="4598285" cy="2586535"/>
          </a:xfrm>
          <a:prstGeom prst="rect">
            <a:avLst/>
          </a:prstGeom>
        </p:spPr>
      </p:pic>
      <p:pic>
        <p:nvPicPr>
          <p:cNvPr id="5" name="Picture 4">
            <a:extLst>
              <a:ext uri="{FF2B5EF4-FFF2-40B4-BE49-F238E27FC236}">
                <a16:creationId xmlns:a16="http://schemas.microsoft.com/office/drawing/2014/main" id="{804A07C7-930A-8BF2-7802-4BC7551DC981}"/>
              </a:ext>
            </a:extLst>
          </p:cNvPr>
          <p:cNvPicPr>
            <a:picLocks noChangeAspect="1"/>
          </p:cNvPicPr>
          <p:nvPr/>
        </p:nvPicPr>
        <p:blipFill>
          <a:blip r:embed="rId6"/>
          <a:stretch>
            <a:fillRect/>
          </a:stretch>
        </p:blipFill>
        <p:spPr>
          <a:xfrm>
            <a:off x="-46081" y="3509963"/>
            <a:ext cx="4478087" cy="2989122"/>
          </a:xfrm>
          <a:prstGeom prst="rect">
            <a:avLst/>
          </a:prstGeom>
        </p:spPr>
      </p:pic>
      <p:sp>
        <p:nvSpPr>
          <p:cNvPr id="6" name="Content Placeholder 2"/>
          <p:cNvSpPr txBox="1">
            <a:spLocks/>
          </p:cNvSpPr>
          <p:nvPr/>
        </p:nvSpPr>
        <p:spPr>
          <a:xfrm>
            <a:off x="1645920" y="1476173"/>
            <a:ext cx="7924800" cy="82272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267" b="1" dirty="0">
              <a:latin typeface="+mj-lt"/>
            </a:endParaRPr>
          </a:p>
        </p:txBody>
      </p:sp>
    </p:spTree>
    <p:extLst>
      <p:ext uri="{BB962C8B-B14F-4D97-AF65-F5344CB8AC3E}">
        <p14:creationId xmlns:p14="http://schemas.microsoft.com/office/powerpoint/2010/main" val="48965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100617-1880-E709-27D0-200BB4997695}"/>
              </a:ext>
            </a:extLst>
          </p:cNvPr>
          <p:cNvPicPr>
            <a:picLocks noGrp="1" noChangeAspect="1"/>
          </p:cNvPicPr>
          <p:nvPr>
            <p:ph idx="1"/>
          </p:nvPr>
        </p:nvPicPr>
        <p:blipFill>
          <a:blip r:embed="rId2"/>
          <a:stretch>
            <a:fillRect/>
          </a:stretch>
        </p:blipFill>
        <p:spPr>
          <a:xfrm>
            <a:off x="2765850" y="1075765"/>
            <a:ext cx="6660300" cy="5045682"/>
          </a:xfrm>
        </p:spPr>
      </p:pic>
    </p:spTree>
    <p:extLst>
      <p:ext uri="{BB962C8B-B14F-4D97-AF65-F5344CB8AC3E}">
        <p14:creationId xmlns:p14="http://schemas.microsoft.com/office/powerpoint/2010/main" val="207552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09" y="559477"/>
            <a:ext cx="3765200" cy="5709931"/>
          </a:xfrm>
        </p:spPr>
        <p:txBody>
          <a:bodyPr>
            <a:normAutofit/>
          </a:bodyPr>
          <a:lstStyle/>
          <a:p>
            <a:pPr algn="ctr"/>
            <a:r>
              <a:rPr lang="en-US" b="1">
                <a:latin typeface="+mn-lt"/>
              </a:rPr>
              <a:t>Supreme Court Ruling: March 22, 2017</a:t>
            </a:r>
          </a:p>
        </p:txBody>
      </p:sp>
      <p:sp>
        <p:nvSpPr>
          <p:cNvPr id="4" name="Slide Number Placeholder 3"/>
          <p:cNvSpPr>
            <a:spLocks noGrp="1"/>
          </p:cNvSpPr>
          <p:nvPr>
            <p:ph type="sldNum" sz="quarter" idx="12"/>
          </p:nvPr>
        </p:nvSpPr>
        <p:spPr>
          <a:xfrm>
            <a:off x="10972825" y="6200664"/>
            <a:ext cx="822960" cy="274320"/>
          </a:xfrm>
        </p:spPr>
        <p:txBody>
          <a:bodyPr>
            <a:normAutofit/>
          </a:bodyPr>
          <a:lstStyle/>
          <a:p>
            <a:pPr>
              <a:spcAft>
                <a:spcPts val="600"/>
              </a:spcAft>
            </a:pPr>
            <a:fld id="{F54C93B1-FCDD-4EE2-9D2A-962769FD0B9F}" type="slidenum">
              <a:rPr lang="en-US" smtClean="0"/>
              <a:pPr>
                <a:spcAft>
                  <a:spcPts val="600"/>
                </a:spcAft>
              </a:pPr>
              <a:t>25</a:t>
            </a:fld>
            <a:endParaRPr lang="en-US"/>
          </a:p>
        </p:txBody>
      </p:sp>
      <p:graphicFrame>
        <p:nvGraphicFramePr>
          <p:cNvPr id="6" name="Content Placeholder 2">
            <a:extLst>
              <a:ext uri="{FF2B5EF4-FFF2-40B4-BE49-F238E27FC236}">
                <a16:creationId xmlns:a16="http://schemas.microsoft.com/office/drawing/2014/main" id="{EED067D0-1725-4075-A2FC-22058B72B88E}"/>
              </a:ext>
            </a:extLst>
          </p:cNvPr>
          <p:cNvGraphicFramePr>
            <a:graphicFrameLocks noGrp="1"/>
          </p:cNvGraphicFramePr>
          <p:nvPr>
            <p:ph idx="1"/>
          </p:nvPr>
        </p:nvGraphicFramePr>
        <p:xfrm>
          <a:off x="4888992" y="785812"/>
          <a:ext cx="7215922" cy="5483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29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0" y="381000"/>
            <a:ext cx="12192000" cy="990600"/>
          </a:xfrm>
          <a:prstGeom prst="rect">
            <a:avLst/>
          </a:prstGeom>
        </p:spPr>
        <p:txBody>
          <a:bodyPr>
            <a:noAutofit/>
          </a:bodyPr>
          <a:lstStyle/>
          <a:p>
            <a:pPr algn="ctr">
              <a:defRPr sz="5400">
                <a:solidFill>
                  <a:srgbClr val="000000"/>
                </a:solidFill>
              </a:defRPr>
            </a:pPr>
            <a:r>
              <a:rPr sz="6000" b="1" dirty="0">
                <a:latin typeface="Times New Roman" panose="02020603050405020304" pitchFamily="18" charset="0"/>
                <a:cs typeface="Times New Roman" panose="02020603050405020304" pitchFamily="18" charset="0"/>
              </a:rPr>
              <a:t>The </a:t>
            </a:r>
            <a:r>
              <a:rPr sz="6000" b="1" i="1" dirty="0">
                <a:latin typeface="Times New Roman" panose="02020603050405020304" pitchFamily="18" charset="0"/>
                <a:cs typeface="Times New Roman" panose="02020603050405020304" pitchFamily="18" charset="0"/>
              </a:rPr>
              <a:t>Rowley</a:t>
            </a:r>
            <a:r>
              <a:rPr lang="en-US" sz="6000" b="1" dirty="0">
                <a:latin typeface="Times New Roman" panose="02020603050405020304" pitchFamily="18" charset="0"/>
                <a:cs typeface="Times New Roman" panose="02020603050405020304" pitchFamily="18" charset="0"/>
              </a:rPr>
              <a:t>/</a:t>
            </a:r>
            <a:r>
              <a:rPr lang="en-US" sz="6000" b="1" i="1" dirty="0" err="1">
                <a:latin typeface="Times New Roman" panose="02020603050405020304" pitchFamily="18" charset="0"/>
                <a:cs typeface="Times New Roman" panose="02020603050405020304" pitchFamily="18" charset="0"/>
              </a:rPr>
              <a:t>Endrew</a:t>
            </a:r>
            <a:r>
              <a:rPr sz="6000" b="1" dirty="0">
                <a:latin typeface="Times New Roman" panose="02020603050405020304" pitchFamily="18" charset="0"/>
                <a:cs typeface="Times New Roman" panose="02020603050405020304" pitchFamily="18" charset="0"/>
              </a:rPr>
              <a:t> Two-Part Test</a:t>
            </a:r>
          </a:p>
        </p:txBody>
      </p:sp>
      <p:sp>
        <p:nvSpPr>
          <p:cNvPr id="160" name="Shape 160"/>
          <p:cNvSpPr>
            <a:spLocks noGrp="1"/>
          </p:cNvSpPr>
          <p:nvPr>
            <p:ph type="body" idx="1"/>
          </p:nvPr>
        </p:nvSpPr>
        <p:spPr>
          <a:xfrm>
            <a:off x="424543" y="1828800"/>
            <a:ext cx="11155135" cy="5029200"/>
          </a:xfrm>
          <a:prstGeom prst="rect">
            <a:avLst/>
          </a:prstGeom>
        </p:spPr>
        <p:txBody>
          <a:bodyPr>
            <a:noAutofit/>
          </a:bodyPr>
          <a:lstStyle/>
          <a:p>
            <a:pPr marL="914400" indent="-914400" eaLnBrk="1" hangingPunct="1">
              <a:buFont typeface="+mj-lt"/>
              <a:buAutoNum type="arabicPeriod"/>
            </a:pP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Has the state complied with the </a:t>
            </a:r>
            <a:r>
              <a:rPr lang="en-US" altLang="en-US" sz="4800" b="1" dirty="0">
                <a:solidFill>
                  <a:srgbClr val="FF0000"/>
                </a:solidFill>
                <a:latin typeface="Times New Roman" panose="02020603050405020304" pitchFamily="18" charset="0"/>
                <a:ea typeface="ヒラギノ角ゴ ProN W3" charset="-128"/>
                <a:cs typeface="Times New Roman" panose="02020603050405020304" pitchFamily="18" charset="0"/>
              </a:rPr>
              <a:t>procedures</a:t>
            </a: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 set forth in the law?</a:t>
            </a:r>
          </a:p>
          <a:p>
            <a:pPr marL="0" indent="0" eaLnBrk="1" hangingPunct="1">
              <a:buNone/>
            </a:pPr>
            <a:endPar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endParaRPr>
          </a:p>
          <a:p>
            <a:pPr marL="914400" indent="-914400" eaLnBrk="1" hangingPunct="1">
              <a:buFont typeface="+mj-lt"/>
              <a:buAutoNum type="arabicPeriod" startAt="2"/>
            </a:pP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Is the resulting IEP reasonably calculated to enable the student to make </a:t>
            </a:r>
            <a:r>
              <a:rPr lang="en-US" altLang="en-US" sz="4800" b="1" dirty="0">
                <a:solidFill>
                  <a:srgbClr val="FF0000"/>
                </a:solidFill>
                <a:latin typeface="Times New Roman" panose="02020603050405020304" pitchFamily="18" charset="0"/>
                <a:ea typeface="ヒラギノ角ゴ ProN W3" charset="-128"/>
                <a:cs typeface="Times New Roman" panose="02020603050405020304" pitchFamily="18" charset="0"/>
              </a:rPr>
              <a:t>progress appropriate </a:t>
            </a:r>
            <a:r>
              <a:rPr lang="en-US" altLang="en-US" sz="4800" b="1" dirty="0">
                <a:solidFill>
                  <a:schemeClr val="tx1"/>
                </a:solidFill>
                <a:latin typeface="Times New Roman" panose="02020603050405020304" pitchFamily="18" charset="0"/>
                <a:ea typeface="ヒラギノ角ゴ ProN W3" charset="-128"/>
                <a:cs typeface="Times New Roman" panose="02020603050405020304" pitchFamily="18" charset="0"/>
              </a:rPr>
              <a:t>in light of his or her circumstances?</a:t>
            </a:r>
          </a:p>
          <a:p>
            <a:pPr marL="457200" indent="-457200">
              <a:lnSpc>
                <a:spcPct val="90000"/>
              </a:lnSpc>
              <a:defRPr sz="4900"/>
            </a:pPr>
            <a:endParaRPr sz="4800" b="1"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503303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2228397"/>
            <a:ext cx="11840705" cy="2401205"/>
          </a:xfrm>
        </p:spPr>
        <p:txBody>
          <a:bodyPr>
            <a:noAutofit/>
          </a:bodyPr>
          <a:lstStyle/>
          <a:p>
            <a:pPr algn="ctr"/>
            <a:r>
              <a:rPr lang="en-US" sz="6600" dirty="0">
                <a:latin typeface="Times New Roman" charset="0"/>
                <a:ea typeface="Times New Roman" charset="0"/>
                <a:cs typeface="Times New Roman" charset="0"/>
              </a:rPr>
              <a:t>The Three Dimensions of FAPE:  </a:t>
            </a:r>
            <a:br>
              <a:rPr lang="en-US" sz="6600" dirty="0">
                <a:latin typeface="Times New Roman" charset="0"/>
                <a:ea typeface="Times New Roman" charset="0"/>
                <a:cs typeface="Times New Roman" charset="0"/>
              </a:rPr>
            </a:br>
            <a:r>
              <a:rPr lang="en-US" sz="6600" dirty="0">
                <a:latin typeface="Times New Roman" charset="0"/>
                <a:ea typeface="Times New Roman" charset="0"/>
                <a:cs typeface="Times New Roman" charset="0"/>
              </a:rPr>
              <a:t>Procedural, Substantive, &amp; Implementation</a:t>
            </a:r>
          </a:p>
        </p:txBody>
      </p:sp>
    </p:spTree>
    <p:extLst>
      <p:ext uri="{BB962C8B-B14F-4D97-AF65-F5344CB8AC3E}">
        <p14:creationId xmlns:p14="http://schemas.microsoft.com/office/powerpoint/2010/main" val="1410858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705" y="241138"/>
            <a:ext cx="10515600" cy="1325563"/>
          </a:xfrm>
        </p:spPr>
        <p:txBody>
          <a:bodyPr>
            <a:normAutofit/>
          </a:bodyPr>
          <a:lstStyle/>
          <a:p>
            <a:pPr algn="ctr"/>
            <a:r>
              <a:rPr lang="en-US" sz="6600" dirty="0">
                <a:latin typeface="Times New Roman" panose="02020603050405020304" pitchFamily="18" charset="0"/>
                <a:cs typeface="Times New Roman" panose="02020603050405020304" pitchFamily="18" charset="0"/>
              </a:rPr>
              <a:t>Procedural Dimension</a:t>
            </a:r>
          </a:p>
        </p:txBody>
      </p:sp>
      <p:sp>
        <p:nvSpPr>
          <p:cNvPr id="5" name="Content Placeholder 4"/>
          <p:cNvSpPr>
            <a:spLocks noGrp="1"/>
          </p:cNvSpPr>
          <p:nvPr>
            <p:ph idx="1"/>
          </p:nvPr>
        </p:nvSpPr>
        <p:spPr>
          <a:xfrm>
            <a:off x="527957" y="1690688"/>
            <a:ext cx="11136085" cy="5032376"/>
          </a:xfrm>
        </p:spPr>
        <p:txBody>
          <a:bodyPr>
            <a:normAutofit/>
          </a:bodyPr>
          <a:lstStyle/>
          <a:p>
            <a:r>
              <a:rPr lang="en-US" sz="3600" dirty="0">
                <a:latin typeface="Times New Roman" panose="02020603050405020304" pitchFamily="18" charset="0"/>
                <a:cs typeface="Times New Roman" panose="02020603050405020304" pitchFamily="18" charset="0"/>
              </a:rPr>
              <a:t>These safeguards are designed to protect the rights of parents and their child with a disability by requiring the school district take actions to involve parents in the special education process</a:t>
            </a:r>
          </a:p>
          <a:p>
            <a:r>
              <a:rPr lang="en-US" sz="3600" dirty="0">
                <a:latin typeface="Times New Roman" panose="02020603050405020304" pitchFamily="18" charset="0"/>
                <a:cs typeface="Times New Roman" panose="02020603050405020304" pitchFamily="18" charset="0"/>
              </a:rPr>
              <a:t>Procedural requirements represent the “how” and “when” of the IDEA</a:t>
            </a:r>
          </a:p>
          <a:p>
            <a:r>
              <a:rPr lang="en-US" altLang="en-US" sz="3600" dirty="0">
                <a:latin typeface="Times New Roman" panose="02020603050405020304" pitchFamily="18" charset="0"/>
                <a:ea typeface="ヒラギノ角ゴ ProN W3" charset="-128"/>
                <a:cs typeface="Times New Roman" panose="02020603050405020304" pitchFamily="18" charset="0"/>
              </a:rPr>
              <a:t>Has the school district complied with the procedures set forth in the law? (</a:t>
            </a:r>
            <a:r>
              <a:rPr lang="en-US" sz="3600" i="1" dirty="0">
                <a:latin typeface="Times New Roman" panose="02020603050405020304" pitchFamily="18" charset="0"/>
                <a:ea typeface="Times New Roman" charset="0"/>
                <a:cs typeface="Times New Roman" panose="02020603050405020304" pitchFamily="18" charset="0"/>
              </a:rPr>
              <a:t>Board of Education</a:t>
            </a:r>
            <a:r>
              <a:rPr lang="en-US" sz="3600" dirty="0">
                <a:latin typeface="Times New Roman" panose="02020603050405020304" pitchFamily="18" charset="0"/>
                <a:ea typeface="Times New Roman" charset="0"/>
                <a:cs typeface="Times New Roman" panose="02020603050405020304" pitchFamily="18" charset="0"/>
              </a:rPr>
              <a:t> v. </a:t>
            </a:r>
            <a:r>
              <a:rPr lang="en-US" sz="3600" i="1" dirty="0">
                <a:latin typeface="Times New Roman" panose="02020603050405020304" pitchFamily="18" charset="0"/>
                <a:ea typeface="Times New Roman" charset="0"/>
                <a:cs typeface="Times New Roman" panose="02020603050405020304" pitchFamily="18" charset="0"/>
              </a:rPr>
              <a:t>Rowley</a:t>
            </a:r>
            <a:r>
              <a:rPr lang="en-US" sz="3600" dirty="0">
                <a:latin typeface="Times New Roman" panose="02020603050405020304" pitchFamily="18" charset="0"/>
                <a:ea typeface="Times New Roman" charset="0"/>
                <a:cs typeface="Times New Roman" panose="02020603050405020304" pitchFamily="18" charset="0"/>
              </a:rPr>
              <a:t>, 1982)</a:t>
            </a:r>
            <a:endParaRPr lang="en-US" altLang="en-US" sz="3600" dirty="0">
              <a:latin typeface="Times New Roman" panose="02020603050405020304" pitchFamily="18" charset="0"/>
              <a:ea typeface="ヒラギノ角ゴ ProN W3" charset="-128"/>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17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325563"/>
          </a:xfrm>
        </p:spPr>
        <p:txBody>
          <a:bodyPr>
            <a:normAutofit/>
          </a:bodyPr>
          <a:lstStyle/>
          <a:p>
            <a:pPr algn="ctr"/>
            <a:r>
              <a:rPr lang="en-US" sz="6600" dirty="0">
                <a:latin typeface="Times New Roman" panose="02020603050405020304" pitchFamily="18" charset="0"/>
                <a:cs typeface="Times New Roman" panose="02020603050405020304" pitchFamily="18" charset="0"/>
              </a:rPr>
              <a:t>Substantive Dimension</a:t>
            </a:r>
          </a:p>
        </p:txBody>
      </p:sp>
      <p:sp>
        <p:nvSpPr>
          <p:cNvPr id="5" name="Content Placeholder 4"/>
          <p:cNvSpPr>
            <a:spLocks noGrp="1"/>
          </p:cNvSpPr>
          <p:nvPr>
            <p:ph idx="1"/>
          </p:nvPr>
        </p:nvSpPr>
        <p:spPr>
          <a:xfrm>
            <a:off x="225878" y="1325563"/>
            <a:ext cx="11740243" cy="5314269"/>
          </a:xfrm>
        </p:spPr>
        <p:txBody>
          <a:bodyPr>
            <a:noAutofit/>
          </a:bodyPr>
          <a:lstStyle/>
          <a:p>
            <a:r>
              <a:rPr lang="en-US" sz="3600" dirty="0">
                <a:latin typeface="Times New Roman" panose="02020603050405020304" pitchFamily="18" charset="0"/>
                <a:cs typeface="Times New Roman" panose="02020603050405020304" pitchFamily="18" charset="0"/>
              </a:rPr>
              <a:t>The substantive requirements of IDEA refer to a school districts obligation to provide a FAPE that designed to lead to student progress. </a:t>
            </a:r>
          </a:p>
          <a:p>
            <a:r>
              <a:rPr lang="en-US" sz="3600" dirty="0">
                <a:latin typeface="Times New Roman" panose="02020603050405020304" pitchFamily="18" charset="0"/>
                <a:cs typeface="Times New Roman" panose="02020603050405020304" pitchFamily="18" charset="0"/>
              </a:rPr>
              <a:t>Substantive requirements represent the “what” of the IDEA</a:t>
            </a:r>
            <a:endParaRPr lang="en-US" sz="3600" b="1" dirty="0">
              <a:latin typeface="Times New Roman" panose="02020603050405020304" pitchFamily="18" charset="0"/>
              <a:ea typeface="Times New Roman" charset="0"/>
              <a:cs typeface="Times New Roman" panose="02020603050405020304" pitchFamily="18" charset="0"/>
            </a:endParaRPr>
          </a:p>
          <a:p>
            <a:r>
              <a:rPr lang="en-US" sz="3600" dirty="0">
                <a:latin typeface="Times New Roman" panose="02020603050405020304" pitchFamily="18" charset="0"/>
                <a:ea typeface="Times New Roman" charset="0"/>
                <a:cs typeface="Times New Roman" panose="02020603050405020304" pitchFamily="18" charset="0"/>
              </a:rPr>
              <a:t>Is a student’s IEP “reasonably calculated to enable the child to make </a:t>
            </a:r>
            <a:r>
              <a:rPr lang="en-US" sz="3600" b="1" dirty="0">
                <a:solidFill>
                  <a:srgbClr val="C00000"/>
                </a:solidFill>
                <a:latin typeface="Times New Roman" panose="02020603050405020304" pitchFamily="18" charset="0"/>
                <a:ea typeface="Times New Roman" charset="0"/>
                <a:cs typeface="Times New Roman" panose="02020603050405020304" pitchFamily="18" charset="0"/>
              </a:rPr>
              <a:t>progress</a:t>
            </a:r>
            <a:r>
              <a:rPr lang="en-US" sz="3600" dirty="0">
                <a:latin typeface="Times New Roman" panose="02020603050405020304" pitchFamily="18" charset="0"/>
                <a:ea typeface="Times New Roman" charset="0"/>
                <a:cs typeface="Times New Roman" panose="02020603050405020304" pitchFamily="18" charset="0"/>
              </a:rPr>
              <a:t> appropriate in light of his circumstances.” (</a:t>
            </a:r>
            <a:r>
              <a:rPr lang="en-US" sz="3600" i="1" dirty="0" err="1">
                <a:latin typeface="Times New Roman" panose="02020603050405020304" pitchFamily="18" charset="0"/>
                <a:ea typeface="Times New Roman" charset="0"/>
                <a:cs typeface="Times New Roman" panose="02020603050405020304" pitchFamily="18" charset="0"/>
              </a:rPr>
              <a:t>Endrew</a:t>
            </a:r>
            <a:r>
              <a:rPr lang="en-US" sz="3600" i="1" dirty="0">
                <a:latin typeface="Times New Roman" panose="02020603050405020304" pitchFamily="18" charset="0"/>
                <a:ea typeface="Times New Roman" charset="0"/>
                <a:cs typeface="Times New Roman" panose="02020603050405020304" pitchFamily="18" charset="0"/>
              </a:rPr>
              <a:t> F</a:t>
            </a:r>
            <a:r>
              <a:rPr lang="en-US" sz="3600" dirty="0">
                <a:latin typeface="Times New Roman" panose="02020603050405020304" pitchFamily="18" charset="0"/>
                <a:ea typeface="Times New Roman" charset="0"/>
                <a:cs typeface="Times New Roman" panose="02020603050405020304" pitchFamily="18" charset="0"/>
              </a:rPr>
              <a:t>. v. </a:t>
            </a:r>
            <a:r>
              <a:rPr lang="en-US" sz="3600" i="1" dirty="0">
                <a:latin typeface="Times New Roman" panose="02020603050405020304" pitchFamily="18" charset="0"/>
                <a:ea typeface="Times New Roman" charset="0"/>
                <a:cs typeface="Times New Roman" panose="02020603050405020304" pitchFamily="18" charset="0"/>
              </a:rPr>
              <a:t>Douglas County School District </a:t>
            </a:r>
            <a:r>
              <a:rPr lang="en-US" sz="3600" dirty="0">
                <a:latin typeface="Times New Roman" panose="02020603050405020304" pitchFamily="18" charset="0"/>
                <a:ea typeface="Times New Roman" charset="0"/>
                <a:cs typeface="Times New Roman" panose="02020603050405020304" pitchFamily="18" charset="0"/>
              </a:rPr>
              <a:t>(2017).</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6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95A3-60AA-2DED-79DF-DAC4C268932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We Will Do Today</a:t>
            </a:r>
            <a:endParaRPr lang="en-US" dirty="0"/>
          </a:p>
        </p:txBody>
      </p:sp>
      <p:graphicFrame>
        <p:nvGraphicFramePr>
          <p:cNvPr id="5" name="Table 5">
            <a:extLst>
              <a:ext uri="{FF2B5EF4-FFF2-40B4-BE49-F238E27FC236}">
                <a16:creationId xmlns:a16="http://schemas.microsoft.com/office/drawing/2014/main" id="{D0E1A116-49EB-3890-5A35-81BB1E73F3AE}"/>
              </a:ext>
            </a:extLst>
          </p:cNvPr>
          <p:cNvGraphicFramePr>
            <a:graphicFrameLocks noGrp="1"/>
          </p:cNvGraphicFramePr>
          <p:nvPr>
            <p:ph idx="1"/>
            <p:extLst>
              <p:ext uri="{D42A27DB-BD31-4B8C-83A1-F6EECF244321}">
                <p14:modId xmlns:p14="http://schemas.microsoft.com/office/powerpoint/2010/main" val="1726028332"/>
              </p:ext>
            </p:extLst>
          </p:nvPr>
        </p:nvGraphicFramePr>
        <p:xfrm>
          <a:off x="655906" y="1448972"/>
          <a:ext cx="10880188" cy="4909624"/>
        </p:xfrm>
        <a:graphic>
          <a:graphicData uri="http://schemas.openxmlformats.org/drawingml/2006/table">
            <a:tbl>
              <a:tblPr firstRow="1" bandRow="1">
                <a:tableStyleId>{5C22544A-7EE6-4342-B048-85BDC9FD1C3A}</a:tableStyleId>
              </a:tblPr>
              <a:tblGrid>
                <a:gridCol w="5440094">
                  <a:extLst>
                    <a:ext uri="{9D8B030D-6E8A-4147-A177-3AD203B41FA5}">
                      <a16:colId xmlns:a16="http://schemas.microsoft.com/office/drawing/2014/main" val="3037053623"/>
                    </a:ext>
                  </a:extLst>
                </a:gridCol>
                <a:gridCol w="5440094">
                  <a:extLst>
                    <a:ext uri="{9D8B030D-6E8A-4147-A177-3AD203B41FA5}">
                      <a16:colId xmlns:a16="http://schemas.microsoft.com/office/drawing/2014/main" val="431822783"/>
                    </a:ext>
                  </a:extLst>
                </a:gridCol>
              </a:tblGrid>
              <a:tr h="613703">
                <a:tc>
                  <a:txBody>
                    <a:bodyPr/>
                    <a:lstStyle/>
                    <a:p>
                      <a:pPr algn="ctr"/>
                      <a:r>
                        <a:rPr lang="en-US" dirty="0"/>
                        <a:t>Time</a:t>
                      </a:r>
                    </a:p>
                  </a:txBody>
                  <a:tcPr/>
                </a:tc>
                <a:tc>
                  <a:txBody>
                    <a:bodyPr/>
                    <a:lstStyle/>
                    <a:p>
                      <a:pPr algn="ctr"/>
                      <a:r>
                        <a:rPr lang="en-US" dirty="0"/>
                        <a:t>Content</a:t>
                      </a:r>
                    </a:p>
                  </a:txBody>
                  <a:tcPr/>
                </a:tc>
                <a:extLst>
                  <a:ext uri="{0D108BD9-81ED-4DB2-BD59-A6C34878D82A}">
                    <a16:rowId xmlns:a16="http://schemas.microsoft.com/office/drawing/2014/main" val="1324266815"/>
                  </a:ext>
                </a:extLst>
              </a:tr>
              <a:tr h="613703">
                <a:tc>
                  <a:txBody>
                    <a:bodyPr/>
                    <a:lstStyle/>
                    <a:p>
                      <a:r>
                        <a:rPr lang="en-US" dirty="0"/>
                        <a:t>9:00 – 10:00</a:t>
                      </a:r>
                    </a:p>
                  </a:txBody>
                  <a:tcPr/>
                </a:tc>
                <a:tc>
                  <a:txBody>
                    <a:bodyPr/>
                    <a:lstStyle/>
                    <a:p>
                      <a:r>
                        <a:rPr lang="en-US" dirty="0"/>
                        <a:t>Lessons from due process hearings-FAPE</a:t>
                      </a:r>
                    </a:p>
                  </a:txBody>
                  <a:tcPr/>
                </a:tc>
                <a:extLst>
                  <a:ext uri="{0D108BD9-81ED-4DB2-BD59-A6C34878D82A}">
                    <a16:rowId xmlns:a16="http://schemas.microsoft.com/office/drawing/2014/main" val="476205692"/>
                  </a:ext>
                </a:extLst>
              </a:tr>
              <a:tr h="613703">
                <a:tc>
                  <a:txBody>
                    <a:bodyPr/>
                    <a:lstStyle/>
                    <a:p>
                      <a:r>
                        <a:rPr lang="en-US" dirty="0"/>
                        <a:t>10:00 – 10:15</a:t>
                      </a:r>
                    </a:p>
                  </a:txBody>
                  <a:tcPr/>
                </a:tc>
                <a:tc>
                  <a:txBody>
                    <a:bodyPr/>
                    <a:lstStyle/>
                    <a:p>
                      <a:r>
                        <a:rPr lang="en-US" dirty="0"/>
                        <a:t>Break</a:t>
                      </a:r>
                    </a:p>
                  </a:txBody>
                  <a:tcPr/>
                </a:tc>
                <a:extLst>
                  <a:ext uri="{0D108BD9-81ED-4DB2-BD59-A6C34878D82A}">
                    <a16:rowId xmlns:a16="http://schemas.microsoft.com/office/drawing/2014/main" val="2842290167"/>
                  </a:ext>
                </a:extLst>
              </a:tr>
              <a:tr h="613703">
                <a:tc>
                  <a:txBody>
                    <a:bodyPr/>
                    <a:lstStyle/>
                    <a:p>
                      <a:r>
                        <a:rPr lang="en-US" dirty="0"/>
                        <a:t>10:15 – 12:00</a:t>
                      </a:r>
                    </a:p>
                  </a:txBody>
                  <a:tcPr/>
                </a:tc>
                <a:tc>
                  <a:txBody>
                    <a:bodyPr/>
                    <a:lstStyle/>
                    <a:p>
                      <a:r>
                        <a:rPr lang="en-US" dirty="0"/>
                        <a:t>Lessons from due process hearings-FAPE &amp; Behavior</a:t>
                      </a:r>
                    </a:p>
                  </a:txBody>
                  <a:tcPr/>
                </a:tc>
                <a:extLst>
                  <a:ext uri="{0D108BD9-81ED-4DB2-BD59-A6C34878D82A}">
                    <a16:rowId xmlns:a16="http://schemas.microsoft.com/office/drawing/2014/main" val="4289698141"/>
                  </a:ext>
                </a:extLst>
              </a:tr>
              <a:tr h="613703">
                <a:tc>
                  <a:txBody>
                    <a:bodyPr/>
                    <a:lstStyle/>
                    <a:p>
                      <a:r>
                        <a:rPr lang="en-US" dirty="0"/>
                        <a:t>12:00 – 1:00</a:t>
                      </a:r>
                    </a:p>
                  </a:txBody>
                  <a:tcPr/>
                </a:tc>
                <a:tc>
                  <a:txBody>
                    <a:bodyPr/>
                    <a:lstStyle/>
                    <a:p>
                      <a:r>
                        <a:rPr lang="en-US" dirty="0"/>
                        <a:t>Lunch</a:t>
                      </a:r>
                    </a:p>
                  </a:txBody>
                  <a:tcPr/>
                </a:tc>
                <a:extLst>
                  <a:ext uri="{0D108BD9-81ED-4DB2-BD59-A6C34878D82A}">
                    <a16:rowId xmlns:a16="http://schemas.microsoft.com/office/drawing/2014/main" val="2988381346"/>
                  </a:ext>
                </a:extLst>
              </a:tr>
              <a:tr h="613703">
                <a:tc>
                  <a:txBody>
                    <a:bodyPr/>
                    <a:lstStyle/>
                    <a:p>
                      <a:r>
                        <a:rPr lang="en-US" dirty="0"/>
                        <a:t>1:00 – 2:15</a:t>
                      </a:r>
                    </a:p>
                  </a:txBody>
                  <a:tcPr/>
                </a:tc>
                <a:tc>
                  <a:txBody>
                    <a:bodyPr/>
                    <a:lstStyle/>
                    <a:p>
                      <a:r>
                        <a:rPr lang="en-US" dirty="0"/>
                        <a:t>Behavior plans</a:t>
                      </a:r>
                    </a:p>
                  </a:txBody>
                  <a:tcPr/>
                </a:tc>
                <a:extLst>
                  <a:ext uri="{0D108BD9-81ED-4DB2-BD59-A6C34878D82A}">
                    <a16:rowId xmlns:a16="http://schemas.microsoft.com/office/drawing/2014/main" val="2816666821"/>
                  </a:ext>
                </a:extLst>
              </a:tr>
              <a:tr h="613703">
                <a:tc>
                  <a:txBody>
                    <a:bodyPr/>
                    <a:lstStyle/>
                    <a:p>
                      <a:r>
                        <a:rPr lang="en-US" dirty="0"/>
                        <a:t>2:15 – 2:30</a:t>
                      </a:r>
                    </a:p>
                  </a:txBody>
                  <a:tcPr/>
                </a:tc>
                <a:tc>
                  <a:txBody>
                    <a:bodyPr/>
                    <a:lstStyle/>
                    <a:p>
                      <a:r>
                        <a:rPr lang="en-US" dirty="0"/>
                        <a:t>Break</a:t>
                      </a:r>
                    </a:p>
                  </a:txBody>
                  <a:tcPr/>
                </a:tc>
                <a:extLst>
                  <a:ext uri="{0D108BD9-81ED-4DB2-BD59-A6C34878D82A}">
                    <a16:rowId xmlns:a16="http://schemas.microsoft.com/office/drawing/2014/main" val="1578252856"/>
                  </a:ext>
                </a:extLst>
              </a:tr>
              <a:tr h="613703">
                <a:tc>
                  <a:txBody>
                    <a:bodyPr/>
                    <a:lstStyle/>
                    <a:p>
                      <a:r>
                        <a:rPr lang="en-US" dirty="0"/>
                        <a:t>2:30 – 3:30</a:t>
                      </a:r>
                    </a:p>
                  </a:txBody>
                  <a:tcPr/>
                </a:tc>
                <a:tc>
                  <a:txBody>
                    <a:bodyPr/>
                    <a:lstStyle/>
                    <a:p>
                      <a:r>
                        <a:rPr lang="en-US" dirty="0"/>
                        <a:t>Discipline</a:t>
                      </a:r>
                    </a:p>
                  </a:txBody>
                  <a:tcPr/>
                </a:tc>
                <a:extLst>
                  <a:ext uri="{0D108BD9-81ED-4DB2-BD59-A6C34878D82A}">
                    <a16:rowId xmlns:a16="http://schemas.microsoft.com/office/drawing/2014/main" val="2105337370"/>
                  </a:ext>
                </a:extLst>
              </a:tr>
            </a:tbl>
          </a:graphicData>
        </a:graphic>
      </p:graphicFrame>
    </p:spTree>
    <p:extLst>
      <p:ext uri="{BB962C8B-B14F-4D97-AF65-F5344CB8AC3E}">
        <p14:creationId xmlns:p14="http://schemas.microsoft.com/office/powerpoint/2010/main" val="309376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6F02-BF66-5DD1-5524-B95FE9131E47}"/>
              </a:ext>
            </a:extLst>
          </p:cNvPr>
          <p:cNvSpPr>
            <a:spLocks noGrp="1"/>
          </p:cNvSpPr>
          <p:nvPr>
            <p:ph type="title"/>
          </p:nvPr>
        </p:nvSpPr>
        <p:spPr/>
        <p:txBody>
          <a:bodyPr>
            <a:noAutofit/>
          </a:bodyPr>
          <a:lstStyle/>
          <a:p>
            <a:pPr algn="ctr"/>
            <a:r>
              <a:rPr lang="en-US" sz="4800" dirty="0">
                <a:latin typeface="Times New Roman" panose="02020603050405020304" pitchFamily="18" charset="0"/>
                <a:cs typeface="Times New Roman" panose="02020603050405020304" pitchFamily="18" charset="0"/>
              </a:rPr>
              <a:t>Individuals with Disabilities Education Improvement Act of 2004</a:t>
            </a:r>
          </a:p>
        </p:txBody>
      </p:sp>
      <p:sp>
        <p:nvSpPr>
          <p:cNvPr id="3" name="Content Placeholder 2">
            <a:extLst>
              <a:ext uri="{FF2B5EF4-FFF2-40B4-BE49-F238E27FC236}">
                <a16:creationId xmlns:a16="http://schemas.microsoft.com/office/drawing/2014/main" id="{3B1B6EF0-BCCE-2D0D-4505-EB61B2137B3F}"/>
              </a:ext>
            </a:extLst>
          </p:cNvPr>
          <p:cNvSpPr>
            <a:spLocks noGrp="1"/>
          </p:cNvSpPr>
          <p:nvPr>
            <p:ph idx="1"/>
          </p:nvPr>
        </p:nvSpPr>
        <p:spPr>
          <a:xfrm>
            <a:off x="613996" y="1842867"/>
            <a:ext cx="10964007" cy="4839286"/>
          </a:xfrm>
        </p:spPr>
        <p:txBody>
          <a:bodyPr>
            <a:noAutofit/>
          </a:bodyPr>
          <a:lstStyle/>
          <a:p>
            <a:r>
              <a:rPr lang="en-US" sz="3200" dirty="0">
                <a:latin typeface="Times New Roman" panose="02020603050405020304" pitchFamily="18" charset="0"/>
                <a:cs typeface="Times New Roman" panose="02020603050405020304" pitchFamily="18" charset="0"/>
              </a:rPr>
              <a:t>A hearing officer makes his/her decision “on substantive grounds based on a determination of whether a student received a free appropriate public education” (20 U.S.C.§ 1415(f)(3)(</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“In matters alleging a procedural violation, a hearing officer may only find that a child did not receive a fee appropriate public education if the procedural violation resulted in substantive harm” (20 U.S.C.§ 1415(f)(3)(</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Harmless Error Exception</a:t>
            </a:r>
          </a:p>
        </p:txBody>
      </p:sp>
    </p:spTree>
    <p:extLst>
      <p:ext uri="{BB962C8B-B14F-4D97-AF65-F5344CB8AC3E}">
        <p14:creationId xmlns:p14="http://schemas.microsoft.com/office/powerpoint/2010/main" val="36263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90A0-B1A9-7377-671C-2888A7AAF88B}"/>
              </a:ext>
            </a:extLst>
          </p:cNvPr>
          <p:cNvSpPr>
            <a:spLocks noGrp="1"/>
          </p:cNvSpPr>
          <p:nvPr>
            <p:ph type="title"/>
          </p:nvPr>
        </p:nvSpPr>
        <p:spPr/>
        <p:txBody>
          <a:bodyPr>
            <a:noAutofit/>
          </a:bodyPr>
          <a:lstStyle/>
          <a:p>
            <a:pPr algn="ctr"/>
            <a:r>
              <a:rPr lang="en-US" sz="6000" dirty="0">
                <a:latin typeface="Times New Roman" panose="02020603050405020304" pitchFamily="18" charset="0"/>
                <a:cs typeface="Times New Roman" panose="02020603050405020304" pitchFamily="18" charset="0"/>
              </a:rPr>
              <a:t>The Most Serious Procedural Violations</a:t>
            </a:r>
          </a:p>
        </p:txBody>
      </p:sp>
      <p:sp>
        <p:nvSpPr>
          <p:cNvPr id="3" name="Content Placeholder 2">
            <a:extLst>
              <a:ext uri="{FF2B5EF4-FFF2-40B4-BE49-F238E27FC236}">
                <a16:creationId xmlns:a16="http://schemas.microsoft.com/office/drawing/2014/main" id="{967A0A65-8185-971C-DCB2-821D67FDC250}"/>
              </a:ext>
            </a:extLst>
          </p:cNvPr>
          <p:cNvSpPr>
            <a:spLocks noGrp="1"/>
          </p:cNvSpPr>
          <p:nvPr>
            <p:ph idx="1"/>
          </p:nvPr>
        </p:nvSpPr>
        <p:spPr>
          <a:xfrm>
            <a:off x="447821" y="1994438"/>
            <a:ext cx="11407295" cy="4743246"/>
          </a:xfrm>
        </p:spPr>
        <p:txBody>
          <a:bodyPr>
            <a:noAutofit/>
          </a:bodyPr>
          <a:lstStyle/>
          <a:p>
            <a:r>
              <a:rPr lang="en-US" sz="3200" dirty="0">
                <a:latin typeface="Times New Roman" panose="02020603050405020304" pitchFamily="18" charset="0"/>
                <a:cs typeface="Times New Roman" panose="02020603050405020304" pitchFamily="18" charset="0"/>
              </a:rPr>
              <a:t>“In matters alleging a procedural violation, a hearing officer may only find that a child did not receive a FAPE if the procedural inadequacies –</a:t>
            </a:r>
          </a:p>
          <a:p>
            <a:pPr marL="457200" lvl="1" indent="0">
              <a:buNone/>
            </a:pP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Impeded the child’s right to a FAPE</a:t>
            </a:r>
          </a:p>
          <a:p>
            <a:pPr marL="457200" lvl="1" indent="0">
              <a:buNone/>
            </a:pPr>
            <a:r>
              <a:rPr lang="en-US" sz="3200" dirty="0">
                <a:latin typeface="Times New Roman" panose="02020603050405020304" pitchFamily="18" charset="0"/>
                <a:cs typeface="Times New Roman" panose="02020603050405020304" pitchFamily="18" charset="0"/>
              </a:rPr>
              <a:t>(ii) Significantly impeded the opportunity to participate in the decision-making process regarding the provision of a FAPE to the parent’s child; or</a:t>
            </a:r>
          </a:p>
          <a:p>
            <a:pPr marL="457200" lvl="1" indent="0">
              <a:buNone/>
            </a:pPr>
            <a:r>
              <a:rPr lang="en-US" sz="3200" dirty="0">
                <a:latin typeface="Times New Roman" panose="02020603050405020304" pitchFamily="18" charset="0"/>
                <a:cs typeface="Times New Roman" panose="02020603050405020304" pitchFamily="18" charset="0"/>
              </a:rPr>
              <a:t>(iii) Caused a deprivation of educational benefit.”</a:t>
            </a:r>
          </a:p>
          <a:p>
            <a:pPr marL="457200" lvl="1" indent="0">
              <a:buNone/>
            </a:pPr>
            <a:endParaRPr lang="en-US" sz="3200" dirty="0">
              <a:latin typeface="Times New Roman" panose="02020603050405020304" pitchFamily="18" charset="0"/>
              <a:cs typeface="Times New Roman" panose="02020603050405020304" pitchFamily="18" charset="0"/>
            </a:endParaRPr>
          </a:p>
          <a:p>
            <a:pPr marL="457200" lvl="1" indent="0">
              <a:buNone/>
            </a:pPr>
            <a:r>
              <a:rPr lang="en-US" sz="3200" dirty="0">
                <a:latin typeface="Times New Roman" panose="02020603050405020304" pitchFamily="18" charset="0"/>
                <a:cs typeface="Times New Roman" panose="02020603050405020304" pitchFamily="18" charset="0"/>
              </a:rPr>
              <a:t>34 C.F.R. § 513(a)(2)(</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-iii)</a:t>
            </a:r>
          </a:p>
          <a:p>
            <a:pPr lvl="1"/>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006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58AE-0A49-253A-CF7F-F02F575CFE2D}"/>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What Does this Mean?</a:t>
            </a:r>
          </a:p>
        </p:txBody>
      </p:sp>
      <p:sp>
        <p:nvSpPr>
          <p:cNvPr id="3" name="Content Placeholder 2">
            <a:extLst>
              <a:ext uri="{FF2B5EF4-FFF2-40B4-BE49-F238E27FC236}">
                <a16:creationId xmlns:a16="http://schemas.microsoft.com/office/drawing/2014/main" id="{31CFA202-D514-DFAC-31B2-B0CCEDC391E2}"/>
              </a:ext>
            </a:extLst>
          </p:cNvPr>
          <p:cNvSpPr>
            <a:spLocks noGrp="1"/>
          </p:cNvSpPr>
          <p:nvPr>
            <p:ph idx="1"/>
          </p:nvPr>
        </p:nvSpPr>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A hearing officer must ask:</a:t>
            </a:r>
          </a:p>
          <a:p>
            <a:pPr marL="0" indent="0">
              <a:buNone/>
            </a:pPr>
            <a:endParaRPr lang="en-US" sz="4000" dirty="0">
              <a:latin typeface="Times New Roman" panose="02020603050405020304" pitchFamily="18" charset="0"/>
              <a:cs typeface="Times New Roman" panose="02020603050405020304" pitchFamily="18" charset="0"/>
            </a:endParaRPr>
          </a:p>
          <a:p>
            <a:pPr marL="514350" indent="-514350">
              <a:buAutoNum type="arabicPeriod"/>
            </a:pPr>
            <a:r>
              <a:rPr lang="en-US" sz="4000" dirty="0">
                <a:latin typeface="Times New Roman" panose="02020603050405020304" pitchFamily="18" charset="0"/>
                <a:cs typeface="Times New Roman" panose="02020603050405020304" pitchFamily="18" charset="0"/>
              </a:rPr>
              <a:t>Did the school commit a procedural error?</a:t>
            </a:r>
          </a:p>
          <a:p>
            <a:pPr marL="0" indent="0">
              <a:buNone/>
            </a:pPr>
            <a:endParaRPr lang="en-US" sz="4000" dirty="0">
              <a:latin typeface="Times New Roman" panose="02020603050405020304" pitchFamily="18" charset="0"/>
              <a:cs typeface="Times New Roman" panose="02020603050405020304" pitchFamily="18" charset="0"/>
            </a:endParaRPr>
          </a:p>
          <a:p>
            <a:pPr marL="514350" indent="-514350">
              <a:buFont typeface="+mj-lt"/>
              <a:buAutoNum type="arabicPeriod" startAt="2"/>
            </a:pPr>
            <a:r>
              <a:rPr lang="en-US" sz="4000" dirty="0">
                <a:latin typeface="Times New Roman" panose="02020603050405020304" pitchFamily="18" charset="0"/>
                <a:cs typeface="Times New Roman" panose="02020603050405020304" pitchFamily="18" charset="0"/>
              </a:rPr>
              <a:t>Did the procedural error cause substantive harm?</a:t>
            </a:r>
          </a:p>
          <a:p>
            <a:pPr marL="0" indent="0">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554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87037"/>
            <a:ext cx="11824854" cy="990600"/>
          </a:xfrm>
        </p:spPr>
        <p:txBody>
          <a:bodyPr>
            <a:noAutofit/>
          </a:bodyPr>
          <a:lstStyle/>
          <a:p>
            <a:pPr algn="ctr"/>
            <a:r>
              <a:rPr lang="en-US" sz="6000" dirty="0">
                <a:solidFill>
                  <a:schemeClr val="tx1"/>
                </a:solidFill>
                <a:latin typeface="Times New Roman" charset="0"/>
                <a:ea typeface="Times New Roman" charset="0"/>
                <a:cs typeface="Times New Roman" charset="0"/>
              </a:rPr>
              <a:t>Implementation Dimension</a:t>
            </a:r>
          </a:p>
        </p:txBody>
      </p:sp>
      <p:sp>
        <p:nvSpPr>
          <p:cNvPr id="3" name="Text Placeholder 2"/>
          <p:cNvSpPr>
            <a:spLocks noGrp="1"/>
          </p:cNvSpPr>
          <p:nvPr>
            <p:ph type="body" idx="1"/>
          </p:nvPr>
        </p:nvSpPr>
        <p:spPr>
          <a:xfrm>
            <a:off x="200891" y="1383407"/>
            <a:ext cx="11807536" cy="5287556"/>
          </a:xfrm>
        </p:spPr>
        <p:txBody>
          <a:bodyPr>
            <a:normAutofit lnSpcReduction="10000"/>
          </a:bodyPr>
          <a:lstStyle/>
          <a:p>
            <a:r>
              <a:rPr lang="en-US" sz="4000" dirty="0">
                <a:latin typeface="Times New Roman" panose="02020603050405020304" pitchFamily="18" charset="0"/>
                <a:ea typeface="Times New Roman" charset="0"/>
                <a:cs typeface="Times New Roman" panose="02020603050405020304" pitchFamily="18" charset="0"/>
              </a:rPr>
              <a:t>In failure to implement cases, parents have asserted that a school district has denied FAPE, based on the claim that the school district failed to partially or fully implement their child’s IEP.</a:t>
            </a:r>
          </a:p>
          <a:p>
            <a:endParaRPr lang="en-US" sz="4000" dirty="0">
              <a:latin typeface="Times New Roman" panose="02020603050405020304" pitchFamily="18" charset="0"/>
              <a:ea typeface="Times New Roman"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“Implementation focuses simply on whether the services in the IEP have actually been provided…FAPE issues involve what should have been done, implementation issues involve what actually was done” </a:t>
            </a:r>
            <a:r>
              <a:rPr lang="en-US" sz="4000" i="1" dirty="0">
                <a:latin typeface="Times New Roman" panose="02020603050405020304" pitchFamily="18" charset="0"/>
                <a:cs typeface="Times New Roman" panose="02020603050405020304" pitchFamily="18" charset="0"/>
              </a:rPr>
              <a:t>(M.S. v. Utah School for the Deaf and Blind</a:t>
            </a:r>
            <a:r>
              <a:rPr lang="en-US" sz="4000" dirty="0">
                <a:latin typeface="Times New Roman" panose="02020603050405020304" pitchFamily="18" charset="0"/>
                <a:cs typeface="Times New Roman" panose="02020603050405020304" pitchFamily="18" charset="0"/>
              </a:rPr>
              <a:t>, 2017, p. 6).</a:t>
            </a:r>
          </a:p>
          <a:p>
            <a:pPr marL="0" indent="0">
              <a:buNone/>
            </a:pPr>
            <a:endParaRPr lang="en-US" sz="40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1146194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79" y="435362"/>
            <a:ext cx="11758642" cy="990600"/>
          </a:xfrm>
        </p:spPr>
        <p:txBody>
          <a:bodyPr>
            <a:noAutofit/>
          </a:bodyPr>
          <a:lstStyle/>
          <a:p>
            <a:pPr algn="ctr"/>
            <a:r>
              <a:rPr lang="en-US" sz="6000" dirty="0">
                <a:solidFill>
                  <a:schemeClr val="tx1"/>
                </a:solidFill>
                <a:latin typeface="Times New Roman" charset="0"/>
                <a:ea typeface="Times New Roman" charset="0"/>
                <a:cs typeface="Times New Roman" charset="0"/>
              </a:rPr>
              <a:t>Materiality-Alone Approach in Implementation Litigation</a:t>
            </a:r>
          </a:p>
        </p:txBody>
      </p:sp>
      <p:sp>
        <p:nvSpPr>
          <p:cNvPr id="3" name="Text Placeholder 2"/>
          <p:cNvSpPr>
            <a:spLocks noGrp="1"/>
          </p:cNvSpPr>
          <p:nvPr>
            <p:ph type="body" idx="1"/>
          </p:nvPr>
        </p:nvSpPr>
        <p:spPr>
          <a:xfrm>
            <a:off x="216679" y="2002346"/>
            <a:ext cx="11758642" cy="4301837"/>
          </a:xfrm>
        </p:spPr>
        <p:txBody>
          <a:bodyPr>
            <a:noAutofit/>
          </a:bodyPr>
          <a:lstStyle/>
          <a:p>
            <a:r>
              <a:rPr lang="en-US" sz="4000" i="1" dirty="0">
                <a:latin typeface="Times New Roman" charset="0"/>
                <a:ea typeface="Times New Roman" charset="0"/>
                <a:cs typeface="Times New Roman" charset="0"/>
              </a:rPr>
              <a:t>Van Duyn v. Baker School District 5J, </a:t>
            </a:r>
            <a:r>
              <a:rPr lang="en-US" sz="4000" dirty="0">
                <a:latin typeface="Times New Roman" charset="0"/>
                <a:ea typeface="Times New Roman" charset="0"/>
                <a:cs typeface="Times New Roman" charset="0"/>
              </a:rPr>
              <a:t>502 F.3d 811  (2007)</a:t>
            </a:r>
          </a:p>
          <a:p>
            <a:pPr lvl="1"/>
            <a:r>
              <a:rPr lang="en-US" sz="3200" dirty="0">
                <a:latin typeface="Times New Roman" charset="0"/>
                <a:ea typeface="Times New Roman" charset="0"/>
                <a:cs typeface="Times New Roman" charset="0"/>
              </a:rPr>
              <a:t>‘We hold that a </a:t>
            </a:r>
            <a:r>
              <a:rPr lang="en-US" sz="3200" b="1" i="1" dirty="0">
                <a:solidFill>
                  <a:srgbClr val="C00000"/>
                </a:solidFill>
                <a:latin typeface="Times New Roman" charset="0"/>
                <a:ea typeface="Times New Roman" charset="0"/>
                <a:cs typeface="Times New Roman" charset="0"/>
              </a:rPr>
              <a:t>material</a:t>
            </a:r>
            <a:r>
              <a:rPr lang="en-US" sz="3200" b="1" dirty="0">
                <a:solidFill>
                  <a:srgbClr val="C00000"/>
                </a:solidFill>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failure to implement an IEP violates the IDEA.’  </a:t>
            </a:r>
          </a:p>
          <a:p>
            <a:pPr lvl="1"/>
            <a:r>
              <a:rPr lang="en-US" sz="3200" dirty="0">
                <a:latin typeface="Times New Roman" charset="0"/>
                <a:ea typeface="Times New Roman" charset="0"/>
                <a:cs typeface="Times New Roman" charset="0"/>
              </a:rPr>
              <a:t>“A material failure occurs when there is more than a minor discrepancy between the services a school provides to a disabled child and the services required by the child's IEP. . .” </a:t>
            </a:r>
          </a:p>
          <a:p>
            <a:pPr lvl="1"/>
            <a:r>
              <a:rPr lang="en-US" sz="3200" dirty="0">
                <a:latin typeface="Times New Roman" charset="0"/>
                <a:ea typeface="Times New Roman" charset="0"/>
                <a:cs typeface="Times New Roman" charset="0"/>
              </a:rPr>
              <a:t>“[W]e clarify that the materiality standard does not require that the child suffer demonstrable educational harm in order to prevail.”</a:t>
            </a:r>
          </a:p>
        </p:txBody>
      </p:sp>
    </p:spTree>
    <p:extLst>
      <p:ext uri="{BB962C8B-B14F-4D97-AF65-F5344CB8AC3E}">
        <p14:creationId xmlns:p14="http://schemas.microsoft.com/office/powerpoint/2010/main" val="84903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54" y="0"/>
            <a:ext cx="11525692" cy="1325563"/>
          </a:xfrm>
        </p:spPr>
        <p:txBody>
          <a:bodyPr>
            <a:noAutofit/>
          </a:bodyPr>
          <a:lstStyle/>
          <a:p>
            <a:pPr algn="ctr"/>
            <a:r>
              <a:rPr lang="en-US" sz="6000" dirty="0">
                <a:solidFill>
                  <a:schemeClr val="tx1"/>
                </a:solidFill>
                <a:latin typeface="Times New Roman" charset="0"/>
                <a:ea typeface="Times New Roman" charset="0"/>
                <a:cs typeface="Times New Roman" charset="0"/>
              </a:rPr>
              <a:t>Dissent in </a:t>
            </a:r>
            <a:r>
              <a:rPr lang="en-US" sz="6000" i="1" dirty="0">
                <a:solidFill>
                  <a:schemeClr val="tx1"/>
                </a:solidFill>
                <a:latin typeface="Times New Roman" charset="0"/>
                <a:ea typeface="Times New Roman" charset="0"/>
                <a:cs typeface="Times New Roman" charset="0"/>
              </a:rPr>
              <a:t>Van Duyn</a:t>
            </a:r>
          </a:p>
        </p:txBody>
      </p:sp>
      <p:sp>
        <p:nvSpPr>
          <p:cNvPr id="3" name="Text Placeholder 2"/>
          <p:cNvSpPr>
            <a:spLocks noGrp="1"/>
          </p:cNvSpPr>
          <p:nvPr>
            <p:ph type="body" idx="1"/>
          </p:nvPr>
        </p:nvSpPr>
        <p:spPr>
          <a:xfrm>
            <a:off x="333154" y="1551215"/>
            <a:ext cx="11525692" cy="4332766"/>
          </a:xfrm>
        </p:spPr>
        <p:txBody>
          <a:bodyPr>
            <a:noAutofit/>
          </a:bodyPr>
          <a:lstStyle/>
          <a:p>
            <a:r>
              <a:rPr lang="en-US" sz="3600" dirty="0">
                <a:latin typeface="Times New Roman" charset="0"/>
                <a:ea typeface="Times New Roman" charset="0"/>
                <a:cs typeface="Times New Roman" charset="0"/>
              </a:rPr>
              <a:t>Judges are </a:t>
            </a:r>
            <a:r>
              <a:rPr lang="en-US" sz="3600" b="1" i="1" u="sng" dirty="0">
                <a:solidFill>
                  <a:srgbClr val="C00000"/>
                </a:solidFill>
                <a:latin typeface="Times New Roman" charset="0"/>
                <a:ea typeface="Times New Roman" charset="0"/>
                <a:cs typeface="Times New Roman" charset="0"/>
              </a:rPr>
              <a:t>not in a position </a:t>
            </a:r>
            <a:r>
              <a:rPr lang="en-US" sz="3600" dirty="0">
                <a:latin typeface="Times New Roman" charset="0"/>
                <a:ea typeface="Times New Roman" charset="0"/>
                <a:cs typeface="Times New Roman" charset="0"/>
              </a:rPr>
              <a:t>to determine which parts of an agreed-upon IEP are or are not material.  </a:t>
            </a:r>
            <a:r>
              <a:rPr lang="en-US" sz="3600" b="1" i="1" u="sng" dirty="0">
                <a:solidFill>
                  <a:srgbClr val="C00000"/>
                </a:solidFill>
                <a:latin typeface="Times New Roman" charset="0"/>
                <a:ea typeface="Times New Roman" charset="0"/>
                <a:cs typeface="Times New Roman" charset="0"/>
              </a:rPr>
              <a:t>The IEP Team</a:t>
            </a:r>
            <a:r>
              <a:rPr lang="en-US" sz="3600" dirty="0">
                <a:latin typeface="Times New Roman" charset="0"/>
                <a:ea typeface="Times New Roman" charset="0"/>
                <a:cs typeface="Times New Roman" charset="0"/>
              </a:rPr>
              <a:t>, consisting of experts, teachers, parents, and the student, is </a:t>
            </a:r>
            <a:r>
              <a:rPr lang="en-US" sz="3600" b="1" i="1" u="sng" dirty="0">
                <a:solidFill>
                  <a:srgbClr val="C00000"/>
                </a:solidFill>
                <a:latin typeface="Times New Roman" charset="0"/>
                <a:ea typeface="Times New Roman" charset="0"/>
                <a:cs typeface="Times New Roman" charset="0"/>
              </a:rPr>
              <a:t>the entity equipped to determine the needs of a special education student</a:t>
            </a:r>
            <a:r>
              <a:rPr lang="en-US" sz="3600" dirty="0">
                <a:latin typeface="Times New Roman" charset="0"/>
                <a:ea typeface="Times New Roman" charset="0"/>
                <a:cs typeface="Times New Roman" charset="0"/>
              </a:rPr>
              <a:t>, and the IEP represents this determination.  Although judicial review of the content of an IEP is appropriate when the student or the student's parents challenge the sufficiency of the IEP . . . </a:t>
            </a:r>
            <a:r>
              <a:rPr lang="en-US" sz="3600" b="1" i="1" u="sng" dirty="0">
                <a:solidFill>
                  <a:srgbClr val="C00000"/>
                </a:solidFill>
                <a:latin typeface="Times New Roman" charset="0"/>
                <a:ea typeface="Times New Roman" charset="0"/>
                <a:cs typeface="Times New Roman" charset="0"/>
              </a:rPr>
              <a:t>such review is not appropriate where, as here, all parties have agreed that the content of the IEP provides FAPE</a:t>
            </a:r>
            <a:r>
              <a:rPr lang="en-US" sz="3600" dirty="0">
                <a:latin typeface="Times New Roman" charset="0"/>
                <a:ea typeface="Times New Roman" charset="0"/>
                <a:cs typeface="Times New Roman" charset="0"/>
              </a:rPr>
              <a:t>.</a:t>
            </a:r>
          </a:p>
        </p:txBody>
      </p:sp>
    </p:spTree>
    <p:extLst>
      <p:ext uri="{BB962C8B-B14F-4D97-AF65-F5344CB8AC3E}">
        <p14:creationId xmlns:p14="http://schemas.microsoft.com/office/powerpoint/2010/main" val="1055110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AC73E-754B-4D4D-B6E5-52B5E47F56B9}"/>
              </a:ext>
            </a:extLst>
          </p:cNvPr>
          <p:cNvSpPr>
            <a:spLocks noGrp="1"/>
          </p:cNvSpPr>
          <p:nvPr>
            <p:ph type="ctrTitle"/>
          </p:nvPr>
        </p:nvSpPr>
        <p:spPr>
          <a:xfrm>
            <a:off x="1524000" y="2235200"/>
            <a:ext cx="9144000" cy="2387600"/>
          </a:xfrm>
        </p:spPr>
        <p:txBody>
          <a:bodyPr>
            <a:normAutofit/>
          </a:bodyPr>
          <a:lstStyle/>
          <a:p>
            <a:r>
              <a:rPr lang="en-US" sz="6600" b="1" dirty="0">
                <a:latin typeface="Times New Roman" panose="02020603050405020304" pitchFamily="18" charset="0"/>
                <a:cs typeface="Times New Roman" panose="02020603050405020304" pitchFamily="18" charset="0"/>
              </a:rPr>
              <a:t>The Procedural &amp; Substantive Standard</a:t>
            </a:r>
          </a:p>
        </p:txBody>
      </p:sp>
    </p:spTree>
    <p:extLst>
      <p:ext uri="{BB962C8B-B14F-4D97-AF65-F5344CB8AC3E}">
        <p14:creationId xmlns:p14="http://schemas.microsoft.com/office/powerpoint/2010/main" val="92200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8EFE75E1-DC89-3B44-9883-0BA113533E43}"/>
              </a:ext>
            </a:extLst>
          </p:cNvPr>
          <p:cNvSpPr>
            <a:spLocks noGrp="1"/>
          </p:cNvSpPr>
          <p:nvPr>
            <p:ph type="title"/>
          </p:nvPr>
        </p:nvSpPr>
        <p:spPr>
          <a:xfrm>
            <a:off x="1601216" y="527447"/>
            <a:ext cx="8989567" cy="1143000"/>
          </a:xfrm>
        </p:spPr>
        <p:txBody>
          <a:bodyPr>
            <a:noAutofit/>
          </a:bodyPr>
          <a:lstStyle/>
          <a:p>
            <a:pPr algn="ctr" eaLnBrk="1" hangingPunct="1"/>
            <a:r>
              <a:rPr lang="en-US" altLang="en-US" sz="8000" dirty="0">
                <a:latin typeface="Times New Roman" panose="02020603050405020304" pitchFamily="18" charset="0"/>
                <a:ea typeface="ヒラギノ角ゴ ProN W3" panose="020B0300000000000000" pitchFamily="34" charset="-128"/>
              </a:rPr>
              <a:t>Distinction</a:t>
            </a:r>
          </a:p>
        </p:txBody>
      </p:sp>
      <p:sp>
        <p:nvSpPr>
          <p:cNvPr id="34818" name="Content Placeholder 2">
            <a:extLst>
              <a:ext uri="{FF2B5EF4-FFF2-40B4-BE49-F238E27FC236}">
                <a16:creationId xmlns:a16="http://schemas.microsoft.com/office/drawing/2014/main" id="{20AABD38-AA07-9A4C-A82E-79B6677779E8}"/>
              </a:ext>
            </a:extLst>
          </p:cNvPr>
          <p:cNvSpPr>
            <a:spLocks noGrp="1"/>
          </p:cNvSpPr>
          <p:nvPr>
            <p:ph idx="1"/>
          </p:nvPr>
        </p:nvSpPr>
        <p:spPr>
          <a:xfrm>
            <a:off x="545123" y="1814970"/>
            <a:ext cx="11101754" cy="5309816"/>
          </a:xfrm>
        </p:spPr>
        <p:txBody>
          <a:bodyPr>
            <a:normAutofit/>
          </a:bodyPr>
          <a:lstStyle/>
          <a:p>
            <a:pPr eaLnBrk="1" hangingPunct="1"/>
            <a:r>
              <a:rPr lang="en-US" altLang="en-US" sz="3600" u="sng" dirty="0">
                <a:latin typeface="Times New Roman" panose="02020603050405020304" pitchFamily="18" charset="0"/>
                <a:ea typeface="ＭＳ Ｐゴシック" panose="020B0600070205080204" pitchFamily="34" charset="-128"/>
              </a:rPr>
              <a:t>The Procedural Dimension</a:t>
            </a:r>
            <a:r>
              <a:rPr lang="en-US" altLang="en-US" sz="3600" dirty="0">
                <a:latin typeface="Times New Roman" panose="02020603050405020304" pitchFamily="18" charset="0"/>
                <a:ea typeface="ＭＳ Ｐゴシック" panose="020B0600070205080204" pitchFamily="34" charset="-128"/>
              </a:rPr>
              <a:t>:  Knowing what procedures the law requires and ensuring that those procedures are followed (e.g., the when and how).</a:t>
            </a:r>
          </a:p>
          <a:p>
            <a:pPr eaLnBrk="1" hangingPunct="1"/>
            <a:endParaRPr lang="en-US" altLang="en-US" sz="3600" dirty="0">
              <a:latin typeface="Times New Roman" panose="02020603050405020304" pitchFamily="18" charset="0"/>
              <a:ea typeface="ＭＳ Ｐゴシック" panose="020B0600070205080204" pitchFamily="34" charset="-128"/>
            </a:endParaRPr>
          </a:p>
          <a:p>
            <a:pPr eaLnBrk="1" hangingPunct="1"/>
            <a:r>
              <a:rPr lang="en-US" altLang="en-US" sz="3600" u="sng" dirty="0">
                <a:latin typeface="Times New Roman" panose="02020603050405020304" pitchFamily="18" charset="0"/>
                <a:ea typeface="ＭＳ Ｐゴシック" panose="020B0600070205080204" pitchFamily="34" charset="-128"/>
              </a:rPr>
              <a:t>The Substantive Dimension</a:t>
            </a:r>
            <a:r>
              <a:rPr lang="en-US" altLang="en-US" sz="3600" dirty="0">
                <a:latin typeface="Times New Roman" panose="02020603050405020304" pitchFamily="18" charset="0"/>
                <a:ea typeface="ＭＳ Ｐゴシック" panose="020B0600070205080204" pitchFamily="34" charset="-128"/>
              </a:rPr>
              <a:t>:  Focuses on the adequacy of a student’s IEP in terms of its likely or actual results (e.g., the content of an IEP).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F080-A10E-3D49-BAC6-358B9675577E}"/>
              </a:ext>
            </a:extLst>
          </p:cNvPr>
          <p:cNvSpPr>
            <a:spLocks noGrp="1"/>
          </p:cNvSpPr>
          <p:nvPr>
            <p:ph type="title"/>
          </p:nvPr>
        </p:nvSpPr>
        <p:spPr/>
        <p:txBody>
          <a:bodyPr>
            <a:noAutofit/>
          </a:bodyPr>
          <a:lstStyle/>
          <a:p>
            <a:pPr algn="ctr"/>
            <a:r>
              <a:rPr lang="en-US" sz="4800" dirty="0">
                <a:latin typeface="Times New Roman" panose="02020603050405020304" pitchFamily="18" charset="0"/>
                <a:cs typeface="Times New Roman" panose="02020603050405020304" pitchFamily="18" charset="0"/>
              </a:rPr>
              <a:t>What Have I Found to Be the Most Serious School District Errors?</a:t>
            </a:r>
          </a:p>
        </p:txBody>
      </p:sp>
      <p:sp>
        <p:nvSpPr>
          <p:cNvPr id="3" name="Content Placeholder 2">
            <a:extLst>
              <a:ext uri="{FF2B5EF4-FFF2-40B4-BE49-F238E27FC236}">
                <a16:creationId xmlns:a16="http://schemas.microsoft.com/office/drawing/2014/main" id="{61CF9EA3-13CF-8C4F-84DE-F3482EA941BE}"/>
              </a:ext>
            </a:extLst>
          </p:cNvPr>
          <p:cNvSpPr>
            <a:spLocks noGrp="1"/>
          </p:cNvSpPr>
          <p:nvPr>
            <p:ph idx="1"/>
          </p:nvPr>
        </p:nvSpPr>
        <p:spPr>
          <a:xfrm>
            <a:off x="401443" y="2198513"/>
            <a:ext cx="11418849" cy="4146530"/>
          </a:xfrm>
        </p:spPr>
        <p:txBody>
          <a:bodyPr>
            <a:normAutofit/>
          </a:bodyPr>
          <a:lstStyle/>
          <a:p>
            <a:r>
              <a:rPr lang="en-US" sz="3900" u="sng" dirty="0">
                <a:latin typeface="Times New Roman" panose="02020603050405020304" pitchFamily="18" charset="0"/>
                <a:cs typeface="Times New Roman" panose="02020603050405020304" pitchFamily="18" charset="0"/>
              </a:rPr>
              <a:t>Procedural</a:t>
            </a:r>
          </a:p>
          <a:p>
            <a:pPr lvl="1"/>
            <a:r>
              <a:rPr lang="en-US" sz="3400" dirty="0">
                <a:latin typeface="Times New Roman" panose="02020603050405020304" pitchFamily="18" charset="0"/>
                <a:cs typeface="Times New Roman" panose="02020603050405020304" pitchFamily="18" charset="0"/>
              </a:rPr>
              <a:t>Failing to properly conduct child find activities</a:t>
            </a:r>
          </a:p>
          <a:p>
            <a:pPr lvl="1"/>
            <a:r>
              <a:rPr lang="en-US" sz="3400" dirty="0">
                <a:latin typeface="Times New Roman" panose="02020603050405020304" pitchFamily="18" charset="0"/>
                <a:cs typeface="Times New Roman" panose="02020603050405020304" pitchFamily="18" charset="0"/>
              </a:rPr>
              <a:t>Failing to conduct a full and individualized assessment</a:t>
            </a:r>
          </a:p>
          <a:p>
            <a:pPr lvl="1"/>
            <a:r>
              <a:rPr lang="en-US" sz="3200" dirty="0">
                <a:latin typeface="Times New Roman" panose="02020603050405020304" pitchFamily="18" charset="0"/>
                <a:cs typeface="Times New Roman" panose="02020603050405020304" pitchFamily="18" charset="0"/>
              </a:rPr>
              <a:t>Failing to involve a student’s parents in IEP formulation and monitoring </a:t>
            </a:r>
          </a:p>
          <a:p>
            <a:pPr lvl="1"/>
            <a:r>
              <a:rPr lang="en-US" sz="3400" dirty="0">
                <a:latin typeface="Times New Roman" panose="02020603050405020304" pitchFamily="18" charset="0"/>
                <a:cs typeface="Times New Roman" panose="02020603050405020304" pitchFamily="18" charset="0"/>
              </a:rPr>
              <a:t>Predetermining program and/or placement</a:t>
            </a:r>
          </a:p>
        </p:txBody>
      </p:sp>
    </p:spTree>
    <p:extLst>
      <p:ext uri="{BB962C8B-B14F-4D97-AF65-F5344CB8AC3E}">
        <p14:creationId xmlns:p14="http://schemas.microsoft.com/office/powerpoint/2010/main" val="1157891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29" y="365125"/>
            <a:ext cx="11614825" cy="1325563"/>
          </a:xfrm>
        </p:spPr>
        <p:txBody>
          <a:bodyPr>
            <a:normAutofit/>
          </a:bodyPr>
          <a:lstStyle/>
          <a:p>
            <a:pPr algn="ctr"/>
            <a:r>
              <a:rPr lang="en-US" sz="6000" dirty="0">
                <a:latin typeface="Times New Roman" charset="0"/>
                <a:ea typeface="Times New Roman" charset="0"/>
                <a:cs typeface="Times New Roman" charset="0"/>
              </a:rPr>
              <a:t>Hearing Issues: Child Find</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a:latin typeface="Times New Roman" charset="0"/>
                <a:ea typeface="Times New Roman" charset="0"/>
                <a:cs typeface="Times New Roman" charset="0"/>
              </a:rPr>
              <a:t>Did the school district have a reason to suspect that a student may be eligible under the IDEA?</a:t>
            </a:r>
          </a:p>
          <a:p>
            <a:pPr marL="514350" indent="-514350">
              <a:buFont typeface="+mj-lt"/>
              <a:buAutoNum type="arabicPeriod"/>
            </a:pPr>
            <a:endParaRPr lang="en-US" sz="4000" dirty="0">
              <a:latin typeface="Times New Roman" charset="0"/>
              <a:ea typeface="Times New Roman" charset="0"/>
              <a:cs typeface="Times New Roman" charset="0"/>
            </a:endParaRPr>
          </a:p>
          <a:p>
            <a:pPr marL="514350" indent="-514350">
              <a:buFont typeface="+mj-lt"/>
              <a:buAutoNum type="arabicPeriod"/>
            </a:pPr>
            <a:r>
              <a:rPr lang="en-US" sz="4000" dirty="0">
                <a:latin typeface="Times New Roman" charset="0"/>
                <a:ea typeface="Times New Roman" charset="0"/>
                <a:cs typeface="Times New Roman" charset="0"/>
              </a:rPr>
              <a:t>Did the school district fulfill its evaluation obligations under the IDEA within a reasonable period of time?</a:t>
            </a:r>
          </a:p>
        </p:txBody>
      </p:sp>
    </p:spTree>
    <p:extLst>
      <p:ext uri="{BB962C8B-B14F-4D97-AF65-F5344CB8AC3E}">
        <p14:creationId xmlns:p14="http://schemas.microsoft.com/office/powerpoint/2010/main" val="245158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4A20FF-5217-E947-ABEE-AB961BB7A230}"/>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Background Information</a:t>
            </a:r>
          </a:p>
        </p:txBody>
      </p:sp>
      <p:sp>
        <p:nvSpPr>
          <p:cNvPr id="6" name="Content Placeholder 5">
            <a:extLst>
              <a:ext uri="{FF2B5EF4-FFF2-40B4-BE49-F238E27FC236}">
                <a16:creationId xmlns:a16="http://schemas.microsoft.com/office/drawing/2014/main" id="{4E7940CC-0361-804F-89D8-07A9B49723D4}"/>
              </a:ext>
            </a:extLst>
          </p:cNvPr>
          <p:cNvSpPr>
            <a:spLocks noGrp="1"/>
          </p:cNvSpPr>
          <p:nvPr>
            <p:ph idx="1"/>
          </p:nvPr>
        </p:nvSpPr>
        <p:spPr>
          <a:xfrm>
            <a:off x="121024" y="1825625"/>
            <a:ext cx="11940988" cy="4351338"/>
          </a:xfrm>
        </p:spPr>
        <p:txBody>
          <a:bodyPr>
            <a:normAutofit fontScale="85000" lnSpcReduction="10000"/>
          </a:bodyPr>
          <a:lstStyle/>
          <a:p>
            <a:pPr marL="0" indent="0">
              <a:buNone/>
            </a:pPr>
            <a:r>
              <a:rPr lang="en-US" sz="3400" b="1" dirty="0">
                <a:latin typeface="Times New Roman" panose="02020603050405020304" pitchFamily="18" charset="0"/>
                <a:cs typeface="Times New Roman" panose="02020603050405020304" pitchFamily="18" charset="0"/>
              </a:rPr>
              <a:t>			</a:t>
            </a:r>
            <a:r>
              <a:rPr lang="en-US" sz="3400" b="1" u="sng" dirty="0">
                <a:latin typeface="Times New Roman" panose="02020603050405020304" pitchFamily="18" charset="0"/>
                <a:cs typeface="Times New Roman" panose="02020603050405020304" pitchFamily="18" charset="0"/>
              </a:rPr>
              <a:t>Federal</a:t>
            </a:r>
            <a:r>
              <a:rPr lang="en-US" sz="3400" b="1"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			</a:t>
            </a:r>
            <a:r>
              <a:rPr lang="en-US" sz="3400" b="1" u="sng" dirty="0">
                <a:latin typeface="Times New Roman" panose="02020603050405020304" pitchFamily="18" charset="0"/>
                <a:cs typeface="Times New Roman" panose="02020603050405020304" pitchFamily="18" charset="0"/>
              </a:rPr>
              <a:t>State</a:t>
            </a:r>
          </a:p>
          <a:p>
            <a:pPr marL="0" indent="0">
              <a:buNone/>
            </a:pPr>
            <a:endParaRPr lang="en-US" sz="3400" b="1" u="sng" dirty="0">
              <a:latin typeface="Times New Roman" panose="02020603050405020304" pitchFamily="18" charset="0"/>
              <a:cs typeface="Times New Roman" panose="02020603050405020304" pitchFamily="18" charset="0"/>
            </a:endParaRPr>
          </a:p>
          <a:p>
            <a:pPr marL="0" indent="0">
              <a:buNone/>
            </a:pPr>
            <a:r>
              <a:rPr lang="en-US" sz="3400" u="sng" dirty="0">
                <a:latin typeface="Times New Roman" panose="02020603050405020304" pitchFamily="18" charset="0"/>
                <a:cs typeface="Times New Roman" panose="02020603050405020304" pitchFamily="18" charset="0"/>
              </a:rPr>
              <a:t>Statute</a:t>
            </a:r>
            <a:r>
              <a:rPr lang="en-US" sz="3400" dirty="0">
                <a:latin typeface="Times New Roman" panose="02020603050405020304" pitchFamily="18" charset="0"/>
                <a:cs typeface="Times New Roman" panose="02020603050405020304" pitchFamily="18" charset="0"/>
              </a:rPr>
              <a:t>		29 U.S.C. § 1401 et seq.	   Title 22, Article 20 § 22-20 et seq.</a:t>
            </a:r>
          </a:p>
          <a:p>
            <a:pPr marL="0" indent="0">
              <a:buNone/>
            </a:pPr>
            <a:endParaRPr lang="en-US" sz="3400" dirty="0">
              <a:latin typeface="Times New Roman" panose="02020603050405020304" pitchFamily="18" charset="0"/>
              <a:cs typeface="Times New Roman" panose="02020603050405020304" pitchFamily="18" charset="0"/>
            </a:endParaRPr>
          </a:p>
          <a:p>
            <a:pPr marL="0" indent="0">
              <a:buNone/>
            </a:pPr>
            <a:r>
              <a:rPr lang="en-US" sz="3400" u="sng" dirty="0">
                <a:latin typeface="Times New Roman" panose="02020603050405020304" pitchFamily="18" charset="0"/>
                <a:cs typeface="Times New Roman" panose="02020603050405020304" pitchFamily="18" charset="0"/>
              </a:rPr>
              <a:t>Regulations</a:t>
            </a:r>
            <a:r>
              <a:rPr lang="en-US" sz="3400" dirty="0">
                <a:latin typeface="Times New Roman" panose="02020603050405020304" pitchFamily="18" charset="0"/>
                <a:cs typeface="Times New Roman" panose="02020603050405020304" pitchFamily="18" charset="0"/>
              </a:rPr>
              <a:t> 	34 C.F.R. Part 300		   Code of CO Regs 2220-R-1.00</a:t>
            </a:r>
          </a:p>
          <a:p>
            <a:pPr marL="0" indent="0">
              <a:buNone/>
            </a:pPr>
            <a:endParaRPr lang="en-US" sz="3400" dirty="0">
              <a:latin typeface="Times New Roman" panose="02020603050405020304" pitchFamily="18" charset="0"/>
              <a:cs typeface="Times New Roman" panose="02020603050405020304" pitchFamily="18" charset="0"/>
            </a:endParaRPr>
          </a:p>
          <a:p>
            <a:pPr marL="0" indent="0">
              <a:buNone/>
            </a:pPr>
            <a:r>
              <a:rPr lang="en-US" sz="3400" u="sng" dirty="0">
                <a:latin typeface="Times New Roman" panose="02020603050405020304" pitchFamily="18" charset="0"/>
                <a:cs typeface="Times New Roman" panose="02020603050405020304" pitchFamily="18" charset="0"/>
              </a:rPr>
              <a:t>Case Law</a:t>
            </a:r>
            <a:r>
              <a:rPr lang="en-US" sz="3400" dirty="0">
                <a:latin typeface="Times New Roman" panose="02020603050405020304" pitchFamily="18" charset="0"/>
                <a:cs typeface="Times New Roman" panose="02020603050405020304" pitchFamily="18" charset="0"/>
              </a:rPr>
              <a:t>		90%</a:t>
            </a:r>
          </a:p>
          <a:p>
            <a:pPr marL="0" indent="0">
              <a:buNone/>
            </a:pPr>
            <a:endParaRPr lang="en-US" sz="3400" u="sng" dirty="0">
              <a:latin typeface="Times New Roman" panose="02020603050405020304" pitchFamily="18" charset="0"/>
              <a:cs typeface="Times New Roman" panose="02020603050405020304" pitchFamily="18" charset="0"/>
            </a:endParaRPr>
          </a:p>
          <a:p>
            <a:pPr marL="0" indent="0">
              <a:buNone/>
            </a:pPr>
            <a:r>
              <a:rPr lang="en-US" sz="3400" u="sng" dirty="0">
                <a:latin typeface="Times New Roman" panose="02020603050405020304" pitchFamily="18" charset="0"/>
                <a:cs typeface="Times New Roman" panose="02020603050405020304" pitchFamily="18" charset="0"/>
              </a:rPr>
              <a:t>Policy</a:t>
            </a:r>
            <a:r>
              <a:rPr lang="en-US" sz="3400" dirty="0">
                <a:latin typeface="Times New Roman" panose="02020603050405020304" pitchFamily="18" charset="0"/>
                <a:cs typeface="Times New Roman" panose="02020603050405020304" pitchFamily="18" charset="0"/>
              </a:rPr>
              <a:t>		OSEP Policy Guidance, DCLs, Q &amp; As, etc. (see references)</a:t>
            </a:r>
            <a:endParaRPr lang="en-US" sz="3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315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87" y="579437"/>
            <a:ext cx="11614825" cy="1325563"/>
          </a:xfrm>
        </p:spPr>
        <p:txBody>
          <a:bodyPr>
            <a:noAutofit/>
          </a:bodyPr>
          <a:lstStyle/>
          <a:p>
            <a:pPr algn="ctr"/>
            <a:r>
              <a:rPr lang="en-US" sz="6000" dirty="0">
                <a:latin typeface="Times New Roman" charset="0"/>
                <a:ea typeface="Times New Roman" charset="0"/>
                <a:cs typeface="Times New Roman" charset="0"/>
              </a:rPr>
              <a:t>Hearing Issues: “Meaningful” Parental Involvement</a:t>
            </a:r>
          </a:p>
        </p:txBody>
      </p:sp>
      <p:sp>
        <p:nvSpPr>
          <p:cNvPr id="3" name="Content Placeholder 2"/>
          <p:cNvSpPr>
            <a:spLocks noGrp="1"/>
          </p:cNvSpPr>
          <p:nvPr>
            <p:ph idx="1"/>
          </p:nvPr>
        </p:nvSpPr>
        <p:spPr>
          <a:xfrm>
            <a:off x="453482" y="2295123"/>
            <a:ext cx="11449930" cy="4261793"/>
          </a:xfrm>
        </p:spPr>
        <p:txBody>
          <a:bodyPr>
            <a:noAutofit/>
          </a:bodyPr>
          <a:lstStyle/>
          <a:p>
            <a:pPr marL="0" indent="0">
              <a:buNone/>
            </a:pPr>
            <a:r>
              <a:rPr lang="en-US" sz="3200" dirty="0">
                <a:latin typeface="Times New Roman" panose="02020603050405020304" pitchFamily="18" charset="0"/>
                <a:ea typeface="Times New Roman" charset="0"/>
                <a:cs typeface="Times New Roman" panose="02020603050405020304" pitchFamily="18" charset="0"/>
              </a:rPr>
              <a:t>The “core of the statute” is "the cooperative process that it established between and schools.”</a:t>
            </a:r>
          </a:p>
          <a:p>
            <a:pPr marL="0" indent="0">
              <a:buNone/>
            </a:pPr>
            <a:r>
              <a:rPr lang="en-US" sz="3200" dirty="0">
                <a:latin typeface="Times New Roman" panose="02020603050405020304" pitchFamily="18" charset="0"/>
                <a:ea typeface="Times New Roman" charset="0"/>
                <a:cs typeface="Times New Roman" panose="02020603050405020304" pitchFamily="18" charset="0"/>
              </a:rPr>
              <a:t>	</a:t>
            </a:r>
            <a:r>
              <a:rPr lang="en-US" sz="3200" i="1" dirty="0">
                <a:latin typeface="Times New Roman" panose="02020603050405020304" pitchFamily="18" charset="0"/>
                <a:ea typeface="Times New Roman" charset="0"/>
                <a:cs typeface="Times New Roman" panose="02020603050405020304" pitchFamily="18" charset="0"/>
              </a:rPr>
              <a:t>Shaffer v. </a:t>
            </a:r>
            <a:r>
              <a:rPr lang="en-US" sz="3200" i="1" dirty="0" err="1">
                <a:latin typeface="Times New Roman" panose="02020603050405020304" pitchFamily="18" charset="0"/>
                <a:ea typeface="Times New Roman" charset="0"/>
                <a:cs typeface="Times New Roman" panose="02020603050405020304" pitchFamily="18" charset="0"/>
              </a:rPr>
              <a:t>Weast</a:t>
            </a:r>
            <a:r>
              <a:rPr lang="en-US" sz="3200" i="1" dirty="0">
                <a:latin typeface="Times New Roman" panose="02020603050405020304" pitchFamily="18" charset="0"/>
                <a:ea typeface="Times New Roman" charset="0"/>
                <a:cs typeface="Times New Roman" panose="02020603050405020304" pitchFamily="18" charset="0"/>
              </a:rPr>
              <a:t>, </a:t>
            </a:r>
            <a:r>
              <a:rPr lang="en-US" sz="3200" dirty="0">
                <a:latin typeface="Times New Roman" panose="02020603050405020304" pitchFamily="18" charset="0"/>
                <a:ea typeface="Times New Roman" charset="0"/>
                <a:cs typeface="Times New Roman" panose="02020603050405020304" pitchFamily="18" charset="0"/>
              </a:rPr>
              <a:t>546 U.S. 49, (2005).</a:t>
            </a:r>
          </a:p>
          <a:p>
            <a:pPr marL="0" indent="0">
              <a:buNone/>
            </a:pPr>
            <a:r>
              <a:rPr lang="en-US" sz="3200" dirty="0">
                <a:latin typeface="Times New Roman" panose="02020603050405020304" pitchFamily="18" charset="0"/>
                <a:cs typeface="Times New Roman" panose="02020603050405020304" pitchFamily="18" charset="0"/>
              </a:rPr>
              <a:t>“Procedural violations that interfere with parental participation in the IEP formulation process undermine the very essence of the IDEA”</a:t>
            </a:r>
          </a:p>
          <a:p>
            <a:pPr marL="0" indent="0">
              <a:buNone/>
            </a:pP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Amanda J. v. Clark County School District</a:t>
            </a:r>
            <a:r>
              <a:rPr lang="en-US" sz="3200" dirty="0">
                <a:latin typeface="Times New Roman" panose="02020603050405020304" pitchFamily="18" charset="0"/>
                <a:cs typeface="Times New Roman" panose="02020603050405020304" pitchFamily="18" charset="0"/>
              </a:rPr>
              <a:t>, 260 F.3d. 877</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(9</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Cir. 2001)  </a:t>
            </a:r>
            <a:endParaRPr lang="en-US" sz="3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151743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F080-A10E-3D49-BAC6-358B9675577E}"/>
              </a:ext>
            </a:extLst>
          </p:cNvPr>
          <p:cNvSpPr>
            <a:spLocks noGrp="1"/>
          </p:cNvSpPr>
          <p:nvPr>
            <p:ph type="title"/>
          </p:nvPr>
        </p:nvSpPr>
        <p:spPr/>
        <p:txBody>
          <a:bodyPr>
            <a:noAutofit/>
          </a:bodyPr>
          <a:lstStyle/>
          <a:p>
            <a:pPr algn="ctr"/>
            <a:r>
              <a:rPr lang="en-US" sz="4800" dirty="0">
                <a:latin typeface="Times New Roman" panose="02020603050405020304" pitchFamily="18" charset="0"/>
                <a:cs typeface="Times New Roman" panose="02020603050405020304" pitchFamily="18" charset="0"/>
              </a:rPr>
              <a:t>What Have I Found to Be the Most Serious School District Errors?</a:t>
            </a:r>
          </a:p>
        </p:txBody>
      </p:sp>
      <p:sp>
        <p:nvSpPr>
          <p:cNvPr id="3" name="Content Placeholder 2">
            <a:extLst>
              <a:ext uri="{FF2B5EF4-FFF2-40B4-BE49-F238E27FC236}">
                <a16:creationId xmlns:a16="http://schemas.microsoft.com/office/drawing/2014/main" id="{61CF9EA3-13CF-8C4F-84DE-F3482EA941BE}"/>
              </a:ext>
            </a:extLst>
          </p:cNvPr>
          <p:cNvSpPr>
            <a:spLocks noGrp="1"/>
          </p:cNvSpPr>
          <p:nvPr>
            <p:ph idx="1"/>
          </p:nvPr>
        </p:nvSpPr>
        <p:spPr>
          <a:xfrm>
            <a:off x="223024" y="2068876"/>
            <a:ext cx="11753385" cy="4146530"/>
          </a:xfrm>
        </p:spPr>
        <p:txBody>
          <a:bodyPr>
            <a:noAutofit/>
          </a:bodyPr>
          <a:lstStyle/>
          <a:p>
            <a:r>
              <a:rPr lang="en-US" sz="3600" u="sng" dirty="0">
                <a:latin typeface="Times New Roman" panose="02020603050405020304" pitchFamily="18" charset="0"/>
                <a:cs typeface="Times New Roman" panose="02020603050405020304" pitchFamily="18" charset="0"/>
              </a:rPr>
              <a:t>Substantive</a:t>
            </a:r>
          </a:p>
          <a:p>
            <a:pPr lvl="1"/>
            <a:r>
              <a:rPr lang="en-US" sz="3200" dirty="0">
                <a:latin typeface="Times New Roman" panose="02020603050405020304" pitchFamily="18" charset="0"/>
                <a:cs typeface="Times New Roman" panose="02020603050405020304" pitchFamily="18" charset="0"/>
              </a:rPr>
              <a:t>Failing to establish the foundation of an IEP with a complete and thorough assessment</a:t>
            </a:r>
          </a:p>
          <a:p>
            <a:pPr lvl="1"/>
            <a:r>
              <a:rPr lang="en-US" sz="3200" dirty="0">
                <a:latin typeface="Times New Roman" panose="02020603050405020304" pitchFamily="18" charset="0"/>
                <a:cs typeface="Times New Roman" panose="02020603050405020304" pitchFamily="18" charset="0"/>
              </a:rPr>
              <a:t>Internal consistency of the IEP </a:t>
            </a:r>
          </a:p>
          <a:p>
            <a:pPr lvl="2"/>
            <a:r>
              <a:rPr lang="en-US" sz="3200" dirty="0">
                <a:latin typeface="Times New Roman" panose="02020603050405020304" pitchFamily="18" charset="0"/>
                <a:cs typeface="Times New Roman" panose="02020603050405020304" pitchFamily="18" charset="0"/>
              </a:rPr>
              <a:t>Failing to address needs identified in the PLAAFP statements in the services, goals, or both services and goals. </a:t>
            </a:r>
          </a:p>
          <a:p>
            <a:pPr lvl="1"/>
            <a:r>
              <a:rPr lang="en-US" sz="3200" dirty="0">
                <a:latin typeface="Times New Roman" panose="02020603050405020304" pitchFamily="18" charset="0"/>
                <a:cs typeface="Times New Roman" panose="02020603050405020304" pitchFamily="18" charset="0"/>
              </a:rPr>
              <a:t>Failing to craft measurable annual goals</a:t>
            </a:r>
          </a:p>
          <a:p>
            <a:pPr lvl="1"/>
            <a:r>
              <a:rPr lang="en-US" sz="3200" dirty="0">
                <a:latin typeface="Times New Roman" panose="02020603050405020304" pitchFamily="18" charset="0"/>
                <a:cs typeface="Times New Roman" panose="02020603050405020304" pitchFamily="18" charset="0"/>
              </a:rPr>
              <a:t>Failing to collect, report and use data on a student’s progress</a:t>
            </a:r>
          </a:p>
        </p:txBody>
      </p:sp>
    </p:spTree>
    <p:extLst>
      <p:ext uri="{BB962C8B-B14F-4D97-AF65-F5344CB8AC3E}">
        <p14:creationId xmlns:p14="http://schemas.microsoft.com/office/powerpoint/2010/main" val="2903803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0D899-282B-6641-AB6C-57CFA683CAFF}"/>
              </a:ext>
            </a:extLst>
          </p:cNvPr>
          <p:cNvSpPr>
            <a:spLocks noGrp="1"/>
          </p:cNvSpPr>
          <p:nvPr>
            <p:ph type="title"/>
          </p:nvPr>
        </p:nvSpPr>
        <p:spPr>
          <a:xfrm>
            <a:off x="409574" y="271463"/>
            <a:ext cx="11372850" cy="1371600"/>
          </a:xfrm>
        </p:spPr>
        <p:txBody>
          <a:bodyPr>
            <a:noAutofit/>
          </a:bodyPr>
          <a:lstStyle/>
          <a:p>
            <a:pPr algn="ctr"/>
            <a:r>
              <a:rPr lang="en-US" sz="5400" dirty="0">
                <a:latin typeface="Times New Roman" panose="02020603050405020304" pitchFamily="18" charset="0"/>
                <a:cs typeface="Times New Roman" panose="02020603050405020304" pitchFamily="18" charset="0"/>
              </a:rPr>
              <a:t>Assessment is the Foundation of a Student’s IEP</a:t>
            </a:r>
          </a:p>
        </p:txBody>
      </p:sp>
      <p:pic>
        <p:nvPicPr>
          <p:cNvPr id="5" name="Picture 5">
            <a:extLst>
              <a:ext uri="{FF2B5EF4-FFF2-40B4-BE49-F238E27FC236}">
                <a16:creationId xmlns:a16="http://schemas.microsoft.com/office/drawing/2014/main" id="{7F0229F9-8A26-EB48-A646-38B7B9DF94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8927" y="1757363"/>
            <a:ext cx="6014145" cy="494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3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id="{6868E266-BF08-1841-B3F5-7DD4B898B724}"/>
              </a:ext>
            </a:extLst>
          </p:cNvPr>
          <p:cNvSpPr/>
          <p:nvPr/>
        </p:nvSpPr>
        <p:spPr>
          <a:xfrm>
            <a:off x="5106112" y="4807243"/>
            <a:ext cx="4408406" cy="1038196"/>
          </a:xfrm>
          <a:prstGeom prst="rightArrow">
            <a:avLst>
              <a:gd name="adj1" fmla="val 372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2" name="Title 1">
            <a:extLst>
              <a:ext uri="{FF2B5EF4-FFF2-40B4-BE49-F238E27FC236}">
                <a16:creationId xmlns:a16="http://schemas.microsoft.com/office/drawing/2014/main" id="{4CB09F22-E880-604A-9424-992F92434CA4}"/>
              </a:ext>
            </a:extLst>
          </p:cNvPr>
          <p:cNvSpPr>
            <a:spLocks noGrp="1"/>
          </p:cNvSpPr>
          <p:nvPr>
            <p:ph type="title"/>
          </p:nvPr>
        </p:nvSpPr>
        <p:spPr>
          <a:xfrm>
            <a:off x="516834" y="900017"/>
            <a:ext cx="11158331" cy="1325563"/>
          </a:xfrm>
        </p:spPr>
        <p:txBody>
          <a:bodyPr>
            <a:noAutofit/>
          </a:bodyPr>
          <a:lstStyle/>
          <a:p>
            <a:pPr algn="ctr"/>
            <a:r>
              <a:rPr lang="en-US" sz="6000">
                <a:latin typeface="Times New Roman" panose="02020603050405020304" pitchFamily="18" charset="0"/>
                <a:cs typeface="Times New Roman" panose="02020603050405020304" pitchFamily="18" charset="0"/>
              </a:rPr>
              <a:t>An Internally Consistent IEP</a:t>
            </a:r>
          </a:p>
        </p:txBody>
      </p:sp>
      <p:sp>
        <p:nvSpPr>
          <p:cNvPr id="5" name="Rounded Rectangle 4">
            <a:extLst>
              <a:ext uri="{FF2B5EF4-FFF2-40B4-BE49-F238E27FC236}">
                <a16:creationId xmlns:a16="http://schemas.microsoft.com/office/drawing/2014/main" id="{DABC0969-4DAB-4645-95C1-3DA0E92D7A1B}"/>
              </a:ext>
            </a:extLst>
          </p:cNvPr>
          <p:cNvSpPr/>
          <p:nvPr/>
        </p:nvSpPr>
        <p:spPr>
          <a:xfrm>
            <a:off x="2995318" y="2598324"/>
            <a:ext cx="2155230" cy="2919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BCD5F567-246A-0B45-B67C-FE561E496759}"/>
              </a:ext>
            </a:extLst>
          </p:cNvPr>
          <p:cNvSpPr txBox="1"/>
          <p:nvPr/>
        </p:nvSpPr>
        <p:spPr>
          <a:xfrm>
            <a:off x="2935403" y="2747966"/>
            <a:ext cx="2209841" cy="2308324"/>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Present Levels of Academic Achievement and Functional Performance statements</a:t>
            </a:r>
          </a:p>
        </p:txBody>
      </p:sp>
      <p:sp>
        <p:nvSpPr>
          <p:cNvPr id="7" name="Rounded Rectangle 6">
            <a:extLst>
              <a:ext uri="{FF2B5EF4-FFF2-40B4-BE49-F238E27FC236}">
                <a16:creationId xmlns:a16="http://schemas.microsoft.com/office/drawing/2014/main" id="{F11760F3-EE04-CC43-AC18-83B1A40D76C3}"/>
              </a:ext>
            </a:extLst>
          </p:cNvPr>
          <p:cNvSpPr/>
          <p:nvPr/>
        </p:nvSpPr>
        <p:spPr>
          <a:xfrm>
            <a:off x="6095999" y="2864088"/>
            <a:ext cx="2296337" cy="21797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F755B5-0817-8240-A19A-F9A4C308D411}"/>
              </a:ext>
            </a:extLst>
          </p:cNvPr>
          <p:cNvSpPr txBox="1"/>
          <p:nvPr/>
        </p:nvSpPr>
        <p:spPr>
          <a:xfrm>
            <a:off x="5998642" y="3026364"/>
            <a:ext cx="2367213" cy="1938992"/>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Ambitious, Measurable Annual Goals &amp; Methods of Measurement</a:t>
            </a:r>
          </a:p>
        </p:txBody>
      </p:sp>
      <p:sp>
        <p:nvSpPr>
          <p:cNvPr id="9" name="Rounded Rectangle 8">
            <a:extLst>
              <a:ext uri="{FF2B5EF4-FFF2-40B4-BE49-F238E27FC236}">
                <a16:creationId xmlns:a16="http://schemas.microsoft.com/office/drawing/2014/main" id="{9E512594-4954-0141-A54B-D86C87E25E3D}"/>
              </a:ext>
            </a:extLst>
          </p:cNvPr>
          <p:cNvSpPr/>
          <p:nvPr/>
        </p:nvSpPr>
        <p:spPr>
          <a:xfrm>
            <a:off x="9514518" y="2408664"/>
            <a:ext cx="2505348" cy="30354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3B51BC-E27E-2A4B-83CC-E644A7787B52}"/>
              </a:ext>
            </a:extLst>
          </p:cNvPr>
          <p:cNvSpPr txBox="1"/>
          <p:nvPr/>
        </p:nvSpPr>
        <p:spPr>
          <a:xfrm>
            <a:off x="9610523" y="2445149"/>
            <a:ext cx="2508757" cy="3046988"/>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Special Education services, Related Services, Supplementary services, &amp; program modifications</a:t>
            </a:r>
          </a:p>
        </p:txBody>
      </p:sp>
      <p:sp>
        <p:nvSpPr>
          <p:cNvPr id="11" name="Right Arrow 10">
            <a:extLst>
              <a:ext uri="{FF2B5EF4-FFF2-40B4-BE49-F238E27FC236}">
                <a16:creationId xmlns:a16="http://schemas.microsoft.com/office/drawing/2014/main" id="{75A7E380-25FC-6744-BB98-BF8A5173F3B2}"/>
              </a:ext>
            </a:extLst>
          </p:cNvPr>
          <p:cNvSpPr/>
          <p:nvPr/>
        </p:nvSpPr>
        <p:spPr>
          <a:xfrm>
            <a:off x="8394356" y="3511892"/>
            <a:ext cx="1151282" cy="590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D951E15-68A4-BC4F-8F1D-6E9C7012783B}"/>
              </a:ext>
            </a:extLst>
          </p:cNvPr>
          <p:cNvSpPr txBox="1"/>
          <p:nvPr/>
        </p:nvSpPr>
        <p:spPr>
          <a:xfrm>
            <a:off x="8788199" y="3619782"/>
            <a:ext cx="938966" cy="369332"/>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All</a:t>
            </a:r>
          </a:p>
        </p:txBody>
      </p:sp>
      <p:sp>
        <p:nvSpPr>
          <p:cNvPr id="15" name="Right Arrow 14">
            <a:extLst>
              <a:ext uri="{FF2B5EF4-FFF2-40B4-BE49-F238E27FC236}">
                <a16:creationId xmlns:a16="http://schemas.microsoft.com/office/drawing/2014/main" id="{12DA5537-61A6-814C-BF78-282C5CBDCBB8}"/>
              </a:ext>
            </a:extLst>
          </p:cNvPr>
          <p:cNvSpPr/>
          <p:nvPr/>
        </p:nvSpPr>
        <p:spPr>
          <a:xfrm>
            <a:off x="5145244" y="3442658"/>
            <a:ext cx="953341" cy="659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A60FE082-0D69-E742-A1B1-211B133908A4}"/>
              </a:ext>
            </a:extLst>
          </p:cNvPr>
          <p:cNvSpPr txBox="1"/>
          <p:nvPr/>
        </p:nvSpPr>
        <p:spPr>
          <a:xfrm>
            <a:off x="5334289" y="3531566"/>
            <a:ext cx="678860" cy="369332"/>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Most</a:t>
            </a:r>
          </a:p>
        </p:txBody>
      </p:sp>
      <p:sp>
        <p:nvSpPr>
          <p:cNvPr id="17" name="Rectangle 16">
            <a:extLst>
              <a:ext uri="{FF2B5EF4-FFF2-40B4-BE49-F238E27FC236}">
                <a16:creationId xmlns:a16="http://schemas.microsoft.com/office/drawing/2014/main" id="{B9932437-A7F3-674F-B586-792D00FD036F}"/>
              </a:ext>
            </a:extLst>
          </p:cNvPr>
          <p:cNvSpPr/>
          <p:nvPr/>
        </p:nvSpPr>
        <p:spPr>
          <a:xfrm>
            <a:off x="5078752" y="5121487"/>
            <a:ext cx="4069346" cy="646331"/>
          </a:xfrm>
          <a:prstGeom prst="rect">
            <a:avLst/>
          </a:prstGeom>
        </p:spPr>
        <p:txBody>
          <a:bodyPr wrap="square">
            <a:spAutoFit/>
          </a:bodyPr>
          <a:lstStyle/>
          <a:p>
            <a:pPr algn="ctr"/>
            <a:r>
              <a:rPr lang="en-US">
                <a:solidFill>
                  <a:schemeClr val="bg1"/>
                </a:solidFill>
                <a:latin typeface="Times New Roman" panose="02020603050405020304" pitchFamily="18" charset="0"/>
                <a:cs typeface="Times New Roman" panose="02020603050405020304" pitchFamily="18" charset="0"/>
              </a:rPr>
              <a:t>If a need doesn’t require a goal go directly to services</a:t>
            </a:r>
            <a:endParaRPr lang="en-US"/>
          </a:p>
        </p:txBody>
      </p:sp>
      <p:sp>
        <p:nvSpPr>
          <p:cNvPr id="18" name="Rounded Rectangle 17">
            <a:extLst>
              <a:ext uri="{FF2B5EF4-FFF2-40B4-BE49-F238E27FC236}">
                <a16:creationId xmlns:a16="http://schemas.microsoft.com/office/drawing/2014/main" id="{3554D145-F2C3-904C-AF94-C4C1DB6A2BC4}"/>
              </a:ext>
            </a:extLst>
          </p:cNvPr>
          <p:cNvSpPr/>
          <p:nvPr/>
        </p:nvSpPr>
        <p:spPr>
          <a:xfrm>
            <a:off x="140206" y="2544660"/>
            <a:ext cx="2155230" cy="2919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C3DB41F2-0C59-784E-9162-374F800389DB}"/>
              </a:ext>
            </a:extLst>
          </p:cNvPr>
          <p:cNvSpPr txBox="1"/>
          <p:nvPr/>
        </p:nvSpPr>
        <p:spPr>
          <a:xfrm>
            <a:off x="68168" y="2784788"/>
            <a:ext cx="2347292" cy="1938992"/>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Current, relevant assessment data on all of a student’s needs</a:t>
            </a:r>
          </a:p>
        </p:txBody>
      </p:sp>
      <p:sp>
        <p:nvSpPr>
          <p:cNvPr id="20" name="Right Arrow 19">
            <a:extLst>
              <a:ext uri="{FF2B5EF4-FFF2-40B4-BE49-F238E27FC236}">
                <a16:creationId xmlns:a16="http://schemas.microsoft.com/office/drawing/2014/main" id="{5D738219-550E-D44E-9399-4F6755C222AC}"/>
              </a:ext>
            </a:extLst>
          </p:cNvPr>
          <p:cNvSpPr/>
          <p:nvPr/>
        </p:nvSpPr>
        <p:spPr>
          <a:xfrm>
            <a:off x="2310438" y="3512398"/>
            <a:ext cx="709470" cy="552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95431963-337B-6C4C-9D54-5844947E62D3}"/>
              </a:ext>
            </a:extLst>
          </p:cNvPr>
          <p:cNvSpPr txBox="1"/>
          <p:nvPr/>
        </p:nvSpPr>
        <p:spPr>
          <a:xfrm>
            <a:off x="2391441" y="3584645"/>
            <a:ext cx="810135" cy="369332"/>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All</a:t>
            </a:r>
          </a:p>
        </p:txBody>
      </p:sp>
    </p:spTree>
    <p:extLst>
      <p:ext uri="{BB962C8B-B14F-4D97-AF65-F5344CB8AC3E}">
        <p14:creationId xmlns:p14="http://schemas.microsoft.com/office/powerpoint/2010/main" val="2510874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5"/>
            <a:ext cx="11648661" cy="1325563"/>
          </a:xfrm>
        </p:spPr>
        <p:txBody>
          <a:bodyPr>
            <a:noAutofit/>
          </a:bodyPr>
          <a:lstStyle/>
          <a:p>
            <a:pPr algn="ctr"/>
            <a:r>
              <a:rPr lang="en-US" sz="5400">
                <a:latin typeface="Times New Roman" panose="02020603050405020304" pitchFamily="18" charset="0"/>
                <a:cs typeface="Times New Roman" panose="02020603050405020304" pitchFamily="18" charset="0"/>
              </a:rPr>
              <a:t>Implications of the IDEA, the </a:t>
            </a:r>
            <a:r>
              <a:rPr lang="en-US" sz="5400" err="1">
                <a:latin typeface="Times New Roman" panose="02020603050405020304" pitchFamily="18" charset="0"/>
                <a:cs typeface="Times New Roman" panose="02020603050405020304" pitchFamily="18" charset="0"/>
              </a:rPr>
              <a:t>Endrew</a:t>
            </a:r>
            <a:r>
              <a:rPr lang="en-US" sz="5400">
                <a:latin typeface="Times New Roman" panose="02020603050405020304" pitchFamily="18" charset="0"/>
                <a:cs typeface="Times New Roman" panose="02020603050405020304" pitchFamily="18" charset="0"/>
              </a:rPr>
              <a:t> F. Decision, and Policy Guidance</a:t>
            </a:r>
          </a:p>
        </p:txBody>
      </p:sp>
      <p:sp>
        <p:nvSpPr>
          <p:cNvPr id="3" name="Content Placeholder 2"/>
          <p:cNvSpPr>
            <a:spLocks noGrp="1"/>
          </p:cNvSpPr>
          <p:nvPr>
            <p:ph idx="1"/>
          </p:nvPr>
        </p:nvSpPr>
        <p:spPr>
          <a:xfrm>
            <a:off x="838200" y="2141537"/>
            <a:ext cx="10515600" cy="4351338"/>
          </a:xfrm>
        </p:spPr>
        <p:txBody>
          <a:bodyPr>
            <a:normAutofit/>
          </a:bodyPr>
          <a:lstStyle/>
          <a:p>
            <a:r>
              <a:rPr lang="en-US" altLang="ja-JP" sz="3600">
                <a:latin typeface="Times New Roman" charset="0"/>
                <a:ea typeface="Times New Roman" charset="0"/>
                <a:cs typeface="Times New Roman" charset="0"/>
              </a:rPr>
              <a:t>Ensure that there is direct relationship between the PLAAFP and the other components of the IEP</a:t>
            </a:r>
          </a:p>
          <a:p>
            <a:r>
              <a:rPr lang="en-US" altLang="ja-JP" sz="3600">
                <a:latin typeface="Times New Roman" charset="0"/>
                <a:ea typeface="Times New Roman" charset="0"/>
                <a:cs typeface="Times New Roman" charset="0"/>
              </a:rPr>
              <a:t>If the PLAAFP statement describes a problem with a child's reading level and points to a deficiency in reading skills, the problem should be addressed under both (a) goals and (b) specific special education and related services provided to the child.</a:t>
            </a:r>
            <a:r>
              <a:rPr lang="ja-JP" altLang="en-US" sz="3600">
                <a:latin typeface="Times New Roman" charset="0"/>
                <a:ea typeface="Times New Roman" charset="0"/>
                <a:cs typeface="Times New Roman" charset="0"/>
              </a:rPr>
              <a:t>”</a:t>
            </a:r>
            <a:r>
              <a:rPr lang="en-US" altLang="ja-JP" sz="3600">
                <a:latin typeface="Times New Roman" charset="0"/>
                <a:ea typeface="Times New Roman" charset="0"/>
                <a:cs typeface="Times New Roman" charset="0"/>
              </a:rPr>
              <a:t> (Question 36, IDEA Regulations of 1997)</a:t>
            </a:r>
            <a:endParaRPr lang="en-US" altLang="en-US" sz="3600">
              <a:latin typeface="Times New Roman" charset="0"/>
              <a:ea typeface="Times New Roman" charset="0"/>
              <a:cs typeface="Times New Roman" charset="0"/>
            </a:endParaRPr>
          </a:p>
          <a:p>
            <a:endParaRPr lang="en-US" sz="3600"/>
          </a:p>
        </p:txBody>
      </p:sp>
    </p:spTree>
    <p:extLst>
      <p:ext uri="{BB962C8B-B14F-4D97-AF65-F5344CB8AC3E}">
        <p14:creationId xmlns:p14="http://schemas.microsoft.com/office/powerpoint/2010/main" val="1746970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A97D-270F-414A-8BB9-BAFE4A4DE1E5}"/>
              </a:ext>
            </a:extLst>
          </p:cNvPr>
          <p:cNvSpPr>
            <a:spLocks noGrp="1"/>
          </p:cNvSpPr>
          <p:nvPr>
            <p:ph type="title"/>
          </p:nvPr>
        </p:nvSpPr>
        <p:spPr/>
        <p:txBody>
          <a:bodyPr>
            <a:noAutofit/>
          </a:bodyPr>
          <a:lstStyle/>
          <a:p>
            <a:pPr algn="ctr"/>
            <a:r>
              <a:rPr lang="en-US" sz="5400" dirty="0">
                <a:latin typeface="Times New Roman" panose="02020603050405020304" pitchFamily="18" charset="0"/>
                <a:cs typeface="Times New Roman" panose="02020603050405020304" pitchFamily="18" charset="0"/>
              </a:rPr>
              <a:t>One component/decision must lead directly to the next.</a:t>
            </a:r>
          </a:p>
        </p:txBody>
      </p:sp>
      <p:sp>
        <p:nvSpPr>
          <p:cNvPr id="3" name="Content Placeholder 2">
            <a:extLst>
              <a:ext uri="{FF2B5EF4-FFF2-40B4-BE49-F238E27FC236}">
                <a16:creationId xmlns:a16="http://schemas.microsoft.com/office/drawing/2014/main" id="{BE67BF51-6A35-8E44-AAA0-D3A098C3568C}"/>
              </a:ext>
            </a:extLst>
          </p:cNvPr>
          <p:cNvSpPr>
            <a:spLocks noGrp="1"/>
          </p:cNvSpPr>
          <p:nvPr>
            <p:ph idx="1"/>
          </p:nvPr>
        </p:nvSpPr>
        <p:spPr/>
        <p:txBody>
          <a:bodyPr>
            <a:noAutofit/>
          </a:bodyPr>
          <a:lstStyle/>
          <a:p>
            <a:r>
              <a:rPr lang="en-US" sz="3600" dirty="0">
                <a:latin typeface="Times New Roman" panose="02020603050405020304" pitchFamily="18" charset="0"/>
                <a:cs typeface="Times New Roman" panose="02020603050405020304" pitchFamily="18" charset="0"/>
              </a:rPr>
              <a:t>Internal consistency assures that:</a:t>
            </a:r>
          </a:p>
          <a:p>
            <a:pPr lvl="1"/>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All needs identified in the PLAAFP are addressed either through Specially-designed Instruction (SDI), Accommodations, or both.</a:t>
            </a:r>
          </a:p>
          <a:p>
            <a:pPr lvl="1"/>
            <a:r>
              <a:rPr lang="en-US" sz="2800" dirty="0">
                <a:latin typeface="Times New Roman" panose="02020603050405020304" pitchFamily="18" charset="0"/>
                <a:cs typeface="Times New Roman" panose="02020603050405020304" pitchFamily="18" charset="0"/>
              </a:rPr>
              <a:t>“Rogue” goals for SDI for which no need is documented are avoided</a:t>
            </a:r>
          </a:p>
          <a:p>
            <a:pPr lvl="1"/>
            <a:r>
              <a:rPr lang="en-US" sz="2800" dirty="0">
                <a:latin typeface="Times New Roman" panose="02020603050405020304" pitchFamily="18" charset="0"/>
                <a:cs typeface="Times New Roman" panose="02020603050405020304" pitchFamily="18" charset="0"/>
              </a:rPr>
              <a:t>Students are neither “under-accommodated” nor “over-accommodated”</a:t>
            </a:r>
          </a:p>
          <a:p>
            <a:pPr lvl="1"/>
            <a:r>
              <a:rPr lang="en-US" sz="2800" dirty="0">
                <a:latin typeface="Times New Roman" panose="02020603050405020304" pitchFamily="18" charset="0"/>
                <a:cs typeface="Times New Roman" panose="02020603050405020304" pitchFamily="18" charset="0"/>
              </a:rPr>
              <a:t>Services and supports are linked logically to PLAAFP/needs</a:t>
            </a:r>
          </a:p>
          <a:p>
            <a:pPr lvl="1"/>
            <a:r>
              <a:rPr lang="en-US" sz="2800" dirty="0">
                <a:latin typeface="Times New Roman" panose="02020603050405020304" pitchFamily="18" charset="0"/>
                <a:cs typeface="Times New Roman" panose="02020603050405020304" pitchFamily="18" charset="0"/>
              </a:rPr>
              <a:t>Data from evaluation and progress monitoring are used to examine the IEP’s appropriateness on a regular basis</a:t>
            </a:r>
          </a:p>
          <a:p>
            <a:pPr lvl="1"/>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017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4D54-B4A5-1140-B80C-4B8522DA431E}"/>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 Goal is not Measurable if it Cannot be Graphed!!</a:t>
            </a:r>
          </a:p>
        </p:txBody>
      </p:sp>
      <p:pic>
        <p:nvPicPr>
          <p:cNvPr id="4" name="Content Placeholder 3">
            <a:extLst>
              <a:ext uri="{FF2B5EF4-FFF2-40B4-BE49-F238E27FC236}">
                <a16:creationId xmlns:a16="http://schemas.microsoft.com/office/drawing/2014/main" id="{C4F15AF1-DCA1-B742-A78A-D602301E69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0081" y="2318084"/>
            <a:ext cx="3731837" cy="3704397"/>
          </a:xfrm>
        </p:spPr>
      </p:pic>
    </p:spTree>
    <p:extLst>
      <p:ext uri="{BB962C8B-B14F-4D97-AF65-F5344CB8AC3E}">
        <p14:creationId xmlns:p14="http://schemas.microsoft.com/office/powerpoint/2010/main" val="2134387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91C82C99-D2ED-8840-94CC-F5FD51F98459}"/>
              </a:ext>
            </a:extLst>
          </p:cNvPr>
          <p:cNvSpPr>
            <a:spLocks noGrp="1" noChangeArrowheads="1"/>
          </p:cNvSpPr>
          <p:nvPr>
            <p:ph idx="1"/>
          </p:nvPr>
        </p:nvSpPr>
        <p:spPr>
          <a:xfrm>
            <a:off x="6197918" y="982980"/>
            <a:ext cx="5719572" cy="5106618"/>
          </a:xfrm>
        </p:spPr>
        <p:txBody>
          <a:bodyPr anchor="ctr">
            <a:noAutofit/>
          </a:bodyPr>
          <a:lstStyle/>
          <a:p>
            <a:pPr marL="0" indent="0">
              <a:buNone/>
            </a:pPr>
            <a:r>
              <a:rPr lang="en-US" altLang="en-US" sz="3600" i="1" dirty="0">
                <a:latin typeface="Times New Roman" panose="02020603050405020304" pitchFamily="18" charset="0"/>
                <a:cs typeface="Times New Roman" panose="02020603050405020304" pitchFamily="18" charset="0"/>
              </a:rPr>
              <a:t>“When I have a school district with a FAPE case the first thing I do is go to the teacher and say</a:t>
            </a: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rPr>
              <a:t> ‘Give me information on your student’s progress.’ If the teacher doesn’t have data, I consider advising the school district to settle.”</a:t>
            </a:r>
            <a:endParaRPr lang="en-US" altLang="en-US" sz="36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03D3C17-1475-7942-ABDE-293008CAFB92}"/>
              </a:ext>
            </a:extLst>
          </p:cNvPr>
          <p:cNvSpPr>
            <a:spLocks noGrp="1"/>
          </p:cNvSpPr>
          <p:nvPr>
            <p:ph type="ftr" sz="quarter" idx="11"/>
          </p:nvPr>
        </p:nvSpPr>
        <p:spPr>
          <a:xfrm>
            <a:off x="795528" y="6356350"/>
            <a:ext cx="6757416" cy="320040"/>
          </a:xfrm>
          <a:prstGeom prst="rect">
            <a:avLst/>
          </a:prstGeom>
        </p:spPr>
        <p:txBody>
          <a:bodyPr>
            <a:normAutofit/>
          </a:bodyPr>
          <a:lstStyle/>
          <a:p>
            <a:pPr algn="l"/>
            <a:endParaRPr lang="en-US"/>
          </a:p>
        </p:txBody>
      </p:sp>
      <p:sp>
        <p:nvSpPr>
          <p:cNvPr id="3" name="Rectangle 2">
            <a:extLst>
              <a:ext uri="{FF2B5EF4-FFF2-40B4-BE49-F238E27FC236}">
                <a16:creationId xmlns:a16="http://schemas.microsoft.com/office/drawing/2014/main" id="{3F665E97-F793-E54D-AD91-3EFE8699AB4D}"/>
              </a:ext>
            </a:extLst>
          </p:cNvPr>
          <p:cNvSpPr/>
          <p:nvPr/>
        </p:nvSpPr>
        <p:spPr>
          <a:xfrm>
            <a:off x="376428" y="1322723"/>
            <a:ext cx="5719572" cy="3600986"/>
          </a:xfrm>
          <a:prstGeom prst="rect">
            <a:avLst/>
          </a:prstGeom>
        </p:spPr>
        <p:txBody>
          <a:bodyPr wrap="square">
            <a:spAutoFit/>
          </a:bodyPr>
          <a:lstStyle/>
          <a:p>
            <a:r>
              <a:rPr lang="en-US" altLang="en-US" sz="4800" dirty="0">
                <a:latin typeface="Times New Roman" panose="02020603050405020304" pitchFamily="18" charset="0"/>
                <a:cs typeface="Times New Roman" panose="02020603050405020304" pitchFamily="18" charset="0"/>
              </a:rPr>
              <a:t>Kathleen </a:t>
            </a:r>
            <a:r>
              <a:rPr lang="en-US" altLang="en-US" sz="4800" dirty="0" err="1">
                <a:latin typeface="Times New Roman" panose="02020603050405020304" pitchFamily="18" charset="0"/>
                <a:cs typeface="Times New Roman" panose="02020603050405020304" pitchFamily="18" charset="0"/>
              </a:rPr>
              <a:t>Mehfoud</a:t>
            </a:r>
            <a:r>
              <a:rPr lang="en-US" altLang="en-US" sz="4800" dirty="0">
                <a:latin typeface="Times New Roman" panose="02020603050405020304" pitchFamily="18" charset="0"/>
                <a:cs typeface="Times New Roman" panose="02020603050405020304" pitchFamily="18" charset="0"/>
              </a:rPr>
              <a:t> </a:t>
            </a:r>
          </a:p>
          <a:p>
            <a:r>
              <a:rPr lang="en-US" altLang="en-US" sz="3600" dirty="0">
                <a:latin typeface="Times New Roman" panose="02020603050405020304" pitchFamily="18" charset="0"/>
                <a:cs typeface="Times New Roman" panose="02020603050405020304" pitchFamily="18" charset="0"/>
              </a:rPr>
              <a:t>-Attorney with Reed &amp;  Smith and Consultant to LRP- </a:t>
            </a:r>
          </a:p>
          <a:p>
            <a:r>
              <a:rPr lang="en-US" sz="3600"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Tri-State Special Education Law Conference, 2015</a:t>
            </a:r>
            <a:endParaRPr lang="en-US" sz="3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1510348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DD8-2A5A-A749-9A4B-E32D90DB80A1}"/>
              </a:ext>
            </a:extLst>
          </p:cNvPr>
          <p:cNvSpPr>
            <a:spLocks noGrp="1"/>
          </p:cNvSpPr>
          <p:nvPr>
            <p:ph type="title"/>
          </p:nvPr>
        </p:nvSpPr>
        <p:spPr>
          <a:xfrm>
            <a:off x="1240972" y="2634680"/>
            <a:ext cx="10058400" cy="1371600"/>
          </a:xfrm>
        </p:spPr>
        <p:txBody>
          <a:bodyPr>
            <a:noAutofit/>
          </a:bodyPr>
          <a:lstStyle/>
          <a:p>
            <a:pPr algn="ctr"/>
            <a:r>
              <a:rPr lang="en-US" sz="5400" dirty="0">
                <a:latin typeface="Times New Roman" panose="02020603050405020304" pitchFamily="18" charset="0"/>
                <a:cs typeface="Times New Roman" panose="02020603050405020304" pitchFamily="18" charset="0"/>
              </a:rPr>
              <a:t>“The IEP must aim to enable the child to </a:t>
            </a:r>
            <a:r>
              <a:rPr lang="en-US" sz="5400" b="1" dirty="0">
                <a:solidFill>
                  <a:srgbClr val="FF0000"/>
                </a:solidFill>
                <a:latin typeface="Times New Roman" panose="02020603050405020304" pitchFamily="18" charset="0"/>
                <a:cs typeface="Times New Roman" panose="02020603050405020304" pitchFamily="18" charset="0"/>
              </a:rPr>
              <a:t>make progress</a:t>
            </a:r>
            <a:r>
              <a:rPr lang="en-US" sz="5400" dirty="0">
                <a:latin typeface="Times New Roman" panose="02020603050405020304" pitchFamily="18" charset="0"/>
                <a:cs typeface="Times New Roman" panose="02020603050405020304" pitchFamily="18" charset="0"/>
              </a:rPr>
              <a:t>. After all, the </a:t>
            </a:r>
            <a:r>
              <a:rPr lang="en-US" sz="5400" b="1" dirty="0">
                <a:solidFill>
                  <a:srgbClr val="FF0000"/>
                </a:solidFill>
                <a:latin typeface="Times New Roman" panose="02020603050405020304" pitchFamily="18" charset="0"/>
                <a:cs typeface="Times New Roman" panose="02020603050405020304" pitchFamily="18" charset="0"/>
              </a:rPr>
              <a:t>essential function of an IEP is </a:t>
            </a:r>
            <a:r>
              <a:rPr lang="en-US" sz="5400" dirty="0">
                <a:latin typeface="Times New Roman" panose="02020603050405020304" pitchFamily="18" charset="0"/>
                <a:cs typeface="Times New Roman" panose="02020603050405020304" pitchFamily="18" charset="0"/>
              </a:rPr>
              <a:t>to set out a plan for pursuing </a:t>
            </a:r>
            <a:r>
              <a:rPr lang="en-US" sz="5400" b="1" dirty="0">
                <a:solidFill>
                  <a:srgbClr val="FF0000"/>
                </a:solidFill>
                <a:latin typeface="Times New Roman" panose="02020603050405020304" pitchFamily="18" charset="0"/>
                <a:cs typeface="Times New Roman" panose="02020603050405020304" pitchFamily="18" charset="0"/>
              </a:rPr>
              <a:t>academic and functional advancement</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a:t>
            </a:r>
            <a:r>
              <a:rPr lang="en-US" sz="5400" i="1" dirty="0" err="1">
                <a:latin typeface="Times New Roman" panose="02020603050405020304" pitchFamily="18" charset="0"/>
                <a:cs typeface="Times New Roman" panose="02020603050405020304" pitchFamily="18" charset="0"/>
              </a:rPr>
              <a:t>Endrew</a:t>
            </a:r>
            <a:r>
              <a:rPr lang="en-US" sz="5400" i="1" dirty="0">
                <a:latin typeface="Times New Roman" panose="02020603050405020304" pitchFamily="18" charset="0"/>
                <a:cs typeface="Times New Roman" panose="02020603050405020304" pitchFamily="18" charset="0"/>
              </a:rPr>
              <a:t> F</a:t>
            </a:r>
            <a:r>
              <a:rPr lang="en-US" sz="5400" dirty="0">
                <a:latin typeface="Times New Roman" panose="02020603050405020304" pitchFamily="18" charset="0"/>
                <a:cs typeface="Times New Roman" panose="02020603050405020304" pitchFamily="18" charset="0"/>
              </a:rPr>
              <a:t>., 2017, p. 11-</a:t>
            </a:r>
          </a:p>
        </p:txBody>
      </p:sp>
    </p:spTree>
    <p:extLst>
      <p:ext uri="{BB962C8B-B14F-4D97-AF65-F5344CB8AC3E}">
        <p14:creationId xmlns:p14="http://schemas.microsoft.com/office/powerpoint/2010/main" val="2163709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F080-A10E-3D49-BAC6-358B9675577E}"/>
              </a:ext>
            </a:extLst>
          </p:cNvPr>
          <p:cNvSpPr>
            <a:spLocks noGrp="1"/>
          </p:cNvSpPr>
          <p:nvPr>
            <p:ph type="title"/>
          </p:nvPr>
        </p:nvSpPr>
        <p:spPr/>
        <p:txBody>
          <a:bodyPr>
            <a:noAutofit/>
          </a:bodyPr>
          <a:lstStyle/>
          <a:p>
            <a:pPr algn="ctr"/>
            <a:r>
              <a:rPr lang="en-US" sz="4800" dirty="0">
                <a:latin typeface="Times New Roman" panose="02020603050405020304" pitchFamily="18" charset="0"/>
                <a:cs typeface="Times New Roman" panose="02020603050405020304" pitchFamily="18" charset="0"/>
              </a:rPr>
              <a:t>What Have I Found to Be the Most Serious School District Implementation Errors?</a:t>
            </a:r>
          </a:p>
        </p:txBody>
      </p:sp>
      <p:sp>
        <p:nvSpPr>
          <p:cNvPr id="3" name="Content Placeholder 2">
            <a:extLst>
              <a:ext uri="{FF2B5EF4-FFF2-40B4-BE49-F238E27FC236}">
                <a16:creationId xmlns:a16="http://schemas.microsoft.com/office/drawing/2014/main" id="{61CF9EA3-13CF-8C4F-84DE-F3482EA941BE}"/>
              </a:ext>
            </a:extLst>
          </p:cNvPr>
          <p:cNvSpPr>
            <a:spLocks noGrp="1"/>
          </p:cNvSpPr>
          <p:nvPr>
            <p:ph idx="1"/>
          </p:nvPr>
        </p:nvSpPr>
        <p:spPr>
          <a:xfrm>
            <a:off x="392151" y="2711470"/>
            <a:ext cx="11407697" cy="4146530"/>
          </a:xfrm>
        </p:spPr>
        <p:txBody>
          <a:bodyPr>
            <a:normAutofit fontScale="85000" lnSpcReduction="10000"/>
          </a:bodyPr>
          <a:lstStyle/>
          <a:p>
            <a:r>
              <a:rPr lang="en-US" sz="5100" dirty="0">
                <a:latin typeface="Times New Roman" panose="02020603050405020304" pitchFamily="18" charset="0"/>
                <a:cs typeface="Times New Roman" panose="02020603050405020304" pitchFamily="18" charset="0"/>
              </a:rPr>
              <a:t>Implementation</a:t>
            </a:r>
            <a:endParaRPr lang="en-US" sz="36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Failing to implement “material” parts of the IEP as agreed upon</a:t>
            </a:r>
          </a:p>
          <a:p>
            <a:pPr lvl="1"/>
            <a:r>
              <a:rPr lang="en-US" sz="4000" dirty="0">
                <a:latin typeface="Times New Roman" panose="02020603050405020304" pitchFamily="18" charset="0"/>
                <a:cs typeface="Times New Roman" panose="02020603050405020304" pitchFamily="18" charset="0"/>
              </a:rPr>
              <a:t>U.S. Courts of Appeals in 6 Circuits have either cited or used the materiality test with respect to a denial of FAPE</a:t>
            </a:r>
          </a:p>
          <a:p>
            <a:pPr lvl="1"/>
            <a:endParaRPr lang="en-US" sz="40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“The IEP, like a contract…embodies a binding commitment and provide notice to both parties as to what services will be provided to a student” </a:t>
            </a:r>
            <a:r>
              <a:rPr lang="en-US" sz="3600" i="1" dirty="0">
                <a:latin typeface="Times New Roman" panose="02020603050405020304" pitchFamily="18" charset="0"/>
                <a:cs typeface="Times New Roman" panose="02020603050405020304" pitchFamily="18" charset="0"/>
              </a:rPr>
              <a:t>(M.C</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v. Antelope Union School District</a:t>
            </a:r>
            <a:r>
              <a:rPr lang="en-US" sz="3600" dirty="0">
                <a:latin typeface="Times New Roman" panose="02020603050405020304" pitchFamily="18" charset="0"/>
                <a:cs typeface="Times New Roman" panose="02020603050405020304" pitchFamily="18" charset="0"/>
              </a:rPr>
              <a:t>, 2017, p. 1197).</a:t>
            </a:r>
          </a:p>
        </p:txBody>
      </p:sp>
    </p:spTree>
    <p:extLst>
      <p:ext uri="{BB962C8B-B14F-4D97-AF65-F5344CB8AC3E}">
        <p14:creationId xmlns:p14="http://schemas.microsoft.com/office/powerpoint/2010/main" val="210370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C3EC-19AE-074D-82ED-CAA449067676}"/>
              </a:ext>
            </a:extLst>
          </p:cNvPr>
          <p:cNvSpPr>
            <a:spLocks noGrp="1"/>
          </p:cNvSpPr>
          <p:nvPr>
            <p:ph type="title"/>
          </p:nvPr>
        </p:nvSpPr>
        <p:spPr>
          <a:xfrm>
            <a:off x="934872" y="982272"/>
            <a:ext cx="3388419" cy="4560970"/>
          </a:xfrm>
        </p:spPr>
        <p:txBody>
          <a:bodyPr>
            <a:normAutofit/>
          </a:bodyPr>
          <a:lstStyle/>
          <a:p>
            <a:pPr algn="ctr"/>
            <a:r>
              <a:rPr lang="en-US" sz="5400" b="1" dirty="0">
                <a:solidFill>
                  <a:schemeClr val="tx1"/>
                </a:solidFill>
                <a:latin typeface="Times New Roman" panose="02020603050405020304" pitchFamily="18" charset="0"/>
                <a:cs typeface="Times New Roman" panose="02020603050405020304" pitchFamily="18" charset="0"/>
              </a:rPr>
              <a:t>Litigation: </a:t>
            </a:r>
            <a:br>
              <a:rPr lang="en-US" sz="5400" b="1" dirty="0">
                <a:solidFill>
                  <a:schemeClr val="tx1"/>
                </a:solidFill>
                <a:latin typeface="Times New Roman" panose="02020603050405020304" pitchFamily="18" charset="0"/>
                <a:cs typeface="Times New Roman" panose="02020603050405020304" pitchFamily="18" charset="0"/>
              </a:rPr>
            </a:br>
            <a:r>
              <a:rPr lang="en-US" sz="5400" b="1" dirty="0">
                <a:solidFill>
                  <a:schemeClr val="tx1"/>
                </a:solidFill>
                <a:latin typeface="Times New Roman" panose="02020603050405020304" pitchFamily="18" charset="0"/>
                <a:cs typeface="Times New Roman" panose="02020603050405020304" pitchFamily="18" charset="0"/>
              </a:rPr>
              <a:t>The typical way</a:t>
            </a:r>
          </a:p>
        </p:txBody>
      </p:sp>
      <p:sp>
        <p:nvSpPr>
          <p:cNvPr id="6" name="TextBox 5">
            <a:extLst>
              <a:ext uri="{FF2B5EF4-FFF2-40B4-BE49-F238E27FC236}">
                <a16:creationId xmlns:a16="http://schemas.microsoft.com/office/drawing/2014/main" id="{AB9A13D2-D1FA-DC4D-9CC7-71CD2E6D9915}"/>
              </a:ext>
            </a:extLst>
          </p:cNvPr>
          <p:cNvSpPr txBox="1"/>
          <p:nvPr/>
        </p:nvSpPr>
        <p:spPr>
          <a:xfrm>
            <a:off x="6084775" y="1842867"/>
            <a:ext cx="4518703"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U.S District Courts: 94</a:t>
            </a:r>
          </a:p>
        </p:txBody>
      </p:sp>
      <p:sp>
        <p:nvSpPr>
          <p:cNvPr id="13" name="TextBox 12">
            <a:extLst>
              <a:ext uri="{FF2B5EF4-FFF2-40B4-BE49-F238E27FC236}">
                <a16:creationId xmlns:a16="http://schemas.microsoft.com/office/drawing/2014/main" id="{704E7C84-EFF8-CB49-8C46-B5CAAF26C3CA}"/>
              </a:ext>
            </a:extLst>
          </p:cNvPr>
          <p:cNvSpPr txBox="1"/>
          <p:nvPr/>
        </p:nvSpPr>
        <p:spPr>
          <a:xfrm>
            <a:off x="5727835" y="3280432"/>
            <a:ext cx="510086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U.S Courts of Appeals: 13</a:t>
            </a:r>
          </a:p>
        </p:txBody>
      </p:sp>
      <p:sp>
        <p:nvSpPr>
          <p:cNvPr id="15" name="TextBox 14">
            <a:extLst>
              <a:ext uri="{FF2B5EF4-FFF2-40B4-BE49-F238E27FC236}">
                <a16:creationId xmlns:a16="http://schemas.microsoft.com/office/drawing/2014/main" id="{484E3F56-0B36-B848-B32C-CD9B64674E95}"/>
              </a:ext>
            </a:extLst>
          </p:cNvPr>
          <p:cNvSpPr txBox="1"/>
          <p:nvPr/>
        </p:nvSpPr>
        <p:spPr>
          <a:xfrm>
            <a:off x="6094476" y="4717997"/>
            <a:ext cx="4518703"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U.S Supreme Court: 1</a:t>
            </a:r>
          </a:p>
        </p:txBody>
      </p:sp>
      <p:sp>
        <p:nvSpPr>
          <p:cNvPr id="7" name="Down Arrow 6">
            <a:extLst>
              <a:ext uri="{FF2B5EF4-FFF2-40B4-BE49-F238E27FC236}">
                <a16:creationId xmlns:a16="http://schemas.microsoft.com/office/drawing/2014/main" id="{F18C2051-C9A8-FA4D-88FF-0B7385535C0D}"/>
              </a:ext>
            </a:extLst>
          </p:cNvPr>
          <p:cNvSpPr/>
          <p:nvPr/>
        </p:nvSpPr>
        <p:spPr>
          <a:xfrm>
            <a:off x="8142291" y="2556703"/>
            <a:ext cx="436078" cy="720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3570F7C4-951F-F44C-A587-C62D1D59BAD8}"/>
              </a:ext>
            </a:extLst>
          </p:cNvPr>
          <p:cNvSpPr/>
          <p:nvPr/>
        </p:nvSpPr>
        <p:spPr>
          <a:xfrm>
            <a:off x="8163961" y="3990971"/>
            <a:ext cx="436078" cy="720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454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DD8-2A5A-A749-9A4B-E32D90DB80A1}"/>
              </a:ext>
            </a:extLst>
          </p:cNvPr>
          <p:cNvSpPr>
            <a:spLocks noGrp="1"/>
          </p:cNvSpPr>
          <p:nvPr>
            <p:ph type="title"/>
          </p:nvPr>
        </p:nvSpPr>
        <p:spPr>
          <a:xfrm>
            <a:off x="1169535" y="2743200"/>
            <a:ext cx="10058400" cy="1371600"/>
          </a:xfrm>
        </p:spPr>
        <p:txBody>
          <a:bodyPr>
            <a:noAutofit/>
          </a:bodyPr>
          <a:lstStyle/>
          <a:p>
            <a:pPr algn="ctr"/>
            <a:r>
              <a:rPr lang="en-US" sz="4800" dirty="0">
                <a:latin typeface="Times New Roman" panose="02020603050405020304" pitchFamily="18" charset="0"/>
                <a:cs typeface="Times New Roman" panose="02020603050405020304" pitchFamily="18" charset="0"/>
              </a:rPr>
              <a:t>“These two issues-</a:t>
            </a:r>
            <a:r>
              <a:rPr lang="en-US" sz="4800" dirty="0">
                <a:solidFill>
                  <a:srgbClr val="C00000"/>
                </a:solidFill>
                <a:latin typeface="Times New Roman" panose="02020603050405020304" pitchFamily="18" charset="0"/>
                <a:cs typeface="Times New Roman" panose="02020603050405020304" pitchFamily="18" charset="0"/>
              </a:rPr>
              <a:t>content</a:t>
            </a:r>
            <a:r>
              <a:rPr lang="en-US" sz="4800" dirty="0">
                <a:latin typeface="Times New Roman" panose="02020603050405020304" pitchFamily="18" charset="0"/>
                <a:cs typeface="Times New Roman" panose="02020603050405020304" pitchFamily="18" charset="0"/>
              </a:rPr>
              <a:t> (substantive) and </a:t>
            </a:r>
            <a:r>
              <a:rPr lang="en-US" sz="4800" dirty="0">
                <a:solidFill>
                  <a:srgbClr val="C00000"/>
                </a:solidFill>
                <a:latin typeface="Times New Roman" panose="02020603050405020304" pitchFamily="18" charset="0"/>
                <a:cs typeface="Times New Roman" panose="02020603050405020304" pitchFamily="18" charset="0"/>
              </a:rPr>
              <a:t>implementation</a:t>
            </a:r>
            <a:r>
              <a:rPr lang="en-US" sz="4800" dirty="0">
                <a:latin typeface="Times New Roman" panose="02020603050405020304" pitchFamily="18" charset="0"/>
                <a:cs typeface="Times New Roman" panose="02020603050405020304" pitchFamily="18" charset="0"/>
              </a:rPr>
              <a:t>-are different in their </a:t>
            </a:r>
            <a:r>
              <a:rPr lang="en-US" sz="4800" dirty="0">
                <a:solidFill>
                  <a:srgbClr val="C00000"/>
                </a:solidFill>
                <a:latin typeface="Times New Roman" panose="02020603050405020304" pitchFamily="18" charset="0"/>
                <a:cs typeface="Times New Roman" panose="02020603050405020304" pitchFamily="18" charset="0"/>
              </a:rPr>
              <a:t>nature-plan versus action</a:t>
            </a:r>
            <a:r>
              <a:rPr lang="en-US" sz="4800" dirty="0">
                <a:latin typeface="Times New Roman" panose="02020603050405020304" pitchFamily="18" charset="0"/>
                <a:cs typeface="Times New Roman" panose="02020603050405020304" pitchFamily="18" charset="0"/>
              </a:rPr>
              <a:t>-our analysis of shortfalls in those areas also must be different.  A </a:t>
            </a:r>
            <a:r>
              <a:rPr lang="en-US" sz="4800" dirty="0">
                <a:solidFill>
                  <a:srgbClr val="C00000"/>
                </a:solidFill>
                <a:latin typeface="Times New Roman" panose="02020603050405020304" pitchFamily="18" charset="0"/>
                <a:cs typeface="Times New Roman" panose="02020603050405020304" pitchFamily="18" charset="0"/>
              </a:rPr>
              <a:t>material deviation </a:t>
            </a:r>
            <a:r>
              <a:rPr lang="en-US" sz="4800" dirty="0">
                <a:latin typeface="Times New Roman" panose="02020603050405020304" pitchFamily="18" charset="0"/>
                <a:cs typeface="Times New Roman" panose="02020603050405020304" pitchFamily="18" charset="0"/>
              </a:rPr>
              <a:t>from the plan (the IEP) violates the statute.</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rPr>
              <a:t>J.L</a:t>
            </a:r>
            <a:r>
              <a:rPr lang="en-US" sz="4800" dirty="0">
                <a:latin typeface="Times New Roman" panose="02020603050405020304" pitchFamily="18" charset="0"/>
                <a:cs typeface="Times New Roman" panose="02020603050405020304" pitchFamily="18" charset="0"/>
              </a:rPr>
              <a:t>. v. </a:t>
            </a:r>
            <a:r>
              <a:rPr lang="en-US" sz="4800" i="1" dirty="0">
                <a:latin typeface="Times New Roman" panose="02020603050405020304" pitchFamily="18" charset="0"/>
                <a:cs typeface="Times New Roman" panose="02020603050405020304" pitchFamily="18" charset="0"/>
              </a:rPr>
              <a:t>School Board of Broward </a:t>
            </a:r>
            <a:r>
              <a:rPr lang="en-US" sz="4800" i="1" dirty="0" err="1">
                <a:latin typeface="Times New Roman" panose="02020603050405020304" pitchFamily="18" charset="0"/>
                <a:cs typeface="Times New Roman" panose="02020603050405020304" pitchFamily="18" charset="0"/>
              </a:rPr>
              <a:t>Cty</a:t>
            </a:r>
            <a:r>
              <a:rPr lang="en-US" sz="4800" i="1" dirty="0">
                <a:latin typeface="Times New Roman" panose="02020603050405020304" pitchFamily="18" charset="0"/>
                <a:cs typeface="Times New Roman" panose="02020603050405020304" pitchFamily="18" charset="0"/>
              </a:rPr>
              <a:t>, FL </a:t>
            </a:r>
            <a:r>
              <a:rPr lang="en-US" sz="4800" dirty="0">
                <a:latin typeface="Times New Roman" panose="02020603050405020304" pitchFamily="18" charset="0"/>
                <a:cs typeface="Times New Roman" panose="02020603050405020304" pitchFamily="18" charset="0"/>
              </a:rPr>
              <a:t>(2019).</a:t>
            </a:r>
          </a:p>
        </p:txBody>
      </p:sp>
    </p:spTree>
    <p:extLst>
      <p:ext uri="{BB962C8B-B14F-4D97-AF65-F5344CB8AC3E}">
        <p14:creationId xmlns:p14="http://schemas.microsoft.com/office/powerpoint/2010/main" val="3807584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30" y="331821"/>
            <a:ext cx="10735139" cy="1371600"/>
          </a:xfrm>
        </p:spPr>
        <p:txBody>
          <a:bodyPr>
            <a:noAutofit/>
          </a:bodyPr>
          <a:lstStyle/>
          <a:p>
            <a:pPr algn="ctr"/>
            <a:r>
              <a:rPr lang="en-US" altLang="en-US" sz="6000" dirty="0">
                <a:latin typeface="Times New Roman" charset="0"/>
                <a:ea typeface="ヒラギノ角ゴ ProN W3" charset="-128"/>
              </a:rPr>
              <a:t>“Material” Implementation Errors</a:t>
            </a:r>
            <a:endParaRPr lang="en-US" sz="60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386574" y="1703421"/>
            <a:ext cx="11418849" cy="4351338"/>
          </a:xfrm>
        </p:spPr>
        <p:txBody>
          <a:bodyPr>
            <a:noAutofit/>
          </a:bodyPr>
          <a:lstStyle/>
          <a:p>
            <a:r>
              <a:rPr lang="en-US" sz="3600" dirty="0">
                <a:latin typeface="Times New Roman" charset="0"/>
                <a:ea typeface="Times New Roman" charset="0"/>
                <a:cs typeface="Times New Roman" charset="0"/>
              </a:rPr>
              <a:t>Failing to </a:t>
            </a:r>
            <a:r>
              <a:rPr lang="en-US" sz="3600" b="1" dirty="0">
                <a:solidFill>
                  <a:srgbClr val="C00000"/>
                </a:solidFill>
                <a:latin typeface="Times New Roman" charset="0"/>
                <a:ea typeface="Times New Roman" charset="0"/>
                <a:cs typeface="Times New Roman" charset="0"/>
              </a:rPr>
              <a:t>provide the agreed upon </a:t>
            </a:r>
            <a:r>
              <a:rPr lang="en-US" sz="3600" dirty="0">
                <a:latin typeface="Times New Roman" charset="0"/>
                <a:ea typeface="Times New Roman" charset="0"/>
                <a:cs typeface="Times New Roman" charset="0"/>
              </a:rPr>
              <a:t>special education services, related services, supplementary services, or program modifications listed in the IEP when those services are necessary for a student to make progress appropriate in light of his/her circumstance</a:t>
            </a:r>
          </a:p>
          <a:p>
            <a:pPr marL="0" indent="0">
              <a:buNone/>
            </a:pPr>
            <a:endParaRPr lang="en-US" sz="3600" dirty="0">
              <a:latin typeface="Times New Roman" charset="0"/>
              <a:ea typeface="Times New Roman" charset="0"/>
              <a:cs typeface="Times New Roman" charset="0"/>
            </a:endParaRPr>
          </a:p>
          <a:p>
            <a:r>
              <a:rPr lang="en-US" sz="3600" dirty="0">
                <a:latin typeface="Times New Roman" charset="0"/>
                <a:ea typeface="Times New Roman" charset="0"/>
                <a:cs typeface="Times New Roman" charset="0"/>
              </a:rPr>
              <a:t>Failing to </a:t>
            </a:r>
            <a:r>
              <a:rPr lang="en-US" sz="3600" b="1" dirty="0">
                <a:solidFill>
                  <a:srgbClr val="C00000"/>
                </a:solidFill>
                <a:latin typeface="Times New Roman" charset="0"/>
                <a:ea typeface="Times New Roman" charset="0"/>
                <a:cs typeface="Times New Roman" charset="0"/>
              </a:rPr>
              <a:t>provide the agreed upon amount </a:t>
            </a:r>
            <a:r>
              <a:rPr lang="en-US" sz="3600" dirty="0">
                <a:latin typeface="Times New Roman" charset="0"/>
                <a:ea typeface="Times New Roman" charset="0"/>
                <a:cs typeface="Times New Roman" charset="0"/>
              </a:rPr>
              <a:t>of these services or modification listed in the IEP</a:t>
            </a:r>
          </a:p>
        </p:txBody>
      </p:sp>
    </p:spTree>
    <p:extLst>
      <p:ext uri="{BB962C8B-B14F-4D97-AF65-F5344CB8AC3E}">
        <p14:creationId xmlns:p14="http://schemas.microsoft.com/office/powerpoint/2010/main" val="883013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A4BEB5-86B3-A24A-90EE-42AEF3CD4710}"/>
              </a:ext>
            </a:extLst>
          </p:cNvPr>
          <p:cNvPicPr>
            <a:picLocks noChangeAspect="1"/>
          </p:cNvPicPr>
          <p:nvPr/>
        </p:nvPicPr>
        <p:blipFill>
          <a:blip r:embed="rId2"/>
          <a:stretch>
            <a:fillRect/>
          </a:stretch>
        </p:blipFill>
        <p:spPr>
          <a:xfrm>
            <a:off x="892946" y="164921"/>
            <a:ext cx="9419950" cy="7279054"/>
          </a:xfrm>
          <a:prstGeom prst="rect">
            <a:avLst/>
          </a:prstGeom>
        </p:spPr>
      </p:pic>
      <p:sp>
        <p:nvSpPr>
          <p:cNvPr id="2" name="TextBox 1">
            <a:extLst>
              <a:ext uri="{FF2B5EF4-FFF2-40B4-BE49-F238E27FC236}">
                <a16:creationId xmlns:a16="http://schemas.microsoft.com/office/drawing/2014/main" id="{02F399E7-ED54-3F4E-87DF-B1E0700BEAF6}"/>
              </a:ext>
            </a:extLst>
          </p:cNvPr>
          <p:cNvSpPr txBox="1"/>
          <p:nvPr/>
        </p:nvSpPr>
        <p:spPr>
          <a:xfrm>
            <a:off x="314232" y="164921"/>
            <a:ext cx="11563535" cy="1569660"/>
          </a:xfrm>
          <a:prstGeom prst="rect">
            <a:avLst/>
          </a:prstGeom>
          <a:solidFill>
            <a:schemeClr val="tx1"/>
          </a:solidFill>
        </p:spPr>
        <p:txBody>
          <a:bodyPr wrap="square" rtlCol="0">
            <a:spAutoFit/>
          </a:bodyPr>
          <a:lstStyle/>
          <a:p>
            <a:pPr algn="ctr"/>
            <a:r>
              <a:rPr lang="en-US" sz="2400" u="sng" dirty="0">
                <a:solidFill>
                  <a:schemeClr val="bg1"/>
                </a:solidFill>
                <a:latin typeface="Times New Roman" panose="02020603050405020304" pitchFamily="18" charset="0"/>
                <a:cs typeface="Times New Roman" panose="02020603050405020304" pitchFamily="18" charset="0"/>
              </a:rPr>
              <a:t>Materiality Standard</a:t>
            </a:r>
          </a:p>
          <a:p>
            <a:pPr algn="ctr"/>
            <a:r>
              <a:rPr lang="en-US" sz="2400" dirty="0">
                <a:solidFill>
                  <a:schemeClr val="bg1"/>
                </a:solidFill>
                <a:latin typeface="Times New Roman" panose="02020603050405020304" pitchFamily="18" charset="0"/>
                <a:cs typeface="Times New Roman" panose="02020603050405020304" pitchFamily="18" charset="0"/>
              </a:rPr>
              <a:t>U.S. Circuit Courts of Appeals for the 4</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8</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9</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10</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11</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Circuits</a:t>
            </a:r>
          </a:p>
          <a:p>
            <a:pPr algn="ctr"/>
            <a:r>
              <a:rPr lang="en-US" sz="2400" dirty="0">
                <a:solidFill>
                  <a:schemeClr val="bg1"/>
                </a:solidFill>
                <a:latin typeface="Times New Roman" panose="02020603050405020304" pitchFamily="18" charset="0"/>
                <a:cs typeface="Times New Roman" panose="02020603050405020304" pitchFamily="18" charset="0"/>
              </a:rPr>
              <a:t>U.S. Circuit Court for the 5</a:t>
            </a:r>
            <a:r>
              <a:rPr lang="en-US" sz="2400" baseline="30000" dirty="0">
                <a:solidFill>
                  <a:schemeClr val="bg1"/>
                </a:solidFill>
                <a:latin typeface="Times New Roman" panose="02020603050405020304" pitchFamily="18" charset="0"/>
                <a:cs typeface="Times New Roman" panose="02020603050405020304" pitchFamily="18" charset="0"/>
              </a:rPr>
              <a:t>th</a:t>
            </a:r>
            <a:r>
              <a:rPr lang="en-US" sz="2400" dirty="0">
                <a:solidFill>
                  <a:schemeClr val="bg1"/>
                </a:solidFill>
                <a:latin typeface="Times New Roman" panose="02020603050405020304" pitchFamily="18" charset="0"/>
                <a:cs typeface="Times New Roman" panose="02020603050405020304" pitchFamily="18" charset="0"/>
              </a:rPr>
              <a:t> Circuit-Materiality plus benefit</a:t>
            </a: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Down Arrow 2">
            <a:extLst>
              <a:ext uri="{FF2B5EF4-FFF2-40B4-BE49-F238E27FC236}">
                <a16:creationId xmlns:a16="http://schemas.microsoft.com/office/drawing/2014/main" id="{190231B9-7125-A241-8D77-639244F9601B}"/>
              </a:ext>
            </a:extLst>
          </p:cNvPr>
          <p:cNvSpPr/>
          <p:nvPr/>
        </p:nvSpPr>
        <p:spPr>
          <a:xfrm>
            <a:off x="5022055" y="1734581"/>
            <a:ext cx="367036" cy="138009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 name="Up Arrow 3">
            <a:extLst>
              <a:ext uri="{FF2B5EF4-FFF2-40B4-BE49-F238E27FC236}">
                <a16:creationId xmlns:a16="http://schemas.microsoft.com/office/drawing/2014/main" id="{D543D8FA-C9DC-AE40-A59C-12D8CC58AD12}"/>
              </a:ext>
            </a:extLst>
          </p:cNvPr>
          <p:cNvSpPr/>
          <p:nvPr/>
        </p:nvSpPr>
        <p:spPr>
          <a:xfrm>
            <a:off x="5389091" y="5486400"/>
            <a:ext cx="367036" cy="678532"/>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20E5997D-AB7A-1E41-A646-B5EF843E5A5E}"/>
              </a:ext>
            </a:extLst>
          </p:cNvPr>
          <p:cNvSpPr/>
          <p:nvPr/>
        </p:nvSpPr>
        <p:spPr>
          <a:xfrm>
            <a:off x="1879104" y="3579019"/>
            <a:ext cx="535484" cy="27146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22A1DB0A-CA56-144F-96FF-AAFAAFD228FD}"/>
              </a:ext>
            </a:extLst>
          </p:cNvPr>
          <p:cNvSpPr/>
          <p:nvPr/>
        </p:nvSpPr>
        <p:spPr>
          <a:xfrm rot="10800000">
            <a:off x="7770023" y="4179094"/>
            <a:ext cx="816764" cy="292894"/>
          </a:xfrm>
          <a:prstGeom prst="right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6FABB8CF-3492-1C45-9D09-51E38B9205B8}"/>
              </a:ext>
            </a:extLst>
          </p:cNvPr>
          <p:cNvSpPr/>
          <p:nvPr/>
        </p:nvSpPr>
        <p:spPr>
          <a:xfrm>
            <a:off x="3742545" y="4314825"/>
            <a:ext cx="367036" cy="132215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3CA1959F-9EFA-064A-9647-28A3B6EDCDCA}"/>
              </a:ext>
            </a:extLst>
          </p:cNvPr>
          <p:cNvSpPr/>
          <p:nvPr/>
        </p:nvSpPr>
        <p:spPr>
          <a:xfrm>
            <a:off x="6844202" y="5486400"/>
            <a:ext cx="367036" cy="87153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475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E325-9AAD-2A4A-86D7-2D96416E39F0}"/>
              </a:ext>
            </a:extLst>
          </p:cNvPr>
          <p:cNvSpPr>
            <a:spLocks noGrp="1"/>
          </p:cNvSpPr>
          <p:nvPr>
            <p:ph type="title"/>
          </p:nvPr>
        </p:nvSpPr>
        <p:spPr>
          <a:xfrm>
            <a:off x="445293" y="132588"/>
            <a:ext cx="11301413" cy="1371600"/>
          </a:xfrm>
        </p:spPr>
        <p:txBody>
          <a:bodyPr/>
          <a:lstStyle/>
          <a:p>
            <a:pPr algn="ctr"/>
            <a:r>
              <a:rPr lang="en-US" dirty="0">
                <a:latin typeface="Times New Roman" panose="02020603050405020304" pitchFamily="18" charset="0"/>
                <a:cs typeface="Times New Roman" panose="02020603050405020304" pitchFamily="18" charset="0"/>
              </a:rPr>
              <a:t>Circuit Court’s Addressing Implementation</a:t>
            </a:r>
          </a:p>
        </p:txBody>
      </p:sp>
      <p:sp>
        <p:nvSpPr>
          <p:cNvPr id="3" name="Content Placeholder 2">
            <a:extLst>
              <a:ext uri="{FF2B5EF4-FFF2-40B4-BE49-F238E27FC236}">
                <a16:creationId xmlns:a16="http://schemas.microsoft.com/office/drawing/2014/main" id="{FF06B894-9599-6C42-A7CE-7CFBAED7F5DA}"/>
              </a:ext>
            </a:extLst>
          </p:cNvPr>
          <p:cNvSpPr>
            <a:spLocks noGrp="1"/>
          </p:cNvSpPr>
          <p:nvPr>
            <p:ph idx="1"/>
          </p:nvPr>
        </p:nvSpPr>
        <p:spPr>
          <a:xfrm>
            <a:off x="445292" y="1354286"/>
            <a:ext cx="11301413" cy="3849624"/>
          </a:xfrm>
        </p:spPr>
        <p:txBody>
          <a:bodyPr>
            <a:noAutofit/>
          </a:bodyPr>
          <a:lstStyle/>
          <a:p>
            <a:r>
              <a:rPr lang="en-US" sz="2400" i="1" dirty="0">
                <a:latin typeface="Times New Roman" panose="02020603050405020304" pitchFamily="18" charset="0"/>
                <a:cs typeface="Times New Roman" panose="02020603050405020304" pitchFamily="18" charset="0"/>
              </a:rPr>
              <a:t>Sumter County School District v. Heffernan </a:t>
            </a:r>
            <a:r>
              <a:rPr lang="en-US" sz="2400" dirty="0">
                <a:latin typeface="Times New Roman" panose="02020603050405020304" pitchFamily="18" charset="0"/>
                <a:cs typeface="Times New Roman" panose="02020603050405020304" pitchFamily="18" charset="0"/>
              </a:rPr>
              <a:t>(2011)-</a:t>
            </a:r>
            <a:r>
              <a:rPr lang="en-US" sz="2400" b="1" dirty="0">
                <a:latin typeface="Times New Roman" panose="02020603050405020304" pitchFamily="18" charset="0"/>
                <a:cs typeface="Times New Roman" panose="02020603050405020304" pitchFamily="18" charset="0"/>
              </a:rPr>
              <a:t>U.S. Courts of Appeals for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Circuit</a:t>
            </a:r>
          </a:p>
          <a:p>
            <a:pPr lvl="1"/>
            <a:r>
              <a:rPr lang="en-US" sz="2300" dirty="0">
                <a:latin typeface="Times New Roman" panose="02020603050405020304" pitchFamily="18" charset="0"/>
                <a:cs typeface="Times New Roman" panose="02020603050405020304" pitchFamily="18" charset="0"/>
              </a:rPr>
              <a:t>“Accordingly, we that a material failure to implement an IEP or…a failure to implement a material portion of an IEP, violates the IDEA.”</a:t>
            </a:r>
          </a:p>
          <a:p>
            <a:r>
              <a:rPr lang="en-US" sz="2400" i="1" dirty="0">
                <a:latin typeface="Times New Roman" panose="02020603050405020304" pitchFamily="18" charset="0"/>
                <a:cs typeface="Times New Roman" panose="02020603050405020304" pitchFamily="18" charset="0"/>
              </a:rPr>
              <a:t>Houston ISD v. Bobby R</a:t>
            </a:r>
            <a:r>
              <a:rPr lang="en-US" sz="2400" dirty="0">
                <a:latin typeface="Times New Roman" panose="02020603050405020304" pitchFamily="18" charset="0"/>
                <a:cs typeface="Times New Roman" panose="02020603050405020304" pitchFamily="18" charset="0"/>
              </a:rPr>
              <a:t>. (2000)-</a:t>
            </a:r>
            <a:r>
              <a:rPr lang="en-US" sz="2400" b="1" dirty="0">
                <a:latin typeface="Times New Roman" panose="02020603050405020304" pitchFamily="18" charset="0"/>
                <a:cs typeface="Times New Roman" panose="02020603050405020304" pitchFamily="18" charset="0"/>
              </a:rPr>
              <a:t>U.S. Courts of Appeals for the 5</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Circuit</a:t>
            </a:r>
          </a:p>
          <a:p>
            <a:pPr lvl="1"/>
            <a:r>
              <a:rPr lang="en-US" sz="2300" dirty="0">
                <a:latin typeface="Times New Roman" panose="02020603050405020304" pitchFamily="18" charset="0"/>
                <a:cs typeface="Times New Roman" panose="02020603050405020304" pitchFamily="18" charset="0"/>
              </a:rPr>
              <a:t>“…(A) party challenging the implementation of an IEP must show more than a </a:t>
            </a:r>
            <a:r>
              <a:rPr lang="en-US" sz="2300" i="1" dirty="0">
                <a:latin typeface="Times New Roman" panose="02020603050405020304" pitchFamily="18" charset="0"/>
                <a:cs typeface="Times New Roman" panose="02020603050405020304" pitchFamily="18" charset="0"/>
              </a:rPr>
              <a:t>de minimis </a:t>
            </a:r>
            <a:r>
              <a:rPr lang="en-US" sz="2300" dirty="0">
                <a:latin typeface="Times New Roman" panose="02020603050405020304" pitchFamily="18" charset="0"/>
                <a:cs typeface="Times New Roman" panose="02020603050405020304" pitchFamily="18" charset="0"/>
              </a:rPr>
              <a:t>failure to implement all elements of that IEP, and, instead, must demonstrate…failed to implement an essential element of the IEP that was necessary for the child to receive an educational benefit.”</a:t>
            </a:r>
          </a:p>
          <a:p>
            <a:r>
              <a:rPr lang="en-US" sz="2400" dirty="0">
                <a:latin typeface="Times New Roman" panose="02020603050405020304" pitchFamily="18" charset="0"/>
                <a:cs typeface="Times New Roman" panose="02020603050405020304" pitchFamily="18" charset="0"/>
              </a:rPr>
              <a:t>Neosho School District v. Clark (2003)-</a:t>
            </a:r>
            <a:r>
              <a:rPr lang="en-US" sz="2400" b="1" dirty="0">
                <a:latin typeface="Times New Roman" panose="02020603050405020304" pitchFamily="18" charset="0"/>
                <a:cs typeface="Times New Roman" panose="02020603050405020304" pitchFamily="18" charset="0"/>
              </a:rPr>
              <a:t>U.S. Courts of Appeals for the 8</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Circuit</a:t>
            </a:r>
          </a:p>
          <a:p>
            <a:pPr lvl="1"/>
            <a:r>
              <a:rPr lang="en-US" sz="2000" dirty="0">
                <a:latin typeface="Times New Roman" panose="02020603050405020304" pitchFamily="18" charset="0"/>
                <a:cs typeface="Times New Roman" panose="02020603050405020304" pitchFamily="18" charset="0"/>
              </a:rPr>
              <a:t>“…we cannot conclude that an IEP is reasonably to provide a free appropriate public education if there is evidence that the school actually failed to implement an essential element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the IEP that was necessary for the child to receive an educational benefit”( footnote #3).</a:t>
            </a:r>
          </a:p>
          <a:p>
            <a:pPr lvl="1"/>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338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E325-9AAD-2A4A-86D7-2D96416E39F0}"/>
              </a:ext>
            </a:extLst>
          </p:cNvPr>
          <p:cNvSpPr>
            <a:spLocks noGrp="1"/>
          </p:cNvSpPr>
          <p:nvPr>
            <p:ph type="title"/>
          </p:nvPr>
        </p:nvSpPr>
        <p:spPr>
          <a:xfrm>
            <a:off x="428623" y="533399"/>
            <a:ext cx="11301413" cy="1371600"/>
          </a:xfrm>
        </p:spPr>
        <p:txBody>
          <a:bodyPr/>
          <a:lstStyle/>
          <a:p>
            <a:pPr algn="ctr"/>
            <a:r>
              <a:rPr lang="en-US" dirty="0">
                <a:latin typeface="Times New Roman" panose="02020603050405020304" pitchFamily="18" charset="0"/>
                <a:cs typeface="Times New Roman" panose="02020603050405020304" pitchFamily="18" charset="0"/>
              </a:rPr>
              <a:t>Two Examples of Circuit Court’s Addressing Implementation</a:t>
            </a:r>
          </a:p>
        </p:txBody>
      </p:sp>
      <p:sp>
        <p:nvSpPr>
          <p:cNvPr id="3" name="Content Placeholder 2">
            <a:extLst>
              <a:ext uri="{FF2B5EF4-FFF2-40B4-BE49-F238E27FC236}">
                <a16:creationId xmlns:a16="http://schemas.microsoft.com/office/drawing/2014/main" id="{FF06B894-9599-6C42-A7CE-7CFBAED7F5DA}"/>
              </a:ext>
            </a:extLst>
          </p:cNvPr>
          <p:cNvSpPr>
            <a:spLocks noGrp="1"/>
          </p:cNvSpPr>
          <p:nvPr>
            <p:ph idx="1"/>
          </p:nvPr>
        </p:nvSpPr>
        <p:spPr>
          <a:xfrm>
            <a:off x="557212" y="2014194"/>
            <a:ext cx="11044237" cy="4254818"/>
          </a:xfrm>
        </p:spPr>
        <p:txBody>
          <a:bodyPr>
            <a:noAutofit/>
          </a:bodyPr>
          <a:lstStyle/>
          <a:p>
            <a:r>
              <a:rPr lang="en-US" sz="2800" i="1" dirty="0">
                <a:latin typeface="Times New Roman" panose="02020603050405020304" pitchFamily="18" charset="0"/>
                <a:cs typeface="Times New Roman" panose="02020603050405020304" pitchFamily="18" charset="0"/>
              </a:rPr>
              <a:t>Van </a:t>
            </a:r>
            <a:r>
              <a:rPr lang="en-US" sz="2800" i="1" dirty="0" err="1">
                <a:latin typeface="Times New Roman" panose="02020603050405020304" pitchFamily="18" charset="0"/>
                <a:cs typeface="Times New Roman" panose="02020603050405020304" pitchFamily="18" charset="0"/>
              </a:rPr>
              <a:t>Duyn</a:t>
            </a:r>
            <a:r>
              <a:rPr lang="en-US" sz="2800" i="1" dirty="0">
                <a:latin typeface="Times New Roman" panose="02020603050405020304" pitchFamily="18" charset="0"/>
                <a:cs typeface="Times New Roman" panose="02020603050405020304" pitchFamily="18" charset="0"/>
              </a:rPr>
              <a:t> v. Baker School District</a:t>
            </a:r>
            <a:r>
              <a:rPr lang="en-US" sz="2800" dirty="0">
                <a:latin typeface="Times New Roman" panose="02020603050405020304" pitchFamily="18" charset="0"/>
                <a:cs typeface="Times New Roman" panose="02020603050405020304" pitchFamily="18" charset="0"/>
              </a:rPr>
              <a:t> (2007)-U.S. Courts of Appeals for the 9</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Circuit</a:t>
            </a:r>
          </a:p>
          <a:p>
            <a:pPr lvl="1"/>
            <a:r>
              <a:rPr lang="en-US" sz="2800" dirty="0">
                <a:latin typeface="Times New Roman" panose="02020603050405020304" pitchFamily="18" charset="0"/>
                <a:cs typeface="Times New Roman" panose="02020603050405020304" pitchFamily="18" charset="0"/>
              </a:rPr>
              <a:t>“A material failure to implement an IEP occurs when the services a school provides to a disabled child fall significantly short of the services required by the child's IEP.”</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L.J. v. School Board of Broward County, Florida </a:t>
            </a:r>
            <a:r>
              <a:rPr lang="en-US" sz="2800" dirty="0">
                <a:latin typeface="Times New Roman" panose="02020603050405020304" pitchFamily="18" charset="0"/>
                <a:cs typeface="Times New Roman" panose="02020603050405020304" pitchFamily="18" charset="0"/>
              </a:rPr>
              <a:t>(2019)-U.S. Courts of Appeals for the 11</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Circuit</a:t>
            </a:r>
          </a:p>
          <a:p>
            <a:pPr lvl="1"/>
            <a:r>
              <a:rPr lang="en-US" sz="2800" dirty="0">
                <a:latin typeface="Times New Roman" panose="02020603050405020304" pitchFamily="18" charset="0"/>
                <a:cs typeface="Times New Roman" panose="02020603050405020304" pitchFamily="18" charset="0"/>
              </a:rPr>
              <a:t>”A material implementation failure occurs only when a school has failed to implement substantial or significant provisions of a child’s IEP.”</a:t>
            </a:r>
          </a:p>
          <a:p>
            <a:pPr lvl="1"/>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87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7478-91E1-5249-872B-1B44444A655C}"/>
              </a:ext>
            </a:extLst>
          </p:cNvPr>
          <p:cNvSpPr>
            <a:spLocks noGrp="1"/>
          </p:cNvSpPr>
          <p:nvPr>
            <p:ph type="title"/>
          </p:nvPr>
        </p:nvSpPr>
        <p:spPr>
          <a:xfrm>
            <a:off x="431181" y="497628"/>
            <a:ext cx="11355658" cy="1371600"/>
          </a:xfrm>
        </p:spPr>
        <p:txBody>
          <a:bodyPr>
            <a:noAutofit/>
          </a:bodyPr>
          <a:lstStyle/>
          <a:p>
            <a:pPr algn="ctr"/>
            <a:r>
              <a:rPr lang="en-US" sz="6000" dirty="0">
                <a:latin typeface="Times New Roman" panose="02020603050405020304" pitchFamily="18" charset="0"/>
                <a:cs typeface="Times New Roman" panose="02020603050405020304" pitchFamily="18" charset="0"/>
              </a:rPr>
              <a:t>What is the “Per Se” Approach?</a:t>
            </a:r>
          </a:p>
        </p:txBody>
      </p:sp>
      <p:sp>
        <p:nvSpPr>
          <p:cNvPr id="3" name="Content Placeholder 2">
            <a:extLst>
              <a:ext uri="{FF2B5EF4-FFF2-40B4-BE49-F238E27FC236}">
                <a16:creationId xmlns:a16="http://schemas.microsoft.com/office/drawing/2014/main" id="{9FDFF50D-E29C-844C-A818-B9C4C07EDA01}"/>
              </a:ext>
            </a:extLst>
          </p:cNvPr>
          <p:cNvSpPr>
            <a:spLocks noGrp="1"/>
          </p:cNvSpPr>
          <p:nvPr>
            <p:ph idx="1"/>
          </p:nvPr>
        </p:nvSpPr>
        <p:spPr>
          <a:xfrm>
            <a:off x="375425" y="1869227"/>
            <a:ext cx="11441150" cy="4687689"/>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“Judges are not in a position to determine which parts of an agreed-upon IEP are or are not material. The IEP Team, consisting of experts, teachers, parents, and the student, is the entity equipped to determine the needs of a special education student, and the IEP represents this determination…Having so agreed, the school district must “provide[ ] [special education and related services] in conformity with the individualized education program.”</a:t>
            </a:r>
          </a:p>
          <a:p>
            <a:pPr marL="0" indent="0">
              <a:buNone/>
            </a:pP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Van </a:t>
            </a:r>
            <a:r>
              <a:rPr lang="en-US" sz="3200" i="1" dirty="0" err="1">
                <a:latin typeface="Times New Roman" panose="02020603050405020304" pitchFamily="18" charset="0"/>
                <a:cs typeface="Times New Roman" panose="02020603050405020304" pitchFamily="18" charset="0"/>
              </a:rPr>
              <a:t>Duyn</a:t>
            </a:r>
            <a:r>
              <a:rPr lang="en-US" sz="3200" i="1" dirty="0">
                <a:latin typeface="Times New Roman" panose="02020603050405020304" pitchFamily="18" charset="0"/>
                <a:cs typeface="Times New Roman" panose="02020603050405020304" pitchFamily="18" charset="0"/>
              </a:rPr>
              <a:t> v. Baker School District-</a:t>
            </a:r>
            <a:r>
              <a:rPr lang="en-US" sz="3200" dirty="0">
                <a:latin typeface="Times New Roman" panose="02020603050405020304" pitchFamily="18" charset="0"/>
                <a:cs typeface="Times New Roman" panose="02020603050405020304" pitchFamily="18" charset="0"/>
              </a:rPr>
              <a:t>Dissent, Judge Ferguson, 2007)</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98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69D42-0FBE-7E4A-AEFC-A4084730A10B}"/>
              </a:ext>
            </a:extLst>
          </p:cNvPr>
          <p:cNvSpPr>
            <a:spLocks noGrp="1"/>
          </p:cNvSpPr>
          <p:nvPr>
            <p:ph type="title"/>
          </p:nvPr>
        </p:nvSpPr>
        <p:spPr>
          <a:xfrm>
            <a:off x="987142" y="1854719"/>
            <a:ext cx="10843261" cy="3305493"/>
          </a:xfrm>
        </p:spPr>
        <p:txBody>
          <a:bodyPr vert="horz" lIns="91440" tIns="45720" rIns="91440" bIns="45720" rtlCol="0" anchor="b">
            <a:normAutofit fontScale="90000"/>
          </a:bodyPr>
          <a:lstStyle/>
          <a:p>
            <a:pPr algn="ctr"/>
            <a:r>
              <a:rPr lang="en-US" sz="8800" b="1" kern="1200" dirty="0">
                <a:solidFill>
                  <a:schemeClr val="tx1"/>
                </a:solidFill>
                <a:latin typeface="Times New Roman" panose="02020603050405020304" pitchFamily="18" charset="0"/>
                <a:cs typeface="Times New Roman" panose="02020603050405020304" pitchFamily="18" charset="0"/>
              </a:rPr>
              <a:t>Based on my DPH Experiences, What Do </a:t>
            </a:r>
            <a:r>
              <a:rPr lang="en-US" sz="8800" b="1" dirty="0">
                <a:latin typeface="Times New Roman" panose="02020603050405020304" pitchFamily="18" charset="0"/>
                <a:cs typeface="Times New Roman" panose="02020603050405020304" pitchFamily="18" charset="0"/>
              </a:rPr>
              <a:t>I</a:t>
            </a:r>
            <a:r>
              <a:rPr lang="en-US" sz="8800" b="1" kern="1200" dirty="0">
                <a:solidFill>
                  <a:schemeClr val="tx1"/>
                </a:solidFill>
                <a:latin typeface="Times New Roman" panose="02020603050405020304" pitchFamily="18" charset="0"/>
                <a:cs typeface="Times New Roman" panose="02020603050405020304" pitchFamily="18" charset="0"/>
              </a:rPr>
              <a:t> Recommend?</a:t>
            </a:r>
          </a:p>
        </p:txBody>
      </p:sp>
    </p:spTree>
    <p:extLst>
      <p:ext uri="{BB962C8B-B14F-4D97-AF65-F5344CB8AC3E}">
        <p14:creationId xmlns:p14="http://schemas.microsoft.com/office/powerpoint/2010/main" val="1830241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Prerequisites</a:t>
            </a:r>
          </a:p>
        </p:txBody>
      </p:sp>
      <p:sp>
        <p:nvSpPr>
          <p:cNvPr id="3" name="Content Placeholder 2"/>
          <p:cNvSpPr>
            <a:spLocks noGrp="1"/>
          </p:cNvSpPr>
          <p:nvPr>
            <p:ph idx="1"/>
          </p:nvPr>
        </p:nvSpPr>
        <p:spPr>
          <a:xfrm>
            <a:off x="865700" y="2290905"/>
            <a:ext cx="10694122" cy="3567173"/>
          </a:xfrm>
        </p:spPr>
        <p:txBody>
          <a:bodyPr anchor="ctr">
            <a:normAutofit/>
          </a:bodyPr>
          <a:lstStyle/>
          <a:p>
            <a:pPr marL="742950" indent="-742950">
              <a:buAutoNum type="arabicPeriod"/>
            </a:pPr>
            <a:r>
              <a:rPr lang="en-US" sz="4000" dirty="0">
                <a:latin typeface="Times New Roman" panose="02020603050405020304" pitchFamily="18" charset="0"/>
                <a:ea typeface="Times New Roman" charset="0"/>
                <a:cs typeface="Times New Roman" panose="02020603050405020304" pitchFamily="18" charset="0"/>
              </a:rPr>
              <a:t>Don’t miss the small stuff (e.g., names, dates)</a:t>
            </a:r>
          </a:p>
          <a:p>
            <a:pPr marL="742950" indent="-742950">
              <a:buAutoNum type="arabicPeriod"/>
            </a:pPr>
            <a:r>
              <a:rPr lang="en-US" sz="4000" dirty="0">
                <a:latin typeface="Times New Roman" panose="02020603050405020304" pitchFamily="18" charset="0"/>
                <a:ea typeface="Times New Roman" charset="0"/>
                <a:cs typeface="Times New Roman" panose="02020603050405020304" pitchFamily="18" charset="0"/>
              </a:rPr>
              <a:t>Don’t say dumb stuff!!</a:t>
            </a:r>
          </a:p>
          <a:p>
            <a:pPr marL="0" indent="0">
              <a:buNone/>
            </a:pPr>
            <a:endParaRPr lang="en-US" sz="40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253505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29" y="365125"/>
            <a:ext cx="11614825" cy="1325563"/>
          </a:xfrm>
        </p:spPr>
        <p:txBody>
          <a:bodyPr>
            <a:normAutofit/>
          </a:bodyPr>
          <a:lstStyle/>
          <a:p>
            <a:pPr algn="ctr"/>
            <a:r>
              <a:rPr lang="en-US" sz="6600" dirty="0">
                <a:latin typeface="Times New Roman" charset="0"/>
                <a:ea typeface="Times New Roman" charset="0"/>
                <a:cs typeface="Times New Roman" charset="0"/>
              </a:rPr>
              <a:t>Examples of “Dumb” stuff!! </a:t>
            </a:r>
            <a:endParaRPr lang="en-US" sz="66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200" y="1690688"/>
            <a:ext cx="11285034" cy="4710112"/>
          </a:xfrm>
        </p:spPr>
        <p:txBody>
          <a:bodyPr>
            <a:normAutofit fontScale="85000" lnSpcReduction="20000"/>
          </a:bodyPr>
          <a:lstStyle/>
          <a:p>
            <a:pPr>
              <a:buFont typeface="Arial" panose="020B0604020202020204" pitchFamily="34" charset="0"/>
              <a:buChar char="•"/>
            </a:pPr>
            <a:r>
              <a:rPr lang="en-US" sz="4000" dirty="0">
                <a:latin typeface="Times New Roman" charset="0"/>
                <a:ea typeface="Times New Roman" charset="0"/>
                <a:cs typeface="Times New Roman" charset="0"/>
              </a:rPr>
              <a:t>“We don’t offer extended school year to any students, therefore ESY that will not be a discussion point at the IEP meeting”</a:t>
            </a:r>
          </a:p>
          <a:p>
            <a:pPr>
              <a:buFont typeface="Arial" panose="020B0604020202020204" pitchFamily="34" charset="0"/>
              <a:buChar char="•"/>
            </a:pPr>
            <a:r>
              <a:rPr lang="en-US" sz="4000" dirty="0">
                <a:latin typeface="Times New Roman" charset="0"/>
                <a:ea typeface="Times New Roman" charset="0"/>
                <a:cs typeface="Times New Roman" charset="0"/>
              </a:rPr>
              <a:t>“The IDEA doesn’t allow tutoring services”</a:t>
            </a:r>
          </a:p>
          <a:p>
            <a:pPr>
              <a:buFont typeface="Arial" panose="020B0604020202020204" pitchFamily="34" charset="0"/>
              <a:buChar char="•"/>
            </a:pPr>
            <a:r>
              <a:rPr lang="en-US" sz="4000" dirty="0">
                <a:latin typeface="Times New Roman" charset="0"/>
                <a:ea typeface="Times New Roman" charset="0"/>
                <a:cs typeface="Times New Roman" charset="0"/>
              </a:rPr>
              <a:t>“This meeting shouldn’t take long.  Mr. ___ has the IEP ready, all you need to do is sign it.”</a:t>
            </a:r>
          </a:p>
          <a:p>
            <a:pPr>
              <a:buFont typeface="Arial" panose="020B0604020202020204" pitchFamily="34" charset="0"/>
              <a:buChar char="•"/>
            </a:pPr>
            <a:r>
              <a:rPr lang="en-US" sz="4000" dirty="0">
                <a:latin typeface="Times New Roman" charset="0"/>
                <a:ea typeface="Times New Roman" charset="0"/>
                <a:cs typeface="Times New Roman" charset="0"/>
              </a:rPr>
              <a:t>“I don’t modify instruction.  In my class everyone is treated equally.”</a:t>
            </a:r>
          </a:p>
          <a:p>
            <a:pPr>
              <a:buFont typeface="Arial" panose="020B0604020202020204" pitchFamily="34" charset="0"/>
              <a:buChar char="•"/>
            </a:pPr>
            <a:r>
              <a:rPr lang="en-US" sz="4000" dirty="0">
                <a:latin typeface="Times New Roman" charset="0"/>
                <a:ea typeface="Times New Roman" charset="0"/>
                <a:cs typeface="Times New Roman" charset="0"/>
              </a:rPr>
              <a:t>“I will have to pass this questions on to the powers that be to determine if we are allowed </a:t>
            </a:r>
            <a:r>
              <a:rPr lang="en-US" sz="4000">
                <a:latin typeface="Times New Roman" charset="0"/>
                <a:ea typeface="Times New Roman" charset="0"/>
                <a:cs typeface="Times New Roman" charset="0"/>
              </a:rPr>
              <a:t>to provide____”.</a:t>
            </a:r>
            <a:endParaRPr lang="en-US" sz="4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218622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#1</a:t>
            </a:r>
          </a:p>
        </p:txBody>
      </p:sp>
      <p:sp>
        <p:nvSpPr>
          <p:cNvPr id="3" name="Content Placeholder 2"/>
          <p:cNvSpPr>
            <a:spLocks noGrp="1"/>
          </p:cNvSpPr>
          <p:nvPr>
            <p:ph idx="1"/>
          </p:nvPr>
        </p:nvSpPr>
        <p:spPr>
          <a:xfrm>
            <a:off x="1353667" y="1873216"/>
            <a:ext cx="9708995" cy="3567173"/>
          </a:xfrm>
        </p:spPr>
        <p:txBody>
          <a:bodyPr anchor="ctr">
            <a:normAutofit/>
          </a:bodyPr>
          <a:lstStyle/>
          <a:p>
            <a:pPr marL="0" indent="0" algn="ctr">
              <a:buNone/>
            </a:pPr>
            <a:r>
              <a:rPr lang="en-US" sz="4000" dirty="0">
                <a:latin typeface="Times New Roman" panose="02020603050405020304" pitchFamily="18" charset="0"/>
                <a:ea typeface="Times New Roman" charset="0"/>
                <a:cs typeface="Times New Roman" panose="02020603050405020304" pitchFamily="18" charset="0"/>
              </a:rPr>
              <a:t>Understand and </a:t>
            </a:r>
            <a:r>
              <a:rPr lang="en-US" sz="4000" u="sng" dirty="0">
                <a:latin typeface="Times New Roman" panose="02020603050405020304" pitchFamily="18" charset="0"/>
                <a:ea typeface="Times New Roman" charset="0"/>
                <a:cs typeface="Times New Roman" panose="02020603050405020304" pitchFamily="18" charset="0"/>
              </a:rPr>
              <a:t>avoid procedural violations </a:t>
            </a:r>
            <a:r>
              <a:rPr lang="en-US" sz="4000" dirty="0">
                <a:latin typeface="Times New Roman" panose="02020603050405020304" pitchFamily="18" charset="0"/>
                <a:ea typeface="Times New Roman" charset="0"/>
                <a:cs typeface="Times New Roman" panose="02020603050405020304" pitchFamily="18" charset="0"/>
              </a:rPr>
              <a:t>in the development of the IEP that could, in and of themselves, constitute a denial of FAPE.</a:t>
            </a:r>
          </a:p>
        </p:txBody>
      </p:sp>
    </p:spTree>
    <p:extLst>
      <p:ext uri="{BB962C8B-B14F-4D97-AF65-F5344CB8AC3E}">
        <p14:creationId xmlns:p14="http://schemas.microsoft.com/office/powerpoint/2010/main" val="270367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9A13D2-D1FA-DC4D-9CC7-71CD2E6D9915}"/>
              </a:ext>
            </a:extLst>
          </p:cNvPr>
          <p:cNvSpPr txBox="1"/>
          <p:nvPr/>
        </p:nvSpPr>
        <p:spPr>
          <a:xfrm>
            <a:off x="5875800" y="3040512"/>
            <a:ext cx="4518703"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U.S District Court</a:t>
            </a:r>
          </a:p>
        </p:txBody>
      </p:sp>
      <p:sp>
        <p:nvSpPr>
          <p:cNvPr id="13" name="TextBox 12">
            <a:extLst>
              <a:ext uri="{FF2B5EF4-FFF2-40B4-BE49-F238E27FC236}">
                <a16:creationId xmlns:a16="http://schemas.microsoft.com/office/drawing/2014/main" id="{704E7C84-EFF8-CB49-8C46-B5CAAF26C3CA}"/>
              </a:ext>
            </a:extLst>
          </p:cNvPr>
          <p:cNvSpPr txBox="1"/>
          <p:nvPr/>
        </p:nvSpPr>
        <p:spPr>
          <a:xfrm>
            <a:off x="5599904" y="4505146"/>
            <a:ext cx="5100866"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U.S Courts of Appeal</a:t>
            </a:r>
          </a:p>
        </p:txBody>
      </p:sp>
      <p:sp>
        <p:nvSpPr>
          <p:cNvPr id="15" name="TextBox 14">
            <a:extLst>
              <a:ext uri="{FF2B5EF4-FFF2-40B4-BE49-F238E27FC236}">
                <a16:creationId xmlns:a16="http://schemas.microsoft.com/office/drawing/2014/main" id="{484E3F56-0B36-B848-B32C-CD9B64674E95}"/>
              </a:ext>
            </a:extLst>
          </p:cNvPr>
          <p:cNvSpPr txBox="1"/>
          <p:nvPr/>
        </p:nvSpPr>
        <p:spPr>
          <a:xfrm>
            <a:off x="5875799" y="5932519"/>
            <a:ext cx="4518703"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U.S Supreme Court</a:t>
            </a:r>
          </a:p>
        </p:txBody>
      </p:sp>
      <p:sp>
        <p:nvSpPr>
          <p:cNvPr id="7" name="Down Arrow 6">
            <a:extLst>
              <a:ext uri="{FF2B5EF4-FFF2-40B4-BE49-F238E27FC236}">
                <a16:creationId xmlns:a16="http://schemas.microsoft.com/office/drawing/2014/main" id="{F18C2051-C9A8-FA4D-88FF-0B7385535C0D}"/>
              </a:ext>
            </a:extLst>
          </p:cNvPr>
          <p:cNvSpPr/>
          <p:nvPr/>
        </p:nvSpPr>
        <p:spPr>
          <a:xfrm>
            <a:off x="7917113" y="3686843"/>
            <a:ext cx="436078" cy="720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3570F7C4-951F-F44C-A587-C62D1D59BAD8}"/>
              </a:ext>
            </a:extLst>
          </p:cNvPr>
          <p:cNvSpPr/>
          <p:nvPr/>
        </p:nvSpPr>
        <p:spPr>
          <a:xfrm>
            <a:off x="7894424" y="5212087"/>
            <a:ext cx="436078" cy="720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0532B97-4384-F745-A524-70841BB6323C}"/>
              </a:ext>
            </a:extLst>
          </p:cNvPr>
          <p:cNvSpPr txBox="1"/>
          <p:nvPr/>
        </p:nvSpPr>
        <p:spPr>
          <a:xfrm>
            <a:off x="4763303" y="311108"/>
            <a:ext cx="6743699"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Local Due Process Hearing-Tier 1</a:t>
            </a:r>
          </a:p>
        </p:txBody>
      </p:sp>
      <p:sp>
        <p:nvSpPr>
          <p:cNvPr id="19" name="TextBox 18">
            <a:extLst>
              <a:ext uri="{FF2B5EF4-FFF2-40B4-BE49-F238E27FC236}">
                <a16:creationId xmlns:a16="http://schemas.microsoft.com/office/drawing/2014/main" id="{319452F3-D46E-5942-B41E-1C1A723B7DA4}"/>
              </a:ext>
            </a:extLst>
          </p:cNvPr>
          <p:cNvSpPr txBox="1"/>
          <p:nvPr/>
        </p:nvSpPr>
        <p:spPr>
          <a:xfrm>
            <a:off x="4498675" y="1670646"/>
            <a:ext cx="7303325"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State Review Hearing-Tier 2 (8 states)</a:t>
            </a:r>
          </a:p>
        </p:txBody>
      </p:sp>
      <p:sp>
        <p:nvSpPr>
          <p:cNvPr id="20" name="Down Arrow 19">
            <a:extLst>
              <a:ext uri="{FF2B5EF4-FFF2-40B4-BE49-F238E27FC236}">
                <a16:creationId xmlns:a16="http://schemas.microsoft.com/office/drawing/2014/main" id="{E56EB3C2-281C-7346-92C2-4EF5005AB3FF}"/>
              </a:ext>
            </a:extLst>
          </p:cNvPr>
          <p:cNvSpPr/>
          <p:nvPr/>
        </p:nvSpPr>
        <p:spPr>
          <a:xfrm>
            <a:off x="7917113" y="957439"/>
            <a:ext cx="436078" cy="720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64BF2D49-98CE-3B47-89A4-5AF2B7BA3E1C}"/>
              </a:ext>
            </a:extLst>
          </p:cNvPr>
          <p:cNvSpPr/>
          <p:nvPr/>
        </p:nvSpPr>
        <p:spPr>
          <a:xfrm>
            <a:off x="7921073" y="2303486"/>
            <a:ext cx="436078" cy="7204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4416555-6DC3-D64F-B0DB-BF31A5D85394}"/>
              </a:ext>
            </a:extLst>
          </p:cNvPr>
          <p:cNvSpPr txBox="1">
            <a:spLocks/>
          </p:cNvSpPr>
          <p:nvPr/>
        </p:nvSpPr>
        <p:spPr>
          <a:xfrm>
            <a:off x="500286" y="1148515"/>
            <a:ext cx="3388419" cy="456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b="1" i="0" kern="1200" cap="none" spc="-70" baseline="0" dirty="0">
                <a:solidFill>
                  <a:schemeClr val="tx1">
                    <a:lumMod val="85000"/>
                    <a:lumOff val="15000"/>
                  </a:schemeClr>
                </a:solidFill>
                <a:effectLst/>
                <a:latin typeface="+mj-lt"/>
                <a:ea typeface="+mn-ea"/>
                <a:cs typeface="+mn-cs"/>
              </a:defRPr>
            </a:lvl1pPr>
          </a:lstStyle>
          <a:p>
            <a:pPr algn="ctr"/>
            <a:r>
              <a:rPr lang="en-US" sz="5400" dirty="0">
                <a:solidFill>
                  <a:schemeClr val="tx1"/>
                </a:solidFill>
                <a:latin typeface="Times New Roman" panose="02020603050405020304" pitchFamily="18" charset="0"/>
                <a:cs typeface="Times New Roman" panose="02020603050405020304" pitchFamily="18" charset="0"/>
              </a:rPr>
              <a:t>Litigation: </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The “special” way</a:t>
            </a:r>
          </a:p>
        </p:txBody>
      </p:sp>
    </p:spTree>
    <p:extLst>
      <p:ext uri="{BB962C8B-B14F-4D97-AF65-F5344CB8AC3E}">
        <p14:creationId xmlns:p14="http://schemas.microsoft.com/office/powerpoint/2010/main" val="1859675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#2</a:t>
            </a:r>
          </a:p>
        </p:txBody>
      </p:sp>
      <p:sp>
        <p:nvSpPr>
          <p:cNvPr id="3" name="Content Placeholder 2"/>
          <p:cNvSpPr>
            <a:spLocks noGrp="1"/>
          </p:cNvSpPr>
          <p:nvPr>
            <p:ph idx="1"/>
          </p:nvPr>
        </p:nvSpPr>
        <p:spPr>
          <a:xfrm>
            <a:off x="594429" y="2188321"/>
            <a:ext cx="11003141" cy="3567173"/>
          </a:xfrm>
        </p:spPr>
        <p:txBody>
          <a:bodyPr anchor="ctr">
            <a:normAutofit/>
          </a:bodyPr>
          <a:lstStyle/>
          <a:p>
            <a:pPr marL="0" indent="0" algn="ctr">
              <a:buNone/>
            </a:pPr>
            <a:r>
              <a:rPr lang="en-US" sz="3600" dirty="0">
                <a:latin typeface="Times New Roman" panose="02020603050405020304" pitchFamily="18" charset="0"/>
                <a:ea typeface="Times New Roman" charset="0"/>
                <a:cs typeface="Times New Roman" panose="02020603050405020304" pitchFamily="18" charset="0"/>
              </a:rPr>
              <a:t>When developing the content of a student’s IEP and subsequently reviewing and revising it, be sure that the present levels of performance and annual goals are based upon assessments and other relevant data that are </a:t>
            </a:r>
            <a:r>
              <a:rPr lang="en-US" sz="3600" u="sng" dirty="0">
                <a:latin typeface="Times New Roman" panose="02020603050405020304" pitchFamily="18" charset="0"/>
                <a:ea typeface="Times New Roman" charset="0"/>
                <a:cs typeface="Times New Roman" panose="02020603050405020304" pitchFamily="18" charset="0"/>
              </a:rPr>
              <a:t>current, address all of a student’s needs, and inform the IEP team regarding the appropriate special education and related services</a:t>
            </a:r>
            <a:r>
              <a:rPr lang="en-US" sz="3600" dirty="0">
                <a:latin typeface="Times New Roman" panose="02020603050405020304" pitchFamily="18" charset="0"/>
                <a:ea typeface="Times New Roman" charset="0"/>
                <a:cs typeface="Times New Roman" panose="02020603050405020304" pitchFamily="18" charset="0"/>
              </a:rPr>
              <a:t>.</a:t>
            </a:r>
          </a:p>
        </p:txBody>
      </p:sp>
    </p:spTree>
    <p:extLst>
      <p:ext uri="{BB962C8B-B14F-4D97-AF65-F5344CB8AC3E}">
        <p14:creationId xmlns:p14="http://schemas.microsoft.com/office/powerpoint/2010/main" val="1505642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#3</a:t>
            </a:r>
          </a:p>
        </p:txBody>
      </p:sp>
      <p:sp>
        <p:nvSpPr>
          <p:cNvPr id="3" name="Content Placeholder 2"/>
          <p:cNvSpPr>
            <a:spLocks noGrp="1"/>
          </p:cNvSpPr>
          <p:nvPr>
            <p:ph idx="1"/>
          </p:nvPr>
        </p:nvSpPr>
        <p:spPr>
          <a:xfrm>
            <a:off x="747184" y="1756375"/>
            <a:ext cx="10687339" cy="3567173"/>
          </a:xfrm>
        </p:spPr>
        <p:txBody>
          <a:bodyPr anchor="ctr">
            <a:noAutofit/>
          </a:bodyPr>
          <a:lstStyle/>
          <a:p>
            <a:pPr marL="0" indent="0" algn="ctr">
              <a:buNone/>
            </a:pPr>
            <a:r>
              <a:rPr lang="en-US" sz="4800" dirty="0">
                <a:latin typeface="Times New Roman" panose="02020603050405020304" pitchFamily="18" charset="0"/>
                <a:ea typeface="Times New Roman" charset="0"/>
                <a:cs typeface="Times New Roman" panose="02020603050405020304" pitchFamily="18" charset="0"/>
              </a:rPr>
              <a:t>Ensure that annual IEP goals are </a:t>
            </a:r>
            <a:r>
              <a:rPr lang="en-US" sz="4800" u="sng" dirty="0">
                <a:latin typeface="Times New Roman" panose="02020603050405020304" pitchFamily="18" charset="0"/>
                <a:ea typeface="Times New Roman" charset="0"/>
                <a:cs typeface="Times New Roman" panose="02020603050405020304" pitchFamily="18" charset="0"/>
              </a:rPr>
              <a:t>appropriate</a:t>
            </a:r>
            <a:r>
              <a:rPr lang="en-US" sz="4800" dirty="0">
                <a:latin typeface="Times New Roman" panose="02020603050405020304" pitchFamily="18" charset="0"/>
                <a:ea typeface="Times New Roman" charset="0"/>
                <a:cs typeface="Times New Roman" panose="02020603050405020304" pitchFamily="18" charset="0"/>
              </a:rPr>
              <a:t>, </a:t>
            </a:r>
            <a:r>
              <a:rPr lang="en-US" sz="4800" u="sng" dirty="0">
                <a:latin typeface="Times New Roman" panose="02020603050405020304" pitchFamily="18" charset="0"/>
                <a:ea typeface="Times New Roman" charset="0"/>
                <a:cs typeface="Times New Roman" panose="02020603050405020304" pitchFamily="18" charset="0"/>
              </a:rPr>
              <a:t>ambitious</a:t>
            </a:r>
            <a:r>
              <a:rPr lang="en-US" sz="4800" dirty="0">
                <a:latin typeface="Times New Roman" panose="02020603050405020304" pitchFamily="18" charset="0"/>
                <a:ea typeface="Times New Roman" charset="0"/>
                <a:cs typeface="Times New Roman" panose="02020603050405020304" pitchFamily="18" charset="0"/>
              </a:rPr>
              <a:t>, and </a:t>
            </a:r>
            <a:r>
              <a:rPr lang="en-US" sz="4800" u="sng" dirty="0">
                <a:latin typeface="Times New Roman" panose="02020603050405020304" pitchFamily="18" charset="0"/>
                <a:ea typeface="Times New Roman" charset="0"/>
                <a:cs typeface="Times New Roman" panose="02020603050405020304" pitchFamily="18" charset="0"/>
              </a:rPr>
              <a:t>measurable</a:t>
            </a:r>
            <a:r>
              <a:rPr lang="en-US" sz="4800" dirty="0">
                <a:latin typeface="Times New Roman" panose="02020603050405020304" pitchFamily="18" charset="0"/>
                <a:ea typeface="Times New Roman" charset="0"/>
                <a:cs typeface="Times New Roman" panose="02020603050405020304" pitchFamily="18" charset="0"/>
              </a:rPr>
              <a:t>.</a:t>
            </a:r>
          </a:p>
        </p:txBody>
      </p:sp>
    </p:spTree>
    <p:extLst>
      <p:ext uri="{BB962C8B-B14F-4D97-AF65-F5344CB8AC3E}">
        <p14:creationId xmlns:p14="http://schemas.microsoft.com/office/powerpoint/2010/main" val="1145325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#4</a:t>
            </a:r>
          </a:p>
        </p:txBody>
      </p:sp>
      <p:sp>
        <p:nvSpPr>
          <p:cNvPr id="3" name="Content Placeholder 2"/>
          <p:cNvSpPr>
            <a:spLocks noGrp="1"/>
          </p:cNvSpPr>
          <p:nvPr>
            <p:ph idx="1"/>
          </p:nvPr>
        </p:nvSpPr>
        <p:spPr>
          <a:xfrm>
            <a:off x="392581" y="2196883"/>
            <a:ext cx="11396546" cy="3567173"/>
          </a:xfrm>
        </p:spPr>
        <p:txBody>
          <a:bodyPr anchor="ctr">
            <a:noAutofit/>
          </a:bodyPr>
          <a:lstStyle/>
          <a:p>
            <a:pPr marL="0" indent="0" algn="ctr">
              <a:buNone/>
            </a:pPr>
            <a:r>
              <a:rPr lang="en-US" sz="4000" u="sng" dirty="0">
                <a:latin typeface="Times New Roman" panose="02020603050405020304" pitchFamily="18" charset="0"/>
                <a:ea typeface="Times New Roman" charset="0"/>
                <a:cs typeface="Times New Roman" panose="02020603050405020304" pitchFamily="18" charset="0"/>
              </a:rPr>
              <a:t>Continuously monitor and measure</a:t>
            </a:r>
            <a:r>
              <a:rPr lang="en-US" sz="4000" dirty="0">
                <a:latin typeface="Times New Roman" panose="02020603050405020304" pitchFamily="18" charset="0"/>
                <a:ea typeface="Times New Roman" charset="0"/>
                <a:cs typeface="Times New Roman" panose="02020603050405020304" pitchFamily="18" charset="0"/>
              </a:rPr>
              <a:t> a child’s progress on annual goals (and objectives/benchmarks, if applicable) and maintain specific data to demonstrate that progress has been made.</a:t>
            </a:r>
          </a:p>
        </p:txBody>
      </p:sp>
    </p:spTree>
    <p:extLst>
      <p:ext uri="{BB962C8B-B14F-4D97-AF65-F5344CB8AC3E}">
        <p14:creationId xmlns:p14="http://schemas.microsoft.com/office/powerpoint/2010/main" val="2087608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#5</a:t>
            </a:r>
          </a:p>
        </p:txBody>
      </p:sp>
      <p:sp>
        <p:nvSpPr>
          <p:cNvPr id="3" name="Content Placeholder 2"/>
          <p:cNvSpPr>
            <a:spLocks noGrp="1"/>
          </p:cNvSpPr>
          <p:nvPr>
            <p:ph idx="1"/>
          </p:nvPr>
        </p:nvSpPr>
        <p:spPr>
          <a:xfrm>
            <a:off x="958506" y="1645413"/>
            <a:ext cx="10264696" cy="3567173"/>
          </a:xfrm>
        </p:spPr>
        <p:txBody>
          <a:bodyPr anchor="ctr">
            <a:normAutofit/>
          </a:bodyPr>
          <a:lstStyle/>
          <a:p>
            <a:pPr marL="0" indent="0" algn="ctr">
              <a:buNone/>
            </a:pPr>
            <a:r>
              <a:rPr lang="en-US" sz="4400" dirty="0">
                <a:latin typeface="Times New Roman" panose="02020603050405020304" pitchFamily="18" charset="0"/>
                <a:ea typeface="Times New Roman" charset="0"/>
                <a:cs typeface="Times New Roman" panose="02020603050405020304" pitchFamily="18" charset="0"/>
              </a:rPr>
              <a:t>Provide </a:t>
            </a:r>
            <a:r>
              <a:rPr lang="en-US" sz="4400" u="sng" dirty="0">
                <a:latin typeface="Times New Roman" panose="02020603050405020304" pitchFamily="18" charset="0"/>
                <a:ea typeface="Times New Roman" charset="0"/>
                <a:cs typeface="Times New Roman" panose="02020603050405020304" pitchFamily="18" charset="0"/>
              </a:rPr>
              <a:t>frequent</a:t>
            </a:r>
            <a:r>
              <a:rPr lang="en-US" sz="4400" dirty="0">
                <a:latin typeface="Times New Roman" panose="02020603050405020304" pitchFamily="18" charset="0"/>
                <a:ea typeface="Times New Roman" charset="0"/>
                <a:cs typeface="Times New Roman" panose="02020603050405020304" pitchFamily="18" charset="0"/>
              </a:rPr>
              <a:t> and </a:t>
            </a:r>
            <a:r>
              <a:rPr lang="en-US" sz="4400" u="sng" dirty="0">
                <a:latin typeface="Times New Roman" panose="02020603050405020304" pitchFamily="18" charset="0"/>
                <a:ea typeface="Times New Roman" charset="0"/>
                <a:cs typeface="Times New Roman" panose="02020603050405020304" pitchFamily="18" charset="0"/>
              </a:rPr>
              <a:t>systematic</a:t>
            </a:r>
            <a:r>
              <a:rPr lang="en-US" sz="4400" dirty="0">
                <a:latin typeface="Times New Roman" panose="02020603050405020304" pitchFamily="18" charset="0"/>
                <a:ea typeface="Times New Roman" charset="0"/>
                <a:cs typeface="Times New Roman" panose="02020603050405020304" pitchFamily="18" charset="0"/>
              </a:rPr>
              <a:t> </a:t>
            </a:r>
            <a:r>
              <a:rPr lang="en-US" sz="4400" u="sng" dirty="0">
                <a:latin typeface="Times New Roman" panose="02020603050405020304" pitchFamily="18" charset="0"/>
                <a:ea typeface="Times New Roman" charset="0"/>
                <a:cs typeface="Times New Roman" panose="02020603050405020304" pitchFamily="18" charset="0"/>
              </a:rPr>
              <a:t>data-based</a:t>
            </a:r>
            <a:r>
              <a:rPr lang="en-US" sz="4400" dirty="0">
                <a:latin typeface="Times New Roman" panose="02020603050405020304" pitchFamily="18" charset="0"/>
                <a:ea typeface="Times New Roman" charset="0"/>
                <a:cs typeface="Times New Roman" panose="02020603050405020304" pitchFamily="18" charset="0"/>
              </a:rPr>
              <a:t> reports to a student’s parents on their child’s advancement toward their goals.</a:t>
            </a:r>
          </a:p>
        </p:txBody>
      </p:sp>
    </p:spTree>
    <p:extLst>
      <p:ext uri="{BB962C8B-B14F-4D97-AF65-F5344CB8AC3E}">
        <p14:creationId xmlns:p14="http://schemas.microsoft.com/office/powerpoint/2010/main" val="570147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06"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#6</a:t>
            </a:r>
          </a:p>
        </p:txBody>
      </p:sp>
      <p:sp>
        <p:nvSpPr>
          <p:cNvPr id="3" name="Content Placeholder 2"/>
          <p:cNvSpPr>
            <a:spLocks noGrp="1"/>
          </p:cNvSpPr>
          <p:nvPr>
            <p:ph idx="1"/>
          </p:nvPr>
        </p:nvSpPr>
        <p:spPr>
          <a:xfrm>
            <a:off x="1119322" y="2070100"/>
            <a:ext cx="10103777" cy="3567173"/>
          </a:xfrm>
        </p:spPr>
        <p:txBody>
          <a:bodyPr anchor="ctr">
            <a:normAutofit/>
          </a:bodyPr>
          <a:lstStyle/>
          <a:p>
            <a:pPr marL="0" indent="0" algn="ctr">
              <a:buNone/>
            </a:pPr>
            <a:r>
              <a:rPr lang="en-US" sz="4400" dirty="0">
                <a:latin typeface="Times New Roman" panose="02020603050405020304" pitchFamily="18" charset="0"/>
                <a:ea typeface="Times New Roman" charset="0"/>
                <a:cs typeface="Times New Roman" panose="02020603050405020304" pitchFamily="18" charset="0"/>
              </a:rPr>
              <a:t>When progress report and other data do not reflect that an annual goal will be met, reconvene the IEP team to </a:t>
            </a:r>
            <a:r>
              <a:rPr lang="en-US" sz="4400" u="sng" dirty="0">
                <a:latin typeface="Times New Roman" panose="02020603050405020304" pitchFamily="18" charset="0"/>
                <a:ea typeface="Times New Roman" charset="0"/>
                <a:cs typeface="Times New Roman" panose="02020603050405020304" pitchFamily="18" charset="0"/>
              </a:rPr>
              <a:t>determine why </a:t>
            </a:r>
            <a:r>
              <a:rPr lang="en-US" sz="4400" dirty="0">
                <a:latin typeface="Times New Roman" panose="02020603050405020304" pitchFamily="18" charset="0"/>
                <a:ea typeface="Times New Roman" charset="0"/>
                <a:cs typeface="Times New Roman" panose="02020603050405020304" pitchFamily="18" charset="0"/>
              </a:rPr>
              <a:t>and make </a:t>
            </a:r>
            <a:r>
              <a:rPr lang="en-US" sz="4400" u="sng" dirty="0">
                <a:latin typeface="Times New Roman" panose="02020603050405020304" pitchFamily="18" charset="0"/>
                <a:ea typeface="Times New Roman" charset="0"/>
                <a:cs typeface="Times New Roman" panose="02020603050405020304" pitchFamily="18" charset="0"/>
              </a:rPr>
              <a:t>academic/functional changes</a:t>
            </a:r>
            <a:r>
              <a:rPr lang="en-US" sz="4400" dirty="0">
                <a:latin typeface="Times New Roman" panose="02020603050405020304" pitchFamily="18" charset="0"/>
                <a:ea typeface="Times New Roman" charset="0"/>
                <a:cs typeface="Times New Roman" panose="02020603050405020304" pitchFamily="18" charset="0"/>
              </a:rPr>
              <a:t>!</a:t>
            </a:r>
          </a:p>
        </p:txBody>
      </p:sp>
    </p:spTree>
    <p:extLst>
      <p:ext uri="{BB962C8B-B14F-4D97-AF65-F5344CB8AC3E}">
        <p14:creationId xmlns:p14="http://schemas.microsoft.com/office/powerpoint/2010/main" val="4124289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50" y="800392"/>
            <a:ext cx="10264697" cy="1212102"/>
          </a:xfrm>
        </p:spPr>
        <p:txBody>
          <a:bodyPr>
            <a:normAutofit/>
          </a:bodyPr>
          <a:lstStyle/>
          <a:p>
            <a:pPr algn="ctr"/>
            <a:r>
              <a:rPr lang="en-US" sz="8000" dirty="0">
                <a:solidFill>
                  <a:schemeClr val="tx1"/>
                </a:solidFill>
                <a:latin typeface="Times New Roman" panose="02020603050405020304" pitchFamily="18" charset="0"/>
                <a:cs typeface="Times New Roman" panose="02020603050405020304" pitchFamily="18" charset="0"/>
              </a:rPr>
              <a:t>Recommendation #7</a:t>
            </a:r>
          </a:p>
        </p:txBody>
      </p:sp>
      <p:sp>
        <p:nvSpPr>
          <p:cNvPr id="3" name="Content Placeholder 2"/>
          <p:cNvSpPr>
            <a:spLocks noGrp="1"/>
          </p:cNvSpPr>
          <p:nvPr>
            <p:ph idx="1"/>
          </p:nvPr>
        </p:nvSpPr>
        <p:spPr>
          <a:xfrm>
            <a:off x="1044111" y="1740646"/>
            <a:ext cx="10103777" cy="3567173"/>
          </a:xfrm>
        </p:spPr>
        <p:txBody>
          <a:bodyPr anchor="ctr">
            <a:normAutofit/>
          </a:bodyPr>
          <a:lstStyle/>
          <a:p>
            <a:pPr marL="0" indent="0" algn="ctr">
              <a:buNone/>
            </a:pPr>
            <a:r>
              <a:rPr lang="en-US" sz="4800" dirty="0">
                <a:latin typeface="Times New Roman" panose="02020603050405020304" pitchFamily="18" charset="0"/>
                <a:ea typeface="Times New Roman" charset="0"/>
                <a:cs typeface="Times New Roman" panose="02020603050405020304" pitchFamily="18" charset="0"/>
              </a:rPr>
              <a:t>Ensure </a:t>
            </a:r>
            <a:r>
              <a:rPr lang="en-US" sz="4800" u="sng" dirty="0">
                <a:latin typeface="Times New Roman" panose="02020603050405020304" pitchFamily="18" charset="0"/>
                <a:ea typeface="Times New Roman" charset="0"/>
                <a:cs typeface="Times New Roman" panose="02020603050405020304" pitchFamily="18" charset="0"/>
              </a:rPr>
              <a:t>fidelity of implementation </a:t>
            </a:r>
            <a:r>
              <a:rPr lang="en-US" sz="4800" dirty="0">
                <a:latin typeface="Times New Roman" panose="02020603050405020304" pitchFamily="18" charset="0"/>
                <a:ea typeface="Times New Roman" charset="0"/>
                <a:cs typeface="Times New Roman" panose="02020603050405020304" pitchFamily="18" charset="0"/>
              </a:rPr>
              <a:t>of the the IEP using the per se approach</a:t>
            </a:r>
          </a:p>
        </p:txBody>
      </p:sp>
    </p:spTree>
    <p:extLst>
      <p:ext uri="{BB962C8B-B14F-4D97-AF65-F5344CB8AC3E}">
        <p14:creationId xmlns:p14="http://schemas.microsoft.com/office/powerpoint/2010/main" val="801655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69D42-0FBE-7E4A-AEFC-A4084730A10B}"/>
              </a:ext>
            </a:extLst>
          </p:cNvPr>
          <p:cNvSpPr>
            <a:spLocks noGrp="1"/>
          </p:cNvSpPr>
          <p:nvPr>
            <p:ph type="title"/>
          </p:nvPr>
        </p:nvSpPr>
        <p:spPr>
          <a:xfrm>
            <a:off x="812670" y="280737"/>
            <a:ext cx="10515600" cy="1325563"/>
          </a:xfrm>
        </p:spPr>
        <p:txBody>
          <a:bodyPr>
            <a:noAutofit/>
          </a:bodyPr>
          <a:lstStyle/>
          <a:p>
            <a:pPr algn="ctr"/>
            <a:r>
              <a:rPr lang="en-US" sz="6000" b="1" dirty="0">
                <a:latin typeface="Times New Roman" panose="02020603050405020304" pitchFamily="18" charset="0"/>
                <a:cs typeface="Times New Roman" panose="02020603050405020304" pitchFamily="18" charset="0"/>
              </a:rPr>
              <a:t>Resources</a:t>
            </a:r>
            <a:br>
              <a:rPr lang="en-US" sz="6000" b="1" dirty="0">
                <a:latin typeface="Times New Roman" panose="02020603050405020304" pitchFamily="18" charset="0"/>
                <a:cs typeface="Times New Roman" panose="02020603050405020304" pitchFamily="18" charset="0"/>
              </a:rPr>
            </a:br>
            <a:endParaRPr lang="en-US" sz="6000" b="1"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CAEC9FA3-7906-304F-8CAB-10FAD849BBBD}"/>
              </a:ext>
            </a:extLst>
          </p:cNvPr>
          <p:cNvSpPr>
            <a:spLocks noGrp="1"/>
          </p:cNvSpPr>
          <p:nvPr>
            <p:ph idx="1"/>
          </p:nvPr>
        </p:nvSpPr>
        <p:spPr>
          <a:xfrm>
            <a:off x="368969" y="1106905"/>
            <a:ext cx="11403002" cy="5598695"/>
          </a:xfrm>
        </p:spPr>
        <p:txBody>
          <a:bodyPr>
            <a:noAutofit/>
          </a:bodyPr>
          <a:lstStyle/>
          <a:p>
            <a:r>
              <a:rPr lang="en-US" sz="2600" b="1" dirty="0">
                <a:latin typeface="Times New Roman" panose="02020603050405020304" pitchFamily="18" charset="0"/>
                <a:cs typeface="Times New Roman" panose="02020603050405020304" pitchFamily="18" charset="0"/>
              </a:rPr>
              <a:t>Council for Exception Children (CEC): </a:t>
            </a:r>
            <a:r>
              <a:rPr lang="en-US" sz="2600" b="1" dirty="0">
                <a:latin typeface="Times New Roman" panose="02020603050405020304" pitchFamily="18" charset="0"/>
                <a:cs typeface="Times New Roman" panose="02020603050405020304" pitchFamily="18" charset="0"/>
                <a:hlinkClick r:id="rId2"/>
              </a:rPr>
              <a:t>www.exceptionalchildren.org</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Council for Administrators of Special Education (CASE): </a:t>
            </a:r>
            <a:r>
              <a:rPr lang="en-US" sz="2600" b="1" dirty="0">
                <a:latin typeface="Times New Roman" panose="02020603050405020304" pitchFamily="18" charset="0"/>
                <a:cs typeface="Times New Roman" panose="02020603050405020304" pitchFamily="18" charset="0"/>
                <a:hlinkClick r:id="rId3"/>
              </a:rPr>
              <a:t>www.casecec.org</a:t>
            </a:r>
            <a:r>
              <a:rPr lang="en-US" sz="2600" b="1" dirty="0">
                <a:latin typeface="Times New Roman" panose="02020603050405020304" pitchFamily="18" charset="0"/>
                <a:cs typeface="Times New Roman" panose="02020603050405020304" pitchFamily="18" charset="0"/>
              </a:rPr>
              <a:t> </a:t>
            </a:r>
          </a:p>
          <a:p>
            <a:r>
              <a:rPr lang="en-US" sz="2600" b="1" dirty="0">
                <a:latin typeface="Times New Roman" panose="02020603050405020304" pitchFamily="18" charset="0"/>
                <a:cs typeface="Times New Roman" panose="02020603050405020304" pitchFamily="18" charset="0"/>
              </a:rPr>
              <a:t>Progress Center:  </a:t>
            </a:r>
            <a:r>
              <a:rPr lang="en-US" sz="2600" b="1" dirty="0">
                <a:latin typeface="Times New Roman" panose="02020603050405020304" pitchFamily="18" charset="0"/>
                <a:cs typeface="Times New Roman" panose="02020603050405020304" pitchFamily="18" charset="0"/>
                <a:hlinkClick r:id="rId4"/>
              </a:rPr>
              <a:t>www.promotingprogress.org</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National Center on Intensive Intervention: </a:t>
            </a:r>
            <a:r>
              <a:rPr lang="en-US" sz="2600" b="1" dirty="0">
                <a:latin typeface="Times New Roman" panose="02020603050405020304" pitchFamily="18" charset="0"/>
                <a:cs typeface="Times New Roman" panose="02020603050405020304" pitchFamily="18" charset="0"/>
                <a:hlinkClick r:id="rId5"/>
              </a:rPr>
              <a:t>www.intensiveintervention.org</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Center on Positive Behavior Interventions &amp; Support: </a:t>
            </a:r>
            <a:r>
              <a:rPr lang="en-US" sz="2600" b="1" dirty="0">
                <a:latin typeface="Times New Roman" panose="02020603050405020304" pitchFamily="18" charset="0"/>
                <a:cs typeface="Times New Roman" panose="02020603050405020304" pitchFamily="18" charset="0"/>
                <a:hlinkClick r:id="rId6"/>
              </a:rPr>
              <a:t>www.pbis.org</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IRIS Center: </a:t>
            </a:r>
            <a:r>
              <a:rPr lang="en-US" sz="2600" b="1" dirty="0">
                <a:latin typeface="Times New Roman" panose="02020603050405020304" pitchFamily="18" charset="0"/>
                <a:cs typeface="Times New Roman" panose="02020603050405020304" pitchFamily="18" charset="0"/>
                <a:hlinkClick r:id="rId7"/>
              </a:rPr>
              <a:t>https://iris.Peabody.Vanderbilt.edu</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OSEP, IDEAs that work: </a:t>
            </a:r>
            <a:r>
              <a:rPr lang="en-US" sz="2600" b="1" dirty="0">
                <a:latin typeface="Times New Roman" panose="02020603050405020304" pitchFamily="18" charset="0"/>
                <a:cs typeface="Times New Roman" panose="02020603050405020304" pitchFamily="18" charset="0"/>
                <a:hlinkClick r:id="rId8"/>
              </a:rPr>
              <a:t>www.OSEPideasthatwork.org</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OSEP, The Individuals with Disabilities Education Act:  </a:t>
            </a:r>
            <a:r>
              <a:rPr lang="en-US" sz="2600" b="1" dirty="0">
                <a:latin typeface="Times New Roman" panose="02020603050405020304" pitchFamily="18" charset="0"/>
                <a:cs typeface="Times New Roman" panose="02020603050405020304" pitchFamily="18" charset="0"/>
                <a:hlinkClick r:id="rId9"/>
              </a:rPr>
              <a:t>https://sites.ed.gov/idea</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OSEP Policy Support Documents: </a:t>
            </a:r>
            <a:r>
              <a:rPr lang="en-US" sz="2600" b="1" dirty="0">
                <a:latin typeface="Times New Roman" panose="02020603050405020304" pitchFamily="18" charset="0"/>
                <a:cs typeface="Times New Roman" panose="02020603050405020304" pitchFamily="18" charset="0"/>
                <a:hlinkClick r:id="rId10"/>
              </a:rPr>
              <a:t>https://sites.ed.gov/idea/policy-letters-policy-support-documents/</a:t>
            </a:r>
            <a:r>
              <a:rPr lang="en-US" sz="2600" b="1" dirty="0">
                <a:latin typeface="Times New Roman" panose="02020603050405020304" pitchFamily="18" charset="0"/>
                <a:cs typeface="Times New Roman" panose="02020603050405020304" pitchFamily="18" charset="0"/>
              </a:rPr>
              <a:t> </a:t>
            </a:r>
          </a:p>
          <a:p>
            <a:r>
              <a:rPr lang="en-US" sz="2600" b="1" u="sng" dirty="0" err="1">
                <a:solidFill>
                  <a:srgbClr val="0070C0"/>
                </a:solidFill>
                <a:latin typeface="Times New Roman" panose="02020603050405020304" pitchFamily="18" charset="0"/>
                <a:cs typeface="Times New Roman" panose="02020603050405020304" pitchFamily="18" charset="0"/>
              </a:rPr>
              <a:t>Spedlawblog.com</a:t>
            </a:r>
            <a:r>
              <a:rPr lang="en-US" sz="2600" b="1" u="sng" dirty="0">
                <a:solidFill>
                  <a:srgbClr val="0070C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 Mitchell Yell, David Bateman, &amp; Kevin Brady</a:t>
            </a:r>
          </a:p>
          <a:p>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99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279A-7664-4440-B86A-70D11F4E75C3}"/>
              </a:ext>
            </a:extLst>
          </p:cNvPr>
          <p:cNvSpPr>
            <a:spLocks noGrp="1"/>
          </p:cNvSpPr>
          <p:nvPr>
            <p:ph type="title"/>
          </p:nvPr>
        </p:nvSpPr>
        <p:spPr>
          <a:xfrm>
            <a:off x="963651" y="521611"/>
            <a:ext cx="10264697" cy="1212102"/>
          </a:xfrm>
        </p:spPr>
        <p:txBody>
          <a:bodyPr>
            <a:noAutofit/>
          </a:bodyPr>
          <a:lstStyle/>
          <a:p>
            <a:pPr algn="ctr"/>
            <a:r>
              <a:rPr lang="en-US" sz="4800" dirty="0">
                <a:solidFill>
                  <a:schemeClr val="tx1"/>
                </a:solidFill>
                <a:latin typeface="Times New Roman" panose="02020603050405020304" pitchFamily="18" charset="0"/>
                <a:cs typeface="Times New Roman" panose="02020603050405020304" pitchFamily="18" charset="0"/>
              </a:rPr>
              <a:t>Why Should We Pay Attention to Due Process Hearings?</a:t>
            </a:r>
          </a:p>
        </p:txBody>
      </p:sp>
      <p:sp>
        <p:nvSpPr>
          <p:cNvPr id="3" name="Content Placeholder 2">
            <a:extLst>
              <a:ext uri="{FF2B5EF4-FFF2-40B4-BE49-F238E27FC236}">
                <a16:creationId xmlns:a16="http://schemas.microsoft.com/office/drawing/2014/main" id="{F96143A2-ACF3-4741-89BA-CC27162BC189}"/>
              </a:ext>
            </a:extLst>
          </p:cNvPr>
          <p:cNvSpPr>
            <a:spLocks noGrp="1"/>
          </p:cNvSpPr>
          <p:nvPr>
            <p:ph idx="1"/>
          </p:nvPr>
        </p:nvSpPr>
        <p:spPr>
          <a:xfrm>
            <a:off x="889829" y="2167608"/>
            <a:ext cx="10412339" cy="4168781"/>
          </a:xfrm>
        </p:spPr>
        <p:txBody>
          <a:bodyPr anchor="ctr">
            <a:noAutofit/>
          </a:bodyPr>
          <a:lstStyle/>
          <a:p>
            <a:r>
              <a:rPr lang="en-US" sz="3200" dirty="0">
                <a:latin typeface="Times New Roman" panose="02020603050405020304" pitchFamily="18" charset="0"/>
                <a:cs typeface="Times New Roman" panose="02020603050405020304" pitchFamily="18" charset="0"/>
              </a:rPr>
              <a:t>My background in hearings</a:t>
            </a:r>
          </a:p>
          <a:p>
            <a:r>
              <a:rPr lang="en-US" sz="3200" dirty="0">
                <a:latin typeface="Times New Roman" panose="02020603050405020304" pitchFamily="18" charset="0"/>
                <a:cs typeface="Times New Roman" panose="02020603050405020304" pitchFamily="18" charset="0"/>
              </a:rPr>
              <a:t>Do hearings set precedent?</a:t>
            </a:r>
          </a:p>
          <a:p>
            <a:r>
              <a:rPr lang="en-US" sz="3200" dirty="0">
                <a:latin typeface="Times New Roman" panose="02020603050405020304" pitchFamily="18" charset="0"/>
                <a:cs typeface="Times New Roman" panose="02020603050405020304" pitchFamily="18" charset="0"/>
              </a:rPr>
              <a:t>Why should we pay attention to hearings?</a:t>
            </a:r>
          </a:p>
          <a:p>
            <a:pPr lvl="1"/>
            <a:r>
              <a:rPr lang="en-US" sz="3200" dirty="0">
                <a:latin typeface="Times New Roman" panose="02020603050405020304" pitchFamily="18" charset="0"/>
                <a:cs typeface="Times New Roman" panose="02020603050405020304" pitchFamily="18" charset="0"/>
              </a:rPr>
              <a:t>Costly:  Time and expense</a:t>
            </a:r>
          </a:p>
          <a:p>
            <a:pPr lvl="1"/>
            <a:r>
              <a:rPr lang="en-US" sz="3200" dirty="0">
                <a:latin typeface="Times New Roman" panose="02020603050405020304" pitchFamily="18" charset="0"/>
                <a:cs typeface="Times New Roman" panose="02020603050405020304" pitchFamily="18" charset="0"/>
              </a:rPr>
              <a:t>Remedies: Tuition reimbursement, Compensatory education</a:t>
            </a:r>
          </a:p>
          <a:p>
            <a:pPr lvl="1"/>
            <a:r>
              <a:rPr lang="en-US" sz="3200" dirty="0">
                <a:latin typeface="Times New Roman" panose="02020603050405020304" pitchFamily="18" charset="0"/>
                <a:cs typeface="Times New Roman" panose="02020603050405020304" pitchFamily="18" charset="0"/>
              </a:rPr>
              <a:t>Harbinger of things to come</a:t>
            </a:r>
          </a:p>
          <a:p>
            <a:r>
              <a:rPr lang="en-US" sz="3200" dirty="0">
                <a:latin typeface="Times New Roman" panose="02020603050405020304" pitchFamily="18" charset="0"/>
                <a:cs typeface="Times New Roman" panose="02020603050405020304" pitchFamily="18" charset="0"/>
              </a:rPr>
              <a:t>Exhaustion of Administrative Remedies</a:t>
            </a:r>
          </a:p>
        </p:txBody>
      </p:sp>
    </p:spTree>
    <p:extLst>
      <p:ext uri="{BB962C8B-B14F-4D97-AF65-F5344CB8AC3E}">
        <p14:creationId xmlns:p14="http://schemas.microsoft.com/office/powerpoint/2010/main" val="110105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4AD9-6E5F-551D-3E5D-FA0FB2084226}"/>
              </a:ext>
            </a:extLst>
          </p:cNvPr>
          <p:cNvSpPr>
            <a:spLocks noGrp="1"/>
          </p:cNvSpPr>
          <p:nvPr>
            <p:ph type="title"/>
          </p:nvPr>
        </p:nvSpPr>
        <p:spPr>
          <a:xfrm>
            <a:off x="193964" y="191302"/>
            <a:ext cx="11804072" cy="1325563"/>
          </a:xfrm>
        </p:spPr>
        <p:txBody>
          <a:bodyPr>
            <a:normAutofit fontScale="90000"/>
          </a:bodyPr>
          <a:lstStyle/>
          <a:p>
            <a:pPr algn="ctr"/>
            <a:r>
              <a:rPr lang="en-US" sz="4800" dirty="0">
                <a:latin typeface="Times New Roman" panose="02020603050405020304" pitchFamily="18" charset="0"/>
                <a:cs typeface="Times New Roman" panose="02020603050405020304" pitchFamily="18" charset="0"/>
              </a:rPr>
              <a:t>General Advice from the Due Process Hearing Front</a:t>
            </a:r>
          </a:p>
        </p:txBody>
      </p:sp>
      <p:sp>
        <p:nvSpPr>
          <p:cNvPr id="3" name="Content Placeholder 2">
            <a:extLst>
              <a:ext uri="{FF2B5EF4-FFF2-40B4-BE49-F238E27FC236}">
                <a16:creationId xmlns:a16="http://schemas.microsoft.com/office/drawing/2014/main" id="{75C03B6C-4F31-06ED-15C1-42B902CA4EE9}"/>
              </a:ext>
            </a:extLst>
          </p:cNvPr>
          <p:cNvSpPr>
            <a:spLocks noGrp="1"/>
          </p:cNvSpPr>
          <p:nvPr>
            <p:ph idx="1"/>
          </p:nvPr>
        </p:nvSpPr>
        <p:spPr>
          <a:xfrm>
            <a:off x="130629" y="1516865"/>
            <a:ext cx="11804072" cy="4860183"/>
          </a:xfrm>
        </p:spPr>
        <p:txBody>
          <a:bodyPr>
            <a:noAutofit/>
          </a:bodyPr>
          <a:lstStyle/>
          <a:p>
            <a:r>
              <a:rPr lang="en-US" dirty="0">
                <a:latin typeface="Times New Roman" panose="02020603050405020304" pitchFamily="18" charset="0"/>
                <a:cs typeface="Times New Roman" panose="02020603050405020304" pitchFamily="18" charset="0"/>
              </a:rPr>
              <a:t>Involve parents in decision-making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Make school principals your best friend!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Provide professional development to principals, general &amp; special education teachers, on evidence-based educational practices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a mistake is made, admit it &amp; fix it!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Ensure that IEPs are procedurally &amp; substantively correct and implemented as agreed upon</a:t>
            </a:r>
          </a:p>
        </p:txBody>
      </p:sp>
    </p:spTree>
    <p:extLst>
      <p:ext uri="{BB962C8B-B14F-4D97-AF65-F5344CB8AC3E}">
        <p14:creationId xmlns:p14="http://schemas.microsoft.com/office/powerpoint/2010/main" val="399131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77DDB9-E25C-7C4B-83E9-80E58BB8D4EA}"/>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FAPE &amp; Litigation</a:t>
            </a:r>
          </a:p>
        </p:txBody>
      </p:sp>
      <p:sp>
        <p:nvSpPr>
          <p:cNvPr id="6" name="Content Placeholder 5">
            <a:extLst>
              <a:ext uri="{FF2B5EF4-FFF2-40B4-BE49-F238E27FC236}">
                <a16:creationId xmlns:a16="http://schemas.microsoft.com/office/drawing/2014/main" id="{31665A27-0509-0E4C-9273-AB30B9BFC996}"/>
              </a:ext>
            </a:extLst>
          </p:cNvPr>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Special education is a “growth industry” in education litigation</a:t>
            </a:r>
          </a:p>
          <a:p>
            <a:r>
              <a:rPr lang="en-US" sz="3600" dirty="0">
                <a:latin typeface="Times New Roman" panose="02020603050405020304" pitchFamily="18" charset="0"/>
                <a:cs typeface="Times New Roman" panose="02020603050405020304" pitchFamily="18" charset="0"/>
              </a:rPr>
              <a:t>70% of education litigation comes from special education (10% to 12% of the public school population)-</a:t>
            </a:r>
            <a:r>
              <a:rPr lang="en-US" sz="3600" dirty="0" err="1">
                <a:latin typeface="Times New Roman" panose="02020603050405020304" pitchFamily="18" charset="0"/>
                <a:cs typeface="Times New Roman" panose="02020603050405020304" pitchFamily="18" charset="0"/>
              </a:rPr>
              <a:t>Gerl</a:t>
            </a:r>
            <a:r>
              <a:rPr lang="en-US" sz="3600" dirty="0">
                <a:latin typeface="Times New Roman" panose="02020603050405020304" pitchFamily="18" charset="0"/>
                <a:cs typeface="Times New Roman" panose="02020603050405020304" pitchFamily="18" charset="0"/>
              </a:rPr>
              <a:t>, 2015</a:t>
            </a:r>
          </a:p>
          <a:p>
            <a:r>
              <a:rPr lang="en-US" sz="3600" dirty="0">
                <a:latin typeface="Times New Roman" panose="02020603050405020304" pitchFamily="18" charset="0"/>
                <a:cs typeface="Times New Roman" panose="02020603050405020304" pitchFamily="18" charset="0"/>
              </a:rPr>
              <a:t>80% to 90% of special education litigation involves FAPE issues (</a:t>
            </a:r>
            <a:r>
              <a:rPr lang="en-US" sz="3600" dirty="0" err="1">
                <a:latin typeface="Times New Roman" panose="02020603050405020304" pitchFamily="18" charset="0"/>
                <a:cs typeface="Times New Roman" panose="02020603050405020304" pitchFamily="18" charset="0"/>
              </a:rPr>
              <a:t>Gerl</a:t>
            </a:r>
            <a:r>
              <a:rPr lang="en-US" sz="3600" dirty="0">
                <a:latin typeface="Times New Roman" panose="02020603050405020304" pitchFamily="18" charset="0"/>
                <a:cs typeface="Times New Roman" panose="02020603050405020304" pitchFamily="18" charset="0"/>
              </a:rPr>
              <a:t>, 2015)</a:t>
            </a:r>
          </a:p>
        </p:txBody>
      </p:sp>
    </p:spTree>
    <p:extLst>
      <p:ext uri="{BB962C8B-B14F-4D97-AF65-F5344CB8AC3E}">
        <p14:creationId xmlns:p14="http://schemas.microsoft.com/office/powerpoint/2010/main" val="1946296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0,1310176109,E:\Autism Grant-Taping\DVD #3\Model-Taping SCAS Grant-Module 3.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16359</TotalTime>
  <Words>4072</Words>
  <Application>Microsoft Macintosh PowerPoint</Application>
  <PresentationFormat>Widescreen</PresentationFormat>
  <Paragraphs>336</Paragraphs>
  <Slides>66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Times New Roman</vt:lpstr>
      <vt:lpstr>Tw Cen MT</vt:lpstr>
      <vt:lpstr>Office Theme</vt:lpstr>
      <vt:lpstr>  The Fighting Gamecocks</vt:lpstr>
      <vt:lpstr>Providing a Free Appropriate Public Education: Lessons from the Due Process Hearing Front  Mitchell L. Yell University of South Carolina myell@sc.edu  Special Education Director Leadership Academy (SEDLA) Vail, Colorado</vt:lpstr>
      <vt:lpstr>What We Will Do Today</vt:lpstr>
      <vt:lpstr>Background Information</vt:lpstr>
      <vt:lpstr>Litigation:  The typical way</vt:lpstr>
      <vt:lpstr>PowerPoint Presentation</vt:lpstr>
      <vt:lpstr>Why Should We Pay Attention to Due Process Hearings?</vt:lpstr>
      <vt:lpstr>General Advice from the Due Process Hearing Front</vt:lpstr>
      <vt:lpstr>FAPE &amp; Litigation</vt:lpstr>
      <vt:lpstr>The Primary Requirement of the IDEA and the crucial obligation for special education administrators and teachers is to provide a special education that confers a free appropriate public education (FAPE)</vt:lpstr>
      <vt:lpstr>Free Appropriate Public Education (FAPE)</vt:lpstr>
      <vt:lpstr>According to Senator Robert Stafford (1978), Congressional authors “did not attempt to define ‘appropriate’ but instead we established a base-line mechanism, a written document called the Individualized Education Program (IEP)” (Stafford, 1978, p. 75).</vt:lpstr>
      <vt:lpstr>Amy Rowley</vt:lpstr>
      <vt:lpstr>Appeal to the U.S. Supreme Court</vt:lpstr>
      <vt:lpstr>Supreme Court Ruling: June 28, 1982</vt:lpstr>
      <vt:lpstr>The Rowley Two-Part Test</vt:lpstr>
      <vt:lpstr>Individuals with Disabilities Improvement Act of 2004</vt:lpstr>
      <vt:lpstr>Individuals with Disabilities Improvement Act of 2004</vt:lpstr>
      <vt:lpstr>FAPE Tests</vt:lpstr>
      <vt:lpstr>Endrew F. v. Douglas County School District (10th Cir. 2014)</vt:lpstr>
      <vt:lpstr>The Tenth Circuit’s Educational Benefit Standard</vt:lpstr>
      <vt:lpstr>Appeal to the U.S. Supreme Court</vt:lpstr>
      <vt:lpstr>Oral Arguments: January 11, 2017</vt:lpstr>
      <vt:lpstr>PowerPoint Presentation</vt:lpstr>
      <vt:lpstr>Supreme Court Ruling: March 22, 2017</vt:lpstr>
      <vt:lpstr>The Rowley/Endrew Two-Part Test</vt:lpstr>
      <vt:lpstr>The Three Dimensions of FAPE:   Procedural, Substantive, &amp; Implementation</vt:lpstr>
      <vt:lpstr>Procedural Dimension</vt:lpstr>
      <vt:lpstr>Substantive Dimension</vt:lpstr>
      <vt:lpstr>Individuals with Disabilities Education Improvement Act of 2004</vt:lpstr>
      <vt:lpstr>The Most Serious Procedural Violations</vt:lpstr>
      <vt:lpstr>What Does this Mean?</vt:lpstr>
      <vt:lpstr>Implementation Dimension</vt:lpstr>
      <vt:lpstr>Materiality-Alone Approach in Implementation Litigation</vt:lpstr>
      <vt:lpstr>Dissent in Van Duyn</vt:lpstr>
      <vt:lpstr>The Procedural &amp; Substantive Standard</vt:lpstr>
      <vt:lpstr>Distinction</vt:lpstr>
      <vt:lpstr>What Have I Found to Be the Most Serious School District Errors?</vt:lpstr>
      <vt:lpstr>Hearing Issues: Child Find</vt:lpstr>
      <vt:lpstr>Hearing Issues: “Meaningful” Parental Involvement</vt:lpstr>
      <vt:lpstr>What Have I Found to Be the Most Serious School District Errors?</vt:lpstr>
      <vt:lpstr>Assessment is the Foundation of a Student’s IEP</vt:lpstr>
      <vt:lpstr>An Internally Consistent IEP</vt:lpstr>
      <vt:lpstr>Implications of the IDEA, the Endrew F. Decision, and Policy Guidance</vt:lpstr>
      <vt:lpstr>One component/decision must lead directly to the next.</vt:lpstr>
      <vt:lpstr>A Goal is not Measurable if it Cannot be Graphed!!</vt:lpstr>
      <vt:lpstr>PowerPoint Presentation</vt:lpstr>
      <vt:lpstr>“The IEP must aim to enable the child to make progress. After all, the essential function of an IEP is to set out a plan for pursuing academic and functional advancement.” - Endrew F., 2017, p. 11-</vt:lpstr>
      <vt:lpstr>What Have I Found to Be the Most Serious School District Implementation Errors?</vt:lpstr>
      <vt:lpstr>“These two issues-content (substantive) and implementation-are different in their nature-plan versus action-our analysis of shortfalls in those areas also must be different.  A material deviation from the plan (the IEP) violates the statute. - J.L. v. School Board of Broward Cty, FL (2019).</vt:lpstr>
      <vt:lpstr>“Material” Implementation Errors</vt:lpstr>
      <vt:lpstr>PowerPoint Presentation</vt:lpstr>
      <vt:lpstr>Circuit Court’s Addressing Implementation</vt:lpstr>
      <vt:lpstr>Two Examples of Circuit Court’s Addressing Implementation</vt:lpstr>
      <vt:lpstr>What is the “Per Se” Approach?</vt:lpstr>
      <vt:lpstr>Based on my DPH Experiences, What Do I Recommend?</vt:lpstr>
      <vt:lpstr>Prerequisites</vt:lpstr>
      <vt:lpstr>Examples of “Dumb” stuff!! </vt:lpstr>
      <vt:lpstr>Recommendation #1</vt:lpstr>
      <vt:lpstr>Recommendation #2</vt:lpstr>
      <vt:lpstr>Recommendation #3</vt:lpstr>
      <vt:lpstr>Recommendation #4</vt:lpstr>
      <vt:lpstr>Recommendation #5</vt:lpstr>
      <vt:lpstr>Recommendation #6</vt:lpstr>
      <vt:lpstr>Recommendation #7</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Endrew F.  v. Douglas County Public School District (2017):  Three years after the ruling, What has happened? </dc:title>
  <dc:creator>YELL, MITCHELL</dc:creator>
  <cp:lastModifiedBy>Blum, Lorae</cp:lastModifiedBy>
  <cp:revision>142</cp:revision>
  <cp:lastPrinted>2021-11-06T16:39:34Z</cp:lastPrinted>
  <dcterms:created xsi:type="dcterms:W3CDTF">2020-01-14T20:02:41Z</dcterms:created>
  <dcterms:modified xsi:type="dcterms:W3CDTF">2022-07-22T16:34:38Z</dcterms:modified>
</cp:coreProperties>
</file>