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00" r:id="rId4"/>
    <p:sldId id="279" r:id="rId5"/>
    <p:sldId id="258" r:id="rId6"/>
    <p:sldId id="280" r:id="rId7"/>
    <p:sldId id="290" r:id="rId8"/>
    <p:sldId id="289" r:id="rId9"/>
    <p:sldId id="260" r:id="rId10"/>
    <p:sldId id="262" r:id="rId11"/>
    <p:sldId id="295" r:id="rId12"/>
    <p:sldId id="299" r:id="rId13"/>
    <p:sldId id="296" r:id="rId14"/>
    <p:sldId id="281" r:id="rId15"/>
    <p:sldId id="261" r:id="rId16"/>
    <p:sldId id="259" r:id="rId17"/>
    <p:sldId id="278" r:id="rId18"/>
    <p:sldId id="287" r:id="rId19"/>
    <p:sldId id="282" r:id="rId20"/>
    <p:sldId id="283" r:id="rId21"/>
    <p:sldId id="288" r:id="rId22"/>
    <p:sldId id="263" r:id="rId23"/>
    <p:sldId id="264" r:id="rId24"/>
    <p:sldId id="291" r:id="rId25"/>
    <p:sldId id="284" r:id="rId26"/>
    <p:sldId id="285" r:id="rId27"/>
    <p:sldId id="265" r:id="rId28"/>
    <p:sldId id="266" r:id="rId29"/>
    <p:sldId id="267" r:id="rId30"/>
    <p:sldId id="286" r:id="rId31"/>
    <p:sldId id="297" r:id="rId32"/>
    <p:sldId id="268" r:id="rId33"/>
    <p:sldId id="269" r:id="rId34"/>
    <p:sldId id="272" r:id="rId35"/>
    <p:sldId id="273" r:id="rId36"/>
    <p:sldId id="292" r:id="rId37"/>
    <p:sldId id="274" r:id="rId38"/>
    <p:sldId id="293" r:id="rId39"/>
    <p:sldId id="275" r:id="rId40"/>
    <p:sldId id="294" r:id="rId41"/>
    <p:sldId id="276" r:id="rId42"/>
    <p:sldId id="27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0"/>
    <p:restoredTop sz="93395"/>
  </p:normalViewPr>
  <p:slideViewPr>
    <p:cSldViewPr snapToGrid="0" snapToObjects="1" showGuides="1">
      <p:cViewPr varScale="1">
        <p:scale>
          <a:sx n="114" d="100"/>
          <a:sy n="114" d="100"/>
        </p:scale>
        <p:origin x="9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DCF1B-1A05-1B42-B4B1-206F6379E449}" type="datetimeFigureOut">
              <a:rPr lang="en-US" smtClean="0"/>
              <a:t>7/22/22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76BB3-B68B-B04F-A392-098E3257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76BB3-B68B-B04F-A392-098E3257D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6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600" baseline="0">
                <a:latin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times new roman" charset="0"/>
              </a:defRPr>
            </a:lvl1pPr>
            <a:lvl2pPr>
              <a:defRPr sz="3600" baseline="0">
                <a:latin typeface="times new roman" charset="0"/>
              </a:defRPr>
            </a:lvl2pPr>
            <a:lvl3pPr>
              <a:defRPr sz="3600" baseline="0">
                <a:latin typeface="times new roman" charset="0"/>
              </a:defRPr>
            </a:lvl3pPr>
            <a:lvl4pPr>
              <a:defRPr sz="3600" baseline="0">
                <a:latin typeface="times new roman" charset="0"/>
              </a:defRPr>
            </a:lvl4pPr>
            <a:lvl5pPr>
              <a:defRPr sz="3600" baseline="0">
                <a:latin typeface="times new roman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6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BFA9-DD37-8B42-AFD3-B749A6D4B1E8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50AB7-7EDC-F443-880C-2C4C845D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yell@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852" y="735167"/>
            <a:ext cx="11708295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Disciplining Students with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843" y="3602038"/>
            <a:ext cx="11214311" cy="1655762"/>
          </a:xfrm>
        </p:spPr>
        <p:txBody>
          <a:bodyPr>
            <a:noAutofit/>
          </a:bodyPr>
          <a:lstStyle/>
          <a:p>
            <a:r>
              <a:rPr lang="en-US" sz="3600" b="1" dirty="0"/>
              <a:t>Mitchell L. Yell, Ph.D.</a:t>
            </a:r>
          </a:p>
          <a:p>
            <a:r>
              <a:rPr lang="en-US" sz="3600" b="1" dirty="0">
                <a:hlinkClick r:id="rId2"/>
              </a:rPr>
              <a:t>myell@sc.edu</a:t>
            </a:r>
            <a:endParaRPr lang="en-US" sz="3600" b="1" dirty="0"/>
          </a:p>
          <a:p>
            <a:r>
              <a:rPr lang="en-US" sz="3600" b="1" dirty="0"/>
              <a:t>University of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17649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A314-C0D5-7C35-134F-C15B7EF1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Schoolwide Discipline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C3A3-E01C-60CE-0897-C8FFF70C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22425"/>
            <a:ext cx="11620500" cy="4351338"/>
          </a:xfrm>
        </p:spPr>
        <p:txBody>
          <a:bodyPr>
            <a:noAutofit/>
          </a:bodyPr>
          <a:lstStyle/>
          <a:p>
            <a:r>
              <a:rPr lang="en-US" sz="3400" dirty="0"/>
              <a:t>Schoolwide plans codes of conduct</a:t>
            </a:r>
          </a:p>
          <a:p>
            <a:pPr lvl="1"/>
            <a:r>
              <a:rPr lang="en-US" sz="3400" dirty="0"/>
              <a:t>Reasonable &amp; clear school-related rules</a:t>
            </a:r>
          </a:p>
          <a:p>
            <a:pPr lvl="1"/>
            <a:r>
              <a:rPr lang="en-US" sz="3400" dirty="0"/>
              <a:t>Rewards &amp; consequences</a:t>
            </a:r>
          </a:p>
          <a:p>
            <a:pPr lvl="1"/>
            <a:endParaRPr lang="en-US" sz="3400" dirty="0"/>
          </a:p>
          <a:p>
            <a:r>
              <a:rPr lang="en-US" sz="3400" dirty="0"/>
              <a:t>Students with disabilities, Section 504 or IDEA eligible, are subject to the schoolwide policy unless it conflicts with the IEP, includes consequences that change placement</a:t>
            </a:r>
          </a:p>
          <a:p>
            <a:endParaRPr lang="en-US" sz="3400" dirty="0"/>
          </a:p>
          <a:p>
            <a:r>
              <a:rPr lang="en-US" sz="3400" dirty="0"/>
              <a:t>IEP teams may use the IEP to confirm that students are included in the schoolwide plan</a:t>
            </a:r>
          </a:p>
        </p:txBody>
      </p:sp>
    </p:spTree>
    <p:extLst>
      <p:ext uri="{BB962C8B-B14F-4D97-AF65-F5344CB8AC3E}">
        <p14:creationId xmlns:p14="http://schemas.microsoft.com/office/powerpoint/2010/main" val="140178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52D82-6C3C-EA2E-BC7B-C9805548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4606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Discrimination: The unequal treatment of students with disabilities on the basis of their disability</a:t>
            </a:r>
          </a:p>
        </p:txBody>
      </p:sp>
    </p:spTree>
    <p:extLst>
      <p:ext uri="{BB962C8B-B14F-4D97-AF65-F5344CB8AC3E}">
        <p14:creationId xmlns:p14="http://schemas.microsoft.com/office/powerpoint/2010/main" val="414442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F586B-E6C1-AE47-1BCF-62F033B80B88}"/>
              </a:ext>
            </a:extLst>
          </p:cNvPr>
          <p:cNvSpPr txBox="1"/>
          <p:nvPr/>
        </p:nvSpPr>
        <p:spPr>
          <a:xfrm>
            <a:off x="98615" y="1263770"/>
            <a:ext cx="3822456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https://www2.ed.gov/about/offices/list/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/docs/504-discipline-guidance.pdfx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B88E37-311E-4217-0E79-B273911C3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610958"/>
            <a:ext cx="7225748" cy="563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6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A67A-4DA3-FEFE-B403-2029D1B4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403225"/>
            <a:ext cx="109855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Four Ways that LEAs Discriminate When Using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801AE-1832-7F74-22A0-ABD6883E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244725"/>
            <a:ext cx="11417300" cy="4351338"/>
          </a:xfrm>
        </p:spPr>
        <p:txBody>
          <a:bodyPr>
            <a:normAutofit/>
          </a:bodyPr>
          <a:lstStyle/>
          <a:p>
            <a:pPr>
              <a:tabLst>
                <a:tab pos="2451100" algn="l"/>
              </a:tabLst>
            </a:pPr>
            <a:r>
              <a:rPr lang="en-US" sz="3400" dirty="0"/>
              <a:t>Discipling students with disabilities by taking actions that…</a:t>
            </a:r>
          </a:p>
          <a:p>
            <a:pPr marL="460375" indent="-460375">
              <a:buFont typeface="+mj-lt"/>
              <a:buAutoNum type="alphaLcParenR"/>
              <a:tabLst>
                <a:tab pos="2451100" algn="l"/>
              </a:tabLst>
            </a:pPr>
            <a:r>
              <a:rPr lang="en-US" sz="3400" dirty="0"/>
              <a:t>are not used with nondisabled students who exhibit similar misbehavior; </a:t>
            </a:r>
          </a:p>
          <a:p>
            <a:pPr marL="460375" indent="-460375">
              <a:buFont typeface="+mj-lt"/>
              <a:buAutoNum type="alphaLcParenR"/>
              <a:tabLst>
                <a:tab pos="2451100" algn="l"/>
              </a:tabLst>
            </a:pPr>
            <a:r>
              <a:rPr lang="en-US" sz="3400" dirty="0"/>
              <a:t>are more harsh than those used with nondisabled students who exhibit similar misbehavior;</a:t>
            </a:r>
          </a:p>
          <a:p>
            <a:pPr marL="460375" indent="-460375">
              <a:buFont typeface="+mj-lt"/>
              <a:buAutoNum type="alphaLcParenR"/>
              <a:tabLst>
                <a:tab pos="2451100" algn="l"/>
              </a:tabLst>
            </a:pPr>
            <a:r>
              <a:rPr lang="en-US" sz="3400" dirty="0"/>
              <a:t>are prohibited in a student’s IEP, 504 plan, or behavior intervention plan.</a:t>
            </a:r>
          </a:p>
          <a:p>
            <a:pPr marL="460375" indent="-460375">
              <a:buFont typeface="+mj-lt"/>
              <a:buAutoNum type="alphaLcParenR"/>
              <a:tabLst>
                <a:tab pos="2451100" algn="l"/>
              </a:tabLst>
            </a:pPr>
            <a:r>
              <a:rPr lang="en-US" sz="3400" dirty="0"/>
              <a:t>unilaterally change a student’s placement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6101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C347-64A2-2C00-CF05-4C7CF791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7223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In-School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CEB6-FB4D-27CD-D281-BCFC2F41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78" y="1253331"/>
            <a:ext cx="11740243" cy="4351338"/>
          </a:xfrm>
        </p:spPr>
        <p:txBody>
          <a:bodyPr>
            <a:noAutofit/>
          </a:bodyPr>
          <a:lstStyle/>
          <a:p>
            <a:r>
              <a:rPr lang="en-US" dirty="0"/>
              <a:t>School official are less likely to make a mistake by using in school disciple</a:t>
            </a:r>
          </a:p>
          <a:p>
            <a:endParaRPr lang="en-US" dirty="0"/>
          </a:p>
          <a:p>
            <a:r>
              <a:rPr lang="en-US" dirty="0"/>
              <a:t>However, if in-school discipline is used excessively, is unduly harsh, or conflicts with a student’s IEP it may violate the IDEA</a:t>
            </a:r>
          </a:p>
          <a:p>
            <a:endParaRPr lang="en-US" dirty="0"/>
          </a:p>
          <a:p>
            <a:r>
              <a:rPr lang="en-US" dirty="0"/>
              <a:t>If students with disabilities are subjected to disciplinary procedures and students with disabilities are not-that may be a violation of Section 504</a:t>
            </a:r>
          </a:p>
        </p:txBody>
      </p:sp>
    </p:spTree>
    <p:extLst>
      <p:ext uri="{BB962C8B-B14F-4D97-AF65-F5344CB8AC3E}">
        <p14:creationId xmlns:p14="http://schemas.microsoft.com/office/powerpoint/2010/main" val="376877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CF39-01D1-EA00-AA3A-7CC3F942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Out-of-School Suspensions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2702-EA13-6398-2541-806AF86FF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suspension out of school is much more likely to be a change of placement</a:t>
            </a:r>
          </a:p>
          <a:p>
            <a:endParaRPr lang="en-US" sz="4000" dirty="0"/>
          </a:p>
          <a:p>
            <a:r>
              <a:rPr lang="en-US" sz="4000" dirty="0"/>
              <a:t>The key to compliance for OSS is keeping track of the number of days that the student has been suspended out of school</a:t>
            </a:r>
          </a:p>
        </p:txBody>
      </p:sp>
    </p:spTree>
    <p:extLst>
      <p:ext uri="{BB962C8B-B14F-4D97-AF65-F5344CB8AC3E}">
        <p14:creationId xmlns:p14="http://schemas.microsoft.com/office/powerpoint/2010/main" val="112273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oiletry, cosmetic&#10;&#10;Description automatically generated">
            <a:extLst>
              <a:ext uri="{FF2B5EF4-FFF2-40B4-BE49-F238E27FC236}">
                <a16:creationId xmlns:a16="http://schemas.microsoft.com/office/drawing/2014/main" id="{24D4C7F7-AFE8-EA68-7950-8B0BB875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639"/>
            <a:ext cx="12192000" cy="2970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5BD1A-C6FE-892F-2AF8-C83B3AD68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239"/>
            <a:ext cx="9144000" cy="136167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Golden Tickets</a:t>
            </a:r>
          </a:p>
        </p:txBody>
      </p:sp>
    </p:spTree>
    <p:extLst>
      <p:ext uri="{BB962C8B-B14F-4D97-AF65-F5344CB8AC3E}">
        <p14:creationId xmlns:p14="http://schemas.microsoft.com/office/powerpoint/2010/main" val="128197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E7B4-B21C-7856-9C08-3BAB0DE4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FAPE Free Zone (Jim Walsh)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1334F-015E-79AE-EF76-82CD6FE7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The school administrator has 10 golden tickets in which they can remove as student and do not need to provide a FAPE</a:t>
            </a:r>
          </a:p>
          <a:p>
            <a:endParaRPr lang="en-US" sz="4000" dirty="0"/>
          </a:p>
          <a:p>
            <a:r>
              <a:rPr lang="en-US" sz="4000" dirty="0"/>
              <a:t>When the golden tickets are gone, they are gone!</a:t>
            </a:r>
          </a:p>
        </p:txBody>
      </p:sp>
    </p:spTree>
    <p:extLst>
      <p:ext uri="{BB962C8B-B14F-4D97-AF65-F5344CB8AC3E}">
        <p14:creationId xmlns:p14="http://schemas.microsoft.com/office/powerpoint/2010/main" val="4175389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9431-2CAA-6C76-D7AA-A13662D6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Counts as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797EE-A497-8787-A640-244F8219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690688"/>
            <a:ext cx="11778343" cy="5053012"/>
          </a:xfrm>
        </p:spPr>
        <p:txBody>
          <a:bodyPr>
            <a:noAutofit/>
          </a:bodyPr>
          <a:lstStyle/>
          <a:p>
            <a:r>
              <a:rPr lang="en-US" sz="3400" dirty="0"/>
              <a:t>Suspension from school for a full school day</a:t>
            </a:r>
          </a:p>
          <a:p>
            <a:endParaRPr lang="en-US" sz="3400" dirty="0"/>
          </a:p>
          <a:p>
            <a:r>
              <a:rPr lang="en-US" sz="3400" dirty="0"/>
              <a:t>Portions of a school day that a child has been suspended may be considered a removal (71. Fed. Reg. p. 46715, 2006)</a:t>
            </a:r>
          </a:p>
          <a:p>
            <a:endParaRPr lang="en-US" sz="3400" dirty="0"/>
          </a:p>
          <a:p>
            <a:r>
              <a:rPr lang="en-US" sz="3400" dirty="0"/>
              <a:t>In-school suspension</a:t>
            </a:r>
          </a:p>
          <a:p>
            <a:endParaRPr lang="en-US" sz="3400" dirty="0"/>
          </a:p>
          <a:p>
            <a:r>
              <a:rPr lang="en-US" sz="3400" dirty="0"/>
              <a:t>Bus removals</a:t>
            </a:r>
          </a:p>
        </p:txBody>
      </p:sp>
    </p:spTree>
    <p:extLst>
      <p:ext uri="{BB962C8B-B14F-4D97-AF65-F5344CB8AC3E}">
        <p14:creationId xmlns:p14="http://schemas.microsoft.com/office/powerpoint/2010/main" val="43758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19B3-B50A-F223-9FD2-25FA7151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In-School Suspension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B5E7D-DF73-7700-C3AC-0B4BF1CC9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690688"/>
            <a:ext cx="11560628" cy="5167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ISS generally does not violate the IDEA by changing placement even if over 10 consecutive days as long as…</a:t>
            </a:r>
          </a:p>
          <a:p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student continues to access the general curriculum,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student continues to receive all special education and related services,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Continues to participate with student who are not disabled (71, Fed. Reg. p. 46715, 2006)</a:t>
            </a:r>
          </a:p>
          <a:p>
            <a:pPr marL="0" indent="0">
              <a:buNone/>
            </a:pPr>
            <a:r>
              <a:rPr lang="en-US" dirty="0"/>
              <a:t>Note:  ISS must not become a primary placement for the student</a:t>
            </a:r>
          </a:p>
        </p:txBody>
      </p:sp>
    </p:spTree>
    <p:extLst>
      <p:ext uri="{BB962C8B-B14F-4D97-AF65-F5344CB8AC3E}">
        <p14:creationId xmlns:p14="http://schemas.microsoft.com/office/powerpoint/2010/main" val="258718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A738-C259-8AFF-2384-0D382834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1566863"/>
            <a:ext cx="105283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 requires that all eligible students with disabilities receive 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appropriate public education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(FAPE) in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restrictive environment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(LRE).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A028809-E5AB-9475-CE87-9057CE69C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00" y="4412456"/>
            <a:ext cx="11099800" cy="1655762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 students who are exhibit severe problem behavior, are seriously disruptive, or violent.</a:t>
            </a:r>
          </a:p>
        </p:txBody>
      </p:sp>
    </p:spTree>
    <p:extLst>
      <p:ext uri="{BB962C8B-B14F-4D97-AF65-F5344CB8AC3E}">
        <p14:creationId xmlns:p14="http://schemas.microsoft.com/office/powerpoint/2010/main" val="307653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0221-A4BB-14C5-F4C2-A12DB61B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Suspension From the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6FDAB-02FC-A55D-0A40-5B4B4944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2016805"/>
            <a:ext cx="11823700" cy="4351338"/>
          </a:xfrm>
        </p:spPr>
        <p:txBody>
          <a:bodyPr>
            <a:noAutofit/>
          </a:bodyPr>
          <a:lstStyle/>
          <a:p>
            <a:r>
              <a:rPr lang="en-US" dirty="0"/>
              <a:t>According to the Department of Education either can amount to a suspension, subject to the 10-day rule if the bus is included as a required service in a student’s IEP (71, Fed. Reg. p. 46715, 2006)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transportation is not a related service “the child and his or her parents would have the same obligation to get to and from school as a nondisabled student who was suspended from the bus.” (64 Fed. Reg. p. 12406-07, 1999).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0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34EE-863C-E021-BA69-76A3C2A7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785" y="29123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School districts “should consider whether the behavior on a bus is similar to behavior in a classroom that is addressed in an IEP and whether the child’s behavior on the bus should be addressed in the IEP (71, Fed. Reg. P. 46715, 2006)</a:t>
            </a:r>
          </a:p>
        </p:txBody>
      </p:sp>
    </p:spTree>
    <p:extLst>
      <p:ext uri="{BB962C8B-B14F-4D97-AF65-F5344CB8AC3E}">
        <p14:creationId xmlns:p14="http://schemas.microsoft.com/office/powerpoint/2010/main" val="3631544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3973-D1F0-A85D-B3C2-E734D54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Multiple Suspensions Totaling More Than 10 School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CAE9-9F99-06AD-E02E-99BA0FED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965325"/>
            <a:ext cx="10871200" cy="4351338"/>
          </a:xfrm>
        </p:spPr>
        <p:txBody>
          <a:bodyPr/>
          <a:lstStyle/>
          <a:p>
            <a:r>
              <a:rPr lang="en-US" dirty="0"/>
              <a:t>A disciplinary removal of less than 10 consecutive days can constitute a change of placement if…</a:t>
            </a:r>
          </a:p>
          <a:p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If the removals equal more than 10 school days in a school year (no FAPE Free Zone)</a:t>
            </a:r>
          </a:p>
          <a:p>
            <a:pPr marL="0" indent="0">
              <a:buNone/>
            </a:pPr>
            <a:endParaRPr lang="en-US" dirty="0"/>
          </a:p>
          <a:p>
            <a:pPr marL="742950" indent="-742950">
              <a:buFont typeface="+mj-lt"/>
              <a:buAutoNum type="arabicPeriod" startAt="2"/>
            </a:pPr>
            <a:r>
              <a:rPr lang="en-US" dirty="0"/>
              <a:t>The removals constitute a “pattern</a:t>
            </a:r>
            <a:r>
              <a:rPr lang="en-US" sz="2800" dirty="0"/>
              <a:t>” (34 CFR 300.536(a)(2)</a:t>
            </a:r>
          </a:p>
        </p:txBody>
      </p:sp>
    </p:spTree>
    <p:extLst>
      <p:ext uri="{BB962C8B-B14F-4D97-AF65-F5344CB8AC3E}">
        <p14:creationId xmlns:p14="http://schemas.microsoft.com/office/powerpoint/2010/main" val="3088195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FA03-E97A-C855-BD53-EEDBAD6E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Pattern?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C6E7A-19AD-D3F3-1D77-44AC74A8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" y="1597378"/>
            <a:ext cx="11874500" cy="5032375"/>
          </a:xfrm>
        </p:spPr>
        <p:txBody>
          <a:bodyPr>
            <a:noAutofit/>
          </a:bodyPr>
          <a:lstStyle/>
          <a:p>
            <a:r>
              <a:rPr lang="en-US" sz="3400" dirty="0"/>
              <a:t>If a pattern exists, a change of placement has occurred</a:t>
            </a:r>
          </a:p>
          <a:p>
            <a:endParaRPr lang="en-US" sz="3400" dirty="0"/>
          </a:p>
          <a:p>
            <a:r>
              <a:rPr lang="en-US" sz="3400" dirty="0"/>
              <a:t>When does a pattern occur? Ask yourself:</a:t>
            </a:r>
          </a:p>
          <a:p>
            <a:endParaRPr lang="en-US" sz="3400" dirty="0"/>
          </a:p>
          <a:p>
            <a:r>
              <a:rPr lang="en-US" sz="3400" dirty="0"/>
              <a:t>Was the student suspended more than 10 days in a school year?</a:t>
            </a:r>
          </a:p>
          <a:p>
            <a:endParaRPr lang="en-US" sz="3400" dirty="0"/>
          </a:p>
          <a:p>
            <a:r>
              <a:rPr lang="en-US" sz="3400" dirty="0"/>
              <a:t>Was the student’s behavior substantially similar to the student’s behavior in previous incidences that resulted in suspensions</a:t>
            </a:r>
          </a:p>
          <a:p>
            <a:endParaRPr lang="en-US" sz="3400" dirty="0"/>
          </a:p>
          <a:p>
            <a:pPr marL="742950" indent="-742950">
              <a:buFont typeface="+mj-lt"/>
              <a:buAutoNum type="arabicPeriod"/>
            </a:pPr>
            <a:endParaRPr lang="en-US" sz="3400" dirty="0"/>
          </a:p>
          <a:p>
            <a:endParaRPr lang="en-US" sz="3400" dirty="0"/>
          </a:p>
          <a:p>
            <a:pPr marL="742950" indent="-742950">
              <a:buFont typeface="+mj-lt"/>
              <a:buAutoNum type="arabicPeriod"/>
            </a:pPr>
            <a:endParaRPr lang="en-US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3247C-704C-F6B2-AF93-6CDEBA5A59EF}"/>
              </a:ext>
            </a:extLst>
          </p:cNvPr>
          <p:cNvSpPr txBox="1"/>
          <p:nvPr/>
        </p:nvSpPr>
        <p:spPr>
          <a:xfrm>
            <a:off x="1061357" y="6368143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CFR § 300.536 (a)</a:t>
            </a:r>
          </a:p>
        </p:txBody>
      </p:sp>
    </p:spTree>
    <p:extLst>
      <p:ext uri="{BB962C8B-B14F-4D97-AF65-F5344CB8AC3E}">
        <p14:creationId xmlns:p14="http://schemas.microsoft.com/office/powerpoint/2010/main" val="3127365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2204-608B-CCD5-5920-C591C92A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A532-3B45-378C-3523-459E3F477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IEP team determines if a pattern has occurred by examining the following factors…</a:t>
            </a:r>
          </a:p>
          <a:p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length of each removal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total amount of time a student is removed from school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proximity of the removal to each other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59949-1276-09BF-4135-F9E593DBB803}"/>
              </a:ext>
            </a:extLst>
          </p:cNvPr>
          <p:cNvSpPr txBox="1"/>
          <p:nvPr/>
        </p:nvSpPr>
        <p:spPr>
          <a:xfrm>
            <a:off x="1061357" y="6368143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CFR § 300.536 (a)</a:t>
            </a:r>
          </a:p>
        </p:txBody>
      </p:sp>
    </p:spTree>
    <p:extLst>
      <p:ext uri="{BB962C8B-B14F-4D97-AF65-F5344CB8AC3E}">
        <p14:creationId xmlns:p14="http://schemas.microsoft.com/office/powerpoint/2010/main" val="2281132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B301-2CE8-69C9-4457-6C1C2809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What Must School Officials Do When a Suspension Resulted in a Change of Placement?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9EE8-A54D-15F8-D64A-57300FE78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325"/>
            <a:ext cx="10515600" cy="4351338"/>
          </a:xfrm>
        </p:spPr>
        <p:txBody>
          <a:bodyPr/>
          <a:lstStyle/>
          <a:p>
            <a:r>
              <a:rPr lang="en-US" dirty="0"/>
              <a:t>Admit the mistake</a:t>
            </a:r>
          </a:p>
          <a:p>
            <a:r>
              <a:rPr lang="en-US" dirty="0"/>
              <a:t>Provide procedural safeguards to parents</a:t>
            </a:r>
          </a:p>
          <a:p>
            <a:r>
              <a:rPr lang="en-US" dirty="0"/>
              <a:t>Continue to provide all educational services</a:t>
            </a:r>
          </a:p>
          <a:p>
            <a:r>
              <a:rPr lang="en-US" dirty="0"/>
              <a:t>Make up for special education and related services</a:t>
            </a:r>
          </a:p>
          <a:p>
            <a:r>
              <a:rPr lang="en-US" dirty="0"/>
              <a:t>Immediately convene an IEP meeting</a:t>
            </a:r>
          </a:p>
          <a:p>
            <a:r>
              <a:rPr lang="en-US" dirty="0"/>
              <a:t>Conduct a manifestation review</a:t>
            </a:r>
          </a:p>
        </p:txBody>
      </p:sp>
    </p:spTree>
    <p:extLst>
      <p:ext uri="{BB962C8B-B14F-4D97-AF65-F5344CB8AC3E}">
        <p14:creationId xmlns:p14="http://schemas.microsoft.com/office/powerpoint/2010/main" val="408154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17C0-AB28-C597-39EB-0ADAAD3C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Expulsions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F3690-CF70-57C6-C45B-ADCB84A2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64" y="1601562"/>
            <a:ext cx="11870872" cy="4351338"/>
          </a:xfrm>
        </p:spPr>
        <p:txBody>
          <a:bodyPr>
            <a:noAutofit/>
          </a:bodyPr>
          <a:lstStyle/>
          <a:p>
            <a:r>
              <a:rPr lang="en-US" sz="3400" dirty="0"/>
              <a:t>Expulsion are </a:t>
            </a:r>
            <a:r>
              <a:rPr lang="en-US" sz="3400" i="1" dirty="0"/>
              <a:t>per se</a:t>
            </a:r>
            <a:r>
              <a:rPr lang="en-US" sz="3400" dirty="0"/>
              <a:t> changes in placement because an expulsion is a removal that lasts longer than 10 consecutive days</a:t>
            </a:r>
          </a:p>
          <a:p>
            <a:endParaRPr lang="en-US" sz="3400" dirty="0"/>
          </a:p>
          <a:p>
            <a:r>
              <a:rPr lang="en-US" sz="3400" dirty="0"/>
              <a:t>Expulsion is possible but do use if a school must…</a:t>
            </a:r>
          </a:p>
          <a:p>
            <a:pPr lvl="1"/>
            <a:r>
              <a:rPr lang="en-US" sz="3400" dirty="0"/>
              <a:t>Convene the IEP team</a:t>
            </a:r>
          </a:p>
          <a:p>
            <a:pPr lvl="1"/>
            <a:r>
              <a:rPr lang="en-US" sz="3400" dirty="0"/>
              <a:t>Conduct a functional behavioral assessment</a:t>
            </a:r>
          </a:p>
          <a:p>
            <a:pPr lvl="1"/>
            <a:r>
              <a:rPr lang="en-US" sz="3400" dirty="0"/>
              <a:t>Develop or revise a behavior intervention plan</a:t>
            </a:r>
          </a:p>
          <a:p>
            <a:pPr lvl="1"/>
            <a:r>
              <a:rPr lang="en-US" sz="3400" dirty="0"/>
              <a:t>Conduct a manifestation review</a:t>
            </a:r>
          </a:p>
          <a:p>
            <a:pPr lvl="1"/>
            <a:r>
              <a:rPr lang="en-US" sz="3400" dirty="0"/>
              <a:t>If a child is expelled have the IEP team determine services </a:t>
            </a:r>
          </a:p>
        </p:txBody>
      </p:sp>
    </p:spTree>
    <p:extLst>
      <p:ext uri="{BB962C8B-B14F-4D97-AF65-F5344CB8AC3E}">
        <p14:creationId xmlns:p14="http://schemas.microsoft.com/office/powerpoint/2010/main" val="1308409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9B6A-C4C6-07F6-12A6-257BDECE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Manifestation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D2AC-8F51-F8C7-6E33-AFAC50B1B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Before school officials may subject a student with disabilities to discipline that results in a change in placement, school personnel must conduct a manifestation determination review</a:t>
            </a:r>
          </a:p>
          <a:p>
            <a:endParaRPr lang="en-US" dirty="0"/>
          </a:p>
          <a:p>
            <a:r>
              <a:rPr lang="en-US" dirty="0"/>
              <a:t>Notion behind the manifestation review (which was developed by courts) a student with a disability should not be punished for behavior that arises from his/her disability over which the student has no control</a:t>
            </a:r>
          </a:p>
        </p:txBody>
      </p:sp>
    </p:spTree>
    <p:extLst>
      <p:ext uri="{BB962C8B-B14F-4D97-AF65-F5344CB8AC3E}">
        <p14:creationId xmlns:p14="http://schemas.microsoft.com/office/powerpoint/2010/main" val="400188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2563-281E-97A6-B7AD-DD0F3EDB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Conducts the MDR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C2B2A-24AE-0B25-4FBA-F63885A1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9" y="1825625"/>
            <a:ext cx="1170758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Members of an MDR Team: A student’s entire IEP team may conduct the MDR, the IDEA does not require this</a:t>
            </a:r>
          </a:p>
          <a:p>
            <a:endParaRPr lang="en-US" dirty="0"/>
          </a:p>
          <a:p>
            <a:r>
              <a:rPr lang="en-US" dirty="0"/>
              <a:t>The IDEA requires that a student’s MDR is conducted by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The local educational agency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The parent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Relevant members of the IEP team (jointly determined by parents and LEA)</a:t>
            </a:r>
          </a:p>
        </p:txBody>
      </p:sp>
    </p:spTree>
    <p:extLst>
      <p:ext uri="{BB962C8B-B14F-4D97-AF65-F5344CB8AC3E}">
        <p14:creationId xmlns:p14="http://schemas.microsoft.com/office/powerpoint/2010/main" val="3718708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EBD3-4606-AC7A-CA9A-72F764BC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Conducting the MDR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110CD-FF8D-C2E5-263C-70B7E0DDD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10 days of any decision to change placement because of a disciplinary action the team must gather all relevant information, including the student’s IEP, teacher observations, and relevant information provided by the student’s parents</a:t>
            </a:r>
          </a:p>
          <a:p>
            <a:endParaRPr lang="en-US" dirty="0"/>
          </a:p>
          <a:p>
            <a:r>
              <a:rPr lang="en-US" dirty="0"/>
              <a:t>The team must review this information and answer to questions</a:t>
            </a:r>
          </a:p>
        </p:txBody>
      </p:sp>
    </p:spTree>
    <p:extLst>
      <p:ext uri="{BB962C8B-B14F-4D97-AF65-F5344CB8AC3E}">
        <p14:creationId xmlns:p14="http://schemas.microsoft.com/office/powerpoint/2010/main" val="387147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EE96A-7100-525B-0244-CE5CE6CE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4" y="1224366"/>
            <a:ext cx="3760463" cy="4614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OSERS Dear Colleague Letter on Discipline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</a:rPr>
              <a:t>https://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</a:rPr>
              <a:t>sites.ed.gov</a:t>
            </a:r>
            <a:r>
              <a:rPr lang="en-US" sz="2200" kern="1200" dirty="0">
                <a:solidFill>
                  <a:srgbClr val="FFFFFF"/>
                </a:solidFill>
                <a:latin typeface="+mj-lt"/>
              </a:rPr>
              <a:t>/idea/files/qa-addressing-the-needs-of-children-with-disabilities-and-idea-discipline-provisions.pdf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8EB45FD-4830-2A74-5EBC-41F06193F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493540"/>
            <a:ext cx="7225748" cy="58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22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757A-0767-FB11-EFD4-7042B1F5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Two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F200C-0300-2E2E-2788-821A06A02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825625"/>
            <a:ext cx="11234057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Was the conduct in question caused by, or did it have a direct and substantial relationship, to the student’s disability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Was the conduct in question the direct result of the school district’s failure to implement the student’s IEP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19EFB-E29C-F0C6-35F7-929CA8690671}"/>
              </a:ext>
            </a:extLst>
          </p:cNvPr>
          <p:cNvSpPr txBox="1"/>
          <p:nvPr/>
        </p:nvSpPr>
        <p:spPr>
          <a:xfrm>
            <a:off x="838200" y="6176963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CFR § 300.530 (e)</a:t>
            </a:r>
          </a:p>
        </p:txBody>
      </p:sp>
    </p:spTree>
    <p:extLst>
      <p:ext uri="{BB962C8B-B14F-4D97-AF65-F5344CB8AC3E}">
        <p14:creationId xmlns:p14="http://schemas.microsoft.com/office/powerpoint/2010/main" val="1761929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363B-642D-0769-7EA5-A8BA8E6E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“Attenuated Relationship”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D013D-9895-3536-7D78-228B939FE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misbehavior had only an “attenuated” relationship to the student’s disability (e.g., low self esteem caused by the disability led to the behavior).</a:t>
            </a:r>
          </a:p>
          <a:p>
            <a:endParaRPr lang="en-US" dirty="0"/>
          </a:p>
          <a:p>
            <a:r>
              <a:rPr lang="en-US" dirty="0"/>
              <a:t>H.R. Report No. 799 (2004)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39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03AD-6F32-178C-C59F-134382C9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When Behavior is a Manifestation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FE7A-2B15-D67C-CDC1-34619AA2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the answer to either of the two questions is yes, the conduct shall be determined to be a manifestation</a:t>
            </a:r>
          </a:p>
          <a:p>
            <a:endParaRPr lang="en-US" dirty="0"/>
          </a:p>
          <a:p>
            <a:r>
              <a:rPr lang="en-US" dirty="0"/>
              <a:t>Conduct a functional behavioral assessment, and develop/revise and implement a behavior intervention plan</a:t>
            </a:r>
          </a:p>
          <a:p>
            <a:endParaRPr lang="en-US" dirty="0"/>
          </a:p>
          <a:p>
            <a:r>
              <a:rPr lang="en-US" dirty="0"/>
              <a:t>Return the student to the previous placement unless the parent and IEP team agree on an alternative placement</a:t>
            </a:r>
          </a:p>
        </p:txBody>
      </p:sp>
    </p:spTree>
    <p:extLst>
      <p:ext uri="{BB962C8B-B14F-4D97-AF65-F5344CB8AC3E}">
        <p14:creationId xmlns:p14="http://schemas.microsoft.com/office/powerpoint/2010/main" val="2260819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EF02-A147-D3D2-B0C8-4DE2BA73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58" y="30162"/>
            <a:ext cx="116824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When Behavior is not a Manifestation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43C45-573E-8134-BCCB-EF627C672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58" y="1355725"/>
            <a:ext cx="11682484" cy="4351338"/>
          </a:xfrm>
        </p:spPr>
        <p:txBody>
          <a:bodyPr>
            <a:noAutofit/>
          </a:bodyPr>
          <a:lstStyle/>
          <a:p>
            <a:r>
              <a:rPr lang="en-US" dirty="0"/>
              <a:t>If the misbehavior is not related to a student’s disability, the student with disabilities is subject to the same disciplinary actions as are students without disabilities</a:t>
            </a:r>
          </a:p>
          <a:p>
            <a:endParaRPr lang="en-US" dirty="0"/>
          </a:p>
          <a:p>
            <a:r>
              <a:rPr lang="en-US" dirty="0"/>
              <a:t>FAPE must be provided to special education students (NO FFZ!)</a:t>
            </a:r>
          </a:p>
          <a:p>
            <a:endParaRPr lang="en-US" dirty="0"/>
          </a:p>
          <a:p>
            <a:r>
              <a:rPr lang="en-US" dirty="0"/>
              <a:t>If student is moved to an interim alternative education setting (IAES),the IAES special education services are determined by the IEP team</a:t>
            </a:r>
          </a:p>
        </p:txBody>
      </p:sp>
    </p:spTree>
    <p:extLst>
      <p:ext uri="{BB962C8B-B14F-4D97-AF65-F5344CB8AC3E}">
        <p14:creationId xmlns:p14="http://schemas.microsoft.com/office/powerpoint/2010/main" val="919082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C3A6-804E-C27E-2D11-D3A464E4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45 Day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CDB4-AC6C-CFCC-383C-D8875BCD5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sz="3400" dirty="0"/>
              <a:t>The principal may unilaterally remove a student to an interim alternative educational setting for not more than 45 school days for special circumstances (drugs, weapons, inflicting serious bodily injury) to an IAES (regardless of manifestation)</a:t>
            </a:r>
          </a:p>
          <a:p>
            <a:endParaRPr lang="en-US" sz="3400" dirty="0"/>
          </a:p>
          <a:p>
            <a:r>
              <a:rPr lang="en-US" sz="3400" dirty="0"/>
              <a:t>The administrator orders the removal</a:t>
            </a:r>
          </a:p>
          <a:p>
            <a:endParaRPr lang="en-US" sz="3400" dirty="0"/>
          </a:p>
          <a:p>
            <a:r>
              <a:rPr lang="en-US" sz="3400" dirty="0"/>
              <a:t>The IEP team determines the IAES</a:t>
            </a:r>
          </a:p>
        </p:txBody>
      </p:sp>
    </p:spTree>
    <p:extLst>
      <p:ext uri="{BB962C8B-B14F-4D97-AF65-F5344CB8AC3E}">
        <p14:creationId xmlns:p14="http://schemas.microsoft.com/office/powerpoint/2010/main" val="2229950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3C98-12F5-3B58-9EB0-B92FCF9F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Weapons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53A6-AAFB-33CB-A341-7B3DB4582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Carries or possesses a weapon at school, on school premises, or at a school function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A weapon is any object that is capable of causing serious bodily injury</a:t>
            </a:r>
          </a:p>
        </p:txBody>
      </p:sp>
    </p:spTree>
    <p:extLst>
      <p:ext uri="{BB962C8B-B14F-4D97-AF65-F5344CB8AC3E}">
        <p14:creationId xmlns:p14="http://schemas.microsoft.com/office/powerpoint/2010/main" val="1008462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78A7-BBF9-D1B4-675B-55145A06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781"/>
            <a:ext cx="10515600" cy="15009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Dangerous Weapon</a:t>
            </a:r>
            <a:br>
              <a:rPr lang="en-US" dirty="0"/>
            </a:br>
            <a:r>
              <a:rPr lang="en-US" dirty="0"/>
              <a:t>18 USC 930(g)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298A-6DB0-1DCF-0A6E-B43117C6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07" y="2166938"/>
            <a:ext cx="11478986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Weapon, device, instrument, material, or substance…that is used for, or is readily capable of causing death or serious bodily injury</a:t>
            </a:r>
          </a:p>
          <a:p>
            <a:endParaRPr lang="en-US" dirty="0"/>
          </a:p>
          <a:p>
            <a:r>
              <a:rPr lang="en-US" dirty="0"/>
              <a:t>Except that such term does not include a pocket knife with a  blade of less that 2 ½ inches</a:t>
            </a:r>
          </a:p>
          <a:p>
            <a:endParaRPr lang="en-US" dirty="0"/>
          </a:p>
          <a:p>
            <a:r>
              <a:rPr lang="en-US" dirty="0"/>
              <a:t>Includes a firearm. Also an explosive, incendiary, or poison gas</a:t>
            </a:r>
          </a:p>
        </p:txBody>
      </p:sp>
    </p:spTree>
    <p:extLst>
      <p:ext uri="{BB962C8B-B14F-4D97-AF65-F5344CB8AC3E}">
        <p14:creationId xmlns:p14="http://schemas.microsoft.com/office/powerpoint/2010/main" val="814303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9F8C-859A-FDC0-5BCF-14759B03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Illegal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47753-23A3-A4A6-DDB4-A2C85B78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Knowingly possesses or uses illegal drugs, or sells or solicits that sale of a controlled substance, while at school, on school premises, or at a school function</a:t>
            </a:r>
          </a:p>
          <a:p>
            <a:endParaRPr lang="en-US" dirty="0"/>
          </a:p>
          <a:p>
            <a:r>
              <a:rPr lang="en-US" dirty="0"/>
              <a:t>Does not include alcohol or being under the influence of drugs or alcohol.</a:t>
            </a:r>
          </a:p>
          <a:p>
            <a:endParaRPr lang="en-US" dirty="0"/>
          </a:p>
          <a:p>
            <a:r>
              <a:rPr lang="en-US" dirty="0"/>
              <a:t>Its is about possession, sale, or attempted sale.</a:t>
            </a:r>
          </a:p>
        </p:txBody>
      </p:sp>
    </p:spTree>
    <p:extLst>
      <p:ext uri="{BB962C8B-B14F-4D97-AF65-F5344CB8AC3E}">
        <p14:creationId xmlns:p14="http://schemas.microsoft.com/office/powerpoint/2010/main" val="3990674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84AC-52AB-A23F-7094-C087716F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0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Definitions of Drugs &amp; Controlled Substance </a:t>
            </a:r>
            <a:br>
              <a:rPr lang="en-US" dirty="0"/>
            </a:br>
            <a:r>
              <a:rPr lang="en-US" dirty="0"/>
              <a:t>21 USC 812(c)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DF62-E62F-9CC8-09A9-918ECC6D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/>
              <a:t>Illegal drug-A controlled that is not legally possessed or used under the authority of a health care professional</a:t>
            </a:r>
          </a:p>
          <a:p>
            <a:endParaRPr lang="en-US" dirty="0"/>
          </a:p>
          <a:p>
            <a:r>
              <a:rPr lang="en-US" dirty="0"/>
              <a:t>Controlled substance-Drugs or other substances identified under the Controlled Substance Act-21 USC 812</a:t>
            </a:r>
          </a:p>
        </p:txBody>
      </p:sp>
    </p:spTree>
    <p:extLst>
      <p:ext uri="{BB962C8B-B14F-4D97-AF65-F5344CB8AC3E}">
        <p14:creationId xmlns:p14="http://schemas.microsoft.com/office/powerpoint/2010/main" val="4128935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A30C-9C21-24A0-0D78-63D7E08F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Infliction of Serious Bodily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2BDD-0986-C6FD-1482-8C44824CA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 has inflicted serious bodily injury upon another person, while at school, on school premises, or at a school function</a:t>
            </a:r>
          </a:p>
          <a:p>
            <a:endParaRPr lang="en-US" dirty="0"/>
          </a:p>
          <a:p>
            <a:r>
              <a:rPr lang="en-US" dirty="0"/>
              <a:t>Did you call 911 for emergency medical help?  If not, it probably isn’t serious bodily injury</a:t>
            </a:r>
          </a:p>
        </p:txBody>
      </p:sp>
    </p:spTree>
    <p:extLst>
      <p:ext uri="{BB962C8B-B14F-4D97-AF65-F5344CB8AC3E}">
        <p14:creationId xmlns:p14="http://schemas.microsoft.com/office/powerpoint/2010/main" val="286218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E834-3770-7F71-3646-0991E234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8BA5-309A-24C0-DDB6-D892003CF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U.S. Supreme Court addressed discipline of in </a:t>
            </a:r>
            <a:r>
              <a:rPr lang="en-US" i="1" dirty="0"/>
              <a:t>Honig v. Doe </a:t>
            </a:r>
            <a:r>
              <a:rPr lang="en-US" dirty="0"/>
              <a:t>(1988) and The IDEA Amendments of 1977 added discipline to the procedural safeguards of the IDEA.</a:t>
            </a:r>
          </a:p>
          <a:p>
            <a:endParaRPr lang="en-US" i="1" dirty="0"/>
          </a:p>
          <a:p>
            <a:r>
              <a:rPr lang="en-US" dirty="0"/>
              <a:t>The law has not changed dramatically since that time</a:t>
            </a:r>
          </a:p>
          <a:p>
            <a:endParaRPr lang="en-US" dirty="0"/>
          </a:p>
          <a:p>
            <a:r>
              <a:rPr lang="en-US" dirty="0"/>
              <a:t>Bottom Line-Federal law provide students with disabilities that students without disabilities do not receive</a:t>
            </a:r>
          </a:p>
        </p:txBody>
      </p:sp>
    </p:spTree>
    <p:extLst>
      <p:ext uri="{BB962C8B-B14F-4D97-AF65-F5344CB8AC3E}">
        <p14:creationId xmlns:p14="http://schemas.microsoft.com/office/powerpoint/2010/main" val="3569429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6E3A-F241-BFED-9407-D3150506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Serious Bodily Injury</a:t>
            </a:r>
            <a:br>
              <a:rPr lang="en-US" dirty="0"/>
            </a:br>
            <a:r>
              <a:rPr lang="en-US" dirty="0"/>
              <a:t>18 USC 1365 (h)(3)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ADF17-7F19-01E3-9EAD-DCF5AF318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Serious bodily injury involves substantial risk of death, extreme physical pain, protracted and obvious disfigurement, or protracted loss or impairment of a bodily member, organ, or mental faculty</a:t>
            </a:r>
          </a:p>
        </p:txBody>
      </p:sp>
    </p:spTree>
    <p:extLst>
      <p:ext uri="{BB962C8B-B14F-4D97-AF65-F5344CB8AC3E}">
        <p14:creationId xmlns:p14="http://schemas.microsoft.com/office/powerpoint/2010/main" val="1249637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7CF5-2370-3365-CCCC-5384D390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Expedited Hearings Regarding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DD56-3B0F-0B90-8521-09DFA4D60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92" y="2141536"/>
            <a:ext cx="11395443" cy="4552561"/>
          </a:xfrm>
        </p:spPr>
        <p:txBody>
          <a:bodyPr>
            <a:normAutofit/>
          </a:bodyPr>
          <a:lstStyle/>
          <a:p>
            <a:r>
              <a:rPr lang="en-US" dirty="0"/>
              <a:t>If an expedited hearing, shall occur within 20 days of when the hearing is requested and shall result in a ruling within 10 school days after the hearing.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 student’s behavior is a manifestation of his/her disability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Parent will not agree to a change in placement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Leaving the student in the current setting may lead to injury</a:t>
            </a:r>
          </a:p>
        </p:txBody>
      </p:sp>
    </p:spTree>
    <p:extLst>
      <p:ext uri="{BB962C8B-B14F-4D97-AF65-F5344CB8AC3E}">
        <p14:creationId xmlns:p14="http://schemas.microsoft.com/office/powerpoint/2010/main" val="3463093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1218-A939-7A34-8617-8C47E5B8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Law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EEF75-D304-A97D-8CB9-EEA96669B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8800" cy="4351338"/>
          </a:xfrm>
        </p:spPr>
        <p:txBody>
          <a:bodyPr/>
          <a:lstStyle/>
          <a:p>
            <a:r>
              <a:rPr lang="en-IN" dirty="0"/>
              <a:t>School personnel may report to police a crime committed by a student with a disability who is protected by the IDEA</a:t>
            </a:r>
            <a:r>
              <a:rPr lang="en-US" dirty="0"/>
              <a:t> or 504</a:t>
            </a:r>
          </a:p>
          <a:p>
            <a:endParaRPr lang="en-US" dirty="0"/>
          </a:p>
          <a:p>
            <a:r>
              <a:rPr lang="en-IN" dirty="0"/>
              <a:t>Law enforcement and judicial authorities can exercise their authority under the law when confronted with a crime committed by a student who is in special education.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1284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0BF63-5075-4A89-EE14-8152B290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1752600"/>
            <a:ext cx="3201366" cy="2221752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Keys To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83DC-3F05-65E2-1086-E32B7509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173422"/>
            <a:ext cx="7910044" cy="6674440"/>
          </a:xfrm>
        </p:spPr>
        <p:txBody>
          <a:bodyPr anchor="ctr">
            <a:normAutofit/>
          </a:bodyPr>
          <a:lstStyle/>
          <a:p>
            <a:r>
              <a:rPr lang="en-US" sz="3400" dirty="0"/>
              <a:t>Use in-school discipline when appropriate</a:t>
            </a:r>
          </a:p>
          <a:p>
            <a:r>
              <a:rPr lang="en-US" sz="3400" dirty="0"/>
              <a:t>Keep track of the golden tickets</a:t>
            </a:r>
          </a:p>
          <a:p>
            <a:r>
              <a:rPr lang="en-US" sz="3400" dirty="0"/>
              <a:t>After the FAPE free zone days are over-FAPE must be provided</a:t>
            </a:r>
          </a:p>
          <a:p>
            <a:r>
              <a:rPr lang="en-US" sz="3400" dirty="0"/>
              <a:t>Involve the IEP team</a:t>
            </a:r>
          </a:p>
          <a:p>
            <a:r>
              <a:rPr lang="en-US" sz="3400" dirty="0"/>
              <a:t>Train principals and teachers</a:t>
            </a:r>
          </a:p>
          <a:p>
            <a:r>
              <a:rPr lang="en-US" sz="3400" dirty="0"/>
              <a:t>Prevent the need for discipline with positive and proactive behavioral programming</a:t>
            </a:r>
          </a:p>
          <a:p>
            <a:r>
              <a:rPr lang="en-US" sz="3400" dirty="0"/>
              <a:t>Evaluate the effectiveness of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06468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25F3-1443-D3E4-ECB8-B1139BB3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766218"/>
            <a:ext cx="117729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Primary Problem That Led to the Dual Disciplinary Standard:  </a:t>
            </a:r>
            <a:r>
              <a:rPr lang="en-US" dirty="0">
                <a:solidFill>
                  <a:srgbClr val="C00000"/>
                </a:solidFill>
              </a:rPr>
              <a:t>Unilateral Changes of Placement</a:t>
            </a:r>
          </a:p>
        </p:txBody>
      </p:sp>
    </p:spTree>
    <p:extLst>
      <p:ext uri="{BB962C8B-B14F-4D97-AF65-F5344CB8AC3E}">
        <p14:creationId xmlns:p14="http://schemas.microsoft.com/office/powerpoint/2010/main" val="425140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ABDF-9FEB-A87B-B0CF-AC232B59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0"/>
            <a:ext cx="1185327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Supreme Court’s Ruling in Honig v. Doe, 1988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6783-EEAF-B1BC-D8D3-618745C1F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0" y="1253331"/>
            <a:ext cx="1194634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“Congress intended to strip schools of the traditionally employed to exclude disabled students, particularly emotionally disturbed students, from school.”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“Congress did not leave educators hamstrung when confronting the problems posed by potentially dangerous special education students”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“Schools may use in-school discipline or short-term suspensions, such as detention, timeouts, and or short-term suspensions (no more than 10 days.</a:t>
            </a:r>
          </a:p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1020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E42E-9EC9-6C20-FB95-9D0CB8F4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64" y="387350"/>
            <a:ext cx="116422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Change of Placement Because of Disciplinary Removals Occurs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DC340-8C4E-609D-A883-B07487DBC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43" y="211931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removal is for more than 10 consecutive school days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child has been subjected to a series of removals that constitute a pattern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80300-174A-4DF0-5B45-55D6ADBD0F7F}"/>
              </a:ext>
            </a:extLst>
          </p:cNvPr>
          <p:cNvSpPr txBox="1"/>
          <p:nvPr/>
        </p:nvSpPr>
        <p:spPr>
          <a:xfrm>
            <a:off x="1061357" y="6368143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CFR § 300.536 (a)</a:t>
            </a:r>
          </a:p>
        </p:txBody>
      </p:sp>
    </p:spTree>
    <p:extLst>
      <p:ext uri="{BB962C8B-B14F-4D97-AF65-F5344CB8AC3E}">
        <p14:creationId xmlns:p14="http://schemas.microsoft.com/office/powerpoint/2010/main" val="163263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F86E-C4A1-3AED-8209-14DB6507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19326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Disciplinary Issues</a:t>
            </a:r>
          </a:p>
        </p:txBody>
      </p:sp>
    </p:spTree>
    <p:extLst>
      <p:ext uri="{BB962C8B-B14F-4D97-AF65-F5344CB8AC3E}">
        <p14:creationId xmlns:p14="http://schemas.microsoft.com/office/powerpoint/2010/main" val="255771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778E-602B-FC4B-B1B1-C65288C4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Due Process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A102-8877-1FAD-788D-1CED3C50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50" y="2141537"/>
            <a:ext cx="118999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All students, those with &amp; without disabilities, have due process rights when suspended (Goss v. Lopez, 1975)</a:t>
            </a:r>
          </a:p>
          <a:p>
            <a:pPr marL="0" indent="0" algn="ctr">
              <a:buNone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Notify the child of the charges that lead to suspension (oral or written)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Students must have an opportunity to tell their side of the story</a:t>
            </a:r>
          </a:p>
        </p:txBody>
      </p:sp>
    </p:spTree>
    <p:extLst>
      <p:ext uri="{BB962C8B-B14F-4D97-AF65-F5344CB8AC3E}">
        <p14:creationId xmlns:p14="http://schemas.microsoft.com/office/powerpoint/2010/main" val="107482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8522</TotalTime>
  <Words>2102</Words>
  <Application>Microsoft Macintosh PowerPoint</Application>
  <PresentationFormat>Widescreen</PresentationFormat>
  <Paragraphs>211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times new roman</vt:lpstr>
      <vt:lpstr>Office Theme</vt:lpstr>
      <vt:lpstr>Disciplining Students with Disabilities</vt:lpstr>
      <vt:lpstr>IDEA requires that all eligible students with disabilities receive a free appropriate public education (FAPE) in the least restrictive environment (LRE). </vt:lpstr>
      <vt:lpstr>OSERS Dear Colleague Letter on Discipline  https://sites.ed.gov/idea/files/qa-addressing-the-needs-of-children-with-disabilities-and-idea-discipline-provisions.pdf </vt:lpstr>
      <vt:lpstr>Background Information</vt:lpstr>
      <vt:lpstr>The Primary Problem That Led to the Dual Disciplinary Standard:  Unilateral Changes of Placement</vt:lpstr>
      <vt:lpstr>Supreme Court’s Ruling in Honig v. Doe, 1988</vt:lpstr>
      <vt:lpstr>Change of Placement Because of Disciplinary Removals Occurs if…</vt:lpstr>
      <vt:lpstr>Disciplinary Issues</vt:lpstr>
      <vt:lpstr>Due Process Rights</vt:lpstr>
      <vt:lpstr>Schoolwide Discipline Plans</vt:lpstr>
      <vt:lpstr>Discrimination: The unequal treatment of students with disabilities on the basis of their disability</vt:lpstr>
      <vt:lpstr>PowerPoint Presentation</vt:lpstr>
      <vt:lpstr>Four Ways that LEAs Discriminate When Using Discipline</vt:lpstr>
      <vt:lpstr>In-School Discipline</vt:lpstr>
      <vt:lpstr>Out-of-School Suspensions</vt:lpstr>
      <vt:lpstr>The Golden Tickets</vt:lpstr>
      <vt:lpstr>FAPE Free Zone (Jim Walsh)</vt:lpstr>
      <vt:lpstr>What Counts as Day?</vt:lpstr>
      <vt:lpstr>In-School Suspension</vt:lpstr>
      <vt:lpstr>Suspension From the Bus</vt:lpstr>
      <vt:lpstr>School districts “should consider whether the behavior on a bus is similar to behavior in a classroom that is addressed in an IEP and whether the child’s behavior on the bus should be addressed in the IEP (71, Fed. Reg. P. 46715, 2006)</vt:lpstr>
      <vt:lpstr>Multiple Suspensions Totaling More Than 10 School Days</vt:lpstr>
      <vt:lpstr>A Pattern?</vt:lpstr>
      <vt:lpstr>Additional Factors</vt:lpstr>
      <vt:lpstr>What Must School Officials Do When a Suspension Resulted in a Change of Placement? </vt:lpstr>
      <vt:lpstr>Expulsions</vt:lpstr>
      <vt:lpstr>Manifestation Determination</vt:lpstr>
      <vt:lpstr>Who Conducts the MDR</vt:lpstr>
      <vt:lpstr>Conducting the MDR</vt:lpstr>
      <vt:lpstr>The Two Questions</vt:lpstr>
      <vt:lpstr>“Attenuated Relationship”</vt:lpstr>
      <vt:lpstr>When Behavior is a Manifestation</vt:lpstr>
      <vt:lpstr>When Behavior is not a Manifestation</vt:lpstr>
      <vt:lpstr>45 Day Removal</vt:lpstr>
      <vt:lpstr>Weapons</vt:lpstr>
      <vt:lpstr>Dangerous Weapon 18 USC 930(g)</vt:lpstr>
      <vt:lpstr>Illegal Drugs</vt:lpstr>
      <vt:lpstr> Definitions of Drugs &amp; Controlled Substance  21 USC 812(c)</vt:lpstr>
      <vt:lpstr>Infliction of Serious Bodily Injury</vt:lpstr>
      <vt:lpstr>Serious Bodily Injury 18 USC 1365 (h)(3) </vt:lpstr>
      <vt:lpstr>Expedited Hearings Regarding Discipline</vt:lpstr>
      <vt:lpstr>Law Enforcement</vt:lpstr>
      <vt:lpstr>Keys To Compliance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Blum, Lorae</cp:lastModifiedBy>
  <cp:revision>122</cp:revision>
  <dcterms:created xsi:type="dcterms:W3CDTF">2017-10-03T01:34:26Z</dcterms:created>
  <dcterms:modified xsi:type="dcterms:W3CDTF">2022-07-22T16:35:23Z</dcterms:modified>
</cp:coreProperties>
</file>