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xml" ContentType="application/vnd.openxmlformats-officedocument.presentationml.tags+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notesSlides/notesSlide16.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7.xml" ContentType="application/vnd.openxmlformats-officedocument.presentationml.notesSlide+xml"/>
  <Override PartName="/ppt/tags/tag8.xml" ContentType="application/vnd.openxmlformats-officedocument.presentationml.tags+xml"/>
  <Override PartName="/ppt/notesSlides/notesSlide18.xml" ContentType="application/vnd.openxmlformats-officedocument.presentationml.notesSlide+xml"/>
  <Override PartName="/ppt/tags/tag9.xml" ContentType="application/vnd.openxmlformats-officedocument.presentationml.tags+xml"/>
  <Override PartName="/ppt/notesSlides/notesSlide19.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1"/>
  </p:notesMasterIdLst>
  <p:sldIdLst>
    <p:sldId id="256" r:id="rId2"/>
    <p:sldId id="259" r:id="rId3"/>
    <p:sldId id="274" r:id="rId4"/>
    <p:sldId id="275" r:id="rId5"/>
    <p:sldId id="288" r:id="rId6"/>
    <p:sldId id="599" r:id="rId7"/>
    <p:sldId id="282" r:id="rId8"/>
    <p:sldId id="611" r:id="rId9"/>
    <p:sldId id="609" r:id="rId10"/>
    <p:sldId id="610" r:id="rId11"/>
    <p:sldId id="612" r:id="rId12"/>
    <p:sldId id="614" r:id="rId13"/>
    <p:sldId id="613" r:id="rId14"/>
    <p:sldId id="602" r:id="rId15"/>
    <p:sldId id="603" r:id="rId16"/>
    <p:sldId id="605" r:id="rId17"/>
    <p:sldId id="606" r:id="rId18"/>
    <p:sldId id="604" r:id="rId19"/>
    <p:sldId id="607" r:id="rId20"/>
    <p:sldId id="289" r:id="rId21"/>
    <p:sldId id="600" r:id="rId22"/>
    <p:sldId id="334" r:id="rId23"/>
    <p:sldId id="601" r:id="rId24"/>
    <p:sldId id="333" r:id="rId25"/>
    <p:sldId id="608" r:id="rId26"/>
    <p:sldId id="283" r:id="rId27"/>
    <p:sldId id="284" r:id="rId28"/>
    <p:sldId id="285" r:id="rId29"/>
    <p:sldId id="286" r:id="rId30"/>
    <p:sldId id="299" r:id="rId31"/>
    <p:sldId id="292" r:id="rId32"/>
    <p:sldId id="293" r:id="rId33"/>
    <p:sldId id="295" r:id="rId34"/>
    <p:sldId id="294" r:id="rId35"/>
    <p:sldId id="296" r:id="rId36"/>
    <p:sldId id="297" r:id="rId37"/>
    <p:sldId id="301" r:id="rId38"/>
    <p:sldId id="298" r:id="rId39"/>
    <p:sldId id="616" r:id="rId40"/>
    <p:sldId id="615" r:id="rId41"/>
    <p:sldId id="300" r:id="rId42"/>
    <p:sldId id="315" r:id="rId43"/>
    <p:sldId id="302" r:id="rId44"/>
    <p:sldId id="303" r:id="rId45"/>
    <p:sldId id="316" r:id="rId46"/>
    <p:sldId id="317" r:id="rId47"/>
    <p:sldId id="304" r:id="rId48"/>
    <p:sldId id="306" r:id="rId49"/>
    <p:sldId id="310" r:id="rId50"/>
    <p:sldId id="311" r:id="rId51"/>
    <p:sldId id="598" r:id="rId52"/>
    <p:sldId id="305" r:id="rId53"/>
    <p:sldId id="597" r:id="rId54"/>
    <p:sldId id="307" r:id="rId55"/>
    <p:sldId id="308" r:id="rId56"/>
    <p:sldId id="312" r:id="rId57"/>
    <p:sldId id="313" r:id="rId58"/>
    <p:sldId id="309" r:id="rId59"/>
    <p:sldId id="314"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51"/>
    <p:restoredTop sz="93182"/>
  </p:normalViewPr>
  <p:slideViewPr>
    <p:cSldViewPr snapToGrid="0" snapToObjects="1" showGuides="1">
      <p:cViewPr varScale="1">
        <p:scale>
          <a:sx n="114" d="100"/>
          <a:sy n="114" d="100"/>
        </p:scale>
        <p:origin x="1024"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E5F31B-E961-7549-9B71-CF8BD9E40C7A}" type="doc">
      <dgm:prSet loTypeId="urn:microsoft.com/office/officeart/2005/8/layout/hProcess9" loCatId="" qsTypeId="urn:microsoft.com/office/officeart/2005/8/quickstyle/simple4" qsCatId="simple" csTypeId="urn:microsoft.com/office/officeart/2005/8/colors/accent4_2" csCatId="accent4" phldr="1"/>
      <dgm:spPr/>
      <dgm:t>
        <a:bodyPr/>
        <a:lstStyle/>
        <a:p>
          <a:endParaRPr lang="en-US"/>
        </a:p>
      </dgm:t>
    </dgm:pt>
    <dgm:pt modelId="{1C2C108F-281D-A646-B215-20AD66134D9D}">
      <dgm:prSet phldrT="[Text]"/>
      <dgm:spPr/>
      <dgm:t>
        <a:bodyPr/>
        <a:lstStyle/>
        <a:p>
          <a:r>
            <a:rPr lang="en-US" b="1" dirty="0">
              <a:solidFill>
                <a:schemeClr val="tx1"/>
              </a:solidFill>
            </a:rPr>
            <a:t>PLAAFP Statement</a:t>
          </a:r>
        </a:p>
      </dgm:t>
    </dgm:pt>
    <dgm:pt modelId="{388EED99-A396-F344-9C6D-284BC6CFBB95}" type="parTrans" cxnId="{5D19218F-805E-7F4C-A6BA-461889EE8435}">
      <dgm:prSet/>
      <dgm:spPr/>
      <dgm:t>
        <a:bodyPr/>
        <a:lstStyle/>
        <a:p>
          <a:endParaRPr lang="en-US"/>
        </a:p>
      </dgm:t>
    </dgm:pt>
    <dgm:pt modelId="{418BEAB4-3B4C-CD41-80C7-7FE87947B355}" type="sibTrans" cxnId="{5D19218F-805E-7F4C-A6BA-461889EE8435}">
      <dgm:prSet/>
      <dgm:spPr/>
      <dgm:t>
        <a:bodyPr/>
        <a:lstStyle/>
        <a:p>
          <a:endParaRPr lang="en-US"/>
        </a:p>
      </dgm:t>
    </dgm:pt>
    <dgm:pt modelId="{362B1604-D768-CF49-AABC-118B8D2BFEDE}">
      <dgm:prSet phldrT="[Text]"/>
      <dgm:spPr/>
      <dgm:t>
        <a:bodyPr/>
        <a:lstStyle/>
        <a:p>
          <a:pPr algn="ctr"/>
          <a:r>
            <a:rPr lang="en-US" b="1" dirty="0">
              <a:solidFill>
                <a:schemeClr val="tx1"/>
              </a:solidFill>
            </a:rPr>
            <a:t>Measurable Annual Goals</a:t>
          </a:r>
        </a:p>
      </dgm:t>
    </dgm:pt>
    <dgm:pt modelId="{10C4B781-322B-9341-B0BF-E6B9EAB038E8}" type="parTrans" cxnId="{329B37D3-4548-4342-B528-64FFAC1A6109}">
      <dgm:prSet/>
      <dgm:spPr/>
      <dgm:t>
        <a:bodyPr/>
        <a:lstStyle/>
        <a:p>
          <a:endParaRPr lang="en-US"/>
        </a:p>
      </dgm:t>
    </dgm:pt>
    <dgm:pt modelId="{29878902-4B98-1341-A1B8-7E02DAEFBB74}" type="sibTrans" cxnId="{329B37D3-4548-4342-B528-64FFAC1A6109}">
      <dgm:prSet/>
      <dgm:spPr/>
      <dgm:t>
        <a:bodyPr/>
        <a:lstStyle/>
        <a:p>
          <a:endParaRPr lang="en-US"/>
        </a:p>
      </dgm:t>
    </dgm:pt>
    <dgm:pt modelId="{8A8AB74D-0B10-8A42-91C3-30E8BC32FA9E}">
      <dgm:prSet phldrT="[Text]"/>
      <dgm:spPr/>
      <dgm:t>
        <a:bodyPr/>
        <a:lstStyle/>
        <a:p>
          <a:r>
            <a:rPr lang="en-US" b="1" dirty="0">
              <a:solidFill>
                <a:schemeClr val="tx1"/>
              </a:solidFill>
            </a:rPr>
            <a:t>Special Education Services</a:t>
          </a:r>
        </a:p>
      </dgm:t>
    </dgm:pt>
    <dgm:pt modelId="{7F52AA7F-1477-2246-9EB9-E27C0AA66D64}" type="parTrans" cxnId="{CDF4F1A3-1600-4D4A-AC69-6018B105A86B}">
      <dgm:prSet/>
      <dgm:spPr/>
      <dgm:t>
        <a:bodyPr/>
        <a:lstStyle/>
        <a:p>
          <a:endParaRPr lang="en-US"/>
        </a:p>
      </dgm:t>
    </dgm:pt>
    <dgm:pt modelId="{957E9166-9DFE-6A4A-A18C-3A842626E731}" type="sibTrans" cxnId="{CDF4F1A3-1600-4D4A-AC69-6018B105A86B}">
      <dgm:prSet/>
      <dgm:spPr/>
      <dgm:t>
        <a:bodyPr/>
        <a:lstStyle/>
        <a:p>
          <a:endParaRPr lang="en-US"/>
        </a:p>
      </dgm:t>
    </dgm:pt>
    <dgm:pt modelId="{0C3AD8BF-B2C5-9648-AC81-8D89C7BCBACF}">
      <dgm:prSet/>
      <dgm:spPr/>
      <dgm:t>
        <a:bodyPr/>
        <a:lstStyle/>
        <a:p>
          <a:r>
            <a:rPr lang="en-US" altLang="en-US" b="1" dirty="0">
              <a:solidFill>
                <a:schemeClr val="tx1"/>
              </a:solidFill>
              <a:latin typeface="Times New Roman" charset="0"/>
              <a:ea typeface="ＭＳ Ｐゴシック" charset="-128"/>
            </a:rPr>
            <a:t>Monitoring</a:t>
          </a:r>
          <a:r>
            <a:rPr lang="en-US" altLang="en-US" b="1" dirty="0">
              <a:latin typeface="Times New Roman" charset="0"/>
              <a:ea typeface="ＭＳ Ｐゴシック" charset="-128"/>
            </a:rPr>
            <a:t> </a:t>
          </a:r>
          <a:r>
            <a:rPr lang="en-US" altLang="en-US" b="1" dirty="0">
              <a:solidFill>
                <a:schemeClr val="tx1"/>
              </a:solidFill>
              <a:latin typeface="Times New Roman" charset="0"/>
              <a:ea typeface="ＭＳ Ｐゴシック" charset="-128"/>
            </a:rPr>
            <a:t>Progress</a:t>
          </a:r>
        </a:p>
      </dgm:t>
    </dgm:pt>
    <dgm:pt modelId="{91FD4E89-67FF-494D-A99F-913F5695FFFA}" type="parTrans" cxnId="{0992D70F-DCD6-674A-85E7-72CA021254EC}">
      <dgm:prSet/>
      <dgm:spPr/>
      <dgm:t>
        <a:bodyPr/>
        <a:lstStyle/>
        <a:p>
          <a:endParaRPr lang="en-US"/>
        </a:p>
      </dgm:t>
    </dgm:pt>
    <dgm:pt modelId="{7693F946-48A1-4249-9AD9-AB6F41D59BC7}" type="sibTrans" cxnId="{0992D70F-DCD6-674A-85E7-72CA021254EC}">
      <dgm:prSet/>
      <dgm:spPr/>
      <dgm:t>
        <a:bodyPr/>
        <a:lstStyle/>
        <a:p>
          <a:endParaRPr lang="en-US"/>
        </a:p>
      </dgm:t>
    </dgm:pt>
    <dgm:pt modelId="{16CB3C75-598D-7542-A4EA-C34FC4A13510}" type="pres">
      <dgm:prSet presAssocID="{BBE5F31B-E961-7549-9B71-CF8BD9E40C7A}" presName="CompostProcess" presStyleCnt="0">
        <dgm:presLayoutVars>
          <dgm:dir/>
          <dgm:resizeHandles val="exact"/>
        </dgm:presLayoutVars>
      </dgm:prSet>
      <dgm:spPr/>
    </dgm:pt>
    <dgm:pt modelId="{F9F04EB0-1B50-484C-B5E5-DA2476AFA91F}" type="pres">
      <dgm:prSet presAssocID="{BBE5F31B-E961-7549-9B71-CF8BD9E40C7A}" presName="arrow" presStyleLbl="bgShp" presStyleIdx="0" presStyleCnt="1"/>
      <dgm:spPr>
        <a:solidFill>
          <a:schemeClr val="accent1"/>
        </a:solidFill>
      </dgm:spPr>
    </dgm:pt>
    <dgm:pt modelId="{07F92535-3B87-E34C-A798-14D9D45466D0}" type="pres">
      <dgm:prSet presAssocID="{BBE5F31B-E961-7549-9B71-CF8BD9E40C7A}" presName="linearProcess" presStyleCnt="0"/>
      <dgm:spPr/>
    </dgm:pt>
    <dgm:pt modelId="{3B43FBA2-F10E-3D4A-9BFE-EFFF972A13AB}" type="pres">
      <dgm:prSet presAssocID="{1C2C108F-281D-A646-B215-20AD66134D9D}" presName="textNode" presStyleLbl="node1" presStyleIdx="0" presStyleCnt="4">
        <dgm:presLayoutVars>
          <dgm:bulletEnabled val="1"/>
        </dgm:presLayoutVars>
      </dgm:prSet>
      <dgm:spPr/>
    </dgm:pt>
    <dgm:pt modelId="{DD439117-1DD1-7843-8DDA-1BB8D7BDDDF4}" type="pres">
      <dgm:prSet presAssocID="{418BEAB4-3B4C-CD41-80C7-7FE87947B355}" presName="sibTrans" presStyleCnt="0"/>
      <dgm:spPr/>
    </dgm:pt>
    <dgm:pt modelId="{BB491ABC-A413-624C-9A5E-7EAB619D0FF6}" type="pres">
      <dgm:prSet presAssocID="{362B1604-D768-CF49-AABC-118B8D2BFEDE}" presName="textNode" presStyleLbl="node1" presStyleIdx="1" presStyleCnt="4">
        <dgm:presLayoutVars>
          <dgm:bulletEnabled val="1"/>
        </dgm:presLayoutVars>
      </dgm:prSet>
      <dgm:spPr/>
    </dgm:pt>
    <dgm:pt modelId="{0B949EBA-1B74-6840-ACFF-48A679BE3A56}" type="pres">
      <dgm:prSet presAssocID="{29878902-4B98-1341-A1B8-7E02DAEFBB74}" presName="sibTrans" presStyleCnt="0"/>
      <dgm:spPr/>
    </dgm:pt>
    <dgm:pt modelId="{2B2DF5CD-C837-6E49-9C0B-01DA28B793DB}" type="pres">
      <dgm:prSet presAssocID="{8A8AB74D-0B10-8A42-91C3-30E8BC32FA9E}" presName="textNode" presStyleLbl="node1" presStyleIdx="2" presStyleCnt="4">
        <dgm:presLayoutVars>
          <dgm:bulletEnabled val="1"/>
        </dgm:presLayoutVars>
      </dgm:prSet>
      <dgm:spPr/>
    </dgm:pt>
    <dgm:pt modelId="{E20F9F9E-41D4-CC41-A08A-91D1E3EAECC9}" type="pres">
      <dgm:prSet presAssocID="{957E9166-9DFE-6A4A-A18C-3A842626E731}" presName="sibTrans" presStyleCnt="0"/>
      <dgm:spPr/>
    </dgm:pt>
    <dgm:pt modelId="{B873C796-51DE-3445-B2E5-4F768FB9E87D}" type="pres">
      <dgm:prSet presAssocID="{0C3AD8BF-B2C5-9648-AC81-8D89C7BCBACF}" presName="textNode" presStyleLbl="node1" presStyleIdx="3" presStyleCnt="4">
        <dgm:presLayoutVars>
          <dgm:bulletEnabled val="1"/>
        </dgm:presLayoutVars>
      </dgm:prSet>
      <dgm:spPr/>
    </dgm:pt>
  </dgm:ptLst>
  <dgm:cxnLst>
    <dgm:cxn modelId="{0992D70F-DCD6-674A-85E7-72CA021254EC}" srcId="{BBE5F31B-E961-7549-9B71-CF8BD9E40C7A}" destId="{0C3AD8BF-B2C5-9648-AC81-8D89C7BCBACF}" srcOrd="3" destOrd="0" parTransId="{91FD4E89-67FF-494D-A99F-913F5695FFFA}" sibTransId="{7693F946-48A1-4249-9AD9-AB6F41D59BC7}"/>
    <dgm:cxn modelId="{3D8FBE32-8ECF-234C-B42D-94B563163BA8}" type="presOf" srcId="{0C3AD8BF-B2C5-9648-AC81-8D89C7BCBACF}" destId="{B873C796-51DE-3445-B2E5-4F768FB9E87D}" srcOrd="0" destOrd="0" presId="urn:microsoft.com/office/officeart/2005/8/layout/hProcess9"/>
    <dgm:cxn modelId="{945A157B-787E-3C42-8DF7-4C819F7F0E3B}" type="presOf" srcId="{362B1604-D768-CF49-AABC-118B8D2BFEDE}" destId="{BB491ABC-A413-624C-9A5E-7EAB619D0FF6}" srcOrd="0" destOrd="0" presId="urn:microsoft.com/office/officeart/2005/8/layout/hProcess9"/>
    <dgm:cxn modelId="{5D19218F-805E-7F4C-A6BA-461889EE8435}" srcId="{BBE5F31B-E961-7549-9B71-CF8BD9E40C7A}" destId="{1C2C108F-281D-A646-B215-20AD66134D9D}" srcOrd="0" destOrd="0" parTransId="{388EED99-A396-F344-9C6D-284BC6CFBB95}" sibTransId="{418BEAB4-3B4C-CD41-80C7-7FE87947B355}"/>
    <dgm:cxn modelId="{CDF4F1A3-1600-4D4A-AC69-6018B105A86B}" srcId="{BBE5F31B-E961-7549-9B71-CF8BD9E40C7A}" destId="{8A8AB74D-0B10-8A42-91C3-30E8BC32FA9E}" srcOrd="2" destOrd="0" parTransId="{7F52AA7F-1477-2246-9EB9-E27C0AA66D64}" sibTransId="{957E9166-9DFE-6A4A-A18C-3A842626E731}"/>
    <dgm:cxn modelId="{1A3B0CC4-12F8-264B-8799-4B9AA83DE61B}" type="presOf" srcId="{BBE5F31B-E961-7549-9B71-CF8BD9E40C7A}" destId="{16CB3C75-598D-7542-A4EA-C34FC4A13510}" srcOrd="0" destOrd="0" presId="urn:microsoft.com/office/officeart/2005/8/layout/hProcess9"/>
    <dgm:cxn modelId="{329B37D3-4548-4342-B528-64FFAC1A6109}" srcId="{BBE5F31B-E961-7549-9B71-CF8BD9E40C7A}" destId="{362B1604-D768-CF49-AABC-118B8D2BFEDE}" srcOrd="1" destOrd="0" parTransId="{10C4B781-322B-9341-B0BF-E6B9EAB038E8}" sibTransId="{29878902-4B98-1341-A1B8-7E02DAEFBB74}"/>
    <dgm:cxn modelId="{6190D1E8-3FB0-6242-84F2-23C31EE27B11}" type="presOf" srcId="{8A8AB74D-0B10-8A42-91C3-30E8BC32FA9E}" destId="{2B2DF5CD-C837-6E49-9C0B-01DA28B793DB}" srcOrd="0" destOrd="0" presId="urn:microsoft.com/office/officeart/2005/8/layout/hProcess9"/>
    <dgm:cxn modelId="{2ABF99F7-511E-5A4B-822E-EF75FD4BB2D5}" type="presOf" srcId="{1C2C108F-281D-A646-B215-20AD66134D9D}" destId="{3B43FBA2-F10E-3D4A-9BFE-EFFF972A13AB}" srcOrd="0" destOrd="0" presId="urn:microsoft.com/office/officeart/2005/8/layout/hProcess9"/>
    <dgm:cxn modelId="{E057B5E2-DF4E-444C-85A1-0FA759431768}" type="presParOf" srcId="{16CB3C75-598D-7542-A4EA-C34FC4A13510}" destId="{F9F04EB0-1B50-484C-B5E5-DA2476AFA91F}" srcOrd="0" destOrd="0" presId="urn:microsoft.com/office/officeart/2005/8/layout/hProcess9"/>
    <dgm:cxn modelId="{40F3DC8F-8645-6B42-8BDA-79F5D0289AA8}" type="presParOf" srcId="{16CB3C75-598D-7542-A4EA-C34FC4A13510}" destId="{07F92535-3B87-E34C-A798-14D9D45466D0}" srcOrd="1" destOrd="0" presId="urn:microsoft.com/office/officeart/2005/8/layout/hProcess9"/>
    <dgm:cxn modelId="{2755D458-EEA3-C440-AC6D-18DF452ABA02}" type="presParOf" srcId="{07F92535-3B87-E34C-A798-14D9D45466D0}" destId="{3B43FBA2-F10E-3D4A-9BFE-EFFF972A13AB}" srcOrd="0" destOrd="0" presId="urn:microsoft.com/office/officeart/2005/8/layout/hProcess9"/>
    <dgm:cxn modelId="{88A7B5E2-5965-4547-BBC9-006CC675AF6B}" type="presParOf" srcId="{07F92535-3B87-E34C-A798-14D9D45466D0}" destId="{DD439117-1DD1-7843-8DDA-1BB8D7BDDDF4}" srcOrd="1" destOrd="0" presId="urn:microsoft.com/office/officeart/2005/8/layout/hProcess9"/>
    <dgm:cxn modelId="{1151BE8F-2EBF-CE40-8E38-17810842A304}" type="presParOf" srcId="{07F92535-3B87-E34C-A798-14D9D45466D0}" destId="{BB491ABC-A413-624C-9A5E-7EAB619D0FF6}" srcOrd="2" destOrd="0" presId="urn:microsoft.com/office/officeart/2005/8/layout/hProcess9"/>
    <dgm:cxn modelId="{26FA750D-B3FA-0945-BEAA-323EF5DA4198}" type="presParOf" srcId="{07F92535-3B87-E34C-A798-14D9D45466D0}" destId="{0B949EBA-1B74-6840-ACFF-48A679BE3A56}" srcOrd="3" destOrd="0" presId="urn:microsoft.com/office/officeart/2005/8/layout/hProcess9"/>
    <dgm:cxn modelId="{7FEAE8B8-3093-B74F-BCC9-DE118B3E24E9}" type="presParOf" srcId="{07F92535-3B87-E34C-A798-14D9D45466D0}" destId="{2B2DF5CD-C837-6E49-9C0B-01DA28B793DB}" srcOrd="4" destOrd="0" presId="urn:microsoft.com/office/officeart/2005/8/layout/hProcess9"/>
    <dgm:cxn modelId="{513B0D21-03B5-7B43-88C9-215C96EFC70F}" type="presParOf" srcId="{07F92535-3B87-E34C-A798-14D9D45466D0}" destId="{E20F9F9E-41D4-CC41-A08A-91D1E3EAECC9}" srcOrd="5" destOrd="0" presId="urn:microsoft.com/office/officeart/2005/8/layout/hProcess9"/>
    <dgm:cxn modelId="{C2EB5885-1A35-0448-A65F-1D7B4B7C2DF8}" type="presParOf" srcId="{07F92535-3B87-E34C-A798-14D9D45466D0}" destId="{B873C796-51DE-3445-B2E5-4F768FB9E87D}"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04EB0-1B50-484C-B5E5-DA2476AFA91F}">
      <dsp:nvSpPr>
        <dsp:cNvPr id="0" name=""/>
        <dsp:cNvSpPr/>
      </dsp:nvSpPr>
      <dsp:spPr>
        <a:xfrm>
          <a:off x="550933" y="0"/>
          <a:ext cx="6243917" cy="3932411"/>
        </a:xfrm>
        <a:prstGeom prst="rightArrow">
          <a:avLst/>
        </a:prstGeom>
        <a:solidFill>
          <a:schemeClr val="accent1"/>
        </a:solidFill>
        <a:ln>
          <a:noFill/>
        </a:ln>
        <a:effectLst/>
      </dsp:spPr>
      <dsp:style>
        <a:lnRef idx="0">
          <a:scrgbClr r="0" g="0" b="0"/>
        </a:lnRef>
        <a:fillRef idx="1">
          <a:scrgbClr r="0" g="0" b="0"/>
        </a:fillRef>
        <a:effectRef idx="2">
          <a:scrgbClr r="0" g="0" b="0"/>
        </a:effectRef>
        <a:fontRef idx="minor"/>
      </dsp:style>
    </dsp:sp>
    <dsp:sp modelId="{3B43FBA2-F10E-3D4A-9BFE-EFFF972A13AB}">
      <dsp:nvSpPr>
        <dsp:cNvPr id="0" name=""/>
        <dsp:cNvSpPr/>
      </dsp:nvSpPr>
      <dsp:spPr>
        <a:xfrm>
          <a:off x="3676" y="1179723"/>
          <a:ext cx="1768296" cy="157296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tx1"/>
              </a:solidFill>
            </a:rPr>
            <a:t>PLAAFP Statement</a:t>
          </a:r>
        </a:p>
      </dsp:txBody>
      <dsp:txXfrm>
        <a:off x="80462" y="1256509"/>
        <a:ext cx="1614724" cy="1419392"/>
      </dsp:txXfrm>
    </dsp:sp>
    <dsp:sp modelId="{BB491ABC-A413-624C-9A5E-7EAB619D0FF6}">
      <dsp:nvSpPr>
        <dsp:cNvPr id="0" name=""/>
        <dsp:cNvSpPr/>
      </dsp:nvSpPr>
      <dsp:spPr>
        <a:xfrm>
          <a:off x="1860388" y="1179723"/>
          <a:ext cx="1768296" cy="157296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tx1"/>
              </a:solidFill>
            </a:rPr>
            <a:t>Measurable Annual Goals</a:t>
          </a:r>
        </a:p>
      </dsp:txBody>
      <dsp:txXfrm>
        <a:off x="1937174" y="1256509"/>
        <a:ext cx="1614724" cy="1419392"/>
      </dsp:txXfrm>
    </dsp:sp>
    <dsp:sp modelId="{2B2DF5CD-C837-6E49-9C0B-01DA28B793DB}">
      <dsp:nvSpPr>
        <dsp:cNvPr id="0" name=""/>
        <dsp:cNvSpPr/>
      </dsp:nvSpPr>
      <dsp:spPr>
        <a:xfrm>
          <a:off x="3717099" y="1179723"/>
          <a:ext cx="1768296" cy="157296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tx1"/>
              </a:solidFill>
            </a:rPr>
            <a:t>Special Education Services</a:t>
          </a:r>
        </a:p>
      </dsp:txBody>
      <dsp:txXfrm>
        <a:off x="3793885" y="1256509"/>
        <a:ext cx="1614724" cy="1419392"/>
      </dsp:txXfrm>
    </dsp:sp>
    <dsp:sp modelId="{B873C796-51DE-3445-B2E5-4F768FB9E87D}">
      <dsp:nvSpPr>
        <dsp:cNvPr id="0" name=""/>
        <dsp:cNvSpPr/>
      </dsp:nvSpPr>
      <dsp:spPr>
        <a:xfrm>
          <a:off x="5573811" y="1179723"/>
          <a:ext cx="1768296" cy="1572964"/>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altLang="en-US" sz="2300" b="1" kern="1200" dirty="0">
              <a:solidFill>
                <a:schemeClr val="tx1"/>
              </a:solidFill>
              <a:latin typeface="Times New Roman" charset="0"/>
              <a:ea typeface="ＭＳ Ｐゴシック" charset="-128"/>
            </a:rPr>
            <a:t>Monitoring</a:t>
          </a:r>
          <a:r>
            <a:rPr lang="en-US" altLang="en-US" sz="2300" b="1" kern="1200" dirty="0">
              <a:latin typeface="Times New Roman" charset="0"/>
              <a:ea typeface="ＭＳ Ｐゴシック" charset="-128"/>
            </a:rPr>
            <a:t> </a:t>
          </a:r>
          <a:r>
            <a:rPr lang="en-US" altLang="en-US" sz="2300" b="1" kern="1200" dirty="0">
              <a:solidFill>
                <a:schemeClr val="tx1"/>
              </a:solidFill>
              <a:latin typeface="Times New Roman" charset="0"/>
              <a:ea typeface="ＭＳ Ｐゴシック" charset="-128"/>
            </a:rPr>
            <a:t>Progress</a:t>
          </a:r>
        </a:p>
      </dsp:txBody>
      <dsp:txXfrm>
        <a:off x="5650597" y="1256509"/>
        <a:ext cx="1614724" cy="141939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FDCF1B-1A05-1B42-B4B1-206F6379E449}" type="datetimeFigureOut">
              <a:rPr lang="en-US" smtClean="0"/>
              <a:t>7/22/22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76BB3-B68B-B04F-A392-098E3257D1AF}" type="slidenum">
              <a:rPr lang="en-US" smtClean="0"/>
              <a:t>‹#›</a:t>
            </a:fld>
            <a:endParaRPr lang="en-US"/>
          </a:p>
        </p:txBody>
      </p:sp>
    </p:spTree>
    <p:extLst>
      <p:ext uri="{BB962C8B-B14F-4D97-AF65-F5344CB8AC3E}">
        <p14:creationId xmlns:p14="http://schemas.microsoft.com/office/powerpoint/2010/main" val="103629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E15A72-942C-EA45-B004-E6A4189C9F18}" type="slidenum">
              <a:rPr lang="en-US" smtClean="0"/>
              <a:t>3</a:t>
            </a:fld>
            <a:endParaRPr lang="en-US"/>
          </a:p>
        </p:txBody>
      </p:sp>
    </p:spTree>
    <p:extLst>
      <p:ext uri="{BB962C8B-B14F-4D97-AF65-F5344CB8AC3E}">
        <p14:creationId xmlns:p14="http://schemas.microsoft.com/office/powerpoint/2010/main" val="168251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E15A72-942C-EA45-B004-E6A4189C9F18}" type="slidenum">
              <a:rPr lang="en-US" smtClean="0"/>
              <a:t>36</a:t>
            </a:fld>
            <a:endParaRPr lang="en-US"/>
          </a:p>
        </p:txBody>
      </p:sp>
    </p:spTree>
    <p:extLst>
      <p:ext uri="{BB962C8B-B14F-4D97-AF65-F5344CB8AC3E}">
        <p14:creationId xmlns:p14="http://schemas.microsoft.com/office/powerpoint/2010/main" val="1358393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ahoma" charset="0"/>
                <a:ea typeface="MS PGothic" charset="-128"/>
              </a:defRPr>
            </a:lvl1pPr>
            <a:lvl2pPr marL="742950" indent="-285750" defTabSz="931863">
              <a:defRPr sz="2400">
                <a:solidFill>
                  <a:schemeClr val="tx1"/>
                </a:solidFill>
                <a:latin typeface="Tahoma" charset="0"/>
                <a:ea typeface="MS PGothic" charset="-128"/>
              </a:defRPr>
            </a:lvl2pPr>
            <a:lvl3pPr marL="1143000" indent="-228600" defTabSz="931863">
              <a:defRPr sz="2400">
                <a:solidFill>
                  <a:schemeClr val="tx1"/>
                </a:solidFill>
                <a:latin typeface="Tahoma" charset="0"/>
                <a:ea typeface="MS PGothic" charset="-128"/>
              </a:defRPr>
            </a:lvl3pPr>
            <a:lvl4pPr marL="1600200" indent="-228600" defTabSz="931863">
              <a:defRPr sz="2400">
                <a:solidFill>
                  <a:schemeClr val="tx1"/>
                </a:solidFill>
                <a:latin typeface="Tahoma" charset="0"/>
                <a:ea typeface="MS PGothic" charset="-128"/>
              </a:defRPr>
            </a:lvl4pPr>
            <a:lvl5pPr marL="2057400" indent="-228600" defTabSz="931863">
              <a:defRPr sz="2400">
                <a:solidFill>
                  <a:schemeClr val="tx1"/>
                </a:solidFill>
                <a:latin typeface="Tahoma" charset="0"/>
                <a:ea typeface="MS PGothic" charset="-128"/>
              </a:defRPr>
            </a:lvl5pPr>
            <a:lvl6pPr marL="2514600" indent="-228600" defTabSz="931863" eaLnBrk="0" fontAlgn="base" hangingPunct="0">
              <a:spcBef>
                <a:spcPct val="0"/>
              </a:spcBef>
              <a:spcAft>
                <a:spcPct val="0"/>
              </a:spcAft>
              <a:defRPr sz="2400">
                <a:solidFill>
                  <a:schemeClr val="tx1"/>
                </a:solidFill>
                <a:latin typeface="Tahoma" charset="0"/>
                <a:ea typeface="MS PGothic" charset="-128"/>
              </a:defRPr>
            </a:lvl6pPr>
            <a:lvl7pPr marL="2971800" indent="-228600" defTabSz="931863" eaLnBrk="0" fontAlgn="base" hangingPunct="0">
              <a:spcBef>
                <a:spcPct val="0"/>
              </a:spcBef>
              <a:spcAft>
                <a:spcPct val="0"/>
              </a:spcAft>
              <a:defRPr sz="2400">
                <a:solidFill>
                  <a:schemeClr val="tx1"/>
                </a:solidFill>
                <a:latin typeface="Tahoma" charset="0"/>
                <a:ea typeface="MS PGothic" charset="-128"/>
              </a:defRPr>
            </a:lvl7pPr>
            <a:lvl8pPr marL="3429000" indent="-228600" defTabSz="931863" eaLnBrk="0" fontAlgn="base" hangingPunct="0">
              <a:spcBef>
                <a:spcPct val="0"/>
              </a:spcBef>
              <a:spcAft>
                <a:spcPct val="0"/>
              </a:spcAft>
              <a:defRPr sz="2400">
                <a:solidFill>
                  <a:schemeClr val="tx1"/>
                </a:solidFill>
                <a:latin typeface="Tahoma" charset="0"/>
                <a:ea typeface="MS PGothic" charset="-128"/>
              </a:defRPr>
            </a:lvl8pPr>
            <a:lvl9pPr marL="3886200" indent="-228600" defTabSz="931863" eaLnBrk="0" fontAlgn="base" hangingPunct="0">
              <a:spcBef>
                <a:spcPct val="0"/>
              </a:spcBef>
              <a:spcAft>
                <a:spcPct val="0"/>
              </a:spcAft>
              <a:defRPr sz="2400">
                <a:solidFill>
                  <a:schemeClr val="tx1"/>
                </a:solidFill>
                <a:latin typeface="Tahoma" charset="0"/>
                <a:ea typeface="MS PGothic" charset="-128"/>
              </a:defRPr>
            </a:lvl9pPr>
          </a:lstStyle>
          <a:p>
            <a:fld id="{301EC104-8656-F743-87CF-843EEE4D12A6}" type="slidenum">
              <a:rPr lang="en-US" altLang="en-US" sz="1200">
                <a:latin typeface="Calibri" charset="0"/>
                <a:sym typeface="Papyrus" charset="0"/>
              </a:rPr>
              <a:pPr/>
              <a:t>41</a:t>
            </a:fld>
            <a:endParaRPr lang="en-US" altLang="en-US" sz="1200">
              <a:latin typeface="Calibri" charset="0"/>
              <a:sym typeface="Papyrus" charset="0"/>
            </a:endParaRPr>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499672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8C58164-2CB0-3545-822B-294A82BE9F13}" type="slidenum">
              <a:rPr lang="en-US" altLang="x-none"/>
              <a:pPr>
                <a:defRPr/>
              </a:pPr>
              <a:t>42</a:t>
            </a:fld>
            <a:endParaRPr lang="en-US" altLang="x-none"/>
          </a:p>
        </p:txBody>
      </p:sp>
      <p:sp>
        <p:nvSpPr>
          <p:cNvPr id="697346" name="Rectangle 2"/>
          <p:cNvSpPr>
            <a:spLocks noGrp="1" noRot="1" noChangeAspect="1" noChangeArrowheads="1" noTextEdit="1"/>
          </p:cNvSpPr>
          <p:nvPr>
            <p:ph type="sldImg"/>
          </p:nvPr>
        </p:nvSpPr>
        <p:spPr>
          <a:ln/>
        </p:spPr>
      </p:sp>
      <p:sp>
        <p:nvSpPr>
          <p:cNvPr id="697347" name="Rectangle 3"/>
          <p:cNvSpPr>
            <a:spLocks noGrp="1" noChangeArrowheads="1"/>
          </p:cNvSpPr>
          <p:nvPr>
            <p:ph type="body" idx="1"/>
          </p:nvPr>
        </p:nvSpPr>
        <p:spPr>
          <a:xfrm>
            <a:off x="942975" y="4457700"/>
            <a:ext cx="5191125" cy="4222750"/>
          </a:xfrm>
        </p:spPr>
        <p:txBody>
          <a:bodyPr/>
          <a:lstStyle/>
          <a:p>
            <a:pPr eaLnBrk="1" hangingPunct="1">
              <a:defRPr/>
            </a:pPr>
            <a:endParaRPr lang="x-none" altLang="x-none"/>
          </a:p>
        </p:txBody>
      </p:sp>
    </p:spTree>
    <p:extLst>
      <p:ext uri="{BB962C8B-B14F-4D97-AF65-F5344CB8AC3E}">
        <p14:creationId xmlns:p14="http://schemas.microsoft.com/office/powerpoint/2010/main" val="1462473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ahoma" charset="0"/>
                <a:ea typeface="MS PGothic" charset="-128"/>
              </a:defRPr>
            </a:lvl1pPr>
            <a:lvl2pPr marL="742950" indent="-285750" defTabSz="931863">
              <a:defRPr sz="2400">
                <a:solidFill>
                  <a:schemeClr val="tx1"/>
                </a:solidFill>
                <a:latin typeface="Tahoma" charset="0"/>
                <a:ea typeface="MS PGothic" charset="-128"/>
              </a:defRPr>
            </a:lvl2pPr>
            <a:lvl3pPr marL="1143000" indent="-228600" defTabSz="931863">
              <a:defRPr sz="2400">
                <a:solidFill>
                  <a:schemeClr val="tx1"/>
                </a:solidFill>
                <a:latin typeface="Tahoma" charset="0"/>
                <a:ea typeface="MS PGothic" charset="-128"/>
              </a:defRPr>
            </a:lvl3pPr>
            <a:lvl4pPr marL="1600200" indent="-228600" defTabSz="931863">
              <a:defRPr sz="2400">
                <a:solidFill>
                  <a:schemeClr val="tx1"/>
                </a:solidFill>
                <a:latin typeface="Tahoma" charset="0"/>
                <a:ea typeface="MS PGothic" charset="-128"/>
              </a:defRPr>
            </a:lvl4pPr>
            <a:lvl5pPr marL="2057400" indent="-228600" defTabSz="931863">
              <a:defRPr sz="2400">
                <a:solidFill>
                  <a:schemeClr val="tx1"/>
                </a:solidFill>
                <a:latin typeface="Tahoma" charset="0"/>
                <a:ea typeface="MS PGothic" charset="-128"/>
              </a:defRPr>
            </a:lvl5pPr>
            <a:lvl6pPr marL="2514600" indent="-228600" defTabSz="931863" eaLnBrk="0" fontAlgn="base" hangingPunct="0">
              <a:spcBef>
                <a:spcPct val="0"/>
              </a:spcBef>
              <a:spcAft>
                <a:spcPct val="0"/>
              </a:spcAft>
              <a:defRPr sz="2400">
                <a:solidFill>
                  <a:schemeClr val="tx1"/>
                </a:solidFill>
                <a:latin typeface="Tahoma" charset="0"/>
                <a:ea typeface="MS PGothic" charset="-128"/>
              </a:defRPr>
            </a:lvl6pPr>
            <a:lvl7pPr marL="2971800" indent="-228600" defTabSz="931863" eaLnBrk="0" fontAlgn="base" hangingPunct="0">
              <a:spcBef>
                <a:spcPct val="0"/>
              </a:spcBef>
              <a:spcAft>
                <a:spcPct val="0"/>
              </a:spcAft>
              <a:defRPr sz="2400">
                <a:solidFill>
                  <a:schemeClr val="tx1"/>
                </a:solidFill>
                <a:latin typeface="Tahoma" charset="0"/>
                <a:ea typeface="MS PGothic" charset="-128"/>
              </a:defRPr>
            </a:lvl7pPr>
            <a:lvl8pPr marL="3429000" indent="-228600" defTabSz="931863" eaLnBrk="0" fontAlgn="base" hangingPunct="0">
              <a:spcBef>
                <a:spcPct val="0"/>
              </a:spcBef>
              <a:spcAft>
                <a:spcPct val="0"/>
              </a:spcAft>
              <a:defRPr sz="2400">
                <a:solidFill>
                  <a:schemeClr val="tx1"/>
                </a:solidFill>
                <a:latin typeface="Tahoma" charset="0"/>
                <a:ea typeface="MS PGothic" charset="-128"/>
              </a:defRPr>
            </a:lvl8pPr>
            <a:lvl9pPr marL="3886200" indent="-228600" defTabSz="931863" eaLnBrk="0" fontAlgn="base" hangingPunct="0">
              <a:spcBef>
                <a:spcPct val="0"/>
              </a:spcBef>
              <a:spcAft>
                <a:spcPct val="0"/>
              </a:spcAft>
              <a:defRPr sz="2400">
                <a:solidFill>
                  <a:schemeClr val="tx1"/>
                </a:solidFill>
                <a:latin typeface="Tahoma" charset="0"/>
                <a:ea typeface="MS PGothic" charset="-128"/>
              </a:defRPr>
            </a:lvl9pPr>
          </a:lstStyle>
          <a:p>
            <a:fld id="{38C278B7-C28C-8B46-A52C-B4F1814008E6}" type="slidenum">
              <a:rPr lang="en-US" altLang="en-US" sz="1200">
                <a:latin typeface="Calibri" charset="0"/>
                <a:sym typeface="Papyrus" charset="0"/>
              </a:rPr>
              <a:pPr/>
              <a:t>43</a:t>
            </a:fld>
            <a:endParaRPr lang="en-US" altLang="en-US" sz="1200">
              <a:latin typeface="Calibri" charset="0"/>
              <a:sym typeface="Papyrus"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1483424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charset="0"/>
                <a:ea typeface="MS PGothic" charset="-128"/>
              </a:defRPr>
            </a:lvl1pPr>
            <a:lvl2pPr marL="742950" indent="-285750">
              <a:defRPr sz="2400">
                <a:solidFill>
                  <a:schemeClr val="tx1"/>
                </a:solidFill>
                <a:latin typeface="Tahoma" charset="0"/>
                <a:ea typeface="MS PGothic" charset="-128"/>
              </a:defRPr>
            </a:lvl2pPr>
            <a:lvl3pPr marL="1143000" indent="-228600">
              <a:defRPr sz="2400">
                <a:solidFill>
                  <a:schemeClr val="tx1"/>
                </a:solidFill>
                <a:latin typeface="Tahoma" charset="0"/>
                <a:ea typeface="MS PGothic" charset="-128"/>
              </a:defRPr>
            </a:lvl3pPr>
            <a:lvl4pPr marL="1600200" indent="-228600">
              <a:defRPr sz="2400">
                <a:solidFill>
                  <a:schemeClr val="tx1"/>
                </a:solidFill>
                <a:latin typeface="Tahoma" charset="0"/>
                <a:ea typeface="MS PGothic" charset="-128"/>
              </a:defRPr>
            </a:lvl4pPr>
            <a:lvl5pPr marL="2057400" indent="-228600">
              <a:defRPr sz="2400">
                <a:solidFill>
                  <a:schemeClr val="tx1"/>
                </a:solidFill>
                <a:latin typeface="Tahoma" charset="0"/>
                <a:ea typeface="MS PGothic" charset="-128"/>
              </a:defRPr>
            </a:lvl5pPr>
            <a:lvl6pPr marL="2514600" indent="-228600" eaLnBrk="0" fontAlgn="base" hangingPunct="0">
              <a:spcBef>
                <a:spcPct val="0"/>
              </a:spcBef>
              <a:spcAft>
                <a:spcPct val="0"/>
              </a:spcAft>
              <a:defRPr sz="2400">
                <a:solidFill>
                  <a:schemeClr val="tx1"/>
                </a:solidFill>
                <a:latin typeface="Tahoma" charset="0"/>
                <a:ea typeface="MS PGothic" charset="-128"/>
              </a:defRPr>
            </a:lvl6pPr>
            <a:lvl7pPr marL="2971800" indent="-228600" eaLnBrk="0" fontAlgn="base" hangingPunct="0">
              <a:spcBef>
                <a:spcPct val="0"/>
              </a:spcBef>
              <a:spcAft>
                <a:spcPct val="0"/>
              </a:spcAft>
              <a:defRPr sz="2400">
                <a:solidFill>
                  <a:schemeClr val="tx1"/>
                </a:solidFill>
                <a:latin typeface="Tahoma" charset="0"/>
                <a:ea typeface="MS PGothic" charset="-128"/>
              </a:defRPr>
            </a:lvl7pPr>
            <a:lvl8pPr marL="3429000" indent="-228600" eaLnBrk="0" fontAlgn="base" hangingPunct="0">
              <a:spcBef>
                <a:spcPct val="0"/>
              </a:spcBef>
              <a:spcAft>
                <a:spcPct val="0"/>
              </a:spcAft>
              <a:defRPr sz="2400">
                <a:solidFill>
                  <a:schemeClr val="tx1"/>
                </a:solidFill>
                <a:latin typeface="Tahoma" charset="0"/>
                <a:ea typeface="MS PGothic" charset="-128"/>
              </a:defRPr>
            </a:lvl8pPr>
            <a:lvl9pPr marL="3886200" indent="-228600" eaLnBrk="0" fontAlgn="base" hangingPunct="0">
              <a:spcBef>
                <a:spcPct val="0"/>
              </a:spcBef>
              <a:spcAft>
                <a:spcPct val="0"/>
              </a:spcAft>
              <a:defRPr sz="2400">
                <a:solidFill>
                  <a:schemeClr val="tx1"/>
                </a:solidFill>
                <a:latin typeface="Tahoma" charset="0"/>
                <a:ea typeface="MS PGothic" charset="-128"/>
              </a:defRPr>
            </a:lvl9pPr>
          </a:lstStyle>
          <a:p>
            <a:fld id="{6BD98211-2910-E549-9211-94887133DC4D}" type="slidenum">
              <a:rPr lang="en-US" altLang="en-US" sz="1200">
                <a:latin typeface="Arial" charset="0"/>
              </a:rPr>
              <a:pPr/>
              <a:t>44</a:t>
            </a:fld>
            <a:endParaRPr lang="en-US" altLang="en-US" sz="1200">
              <a:latin typeface="Arial"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xfrm>
            <a:off x="914400" y="4311650"/>
            <a:ext cx="5029200" cy="4083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ltLang="en-US">
              <a:ea typeface="MS PGothic" charset="-128"/>
            </a:endParaRPr>
          </a:p>
        </p:txBody>
      </p:sp>
    </p:spTree>
    <p:extLst>
      <p:ext uri="{BB962C8B-B14F-4D97-AF65-F5344CB8AC3E}">
        <p14:creationId xmlns:p14="http://schemas.microsoft.com/office/powerpoint/2010/main" val="497788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Calibri" charset="0"/>
                <a:ea typeface="ＭＳ Ｐゴシック" charset="-128"/>
              </a:defRPr>
            </a:lvl1pPr>
            <a:lvl2pPr marL="742950" indent="-285750">
              <a:spcBef>
                <a:spcPct val="30000"/>
              </a:spcBef>
              <a:defRPr sz="1100">
                <a:solidFill>
                  <a:schemeClr val="tx1"/>
                </a:solidFill>
                <a:latin typeface="Calibri" charset="0"/>
                <a:ea typeface="ＭＳ Ｐゴシック" charset="-128"/>
              </a:defRPr>
            </a:lvl2pPr>
            <a:lvl3pPr marL="1143000" indent="-228600">
              <a:spcBef>
                <a:spcPct val="30000"/>
              </a:spcBef>
              <a:defRPr sz="1100">
                <a:solidFill>
                  <a:schemeClr val="tx1"/>
                </a:solidFill>
                <a:latin typeface="Calibri" charset="0"/>
                <a:ea typeface="ＭＳ Ｐゴシック" charset="-128"/>
              </a:defRPr>
            </a:lvl3pPr>
            <a:lvl4pPr marL="1600200" indent="-228600">
              <a:spcBef>
                <a:spcPct val="30000"/>
              </a:spcBef>
              <a:defRPr sz="1100">
                <a:solidFill>
                  <a:schemeClr val="tx1"/>
                </a:solidFill>
                <a:latin typeface="Calibri" charset="0"/>
                <a:ea typeface="ＭＳ Ｐゴシック" charset="-128"/>
              </a:defRPr>
            </a:lvl4pPr>
            <a:lvl5pPr marL="2057400" indent="-228600">
              <a:spcBef>
                <a:spcPct val="30000"/>
              </a:spcBef>
              <a:defRPr sz="1100">
                <a:solidFill>
                  <a:schemeClr val="tx1"/>
                </a:solidFill>
                <a:latin typeface="Calibri" charset="0"/>
                <a:ea typeface="ＭＳ Ｐゴシック" charset="-128"/>
              </a:defRPr>
            </a:lvl5pPr>
            <a:lvl6pPr marL="2514600" indent="-228600" eaLnBrk="0" fontAlgn="base" hangingPunct="0">
              <a:spcBef>
                <a:spcPct val="30000"/>
              </a:spcBef>
              <a:spcAft>
                <a:spcPct val="0"/>
              </a:spcAft>
              <a:defRPr sz="1100">
                <a:solidFill>
                  <a:schemeClr val="tx1"/>
                </a:solidFill>
                <a:latin typeface="Calibri" charset="0"/>
                <a:ea typeface="ＭＳ Ｐゴシック" charset="-128"/>
              </a:defRPr>
            </a:lvl6pPr>
            <a:lvl7pPr marL="2971800" indent="-228600" eaLnBrk="0" fontAlgn="base" hangingPunct="0">
              <a:spcBef>
                <a:spcPct val="30000"/>
              </a:spcBef>
              <a:spcAft>
                <a:spcPct val="0"/>
              </a:spcAft>
              <a:defRPr sz="1100">
                <a:solidFill>
                  <a:schemeClr val="tx1"/>
                </a:solidFill>
                <a:latin typeface="Calibri" charset="0"/>
                <a:ea typeface="ＭＳ Ｐゴシック" charset="-128"/>
              </a:defRPr>
            </a:lvl7pPr>
            <a:lvl8pPr marL="3429000" indent="-228600" eaLnBrk="0" fontAlgn="base" hangingPunct="0">
              <a:spcBef>
                <a:spcPct val="30000"/>
              </a:spcBef>
              <a:spcAft>
                <a:spcPct val="0"/>
              </a:spcAft>
              <a:defRPr sz="1100">
                <a:solidFill>
                  <a:schemeClr val="tx1"/>
                </a:solidFill>
                <a:latin typeface="Calibri" charset="0"/>
                <a:ea typeface="ＭＳ Ｐゴシック" charset="-128"/>
              </a:defRPr>
            </a:lvl8pPr>
            <a:lvl9pPr marL="3886200" indent="-228600" eaLnBrk="0" fontAlgn="base" hangingPunct="0">
              <a:spcBef>
                <a:spcPct val="30000"/>
              </a:spcBef>
              <a:spcAft>
                <a:spcPct val="0"/>
              </a:spcAft>
              <a:defRPr sz="1100">
                <a:solidFill>
                  <a:schemeClr val="tx1"/>
                </a:solidFill>
                <a:latin typeface="Calibri" charset="0"/>
                <a:ea typeface="ＭＳ Ｐゴシック" charset="-128"/>
              </a:defRPr>
            </a:lvl9pPr>
          </a:lstStyle>
          <a:p>
            <a:pPr>
              <a:spcBef>
                <a:spcPct val="0"/>
              </a:spcBef>
            </a:pPr>
            <a:fld id="{743E9D89-0EBF-2945-AC99-1FED870CB670}" type="slidenum">
              <a:rPr lang="en-US" altLang="en-US" sz="1200">
                <a:ea typeface="ヒラギノ角ゴ ProN W3" charset="-128"/>
              </a:rPr>
              <a:pPr>
                <a:spcBef>
                  <a:spcPct val="0"/>
                </a:spcBef>
              </a:pPr>
              <a:t>45</a:t>
            </a:fld>
            <a:endParaRPr lang="en-US" altLang="en-US" sz="1200">
              <a:ea typeface="ヒラギノ角ゴ ProN W3" charset="-128"/>
            </a:endParaRPr>
          </a:p>
        </p:txBody>
      </p:sp>
      <p:sp>
        <p:nvSpPr>
          <p:cNvPr id="1064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06499"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tLang="en-US">
              <a:latin typeface="Arial" charset="0"/>
              <a:ea typeface="ＭＳ Ｐゴシック" charset="-128"/>
            </a:endParaRPr>
          </a:p>
        </p:txBody>
      </p:sp>
    </p:spTree>
    <p:extLst>
      <p:ext uri="{BB962C8B-B14F-4D97-AF65-F5344CB8AC3E}">
        <p14:creationId xmlns:p14="http://schemas.microsoft.com/office/powerpoint/2010/main" val="12365915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charset="0"/>
                <a:ea typeface="MS PGothic" charset="-128"/>
              </a:defRPr>
            </a:lvl1pPr>
            <a:lvl2pPr marL="742950" indent="-285750">
              <a:defRPr sz="2400">
                <a:solidFill>
                  <a:schemeClr val="tx1"/>
                </a:solidFill>
                <a:latin typeface="Tahoma" charset="0"/>
                <a:ea typeface="MS PGothic" charset="-128"/>
              </a:defRPr>
            </a:lvl2pPr>
            <a:lvl3pPr marL="1143000" indent="-228600">
              <a:defRPr sz="2400">
                <a:solidFill>
                  <a:schemeClr val="tx1"/>
                </a:solidFill>
                <a:latin typeface="Tahoma" charset="0"/>
                <a:ea typeface="MS PGothic" charset="-128"/>
              </a:defRPr>
            </a:lvl3pPr>
            <a:lvl4pPr marL="1600200" indent="-228600">
              <a:defRPr sz="2400">
                <a:solidFill>
                  <a:schemeClr val="tx1"/>
                </a:solidFill>
                <a:latin typeface="Tahoma" charset="0"/>
                <a:ea typeface="MS PGothic" charset="-128"/>
              </a:defRPr>
            </a:lvl4pPr>
            <a:lvl5pPr marL="2057400" indent="-228600">
              <a:defRPr sz="2400">
                <a:solidFill>
                  <a:schemeClr val="tx1"/>
                </a:solidFill>
                <a:latin typeface="Tahoma" charset="0"/>
                <a:ea typeface="MS PGothic" charset="-128"/>
              </a:defRPr>
            </a:lvl5pPr>
            <a:lvl6pPr marL="2514600" indent="-228600" eaLnBrk="0" fontAlgn="base" hangingPunct="0">
              <a:spcBef>
                <a:spcPct val="0"/>
              </a:spcBef>
              <a:spcAft>
                <a:spcPct val="0"/>
              </a:spcAft>
              <a:defRPr sz="2400">
                <a:solidFill>
                  <a:schemeClr val="tx1"/>
                </a:solidFill>
                <a:latin typeface="Tahoma" charset="0"/>
                <a:ea typeface="MS PGothic" charset="-128"/>
              </a:defRPr>
            </a:lvl6pPr>
            <a:lvl7pPr marL="2971800" indent="-228600" eaLnBrk="0" fontAlgn="base" hangingPunct="0">
              <a:spcBef>
                <a:spcPct val="0"/>
              </a:spcBef>
              <a:spcAft>
                <a:spcPct val="0"/>
              </a:spcAft>
              <a:defRPr sz="2400">
                <a:solidFill>
                  <a:schemeClr val="tx1"/>
                </a:solidFill>
                <a:latin typeface="Tahoma" charset="0"/>
                <a:ea typeface="MS PGothic" charset="-128"/>
              </a:defRPr>
            </a:lvl7pPr>
            <a:lvl8pPr marL="3429000" indent="-228600" eaLnBrk="0" fontAlgn="base" hangingPunct="0">
              <a:spcBef>
                <a:spcPct val="0"/>
              </a:spcBef>
              <a:spcAft>
                <a:spcPct val="0"/>
              </a:spcAft>
              <a:defRPr sz="2400">
                <a:solidFill>
                  <a:schemeClr val="tx1"/>
                </a:solidFill>
                <a:latin typeface="Tahoma" charset="0"/>
                <a:ea typeface="MS PGothic" charset="-128"/>
              </a:defRPr>
            </a:lvl8pPr>
            <a:lvl9pPr marL="3886200" indent="-228600" eaLnBrk="0" fontAlgn="base" hangingPunct="0">
              <a:spcBef>
                <a:spcPct val="0"/>
              </a:spcBef>
              <a:spcAft>
                <a:spcPct val="0"/>
              </a:spcAft>
              <a:defRPr sz="2400">
                <a:solidFill>
                  <a:schemeClr val="tx1"/>
                </a:solidFill>
                <a:latin typeface="Tahoma" charset="0"/>
                <a:ea typeface="MS PGothic" charset="-128"/>
              </a:defRPr>
            </a:lvl9pPr>
          </a:lstStyle>
          <a:p>
            <a:fld id="{DE7A8272-8DFC-3241-9367-F2712E2E4F5B}" type="slidenum">
              <a:rPr lang="en-US" altLang="en-US" sz="1200">
                <a:latin typeface="Calibri" charset="0"/>
              </a:rPr>
              <a:pPr/>
              <a:t>48</a:t>
            </a:fld>
            <a:endParaRPr lang="en-US" altLang="en-US" sz="1200">
              <a:latin typeface="Calibri" charset="0"/>
            </a:endParaRP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227893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ahoma" charset="0"/>
                <a:ea typeface="MS PGothic" charset="-128"/>
              </a:defRPr>
            </a:lvl1pPr>
            <a:lvl2pPr marL="742950" indent="-285750" defTabSz="931863">
              <a:defRPr sz="2400">
                <a:solidFill>
                  <a:schemeClr val="tx1"/>
                </a:solidFill>
                <a:latin typeface="Tahoma" charset="0"/>
                <a:ea typeface="MS PGothic" charset="-128"/>
              </a:defRPr>
            </a:lvl2pPr>
            <a:lvl3pPr marL="1143000" indent="-228600" defTabSz="931863">
              <a:defRPr sz="2400">
                <a:solidFill>
                  <a:schemeClr val="tx1"/>
                </a:solidFill>
                <a:latin typeface="Tahoma" charset="0"/>
                <a:ea typeface="MS PGothic" charset="-128"/>
              </a:defRPr>
            </a:lvl3pPr>
            <a:lvl4pPr marL="1600200" indent="-228600" defTabSz="931863">
              <a:defRPr sz="2400">
                <a:solidFill>
                  <a:schemeClr val="tx1"/>
                </a:solidFill>
                <a:latin typeface="Tahoma" charset="0"/>
                <a:ea typeface="MS PGothic" charset="-128"/>
              </a:defRPr>
            </a:lvl4pPr>
            <a:lvl5pPr marL="2057400" indent="-228600" defTabSz="931863">
              <a:defRPr sz="2400">
                <a:solidFill>
                  <a:schemeClr val="tx1"/>
                </a:solidFill>
                <a:latin typeface="Tahoma" charset="0"/>
                <a:ea typeface="MS PGothic" charset="-128"/>
              </a:defRPr>
            </a:lvl5pPr>
            <a:lvl6pPr marL="2514600" indent="-228600" defTabSz="931863" eaLnBrk="0" fontAlgn="base" hangingPunct="0">
              <a:spcBef>
                <a:spcPct val="0"/>
              </a:spcBef>
              <a:spcAft>
                <a:spcPct val="0"/>
              </a:spcAft>
              <a:defRPr sz="2400">
                <a:solidFill>
                  <a:schemeClr val="tx1"/>
                </a:solidFill>
                <a:latin typeface="Tahoma" charset="0"/>
                <a:ea typeface="MS PGothic" charset="-128"/>
              </a:defRPr>
            </a:lvl6pPr>
            <a:lvl7pPr marL="2971800" indent="-228600" defTabSz="931863" eaLnBrk="0" fontAlgn="base" hangingPunct="0">
              <a:spcBef>
                <a:spcPct val="0"/>
              </a:spcBef>
              <a:spcAft>
                <a:spcPct val="0"/>
              </a:spcAft>
              <a:defRPr sz="2400">
                <a:solidFill>
                  <a:schemeClr val="tx1"/>
                </a:solidFill>
                <a:latin typeface="Tahoma" charset="0"/>
                <a:ea typeface="MS PGothic" charset="-128"/>
              </a:defRPr>
            </a:lvl7pPr>
            <a:lvl8pPr marL="3429000" indent="-228600" defTabSz="931863" eaLnBrk="0" fontAlgn="base" hangingPunct="0">
              <a:spcBef>
                <a:spcPct val="0"/>
              </a:spcBef>
              <a:spcAft>
                <a:spcPct val="0"/>
              </a:spcAft>
              <a:defRPr sz="2400">
                <a:solidFill>
                  <a:schemeClr val="tx1"/>
                </a:solidFill>
                <a:latin typeface="Tahoma" charset="0"/>
                <a:ea typeface="MS PGothic" charset="-128"/>
              </a:defRPr>
            </a:lvl8pPr>
            <a:lvl9pPr marL="3886200" indent="-228600" defTabSz="931863" eaLnBrk="0" fontAlgn="base" hangingPunct="0">
              <a:spcBef>
                <a:spcPct val="0"/>
              </a:spcBef>
              <a:spcAft>
                <a:spcPct val="0"/>
              </a:spcAft>
              <a:defRPr sz="2400">
                <a:solidFill>
                  <a:schemeClr val="tx1"/>
                </a:solidFill>
                <a:latin typeface="Tahoma" charset="0"/>
                <a:ea typeface="MS PGothic" charset="-128"/>
              </a:defRPr>
            </a:lvl9pPr>
          </a:lstStyle>
          <a:p>
            <a:fld id="{9E60A9BE-E961-EF46-81A2-539C16837532}" type="slidenum">
              <a:rPr lang="en-US" altLang="en-US" sz="1200">
                <a:latin typeface="Calibri" charset="0"/>
                <a:sym typeface="Papyrus" charset="0"/>
              </a:rPr>
              <a:pPr/>
              <a:t>52</a:t>
            </a:fld>
            <a:endParaRPr lang="en-US" altLang="en-US" sz="1200">
              <a:latin typeface="Calibri" charset="0"/>
              <a:sym typeface="Papyrus" charset="0"/>
            </a:endParaRPr>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20540467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ahoma" charset="0"/>
                <a:ea typeface="MS PGothic" charset="-128"/>
              </a:defRPr>
            </a:lvl1pPr>
            <a:lvl2pPr marL="742950" indent="-285750" defTabSz="931863">
              <a:defRPr sz="2400">
                <a:solidFill>
                  <a:schemeClr val="tx1"/>
                </a:solidFill>
                <a:latin typeface="Tahoma" charset="0"/>
                <a:ea typeface="MS PGothic" charset="-128"/>
              </a:defRPr>
            </a:lvl2pPr>
            <a:lvl3pPr marL="1143000" indent="-228600" defTabSz="931863">
              <a:defRPr sz="2400">
                <a:solidFill>
                  <a:schemeClr val="tx1"/>
                </a:solidFill>
                <a:latin typeface="Tahoma" charset="0"/>
                <a:ea typeface="MS PGothic" charset="-128"/>
              </a:defRPr>
            </a:lvl3pPr>
            <a:lvl4pPr marL="1600200" indent="-228600" defTabSz="931863">
              <a:defRPr sz="2400">
                <a:solidFill>
                  <a:schemeClr val="tx1"/>
                </a:solidFill>
                <a:latin typeface="Tahoma" charset="0"/>
                <a:ea typeface="MS PGothic" charset="-128"/>
              </a:defRPr>
            </a:lvl4pPr>
            <a:lvl5pPr marL="2057400" indent="-228600" defTabSz="931863">
              <a:defRPr sz="2400">
                <a:solidFill>
                  <a:schemeClr val="tx1"/>
                </a:solidFill>
                <a:latin typeface="Tahoma" charset="0"/>
                <a:ea typeface="MS PGothic" charset="-128"/>
              </a:defRPr>
            </a:lvl5pPr>
            <a:lvl6pPr marL="2514600" indent="-228600" defTabSz="931863" eaLnBrk="0" fontAlgn="base" hangingPunct="0">
              <a:spcBef>
                <a:spcPct val="0"/>
              </a:spcBef>
              <a:spcAft>
                <a:spcPct val="0"/>
              </a:spcAft>
              <a:defRPr sz="2400">
                <a:solidFill>
                  <a:schemeClr val="tx1"/>
                </a:solidFill>
                <a:latin typeface="Tahoma" charset="0"/>
                <a:ea typeface="MS PGothic" charset="-128"/>
              </a:defRPr>
            </a:lvl6pPr>
            <a:lvl7pPr marL="2971800" indent="-228600" defTabSz="931863" eaLnBrk="0" fontAlgn="base" hangingPunct="0">
              <a:spcBef>
                <a:spcPct val="0"/>
              </a:spcBef>
              <a:spcAft>
                <a:spcPct val="0"/>
              </a:spcAft>
              <a:defRPr sz="2400">
                <a:solidFill>
                  <a:schemeClr val="tx1"/>
                </a:solidFill>
                <a:latin typeface="Tahoma" charset="0"/>
                <a:ea typeface="MS PGothic" charset="-128"/>
              </a:defRPr>
            </a:lvl7pPr>
            <a:lvl8pPr marL="3429000" indent="-228600" defTabSz="931863" eaLnBrk="0" fontAlgn="base" hangingPunct="0">
              <a:spcBef>
                <a:spcPct val="0"/>
              </a:spcBef>
              <a:spcAft>
                <a:spcPct val="0"/>
              </a:spcAft>
              <a:defRPr sz="2400">
                <a:solidFill>
                  <a:schemeClr val="tx1"/>
                </a:solidFill>
                <a:latin typeface="Tahoma" charset="0"/>
                <a:ea typeface="MS PGothic" charset="-128"/>
              </a:defRPr>
            </a:lvl8pPr>
            <a:lvl9pPr marL="3886200" indent="-228600" defTabSz="931863" eaLnBrk="0" fontAlgn="base" hangingPunct="0">
              <a:spcBef>
                <a:spcPct val="0"/>
              </a:spcBef>
              <a:spcAft>
                <a:spcPct val="0"/>
              </a:spcAft>
              <a:defRPr sz="2400">
                <a:solidFill>
                  <a:schemeClr val="tx1"/>
                </a:solidFill>
                <a:latin typeface="Tahoma" charset="0"/>
                <a:ea typeface="MS PGothic" charset="-128"/>
              </a:defRPr>
            </a:lvl9pPr>
          </a:lstStyle>
          <a:p>
            <a:fld id="{DF9EFF6E-6EFD-154F-AD4C-AAD7E0EBB489}" type="slidenum">
              <a:rPr lang="en-US" altLang="en-US" sz="1200">
                <a:latin typeface="Calibri" charset="0"/>
                <a:sym typeface="Papyrus" charset="0"/>
              </a:rPr>
              <a:pPr/>
              <a:t>54</a:t>
            </a:fld>
            <a:endParaRPr lang="en-US" altLang="en-US" sz="1200">
              <a:latin typeface="Calibri" charset="0"/>
              <a:sym typeface="Papyrus" charset="0"/>
            </a:endParaRPr>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4568701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defRPr sz="2400">
                <a:solidFill>
                  <a:schemeClr val="tx1"/>
                </a:solidFill>
                <a:latin typeface="Tahoma" charset="0"/>
                <a:ea typeface="MS PGothic" charset="-128"/>
              </a:defRPr>
            </a:lvl1pPr>
            <a:lvl2pPr marL="742950" indent="-285750" defTabSz="931863">
              <a:defRPr sz="2400">
                <a:solidFill>
                  <a:schemeClr val="tx1"/>
                </a:solidFill>
                <a:latin typeface="Tahoma" charset="0"/>
                <a:ea typeface="MS PGothic" charset="-128"/>
              </a:defRPr>
            </a:lvl2pPr>
            <a:lvl3pPr marL="1143000" indent="-228600" defTabSz="931863">
              <a:defRPr sz="2400">
                <a:solidFill>
                  <a:schemeClr val="tx1"/>
                </a:solidFill>
                <a:latin typeface="Tahoma" charset="0"/>
                <a:ea typeface="MS PGothic" charset="-128"/>
              </a:defRPr>
            </a:lvl3pPr>
            <a:lvl4pPr marL="1600200" indent="-228600" defTabSz="931863">
              <a:defRPr sz="2400">
                <a:solidFill>
                  <a:schemeClr val="tx1"/>
                </a:solidFill>
                <a:latin typeface="Tahoma" charset="0"/>
                <a:ea typeface="MS PGothic" charset="-128"/>
              </a:defRPr>
            </a:lvl4pPr>
            <a:lvl5pPr marL="2057400" indent="-228600" defTabSz="931863">
              <a:defRPr sz="2400">
                <a:solidFill>
                  <a:schemeClr val="tx1"/>
                </a:solidFill>
                <a:latin typeface="Tahoma" charset="0"/>
                <a:ea typeface="MS PGothic" charset="-128"/>
              </a:defRPr>
            </a:lvl5pPr>
            <a:lvl6pPr marL="2514600" indent="-228600" defTabSz="931863" eaLnBrk="0" fontAlgn="base" hangingPunct="0">
              <a:spcBef>
                <a:spcPct val="0"/>
              </a:spcBef>
              <a:spcAft>
                <a:spcPct val="0"/>
              </a:spcAft>
              <a:defRPr sz="2400">
                <a:solidFill>
                  <a:schemeClr val="tx1"/>
                </a:solidFill>
                <a:latin typeface="Tahoma" charset="0"/>
                <a:ea typeface="MS PGothic" charset="-128"/>
              </a:defRPr>
            </a:lvl6pPr>
            <a:lvl7pPr marL="2971800" indent="-228600" defTabSz="931863" eaLnBrk="0" fontAlgn="base" hangingPunct="0">
              <a:spcBef>
                <a:spcPct val="0"/>
              </a:spcBef>
              <a:spcAft>
                <a:spcPct val="0"/>
              </a:spcAft>
              <a:defRPr sz="2400">
                <a:solidFill>
                  <a:schemeClr val="tx1"/>
                </a:solidFill>
                <a:latin typeface="Tahoma" charset="0"/>
                <a:ea typeface="MS PGothic" charset="-128"/>
              </a:defRPr>
            </a:lvl7pPr>
            <a:lvl8pPr marL="3429000" indent="-228600" defTabSz="931863" eaLnBrk="0" fontAlgn="base" hangingPunct="0">
              <a:spcBef>
                <a:spcPct val="0"/>
              </a:spcBef>
              <a:spcAft>
                <a:spcPct val="0"/>
              </a:spcAft>
              <a:defRPr sz="2400">
                <a:solidFill>
                  <a:schemeClr val="tx1"/>
                </a:solidFill>
                <a:latin typeface="Tahoma" charset="0"/>
                <a:ea typeface="MS PGothic" charset="-128"/>
              </a:defRPr>
            </a:lvl8pPr>
            <a:lvl9pPr marL="3886200" indent="-228600" defTabSz="931863" eaLnBrk="0" fontAlgn="base" hangingPunct="0">
              <a:spcBef>
                <a:spcPct val="0"/>
              </a:spcBef>
              <a:spcAft>
                <a:spcPct val="0"/>
              </a:spcAft>
              <a:defRPr sz="2400">
                <a:solidFill>
                  <a:schemeClr val="tx1"/>
                </a:solidFill>
                <a:latin typeface="Tahoma" charset="0"/>
                <a:ea typeface="MS PGothic" charset="-128"/>
              </a:defRPr>
            </a:lvl9pPr>
          </a:lstStyle>
          <a:p>
            <a:fld id="{E4270ACD-3554-F847-B74F-FE65D6C133FF}" type="slidenum">
              <a:rPr lang="en-US" altLang="en-US" sz="1200">
                <a:latin typeface="Calibri" charset="0"/>
                <a:sym typeface="Papyrus" charset="0"/>
              </a:rPr>
              <a:pPr/>
              <a:t>55</a:t>
            </a:fld>
            <a:endParaRPr lang="en-US" altLang="en-US" sz="1200">
              <a:latin typeface="Calibri" charset="0"/>
              <a:sym typeface="Papyrus" charset="0"/>
            </a:endParaRPr>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ea typeface="MS PGothic" charset="-128"/>
              </a:rPr>
              <a:t>LRP, used to stand for legal research publications, but now they just use LRP as a name.  It is the largest publisher of legal information in special education, owns Special Education Connect database and IDELR (Individuals with Disabilities Education Law Reporter). </a:t>
            </a:r>
          </a:p>
          <a:p>
            <a:pPr eaLnBrk="1" hangingPunct="1">
              <a:spcBef>
                <a:spcPct val="0"/>
              </a:spcBef>
            </a:pPr>
            <a:endParaRPr lang="en-US" altLang="en-US">
              <a:latin typeface="Arial" charset="0"/>
              <a:ea typeface="MS PGothic" charset="-128"/>
            </a:endParaRPr>
          </a:p>
        </p:txBody>
      </p:sp>
    </p:spTree>
    <p:extLst>
      <p:ext uri="{BB962C8B-B14F-4D97-AF65-F5344CB8AC3E}">
        <p14:creationId xmlns:p14="http://schemas.microsoft.com/office/powerpoint/2010/main" val="811783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progress monitoring will need to be supported by user-friendly</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and efficient data analytics and technology. The student’s record of progress across a year of instruction, such as can be provided by</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formative assessments and benchmarking assessments, (Abrams, McMillan, &amp; Wetzel, 2015;</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Crawford, 2014), will also be vitally important</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DE15A72-942C-EA45-B004-E6A4189C9F18}" type="slidenum">
              <a:rPr lang="en-US" smtClean="0"/>
              <a:t>4</a:t>
            </a:fld>
            <a:endParaRPr lang="en-US" dirty="0"/>
          </a:p>
        </p:txBody>
      </p:sp>
    </p:spTree>
    <p:extLst>
      <p:ext uri="{BB962C8B-B14F-4D97-AF65-F5344CB8AC3E}">
        <p14:creationId xmlns:p14="http://schemas.microsoft.com/office/powerpoint/2010/main" val="674960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53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charset="-128"/>
              </a:rPr>
              <a:t>Big Picture of IEP –If the IEP must stand solidly and squarely on the foundation of a full, complete, and accurate assessments, The educational program must consist of meaningful and measurable goals, research-based special education services, and relevant accommodations to help a student access the general curriculum.  Finally a students progress must be monitored systematically and frequently and reported to parents.. Data collected must be used for program improvement.  When IEPs and developed in this way, and relevant data is used for program improvement-we have a virtually substantively bullet proof IEP</a:t>
            </a:r>
          </a:p>
        </p:txBody>
      </p:sp>
      <p:sp>
        <p:nvSpPr>
          <p:cNvPr id="153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Calibri" charset="0"/>
                <a:ea typeface="ＭＳ Ｐゴシック" charset="-128"/>
              </a:defRPr>
            </a:lvl1pPr>
            <a:lvl2pPr marL="742950" indent="-285750">
              <a:spcBef>
                <a:spcPct val="30000"/>
              </a:spcBef>
              <a:defRPr sz="1100">
                <a:solidFill>
                  <a:schemeClr val="tx1"/>
                </a:solidFill>
                <a:latin typeface="Calibri" charset="0"/>
                <a:ea typeface="ＭＳ Ｐゴシック" charset="-128"/>
              </a:defRPr>
            </a:lvl2pPr>
            <a:lvl3pPr marL="1143000" indent="-228600">
              <a:spcBef>
                <a:spcPct val="30000"/>
              </a:spcBef>
              <a:defRPr sz="1100">
                <a:solidFill>
                  <a:schemeClr val="tx1"/>
                </a:solidFill>
                <a:latin typeface="Calibri" charset="0"/>
                <a:ea typeface="ＭＳ Ｐゴシック" charset="-128"/>
              </a:defRPr>
            </a:lvl3pPr>
            <a:lvl4pPr marL="1600200" indent="-228600">
              <a:spcBef>
                <a:spcPct val="30000"/>
              </a:spcBef>
              <a:defRPr sz="1100">
                <a:solidFill>
                  <a:schemeClr val="tx1"/>
                </a:solidFill>
                <a:latin typeface="Calibri" charset="0"/>
                <a:ea typeface="ＭＳ Ｐゴシック" charset="-128"/>
              </a:defRPr>
            </a:lvl4pPr>
            <a:lvl5pPr marL="2057400" indent="-228600">
              <a:spcBef>
                <a:spcPct val="30000"/>
              </a:spcBef>
              <a:defRPr sz="1100">
                <a:solidFill>
                  <a:schemeClr val="tx1"/>
                </a:solidFill>
                <a:latin typeface="Calibri" charset="0"/>
                <a:ea typeface="ＭＳ Ｐゴシック" charset="-128"/>
              </a:defRPr>
            </a:lvl5pPr>
            <a:lvl6pPr marL="2514600" indent="-228600" eaLnBrk="0" fontAlgn="base" hangingPunct="0">
              <a:spcBef>
                <a:spcPct val="30000"/>
              </a:spcBef>
              <a:spcAft>
                <a:spcPct val="0"/>
              </a:spcAft>
              <a:defRPr sz="1100">
                <a:solidFill>
                  <a:schemeClr val="tx1"/>
                </a:solidFill>
                <a:latin typeface="Calibri" charset="0"/>
                <a:ea typeface="ＭＳ Ｐゴシック" charset="-128"/>
              </a:defRPr>
            </a:lvl6pPr>
            <a:lvl7pPr marL="2971800" indent="-228600" eaLnBrk="0" fontAlgn="base" hangingPunct="0">
              <a:spcBef>
                <a:spcPct val="30000"/>
              </a:spcBef>
              <a:spcAft>
                <a:spcPct val="0"/>
              </a:spcAft>
              <a:defRPr sz="1100">
                <a:solidFill>
                  <a:schemeClr val="tx1"/>
                </a:solidFill>
                <a:latin typeface="Calibri" charset="0"/>
                <a:ea typeface="ＭＳ Ｐゴシック" charset="-128"/>
              </a:defRPr>
            </a:lvl7pPr>
            <a:lvl8pPr marL="3429000" indent="-228600" eaLnBrk="0" fontAlgn="base" hangingPunct="0">
              <a:spcBef>
                <a:spcPct val="30000"/>
              </a:spcBef>
              <a:spcAft>
                <a:spcPct val="0"/>
              </a:spcAft>
              <a:defRPr sz="1100">
                <a:solidFill>
                  <a:schemeClr val="tx1"/>
                </a:solidFill>
                <a:latin typeface="Calibri" charset="0"/>
                <a:ea typeface="ＭＳ Ｐゴシック" charset="-128"/>
              </a:defRPr>
            </a:lvl8pPr>
            <a:lvl9pPr marL="3886200" indent="-228600" eaLnBrk="0" fontAlgn="base" hangingPunct="0">
              <a:spcBef>
                <a:spcPct val="30000"/>
              </a:spcBef>
              <a:spcAft>
                <a:spcPct val="0"/>
              </a:spcAft>
              <a:defRPr sz="1100">
                <a:solidFill>
                  <a:schemeClr val="tx1"/>
                </a:solidFill>
                <a:latin typeface="Calibri" charset="0"/>
                <a:ea typeface="ＭＳ Ｐゴシック" charset="-128"/>
              </a:defRPr>
            </a:lvl9pPr>
          </a:lstStyle>
          <a:p>
            <a:pPr>
              <a:spcBef>
                <a:spcPct val="0"/>
              </a:spcBef>
            </a:pPr>
            <a:fld id="{656E5748-2CF8-CF49-8F51-BA2CB4C0BBDE}" type="slidenum">
              <a:rPr lang="en-US" altLang="en-US" sz="1200">
                <a:solidFill>
                  <a:srgbClr val="2F1A14"/>
                </a:solidFill>
                <a:latin typeface="Papyrus" charset="0"/>
                <a:ea typeface="ヒラギノ角ゴ ProN W3" charset="-128"/>
              </a:rPr>
              <a:pPr>
                <a:spcBef>
                  <a:spcPct val="0"/>
                </a:spcBef>
              </a:pPr>
              <a:t>59</a:t>
            </a:fld>
            <a:endParaRPr lang="en-US" altLang="en-US" sz="1200">
              <a:solidFill>
                <a:srgbClr val="2F1A14"/>
              </a:solidFill>
              <a:latin typeface="Papyrus" charset="0"/>
              <a:ea typeface="ヒラギノ角ゴ ProN W3" charset="-128"/>
            </a:endParaRPr>
          </a:p>
        </p:txBody>
      </p:sp>
    </p:spTree>
    <p:extLst>
      <p:ext uri="{BB962C8B-B14F-4D97-AF65-F5344CB8AC3E}">
        <p14:creationId xmlns:p14="http://schemas.microsoft.com/office/powerpoint/2010/main" val="1560241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776BB3-B68B-B04F-A392-098E3257D1AF}" type="slidenum">
              <a:rPr lang="en-US" smtClean="0"/>
              <a:t>21</a:t>
            </a:fld>
            <a:endParaRPr lang="en-US"/>
          </a:p>
        </p:txBody>
      </p:sp>
    </p:spTree>
    <p:extLst>
      <p:ext uri="{BB962C8B-B14F-4D97-AF65-F5344CB8AC3E}">
        <p14:creationId xmlns:p14="http://schemas.microsoft.com/office/powerpoint/2010/main" val="172412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776BB3-B68B-B04F-A392-098E3257D1AF}" type="slidenum">
              <a:rPr lang="en-US" smtClean="0"/>
              <a:t>23</a:t>
            </a:fld>
            <a:endParaRPr lang="en-US"/>
          </a:p>
        </p:txBody>
      </p:sp>
    </p:spTree>
    <p:extLst>
      <p:ext uri="{BB962C8B-B14F-4D97-AF65-F5344CB8AC3E}">
        <p14:creationId xmlns:p14="http://schemas.microsoft.com/office/powerpoint/2010/main" val="1986972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D75FB2-8260-8C42-9D29-F30942816321}" type="slidenum">
              <a:rPr lang="en-US" smtClean="0"/>
              <a:t>31</a:t>
            </a:fld>
            <a:endParaRPr lang="en-US"/>
          </a:p>
        </p:txBody>
      </p:sp>
    </p:spTree>
    <p:extLst>
      <p:ext uri="{BB962C8B-B14F-4D97-AF65-F5344CB8AC3E}">
        <p14:creationId xmlns:p14="http://schemas.microsoft.com/office/powerpoint/2010/main" val="1164046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D75FB2-8260-8C42-9D29-F30942816321}" type="slidenum">
              <a:rPr lang="en-US" smtClean="0"/>
              <a:t>32</a:t>
            </a:fld>
            <a:endParaRPr lang="en-US"/>
          </a:p>
        </p:txBody>
      </p:sp>
    </p:spTree>
    <p:extLst>
      <p:ext uri="{BB962C8B-B14F-4D97-AF65-F5344CB8AC3E}">
        <p14:creationId xmlns:p14="http://schemas.microsoft.com/office/powerpoint/2010/main" val="1274331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Renewed</a:t>
            </a:r>
            <a:r>
              <a:rPr lang="en-US" baseline="0" dirty="0"/>
              <a:t> e</a:t>
            </a:r>
            <a:r>
              <a:rPr lang="en-US" dirty="0"/>
              <a:t>mphasis on the importance of </a:t>
            </a:r>
            <a:r>
              <a:rPr lang="en-US" sz="1200" kern="1200" dirty="0">
                <a:solidFill>
                  <a:schemeClr val="tx1"/>
                </a:solidFill>
                <a:effectLst/>
                <a:latin typeface="+mn-lt"/>
                <a:ea typeface="+mn-ea"/>
                <a:cs typeface="+mn-cs"/>
              </a:rPr>
              <a:t>deciding in a timely fashion whether or not those goals are being attained-Teachers will need o make timely and evidence-based</a:t>
            </a:r>
            <a:r>
              <a:rPr lang="en-US" sz="1200" kern="1200" baseline="0" dirty="0">
                <a:solidFill>
                  <a:schemeClr val="tx1"/>
                </a:solidFill>
                <a:effectLst/>
                <a:latin typeface="+mn-lt"/>
                <a:ea typeface="+mn-ea"/>
                <a:cs typeface="+mn-cs"/>
              </a:rPr>
              <a:t> decisions regarding student progress toward ambitious goals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DE15A72-942C-EA45-B004-E6A4189C9F18}" type="slidenum">
              <a:rPr lang="en-US" smtClean="0"/>
              <a:t>33</a:t>
            </a:fld>
            <a:endParaRPr lang="en-US"/>
          </a:p>
        </p:txBody>
      </p:sp>
    </p:spTree>
    <p:extLst>
      <p:ext uri="{BB962C8B-B14F-4D97-AF65-F5344CB8AC3E}">
        <p14:creationId xmlns:p14="http://schemas.microsoft.com/office/powerpoint/2010/main" val="625496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E15A72-942C-EA45-B004-E6A4189C9F18}" type="slidenum">
              <a:rPr lang="en-US" smtClean="0"/>
              <a:t>34</a:t>
            </a:fld>
            <a:endParaRPr lang="en-US"/>
          </a:p>
        </p:txBody>
      </p:sp>
    </p:spTree>
    <p:extLst>
      <p:ext uri="{BB962C8B-B14F-4D97-AF65-F5344CB8AC3E}">
        <p14:creationId xmlns:p14="http://schemas.microsoft.com/office/powerpoint/2010/main" val="619722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E15A72-942C-EA45-B004-E6A4189C9F18}" type="slidenum">
              <a:rPr lang="en-US" smtClean="0"/>
              <a:t>35</a:t>
            </a:fld>
            <a:endParaRPr lang="en-US"/>
          </a:p>
        </p:txBody>
      </p:sp>
    </p:spTree>
    <p:extLst>
      <p:ext uri="{BB962C8B-B14F-4D97-AF65-F5344CB8AC3E}">
        <p14:creationId xmlns:p14="http://schemas.microsoft.com/office/powerpoint/2010/main" val="775215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605BFA9-DD37-8B42-AFD3-B749A6D4B1E8}" type="datetimeFigureOut">
              <a:rPr lang="en-US" smtClean="0"/>
              <a:t>7/22/22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3548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05BFA9-DD37-8B42-AFD3-B749A6D4B1E8}" type="datetimeFigureOut">
              <a:rPr lang="en-US" smtClean="0"/>
              <a:t>7/22/22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1409360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05BFA9-DD37-8B42-AFD3-B749A6D4B1E8}" type="datetimeFigureOut">
              <a:rPr lang="en-US" smtClean="0"/>
              <a:t>7/22/22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373969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6600" baseline="0">
                <a:latin typeface="times new roman"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600" baseline="0">
                <a:latin typeface="times new roman" charset="0"/>
              </a:defRPr>
            </a:lvl1pPr>
            <a:lvl2pPr>
              <a:defRPr sz="3600" baseline="0">
                <a:latin typeface="times new roman" charset="0"/>
              </a:defRPr>
            </a:lvl2pPr>
            <a:lvl3pPr>
              <a:defRPr sz="3600" baseline="0">
                <a:latin typeface="times new roman" charset="0"/>
              </a:defRPr>
            </a:lvl3pPr>
            <a:lvl4pPr>
              <a:defRPr sz="3600" baseline="0">
                <a:latin typeface="times new roman" charset="0"/>
              </a:defRPr>
            </a:lvl4pPr>
            <a:lvl5pPr>
              <a:defRPr sz="3600" baseline="0">
                <a:latin typeface="times new roman" charset="0"/>
              </a:defRPr>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605BFA9-DD37-8B42-AFD3-B749A6D4B1E8}" type="datetimeFigureOut">
              <a:rPr lang="en-US" smtClean="0"/>
              <a:t>7/22/22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344376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05BFA9-DD37-8B42-AFD3-B749A6D4B1E8}" type="datetimeFigureOut">
              <a:rPr lang="en-US" smtClean="0"/>
              <a:t>7/22/22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46670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05BFA9-DD37-8B42-AFD3-B749A6D4B1E8}" type="datetimeFigureOut">
              <a:rPr lang="en-US" smtClean="0"/>
              <a:t>7/22/22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1232436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05BFA9-DD37-8B42-AFD3-B749A6D4B1E8}" type="datetimeFigureOut">
              <a:rPr lang="en-US" smtClean="0"/>
              <a:t>7/22/22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1081202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05BFA9-DD37-8B42-AFD3-B749A6D4B1E8}" type="datetimeFigureOut">
              <a:rPr lang="en-US" smtClean="0"/>
              <a:t>7/22/22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1917767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05BFA9-DD37-8B42-AFD3-B749A6D4B1E8}" type="datetimeFigureOut">
              <a:rPr lang="en-US" smtClean="0"/>
              <a:t>7/22/22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340264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05BFA9-DD37-8B42-AFD3-B749A6D4B1E8}" type="datetimeFigureOut">
              <a:rPr lang="en-US" smtClean="0"/>
              <a:t>7/22/22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7350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05BFA9-DD37-8B42-AFD3-B749A6D4B1E8}" type="datetimeFigureOut">
              <a:rPr lang="en-US" smtClean="0"/>
              <a:t>7/22/22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50AB7-7EDC-F443-880C-2C4C845D6189}" type="slidenum">
              <a:rPr lang="en-US" smtClean="0"/>
              <a:t>‹#›</a:t>
            </a:fld>
            <a:endParaRPr lang="en-US"/>
          </a:p>
        </p:txBody>
      </p:sp>
    </p:spTree>
    <p:extLst>
      <p:ext uri="{BB962C8B-B14F-4D97-AF65-F5344CB8AC3E}">
        <p14:creationId xmlns:p14="http://schemas.microsoft.com/office/powerpoint/2010/main" val="64406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6000"/>
            <a:lum/>
          </a:blip>
          <a:srcRect/>
          <a:stretch>
            <a:fillRect t="-24000" b="-2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05BFA9-DD37-8B42-AFD3-B749A6D4B1E8}" type="datetimeFigureOut">
              <a:rPr lang="en-US" smtClean="0"/>
              <a:t>7/22/22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450AB7-7EDC-F443-880C-2C4C845D6189}" type="slidenum">
              <a:rPr lang="en-US" smtClean="0"/>
              <a:t>‹#›</a:t>
            </a:fld>
            <a:endParaRPr lang="en-US"/>
          </a:p>
        </p:txBody>
      </p:sp>
    </p:spTree>
    <p:extLst>
      <p:ext uri="{BB962C8B-B14F-4D97-AF65-F5344CB8AC3E}">
        <p14:creationId xmlns:p14="http://schemas.microsoft.com/office/powerpoint/2010/main" val="1250752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yell@sc.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http://www.pbis.org/bluepri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852" y="735167"/>
            <a:ext cx="11708295" cy="2387600"/>
          </a:xfrm>
        </p:spPr>
        <p:txBody>
          <a:bodyPr>
            <a:normAutofit fontScale="90000"/>
          </a:bodyPr>
          <a:lstStyle/>
          <a:p>
            <a:r>
              <a:rPr lang="en-US" b="1" dirty="0">
                <a:latin typeface="Times New Roman" charset="0"/>
                <a:ea typeface="Times New Roman" charset="0"/>
                <a:cs typeface="Times New Roman" charset="0"/>
              </a:rPr>
              <a:t>Developing Educationally Appropriate and Legally Sound Behavioral IEPs: Federal Guidance and Litigation</a:t>
            </a:r>
          </a:p>
        </p:txBody>
      </p:sp>
      <p:sp>
        <p:nvSpPr>
          <p:cNvPr id="3" name="Subtitle 2"/>
          <p:cNvSpPr>
            <a:spLocks noGrp="1"/>
          </p:cNvSpPr>
          <p:nvPr>
            <p:ph type="subTitle" idx="1"/>
          </p:nvPr>
        </p:nvSpPr>
        <p:spPr>
          <a:xfrm>
            <a:off x="488843" y="3602038"/>
            <a:ext cx="11214311" cy="1655762"/>
          </a:xfrm>
        </p:spPr>
        <p:txBody>
          <a:bodyPr>
            <a:noAutofit/>
          </a:bodyPr>
          <a:lstStyle/>
          <a:p>
            <a:r>
              <a:rPr lang="en-US" sz="3600" b="1" dirty="0"/>
              <a:t>Mitchell L. Yell, Ph.D.</a:t>
            </a:r>
          </a:p>
          <a:p>
            <a:r>
              <a:rPr lang="en-US" sz="3600" b="1" dirty="0">
                <a:hlinkClick r:id="rId2"/>
              </a:rPr>
              <a:t>myell@sc.edu</a:t>
            </a:r>
            <a:endParaRPr lang="en-US" sz="3600" b="1" dirty="0"/>
          </a:p>
          <a:p>
            <a:r>
              <a:rPr lang="en-US" sz="3600" b="1" dirty="0"/>
              <a:t>University of South Carolina</a:t>
            </a:r>
          </a:p>
        </p:txBody>
      </p:sp>
    </p:spTree>
    <p:extLst>
      <p:ext uri="{BB962C8B-B14F-4D97-AF65-F5344CB8AC3E}">
        <p14:creationId xmlns:p14="http://schemas.microsoft.com/office/powerpoint/2010/main" val="1764941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184C-757A-1439-25A1-6AD1706A7001}"/>
              </a:ext>
            </a:extLst>
          </p:cNvPr>
          <p:cNvSpPr>
            <a:spLocks noGrp="1"/>
          </p:cNvSpPr>
          <p:nvPr>
            <p:ph type="title"/>
          </p:nvPr>
        </p:nvSpPr>
        <p:spPr>
          <a:xfrm>
            <a:off x="838199" y="584424"/>
            <a:ext cx="10515600" cy="1325563"/>
          </a:xfrm>
        </p:spPr>
        <p:txBody>
          <a:bodyPr>
            <a:noAutofit/>
          </a:bodyPr>
          <a:lstStyle/>
          <a:p>
            <a:pPr algn="ctr"/>
            <a:r>
              <a:rPr lang="en-US" sz="6000" dirty="0">
                <a:latin typeface="Times New Roman" panose="02020603050405020304" pitchFamily="18" charset="0"/>
                <a:cs typeface="Times New Roman" panose="02020603050405020304" pitchFamily="18" charset="0"/>
              </a:rPr>
              <a:t>DCL on Behavior and the IEP </a:t>
            </a:r>
          </a:p>
        </p:txBody>
      </p:sp>
      <p:sp>
        <p:nvSpPr>
          <p:cNvPr id="3" name="Content Placeholder 2">
            <a:extLst>
              <a:ext uri="{FF2B5EF4-FFF2-40B4-BE49-F238E27FC236}">
                <a16:creationId xmlns:a16="http://schemas.microsoft.com/office/drawing/2014/main" id="{D74C3209-5815-0AE6-65DA-60EC1E0E8DED}"/>
              </a:ext>
            </a:extLst>
          </p:cNvPr>
          <p:cNvSpPr>
            <a:spLocks noGrp="1"/>
          </p:cNvSpPr>
          <p:nvPr>
            <p:ph idx="1"/>
          </p:nvPr>
        </p:nvSpPr>
        <p:spPr>
          <a:xfrm>
            <a:off x="76199" y="2236205"/>
            <a:ext cx="12039599" cy="4351338"/>
          </a:xfrm>
        </p:spPr>
        <p:txBody>
          <a:bodyPr>
            <a:normAutofit/>
          </a:bodyPr>
          <a:lstStyle/>
          <a:p>
            <a:r>
              <a:rPr lang="en-US" dirty="0"/>
              <a:t>“The IEP team must consider when, whether, and what aspects of the child’s IEP related to behavior need to be addressed or revised to ensure FAPE” (p. 4)</a:t>
            </a:r>
          </a:p>
          <a:p>
            <a:endParaRPr lang="en-US" dirty="0"/>
          </a:p>
          <a:p>
            <a:r>
              <a:rPr lang="en-US" dirty="0"/>
              <a:t>“IEP teams should determine whether behavioral supports should be provided in…(1) special services education &amp; related services, (2) supplementary aids &amp; services, and (3) program modifications or supports for school personnel” (p. 6)</a:t>
            </a:r>
          </a:p>
        </p:txBody>
      </p:sp>
    </p:spTree>
    <p:extLst>
      <p:ext uri="{BB962C8B-B14F-4D97-AF65-F5344CB8AC3E}">
        <p14:creationId xmlns:p14="http://schemas.microsoft.com/office/powerpoint/2010/main" val="391935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184C-757A-1439-25A1-6AD1706A7001}"/>
              </a:ext>
            </a:extLst>
          </p:cNvPr>
          <p:cNvSpPr>
            <a:spLocks noGrp="1"/>
          </p:cNvSpPr>
          <p:nvPr>
            <p:ph type="title"/>
          </p:nvPr>
        </p:nvSpPr>
        <p:spPr>
          <a:xfrm>
            <a:off x="838200" y="-154547"/>
            <a:ext cx="10515600" cy="1325563"/>
          </a:xfrm>
        </p:spPr>
        <p:txBody>
          <a:bodyPr>
            <a:noAutofit/>
          </a:bodyPr>
          <a:lstStyle/>
          <a:p>
            <a:pPr algn="ctr"/>
            <a:r>
              <a:rPr lang="en-US" sz="6000" dirty="0">
                <a:latin typeface="Times New Roman" panose="02020603050405020304" pitchFamily="18" charset="0"/>
                <a:cs typeface="Times New Roman" panose="02020603050405020304" pitchFamily="18" charset="0"/>
              </a:rPr>
              <a:t>DCL on Behavior and the IEP </a:t>
            </a:r>
          </a:p>
        </p:txBody>
      </p:sp>
      <p:sp>
        <p:nvSpPr>
          <p:cNvPr id="3" name="Content Placeholder 2">
            <a:extLst>
              <a:ext uri="{FF2B5EF4-FFF2-40B4-BE49-F238E27FC236}">
                <a16:creationId xmlns:a16="http://schemas.microsoft.com/office/drawing/2014/main" id="{D74C3209-5815-0AE6-65DA-60EC1E0E8DED}"/>
              </a:ext>
            </a:extLst>
          </p:cNvPr>
          <p:cNvSpPr>
            <a:spLocks noGrp="1"/>
          </p:cNvSpPr>
          <p:nvPr>
            <p:ph idx="1"/>
          </p:nvPr>
        </p:nvSpPr>
        <p:spPr>
          <a:xfrm>
            <a:off x="76200" y="1428593"/>
            <a:ext cx="12004184" cy="5326375"/>
          </a:xfrm>
        </p:spPr>
        <p:txBody>
          <a:bodyPr>
            <a:normAutofit fontScale="92500" lnSpcReduction="20000"/>
          </a:bodyPr>
          <a:lstStyle/>
          <a:p>
            <a:r>
              <a:rPr lang="en-US" sz="3900" dirty="0"/>
              <a:t>Circumstances that may indicate a denial of FAPE (p. 9-10)</a:t>
            </a:r>
          </a:p>
          <a:p>
            <a:pPr marL="0" indent="0">
              <a:buNone/>
            </a:pPr>
            <a:endParaRPr lang="en-US" dirty="0"/>
          </a:p>
          <a:p>
            <a:pPr lvl="1"/>
            <a:r>
              <a:rPr lang="en-US" dirty="0"/>
              <a:t>IEP team did not consider positive behavioral interventions &amp; supports when behavior was an issue</a:t>
            </a:r>
          </a:p>
          <a:p>
            <a:pPr lvl="1"/>
            <a:endParaRPr lang="en-US" dirty="0"/>
          </a:p>
          <a:p>
            <a:pPr lvl="1"/>
            <a:r>
              <a:rPr lang="en-US" dirty="0"/>
              <a:t>School officials failed to schedule an IEP meeting to address parental concerns</a:t>
            </a:r>
          </a:p>
          <a:p>
            <a:pPr lvl="1"/>
            <a:endParaRPr lang="en-US" dirty="0"/>
          </a:p>
          <a:p>
            <a:pPr lvl="1"/>
            <a:r>
              <a:rPr lang="en-US" dirty="0"/>
              <a:t>IEP team failed to discuss parental concerns about behavior during an IEP meeting</a:t>
            </a:r>
          </a:p>
          <a:p>
            <a:pPr lvl="1"/>
            <a:endParaRPr lang="en-US" dirty="0"/>
          </a:p>
          <a:p>
            <a:pPr lvl="1"/>
            <a:r>
              <a:rPr lang="en-US" dirty="0"/>
              <a:t>Behavioral supports are not included in an IEP, even when the IEP team considered them necessary</a:t>
            </a:r>
          </a:p>
        </p:txBody>
      </p:sp>
    </p:spTree>
    <p:extLst>
      <p:ext uri="{BB962C8B-B14F-4D97-AF65-F5344CB8AC3E}">
        <p14:creationId xmlns:p14="http://schemas.microsoft.com/office/powerpoint/2010/main" val="333833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184C-757A-1439-25A1-6AD1706A7001}"/>
              </a:ext>
            </a:extLst>
          </p:cNvPr>
          <p:cNvSpPr>
            <a:spLocks noGrp="1"/>
          </p:cNvSpPr>
          <p:nvPr>
            <p:ph type="title"/>
          </p:nvPr>
        </p:nvSpPr>
        <p:spPr>
          <a:xfrm>
            <a:off x="838200" y="-154547"/>
            <a:ext cx="10515600" cy="1325563"/>
          </a:xfrm>
        </p:spPr>
        <p:txBody>
          <a:bodyPr>
            <a:noAutofit/>
          </a:bodyPr>
          <a:lstStyle/>
          <a:p>
            <a:pPr algn="ctr"/>
            <a:r>
              <a:rPr lang="en-US" sz="6000" dirty="0">
                <a:latin typeface="Times New Roman" panose="02020603050405020304" pitchFamily="18" charset="0"/>
                <a:cs typeface="Times New Roman" panose="02020603050405020304" pitchFamily="18" charset="0"/>
              </a:rPr>
              <a:t>DCL on Behavior and the IEP </a:t>
            </a:r>
          </a:p>
        </p:txBody>
      </p:sp>
      <p:sp>
        <p:nvSpPr>
          <p:cNvPr id="3" name="Content Placeholder 2">
            <a:extLst>
              <a:ext uri="{FF2B5EF4-FFF2-40B4-BE49-F238E27FC236}">
                <a16:creationId xmlns:a16="http://schemas.microsoft.com/office/drawing/2014/main" id="{D74C3209-5815-0AE6-65DA-60EC1E0E8DED}"/>
              </a:ext>
            </a:extLst>
          </p:cNvPr>
          <p:cNvSpPr>
            <a:spLocks noGrp="1"/>
          </p:cNvSpPr>
          <p:nvPr>
            <p:ph idx="1"/>
          </p:nvPr>
        </p:nvSpPr>
        <p:spPr>
          <a:xfrm>
            <a:off x="76200" y="1428593"/>
            <a:ext cx="12004184" cy="5326375"/>
          </a:xfrm>
        </p:spPr>
        <p:txBody>
          <a:bodyPr>
            <a:normAutofit fontScale="92500"/>
          </a:bodyPr>
          <a:lstStyle/>
          <a:p>
            <a:r>
              <a:rPr lang="en-US" sz="3900" dirty="0"/>
              <a:t>Circumstances that may indicate a denial of FAPE (p. 9-10)</a:t>
            </a:r>
          </a:p>
          <a:p>
            <a:pPr marL="0" indent="0">
              <a:buNone/>
            </a:pPr>
            <a:endParaRPr lang="en-US" dirty="0"/>
          </a:p>
          <a:p>
            <a:pPr lvl="1"/>
            <a:r>
              <a:rPr lang="en-US" dirty="0"/>
              <a:t>The behavioral supports in the IEP are inappropriate for the child</a:t>
            </a:r>
          </a:p>
          <a:p>
            <a:pPr marL="457200" lvl="1" indent="0">
              <a:buNone/>
            </a:pPr>
            <a:endParaRPr lang="en-US" dirty="0"/>
          </a:p>
          <a:p>
            <a:pPr lvl="1"/>
            <a:r>
              <a:rPr lang="en-US" dirty="0"/>
              <a:t>The behavioral supports in the IEP are appropriate, but not implemented at all or not properly implemented (teachers not trained)</a:t>
            </a:r>
          </a:p>
          <a:p>
            <a:pPr lvl="1"/>
            <a:endParaRPr lang="en-US" dirty="0"/>
          </a:p>
          <a:p>
            <a:pPr lvl="1"/>
            <a:r>
              <a:rPr lang="en-US" dirty="0"/>
              <a:t>School personnel implement behavioral supports that are not in the IEP and not appropriate for the child</a:t>
            </a:r>
          </a:p>
          <a:p>
            <a:pPr lvl="1"/>
            <a:endParaRPr lang="en-US" dirty="0"/>
          </a:p>
          <a:p>
            <a:pPr lvl="1"/>
            <a:endParaRPr lang="en-US" dirty="0"/>
          </a:p>
        </p:txBody>
      </p:sp>
    </p:spTree>
    <p:extLst>
      <p:ext uri="{BB962C8B-B14F-4D97-AF65-F5344CB8AC3E}">
        <p14:creationId xmlns:p14="http://schemas.microsoft.com/office/powerpoint/2010/main" val="200645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184C-757A-1439-25A1-6AD1706A7001}"/>
              </a:ext>
            </a:extLst>
          </p:cNvPr>
          <p:cNvSpPr>
            <a:spLocks noGrp="1"/>
          </p:cNvSpPr>
          <p:nvPr>
            <p:ph type="title"/>
          </p:nvPr>
        </p:nvSpPr>
        <p:spPr>
          <a:xfrm>
            <a:off x="838200" y="-141669"/>
            <a:ext cx="10515600" cy="1325563"/>
          </a:xfrm>
        </p:spPr>
        <p:txBody>
          <a:bodyPr>
            <a:noAutofit/>
          </a:bodyPr>
          <a:lstStyle/>
          <a:p>
            <a:pPr algn="ctr"/>
            <a:r>
              <a:rPr lang="en-US" sz="6000" dirty="0">
                <a:latin typeface="Times New Roman" panose="02020603050405020304" pitchFamily="18" charset="0"/>
                <a:cs typeface="Times New Roman" panose="02020603050405020304" pitchFamily="18" charset="0"/>
              </a:rPr>
              <a:t>DCL on Behavior and the IEP </a:t>
            </a:r>
          </a:p>
        </p:txBody>
      </p:sp>
      <p:sp>
        <p:nvSpPr>
          <p:cNvPr id="3" name="Content Placeholder 2">
            <a:extLst>
              <a:ext uri="{FF2B5EF4-FFF2-40B4-BE49-F238E27FC236}">
                <a16:creationId xmlns:a16="http://schemas.microsoft.com/office/drawing/2014/main" id="{D74C3209-5815-0AE6-65DA-60EC1E0E8DED}"/>
              </a:ext>
            </a:extLst>
          </p:cNvPr>
          <p:cNvSpPr>
            <a:spLocks noGrp="1"/>
          </p:cNvSpPr>
          <p:nvPr>
            <p:ph idx="1"/>
          </p:nvPr>
        </p:nvSpPr>
        <p:spPr>
          <a:xfrm>
            <a:off x="76200" y="1428593"/>
            <a:ext cx="12004184" cy="5326375"/>
          </a:xfrm>
        </p:spPr>
        <p:txBody>
          <a:bodyPr>
            <a:normAutofit fontScale="92500" lnSpcReduction="20000"/>
          </a:bodyPr>
          <a:lstStyle/>
          <a:p>
            <a:r>
              <a:rPr lang="en-US" sz="3900" dirty="0"/>
              <a:t>Circumstances that may indicate a denial of FAPE (p. 9-10)</a:t>
            </a:r>
          </a:p>
          <a:p>
            <a:pPr marL="0" indent="0">
              <a:buNone/>
            </a:pPr>
            <a:endParaRPr lang="en-US" dirty="0"/>
          </a:p>
          <a:p>
            <a:pPr lvl="1"/>
            <a:r>
              <a:rPr lang="en-US" dirty="0"/>
              <a:t>The child is displaying a pattern of behavior that impeded learning of self or others but is not receiving any behavioral supports</a:t>
            </a:r>
          </a:p>
          <a:p>
            <a:pPr marL="457200" lvl="1" indent="0">
              <a:buNone/>
            </a:pPr>
            <a:endParaRPr lang="en-US" dirty="0"/>
          </a:p>
          <a:p>
            <a:pPr lvl="1"/>
            <a:r>
              <a:rPr lang="en-US" dirty="0"/>
              <a:t>The child experiences a series of disciplinary referrals that do not constitute a change in placement, but the need for behavioral supports is not considered or addressed by the IEP team</a:t>
            </a:r>
          </a:p>
          <a:p>
            <a:pPr lvl="1"/>
            <a:endParaRPr lang="en-US" dirty="0"/>
          </a:p>
          <a:p>
            <a:pPr lvl="1"/>
            <a:r>
              <a:rPr lang="en-US" dirty="0"/>
              <a:t>The child experiences a lack of expected progress toward behavioral goals, but the IEP is not reviewed or revised</a:t>
            </a:r>
          </a:p>
          <a:p>
            <a:pPr lvl="1"/>
            <a:endParaRPr lang="en-US" dirty="0"/>
          </a:p>
        </p:txBody>
      </p:sp>
    </p:spTree>
    <p:extLst>
      <p:ext uri="{BB962C8B-B14F-4D97-AF65-F5344CB8AC3E}">
        <p14:creationId xmlns:p14="http://schemas.microsoft.com/office/powerpoint/2010/main" val="2295497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DAB68-D1BB-D07A-15E7-45F44CA2C2E7}"/>
              </a:ext>
            </a:extLst>
          </p:cNvPr>
          <p:cNvSpPr>
            <a:spLocks noGrp="1"/>
          </p:cNvSpPr>
          <p:nvPr>
            <p:ph type="title"/>
          </p:nvPr>
        </p:nvSpPr>
        <p:spPr/>
        <p:txBody>
          <a:bodyPr/>
          <a:lstStyle/>
          <a:p>
            <a:pPr algn="ctr"/>
            <a:r>
              <a:rPr lang="en-US" dirty="0"/>
              <a:t>Behavior Plan</a:t>
            </a:r>
          </a:p>
        </p:txBody>
      </p:sp>
      <p:sp>
        <p:nvSpPr>
          <p:cNvPr id="3" name="Content Placeholder 2">
            <a:extLst>
              <a:ext uri="{FF2B5EF4-FFF2-40B4-BE49-F238E27FC236}">
                <a16:creationId xmlns:a16="http://schemas.microsoft.com/office/drawing/2014/main" id="{0EFF52EB-AC7C-289D-C37A-B0FC07301ABD}"/>
              </a:ext>
            </a:extLst>
          </p:cNvPr>
          <p:cNvSpPr>
            <a:spLocks noGrp="1"/>
          </p:cNvSpPr>
          <p:nvPr>
            <p:ph idx="1"/>
          </p:nvPr>
        </p:nvSpPr>
        <p:spPr>
          <a:xfrm>
            <a:off x="723900" y="1690688"/>
            <a:ext cx="10744200" cy="4351338"/>
          </a:xfrm>
        </p:spPr>
        <p:txBody>
          <a:bodyPr/>
          <a:lstStyle/>
          <a:p>
            <a:r>
              <a:rPr lang="en-US" dirty="0"/>
              <a:t>It is a tool designed to teach appropriate behavior; it is not a plan to manage behavior</a:t>
            </a:r>
          </a:p>
          <a:p>
            <a:endParaRPr lang="en-US" dirty="0"/>
          </a:p>
          <a:p>
            <a:r>
              <a:rPr lang="en-US" dirty="0"/>
              <a:t>It is proactive, positive, and aimed at specific behaviors</a:t>
            </a:r>
          </a:p>
          <a:p>
            <a:endParaRPr lang="en-US" dirty="0"/>
          </a:p>
          <a:p>
            <a:r>
              <a:rPr lang="en-US" dirty="0"/>
              <a:t>Think of a behavior plan as what you to </a:t>
            </a:r>
            <a:r>
              <a:rPr lang="en-US" b="1" dirty="0">
                <a:solidFill>
                  <a:srgbClr val="C00000"/>
                </a:solidFill>
              </a:rPr>
              <a:t>for</a:t>
            </a:r>
            <a:r>
              <a:rPr lang="en-US" dirty="0"/>
              <a:t> the student, not what you do </a:t>
            </a:r>
            <a:r>
              <a:rPr lang="en-US" b="1" dirty="0">
                <a:solidFill>
                  <a:srgbClr val="C00000"/>
                </a:solidFill>
              </a:rPr>
              <a:t>to</a:t>
            </a:r>
            <a:r>
              <a:rPr lang="en-US" dirty="0"/>
              <a:t> the student</a:t>
            </a:r>
          </a:p>
        </p:txBody>
      </p:sp>
    </p:spTree>
    <p:extLst>
      <p:ext uri="{BB962C8B-B14F-4D97-AF65-F5344CB8AC3E}">
        <p14:creationId xmlns:p14="http://schemas.microsoft.com/office/powerpoint/2010/main" val="280208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24602-AB2F-8888-6A23-6C58D6CBA942}"/>
              </a:ext>
            </a:extLst>
          </p:cNvPr>
          <p:cNvSpPr>
            <a:spLocks noGrp="1"/>
          </p:cNvSpPr>
          <p:nvPr>
            <p:ph type="title"/>
          </p:nvPr>
        </p:nvSpPr>
        <p:spPr/>
        <p:txBody>
          <a:bodyPr/>
          <a:lstStyle/>
          <a:p>
            <a:pPr algn="ctr"/>
            <a:r>
              <a:rPr lang="en-US" dirty="0"/>
              <a:t>Basic Information</a:t>
            </a:r>
          </a:p>
        </p:txBody>
      </p:sp>
      <p:sp>
        <p:nvSpPr>
          <p:cNvPr id="3" name="Content Placeholder 2">
            <a:extLst>
              <a:ext uri="{FF2B5EF4-FFF2-40B4-BE49-F238E27FC236}">
                <a16:creationId xmlns:a16="http://schemas.microsoft.com/office/drawing/2014/main" id="{3F361F02-05E1-3A9D-3ED8-C5A6E8AE11CB}"/>
              </a:ext>
            </a:extLst>
          </p:cNvPr>
          <p:cNvSpPr>
            <a:spLocks noGrp="1"/>
          </p:cNvSpPr>
          <p:nvPr>
            <p:ph idx="1"/>
          </p:nvPr>
        </p:nvSpPr>
        <p:spPr/>
        <p:txBody>
          <a:bodyPr>
            <a:normAutofit fontScale="92500"/>
          </a:bodyPr>
          <a:lstStyle/>
          <a:p>
            <a:r>
              <a:rPr lang="en-US" dirty="0"/>
              <a:t>At an annual IEP meet, pose the question: Does the student exhibit behaviors that impede the learning of others?</a:t>
            </a:r>
          </a:p>
          <a:p>
            <a:endParaRPr lang="en-US" dirty="0"/>
          </a:p>
          <a:p>
            <a:r>
              <a:rPr lang="en-US" dirty="0"/>
              <a:t>If yes: What are proactive &amp; positive ways we can teach new behaviors?</a:t>
            </a:r>
          </a:p>
          <a:p>
            <a:endParaRPr lang="en-US" dirty="0"/>
          </a:p>
          <a:p>
            <a:r>
              <a:rPr lang="en-US" dirty="0"/>
              <a:t>Begin by evaluating the behavior, e.g., interviews, a functional behavioral assessment</a:t>
            </a:r>
          </a:p>
        </p:txBody>
      </p:sp>
    </p:spTree>
    <p:extLst>
      <p:ext uri="{BB962C8B-B14F-4D97-AF65-F5344CB8AC3E}">
        <p14:creationId xmlns:p14="http://schemas.microsoft.com/office/powerpoint/2010/main" val="3894616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53E-617A-CC87-00F8-5871779FACB0}"/>
              </a:ext>
            </a:extLst>
          </p:cNvPr>
          <p:cNvSpPr>
            <a:spLocks noGrp="1"/>
          </p:cNvSpPr>
          <p:nvPr>
            <p:ph type="title"/>
          </p:nvPr>
        </p:nvSpPr>
        <p:spPr>
          <a:xfrm>
            <a:off x="457200" y="3146425"/>
            <a:ext cx="11417300" cy="1325563"/>
          </a:xfrm>
        </p:spPr>
        <p:txBody>
          <a:bodyPr>
            <a:normAutofit fontScale="90000"/>
          </a:bodyPr>
          <a:lstStyle/>
          <a:p>
            <a:r>
              <a:rPr lang="en-US" sz="5300" dirty="0"/>
              <a:t>Identifying a behavior that impedes learning does not mean that the team has determined if the behavior is a manifestation of the student’s disability-It means we need to address the behavior in a student’s IEP</a:t>
            </a:r>
            <a:br>
              <a:rPr lang="en-US" dirty="0"/>
            </a:br>
            <a:br>
              <a:rPr lang="en-US" dirty="0"/>
            </a:br>
            <a:r>
              <a:rPr lang="en-US" dirty="0"/>
              <a:t>-</a:t>
            </a:r>
            <a:r>
              <a:rPr lang="en-US" sz="4400" dirty="0"/>
              <a:t>Jim Walsh</a:t>
            </a:r>
          </a:p>
        </p:txBody>
      </p:sp>
    </p:spTree>
    <p:extLst>
      <p:ext uri="{BB962C8B-B14F-4D97-AF65-F5344CB8AC3E}">
        <p14:creationId xmlns:p14="http://schemas.microsoft.com/office/powerpoint/2010/main" val="143453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DDF4-B385-B235-26A4-F09B10FC81F2}"/>
              </a:ext>
            </a:extLst>
          </p:cNvPr>
          <p:cNvSpPr>
            <a:spLocks noGrp="1"/>
          </p:cNvSpPr>
          <p:nvPr>
            <p:ph type="title"/>
          </p:nvPr>
        </p:nvSpPr>
        <p:spPr/>
        <p:txBody>
          <a:bodyPr/>
          <a:lstStyle/>
          <a:p>
            <a:pPr algn="ctr"/>
            <a:r>
              <a:rPr lang="en-US" dirty="0"/>
              <a:t>What a behavior Plan is Not</a:t>
            </a:r>
          </a:p>
        </p:txBody>
      </p:sp>
      <p:sp>
        <p:nvSpPr>
          <p:cNvPr id="3" name="Content Placeholder 2">
            <a:extLst>
              <a:ext uri="{FF2B5EF4-FFF2-40B4-BE49-F238E27FC236}">
                <a16:creationId xmlns:a16="http://schemas.microsoft.com/office/drawing/2014/main" id="{4BA90DB0-F5E3-62A5-FC55-E5B44E5A22D3}"/>
              </a:ext>
            </a:extLst>
          </p:cNvPr>
          <p:cNvSpPr>
            <a:spLocks noGrp="1"/>
          </p:cNvSpPr>
          <p:nvPr>
            <p:ph idx="1"/>
          </p:nvPr>
        </p:nvSpPr>
        <p:spPr/>
        <p:txBody>
          <a:bodyPr>
            <a:noAutofit/>
          </a:bodyPr>
          <a:lstStyle/>
          <a:p>
            <a:r>
              <a:rPr lang="en-US" dirty="0"/>
              <a:t>A discipline plan or disciplinary procedures that may be taken</a:t>
            </a:r>
          </a:p>
          <a:p>
            <a:endParaRPr lang="en-US" dirty="0"/>
          </a:p>
          <a:p>
            <a:r>
              <a:rPr lang="en-US" dirty="0"/>
              <a:t>Remember a behavior plan is what the school will to </a:t>
            </a:r>
            <a:r>
              <a:rPr lang="en-US" b="1" dirty="0">
                <a:solidFill>
                  <a:srgbClr val="C00000"/>
                </a:solidFill>
              </a:rPr>
              <a:t>for</a:t>
            </a:r>
            <a:r>
              <a:rPr lang="en-US" dirty="0"/>
              <a:t> the student, not what the school will do </a:t>
            </a:r>
            <a:r>
              <a:rPr lang="en-US" b="1" dirty="0"/>
              <a:t>to</a:t>
            </a:r>
            <a:r>
              <a:rPr lang="en-US" dirty="0"/>
              <a:t> the student</a:t>
            </a:r>
          </a:p>
          <a:p>
            <a:endParaRPr lang="en-US" dirty="0"/>
          </a:p>
          <a:p>
            <a:r>
              <a:rPr lang="en-US" dirty="0"/>
              <a:t>The school’s code of conduct describes what the school will do to the student</a:t>
            </a:r>
          </a:p>
        </p:txBody>
      </p:sp>
    </p:spTree>
    <p:extLst>
      <p:ext uri="{BB962C8B-B14F-4D97-AF65-F5344CB8AC3E}">
        <p14:creationId xmlns:p14="http://schemas.microsoft.com/office/powerpoint/2010/main" val="1539026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C627-B4D5-2EA8-1D27-5B2D9E8C6EE2}"/>
              </a:ext>
            </a:extLst>
          </p:cNvPr>
          <p:cNvSpPr>
            <a:spLocks noGrp="1"/>
          </p:cNvSpPr>
          <p:nvPr>
            <p:ph type="title"/>
          </p:nvPr>
        </p:nvSpPr>
        <p:spPr>
          <a:xfrm>
            <a:off x="838200" y="0"/>
            <a:ext cx="10515600" cy="1325563"/>
          </a:xfrm>
        </p:spPr>
        <p:txBody>
          <a:bodyPr/>
          <a:lstStyle/>
          <a:p>
            <a:pPr algn="ctr"/>
            <a:r>
              <a:rPr lang="en-US" dirty="0"/>
              <a:t>Addressing the Behavior</a:t>
            </a:r>
          </a:p>
        </p:txBody>
      </p:sp>
      <p:sp>
        <p:nvSpPr>
          <p:cNvPr id="3" name="Content Placeholder 2">
            <a:extLst>
              <a:ext uri="{FF2B5EF4-FFF2-40B4-BE49-F238E27FC236}">
                <a16:creationId xmlns:a16="http://schemas.microsoft.com/office/drawing/2014/main" id="{3D95E3B9-9821-9521-93B7-432F5B119F15}"/>
              </a:ext>
            </a:extLst>
          </p:cNvPr>
          <p:cNvSpPr>
            <a:spLocks noGrp="1"/>
          </p:cNvSpPr>
          <p:nvPr>
            <p:ph idx="1"/>
          </p:nvPr>
        </p:nvSpPr>
        <p:spPr>
          <a:xfrm>
            <a:off x="825500" y="1563688"/>
            <a:ext cx="10515600" cy="5032375"/>
          </a:xfrm>
        </p:spPr>
        <p:txBody>
          <a:bodyPr>
            <a:noAutofit/>
          </a:bodyPr>
          <a:lstStyle/>
          <a:p>
            <a:pPr marL="742950" indent="-742950">
              <a:buFont typeface="+mj-lt"/>
              <a:buAutoNum type="arabicPeriod"/>
            </a:pPr>
            <a:r>
              <a:rPr lang="en-US" sz="3400" dirty="0"/>
              <a:t>Identify &amp; assess</a:t>
            </a:r>
          </a:p>
          <a:p>
            <a:pPr marL="742950" indent="-742950">
              <a:buFont typeface="+mj-lt"/>
              <a:buAutoNum type="arabicPeriod"/>
            </a:pPr>
            <a:endParaRPr lang="en-US" sz="3400" dirty="0"/>
          </a:p>
          <a:p>
            <a:pPr marL="742950" indent="-742950">
              <a:buFont typeface="+mj-lt"/>
              <a:buAutoNum type="arabicPeriod"/>
            </a:pPr>
            <a:r>
              <a:rPr lang="en-US" sz="3400" dirty="0"/>
              <a:t>Develop the PLAAFP statement</a:t>
            </a:r>
          </a:p>
          <a:p>
            <a:pPr marL="742950" indent="-742950">
              <a:buFont typeface="+mj-lt"/>
              <a:buAutoNum type="arabicPeriod"/>
            </a:pPr>
            <a:endParaRPr lang="en-US" sz="3400" dirty="0"/>
          </a:p>
          <a:p>
            <a:pPr marL="742950" indent="-742950">
              <a:buFont typeface="+mj-lt"/>
              <a:buAutoNum type="arabicPeriod"/>
            </a:pPr>
            <a:r>
              <a:rPr lang="en-US" sz="3400" dirty="0"/>
              <a:t>Write measurable annual goals</a:t>
            </a:r>
          </a:p>
          <a:p>
            <a:pPr marL="742950" indent="-742950">
              <a:buFont typeface="+mj-lt"/>
              <a:buAutoNum type="arabicPeriod"/>
            </a:pPr>
            <a:endParaRPr lang="en-US" sz="3400" dirty="0"/>
          </a:p>
          <a:p>
            <a:pPr marL="742950" indent="-742950">
              <a:buFont typeface="+mj-lt"/>
              <a:buAutoNum type="arabicPeriod"/>
            </a:pPr>
            <a:r>
              <a:rPr lang="en-US" sz="3400" dirty="0"/>
              <a:t>Determine services</a:t>
            </a:r>
          </a:p>
          <a:p>
            <a:pPr marL="742950" indent="-742950">
              <a:buFont typeface="+mj-lt"/>
              <a:buAutoNum type="arabicPeriod"/>
            </a:pPr>
            <a:endParaRPr lang="en-US" sz="3400" dirty="0"/>
          </a:p>
          <a:p>
            <a:pPr marL="742950" indent="-742950">
              <a:buFont typeface="+mj-lt"/>
              <a:buAutoNum type="arabicPeriod"/>
            </a:pPr>
            <a:r>
              <a:rPr lang="en-US" sz="3400" dirty="0"/>
              <a:t>Monitor student progress</a:t>
            </a:r>
          </a:p>
        </p:txBody>
      </p:sp>
    </p:spTree>
    <p:extLst>
      <p:ext uri="{BB962C8B-B14F-4D97-AF65-F5344CB8AC3E}">
        <p14:creationId xmlns:p14="http://schemas.microsoft.com/office/powerpoint/2010/main" val="44401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2733C-5216-374A-869A-B5C9B568634A}"/>
              </a:ext>
            </a:extLst>
          </p:cNvPr>
          <p:cNvSpPr>
            <a:spLocks noGrp="1"/>
          </p:cNvSpPr>
          <p:nvPr>
            <p:ph type="title"/>
          </p:nvPr>
        </p:nvSpPr>
        <p:spPr>
          <a:xfrm>
            <a:off x="711200" y="2155825"/>
            <a:ext cx="10591800" cy="3851275"/>
          </a:xfrm>
        </p:spPr>
        <p:txBody>
          <a:bodyPr>
            <a:normAutofit/>
          </a:bodyPr>
          <a:lstStyle/>
          <a:p>
            <a:pPr algn="ctr"/>
            <a:r>
              <a:rPr lang="en-US" dirty="0"/>
              <a:t>Paris School District v. A.H.</a:t>
            </a:r>
            <a:br>
              <a:rPr lang="en-US" dirty="0"/>
            </a:br>
            <a:r>
              <a:rPr lang="en-US" sz="5400" dirty="0"/>
              <a:t>U.S. District Court (W.D. Arkansas)</a:t>
            </a:r>
            <a:br>
              <a:rPr lang="en-US" sz="5400" dirty="0"/>
            </a:br>
            <a:r>
              <a:rPr lang="en-US" sz="5400" dirty="0"/>
              <a:t>April 3, 2017</a:t>
            </a:r>
            <a:br>
              <a:rPr lang="en-US" sz="5400" dirty="0"/>
            </a:br>
            <a:endParaRPr lang="en-US" sz="5400" dirty="0"/>
          </a:p>
        </p:txBody>
      </p:sp>
    </p:spTree>
    <p:extLst>
      <p:ext uri="{BB962C8B-B14F-4D97-AF65-F5344CB8AC3E}">
        <p14:creationId xmlns:p14="http://schemas.microsoft.com/office/powerpoint/2010/main" val="2444150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939" y="365124"/>
            <a:ext cx="11410121" cy="5717623"/>
          </a:xfrm>
        </p:spPr>
        <p:txBody>
          <a:bodyPr>
            <a:noAutofit/>
          </a:bodyPr>
          <a:lstStyle/>
          <a:p>
            <a:pPr algn="ctr"/>
            <a:r>
              <a:rPr lang="en-US" b="1" dirty="0">
                <a:latin typeface="Times New Roman" charset="0"/>
                <a:ea typeface="Times New Roman" charset="0"/>
                <a:cs typeface="Times New Roman" charset="0"/>
              </a:rPr>
              <a:t>“The primary vehicle for providing a </a:t>
            </a:r>
            <a:r>
              <a:rPr lang="en-US" b="1" dirty="0">
                <a:solidFill>
                  <a:srgbClr val="C00000"/>
                </a:solidFill>
                <a:latin typeface="Times New Roman" charset="0"/>
                <a:ea typeface="Times New Roman" charset="0"/>
                <a:cs typeface="Times New Roman" charset="0"/>
              </a:rPr>
              <a:t>FAPE</a:t>
            </a:r>
            <a:r>
              <a:rPr lang="en-US" b="1" dirty="0">
                <a:latin typeface="Times New Roman" charset="0"/>
                <a:ea typeface="Times New Roman" charset="0"/>
                <a:cs typeface="Times New Roman" charset="0"/>
              </a:rPr>
              <a:t> is through an appropriately developed </a:t>
            </a:r>
            <a:r>
              <a:rPr lang="en-US" b="1" dirty="0">
                <a:solidFill>
                  <a:srgbClr val="C00000"/>
                </a:solidFill>
                <a:latin typeface="Times New Roman" charset="0"/>
                <a:ea typeface="Times New Roman" charset="0"/>
                <a:cs typeface="Times New Roman" charset="0"/>
              </a:rPr>
              <a:t>IEP</a:t>
            </a:r>
            <a:r>
              <a:rPr lang="en-US" b="1" dirty="0">
                <a:latin typeface="Times New Roman" charset="0"/>
                <a:ea typeface="Times New Roman" charset="0"/>
                <a:cs typeface="Times New Roman" charset="0"/>
              </a:rPr>
              <a:t> that is based on the individual needs of the child. In the case of a child whose behavior impedes the child’s learning or that of others, the IEP Team must consider – and, when necessary to provide FAPE, include in the IEP – the use of </a:t>
            </a:r>
            <a:r>
              <a:rPr lang="en-US" b="1" dirty="0">
                <a:solidFill>
                  <a:srgbClr val="C00000"/>
                </a:solidFill>
                <a:latin typeface="Times New Roman" charset="0"/>
                <a:ea typeface="Times New Roman" charset="0"/>
                <a:cs typeface="Times New Roman" charset="0"/>
              </a:rPr>
              <a:t>positive behavioral interventions and supports</a:t>
            </a:r>
            <a:r>
              <a:rPr lang="en-US" b="1" dirty="0">
                <a:latin typeface="Times New Roman" charset="0"/>
                <a:ea typeface="Times New Roman" charset="0"/>
                <a:cs typeface="Times New Roman" charset="0"/>
              </a:rPr>
              <a:t>, and other strategies, </a:t>
            </a:r>
            <a:r>
              <a:rPr lang="en-US" b="1" dirty="0">
                <a:solidFill>
                  <a:srgbClr val="C00000"/>
                </a:solidFill>
                <a:latin typeface="Times New Roman" charset="0"/>
                <a:ea typeface="Times New Roman" charset="0"/>
                <a:cs typeface="Times New Roman" charset="0"/>
              </a:rPr>
              <a:t>to address that behavior</a:t>
            </a:r>
            <a:r>
              <a:rPr lang="en-US" b="1" dirty="0">
                <a:latin typeface="Times New Roman" charset="0"/>
                <a:ea typeface="Times New Roman" charset="0"/>
                <a:cs typeface="Times New Roman" charset="0"/>
              </a:rPr>
              <a:t>.” </a:t>
            </a:r>
          </a:p>
        </p:txBody>
      </p:sp>
      <p:sp>
        <p:nvSpPr>
          <p:cNvPr id="3" name="TextBox 2"/>
          <p:cNvSpPr txBox="1"/>
          <p:nvPr/>
        </p:nvSpPr>
        <p:spPr>
          <a:xfrm>
            <a:off x="1681843" y="6122503"/>
            <a:ext cx="8828314" cy="646331"/>
          </a:xfrm>
          <a:prstGeom prst="rect">
            <a:avLst/>
          </a:prstGeom>
          <a:noFill/>
        </p:spPr>
        <p:txBody>
          <a:bodyPr wrap="none" rtlCol="0">
            <a:spAutoFit/>
          </a:bodyPr>
          <a:lstStyle/>
          <a:p>
            <a:r>
              <a:rPr lang="en-US" sz="3600" dirty="0">
                <a:latin typeface="Times New Roman" charset="0"/>
                <a:ea typeface="Times New Roman" charset="0"/>
                <a:cs typeface="Times New Roman" charset="0"/>
              </a:rPr>
              <a:t>U.S. Department of Education, August 1, 2016</a:t>
            </a:r>
          </a:p>
        </p:txBody>
      </p:sp>
    </p:spTree>
    <p:extLst>
      <p:ext uri="{BB962C8B-B14F-4D97-AF65-F5344CB8AC3E}">
        <p14:creationId xmlns:p14="http://schemas.microsoft.com/office/powerpoint/2010/main" val="1597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193" y="365125"/>
            <a:ext cx="11179277" cy="1325563"/>
          </a:xfrm>
        </p:spPr>
        <p:txBody>
          <a:bodyPr>
            <a:normAutofit fontScale="90000"/>
          </a:bodyPr>
          <a:lstStyle/>
          <a:p>
            <a:pPr algn="ctr"/>
            <a:r>
              <a:rPr lang="en-US" b="1" dirty="0"/>
              <a:t>Paris School District v. A.H. (2017)</a:t>
            </a:r>
          </a:p>
        </p:txBody>
      </p:sp>
      <p:sp>
        <p:nvSpPr>
          <p:cNvPr id="3" name="Content Placeholder 2"/>
          <p:cNvSpPr>
            <a:spLocks noGrp="1"/>
          </p:cNvSpPr>
          <p:nvPr>
            <p:ph idx="1"/>
          </p:nvPr>
        </p:nvSpPr>
        <p:spPr>
          <a:xfrm>
            <a:off x="838200" y="2141537"/>
            <a:ext cx="10515600" cy="4351338"/>
          </a:xfrm>
        </p:spPr>
        <p:txBody>
          <a:bodyPr>
            <a:normAutofit/>
          </a:bodyPr>
          <a:lstStyle/>
          <a:p>
            <a:r>
              <a:rPr lang="en-US" sz="4000" dirty="0"/>
              <a:t>The case involved a school districts appeal of a due process hearing officer’s decision that the school district had failed to confer FAPE because the district had developed an inadequate behavior plan.</a:t>
            </a:r>
          </a:p>
          <a:p>
            <a:endParaRPr lang="en-US" sz="4000" dirty="0"/>
          </a:p>
          <a:p>
            <a:r>
              <a:rPr lang="en-US" sz="4000" dirty="0"/>
              <a:t>Facts of the case.</a:t>
            </a:r>
          </a:p>
        </p:txBody>
      </p:sp>
    </p:spTree>
    <p:extLst>
      <p:ext uri="{BB962C8B-B14F-4D97-AF65-F5344CB8AC3E}">
        <p14:creationId xmlns:p14="http://schemas.microsoft.com/office/powerpoint/2010/main" val="1128420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8144"/>
            <a:ext cx="10515600" cy="1325563"/>
          </a:xfrm>
        </p:spPr>
        <p:txBody>
          <a:bodyPr>
            <a:normAutofit/>
          </a:bodyPr>
          <a:lstStyle/>
          <a:p>
            <a:pPr algn="ctr"/>
            <a:r>
              <a:rPr lang="en-US" sz="8000" b="1"/>
              <a:t>District </a:t>
            </a:r>
            <a:r>
              <a:rPr lang="en-US" sz="8000" b="1" dirty="0"/>
              <a:t>Court Ruling</a:t>
            </a:r>
          </a:p>
        </p:txBody>
      </p:sp>
      <p:sp>
        <p:nvSpPr>
          <p:cNvPr id="3" name="Content Placeholder 2"/>
          <p:cNvSpPr>
            <a:spLocks noGrp="1"/>
          </p:cNvSpPr>
          <p:nvPr>
            <p:ph idx="1"/>
          </p:nvPr>
        </p:nvSpPr>
        <p:spPr>
          <a:xfrm>
            <a:off x="260555" y="1513707"/>
            <a:ext cx="11670890" cy="5061872"/>
          </a:xfrm>
        </p:spPr>
        <p:txBody>
          <a:bodyPr>
            <a:normAutofit fontScale="92500"/>
          </a:bodyPr>
          <a:lstStyle/>
          <a:p>
            <a:r>
              <a:rPr lang="en-US" dirty="0"/>
              <a:t>The hearing officer’s ruling that the behavior management plans for 2 years were inadequate was upheld because:</a:t>
            </a:r>
          </a:p>
          <a:p>
            <a:pPr lvl="1"/>
            <a:r>
              <a:rPr lang="en-US" dirty="0"/>
              <a:t>The management plan was </a:t>
            </a:r>
            <a:r>
              <a:rPr lang="en-US" b="1" dirty="0">
                <a:solidFill>
                  <a:srgbClr val="FF0000"/>
                </a:solidFill>
              </a:rPr>
              <a:t>not developed </a:t>
            </a:r>
            <a:r>
              <a:rPr lang="en-US" dirty="0"/>
              <a:t>in a timely manner. </a:t>
            </a:r>
          </a:p>
          <a:p>
            <a:pPr lvl="1"/>
            <a:r>
              <a:rPr lang="en-US" dirty="0"/>
              <a:t>The district supposed plan attached to the student’s IEP but referenced in the IEP consisted of </a:t>
            </a:r>
            <a:r>
              <a:rPr lang="en-US" b="1" dirty="0">
                <a:solidFill>
                  <a:srgbClr val="FF0000"/>
                </a:solidFill>
              </a:rPr>
              <a:t>two pages without dates or signatures</a:t>
            </a:r>
            <a:r>
              <a:rPr lang="en-US" dirty="0"/>
              <a:t>. </a:t>
            </a:r>
          </a:p>
          <a:p>
            <a:pPr lvl="1"/>
            <a:r>
              <a:rPr lang="en-US" dirty="0"/>
              <a:t>The behavior plan lacked substance because it </a:t>
            </a:r>
            <a:r>
              <a:rPr lang="en-US" b="1" dirty="0">
                <a:solidFill>
                  <a:srgbClr val="FF0000"/>
                </a:solidFill>
              </a:rPr>
              <a:t>did not address specific behaviors</a:t>
            </a:r>
            <a:r>
              <a:rPr lang="en-US" dirty="0"/>
              <a:t> noted by the parents, school, and evaluation</a:t>
            </a:r>
          </a:p>
          <a:p>
            <a:pPr lvl="1"/>
            <a:r>
              <a:rPr lang="en-US" dirty="0"/>
              <a:t>The behavior plan did not specifically address </a:t>
            </a:r>
            <a:r>
              <a:rPr lang="en-US" b="1" dirty="0">
                <a:solidFill>
                  <a:srgbClr val="FF0000"/>
                </a:solidFill>
              </a:rPr>
              <a:t>how teachers were to address </a:t>
            </a:r>
            <a:r>
              <a:rPr lang="en-US" dirty="0"/>
              <a:t>the student’s behaviors</a:t>
            </a:r>
          </a:p>
        </p:txBody>
      </p:sp>
    </p:spTree>
    <p:extLst>
      <p:ext uri="{BB962C8B-B14F-4D97-AF65-F5344CB8AC3E}">
        <p14:creationId xmlns:p14="http://schemas.microsoft.com/office/powerpoint/2010/main" val="3241146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District Court Ruling</a:t>
            </a:r>
            <a:endParaRPr lang="en-US" dirty="0"/>
          </a:p>
        </p:txBody>
      </p:sp>
      <p:sp>
        <p:nvSpPr>
          <p:cNvPr id="3" name="Content Placeholder 2"/>
          <p:cNvSpPr>
            <a:spLocks noGrp="1"/>
          </p:cNvSpPr>
          <p:nvPr>
            <p:ph idx="1"/>
          </p:nvPr>
        </p:nvSpPr>
        <p:spPr>
          <a:xfrm>
            <a:off x="184150" y="1690688"/>
            <a:ext cx="11823700" cy="4351338"/>
          </a:xfrm>
        </p:spPr>
        <p:txBody>
          <a:bodyPr>
            <a:noAutofit/>
          </a:bodyPr>
          <a:lstStyle/>
          <a:p>
            <a:r>
              <a:rPr lang="en-US" sz="3400" dirty="0"/>
              <a:t>”The PSD committed error by </a:t>
            </a:r>
            <a:r>
              <a:rPr lang="en-US" sz="3400" b="1" dirty="0">
                <a:solidFill>
                  <a:srgbClr val="FF0000"/>
                </a:solidFill>
              </a:rPr>
              <a:t>not appropriately addressing</a:t>
            </a:r>
            <a:r>
              <a:rPr lang="en-US" sz="3400" dirty="0"/>
              <a:t> [A.H.'s] behavioral manifestations.”</a:t>
            </a:r>
          </a:p>
          <a:p>
            <a:endParaRPr lang="en-US" sz="3400" dirty="0"/>
          </a:p>
          <a:p>
            <a:r>
              <a:rPr lang="en-US" sz="3400" dirty="0"/>
              <a:t> “materials attached to the IEPs </a:t>
            </a:r>
            <a:r>
              <a:rPr lang="en-US" sz="3400" b="1" dirty="0">
                <a:solidFill>
                  <a:srgbClr val="FF0000"/>
                </a:solidFill>
              </a:rPr>
              <a:t>did not constitute</a:t>
            </a:r>
            <a:r>
              <a:rPr lang="en-US" sz="3400" dirty="0"/>
              <a:t> a proper behavior management plan”</a:t>
            </a:r>
          </a:p>
          <a:p>
            <a:endParaRPr lang="en-US" sz="3400" dirty="0"/>
          </a:p>
          <a:p>
            <a:r>
              <a:rPr lang="en-US" sz="3400" dirty="0"/>
              <a:t> ”The Court agrees with the Hearing Officer's conclusion that </a:t>
            </a:r>
            <a:r>
              <a:rPr lang="en-US" sz="3400" b="1" dirty="0">
                <a:solidFill>
                  <a:srgbClr val="FF0000"/>
                </a:solidFill>
              </a:rPr>
              <a:t>the behavior plans were inadequate</a:t>
            </a:r>
            <a:r>
              <a:rPr lang="en-US" sz="3400" dirty="0"/>
              <a:t>, especially in light of the higher standard of </a:t>
            </a:r>
            <a:r>
              <a:rPr lang="en-US" sz="3400" dirty="0" err="1"/>
              <a:t>Endrew</a:t>
            </a:r>
            <a:r>
              <a:rPr lang="en-US" sz="3400" dirty="0"/>
              <a:t> F.  that must now be applied.”</a:t>
            </a:r>
          </a:p>
          <a:p>
            <a:endParaRPr lang="en-US" sz="3400" dirty="0"/>
          </a:p>
        </p:txBody>
      </p:sp>
    </p:spTree>
    <p:extLst>
      <p:ext uri="{BB962C8B-B14F-4D97-AF65-F5344CB8AC3E}">
        <p14:creationId xmlns:p14="http://schemas.microsoft.com/office/powerpoint/2010/main" val="1145667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8000" b="1" dirty="0"/>
              <a:t>District Court Ruling</a:t>
            </a:r>
          </a:p>
        </p:txBody>
      </p:sp>
      <p:sp>
        <p:nvSpPr>
          <p:cNvPr id="3" name="Content Placeholder 2"/>
          <p:cNvSpPr>
            <a:spLocks noGrp="1"/>
          </p:cNvSpPr>
          <p:nvPr>
            <p:ph idx="1"/>
          </p:nvPr>
        </p:nvSpPr>
        <p:spPr>
          <a:xfrm>
            <a:off x="152400" y="1604963"/>
            <a:ext cx="11887200" cy="5061872"/>
          </a:xfrm>
        </p:spPr>
        <p:txBody>
          <a:bodyPr>
            <a:noAutofit/>
          </a:bodyPr>
          <a:lstStyle/>
          <a:p>
            <a:pPr marL="0" indent="0">
              <a:buNone/>
            </a:pPr>
            <a:r>
              <a:rPr lang="en-US" dirty="0"/>
              <a:t>While the IDEA does not explicitly mandate a behavior plan, </a:t>
            </a:r>
            <a:r>
              <a:rPr lang="en-US" dirty="0" err="1"/>
              <a:t>Endrew’s</a:t>
            </a:r>
            <a:r>
              <a:rPr lang="en-US" dirty="0"/>
              <a:t> standard may require that </a:t>
            </a:r>
            <a:r>
              <a:rPr lang="en-US" b="1" dirty="0">
                <a:solidFill>
                  <a:srgbClr val="FF0000"/>
                </a:solidFill>
              </a:rPr>
              <a:t>given a child's circumstances </a:t>
            </a:r>
            <a:r>
              <a:rPr lang="en-US" dirty="0"/>
              <a:t>he/she’s IEP may require one.  “A.H.'s circumstances required that any IEP address behavior issues. The Court agrees with the Hearing Officer's conclusion that the behavior support plans in place were </a:t>
            </a:r>
            <a:r>
              <a:rPr lang="en-US" b="1" dirty="0">
                <a:solidFill>
                  <a:srgbClr val="FF0000"/>
                </a:solidFill>
              </a:rPr>
              <a:t>inadequate</a:t>
            </a:r>
            <a:r>
              <a:rPr lang="en-US" dirty="0"/>
              <a:t>”  (Paris, footnote 10).</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05702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District Court Ruling</a:t>
            </a:r>
            <a:endParaRPr lang="en-US" dirty="0"/>
          </a:p>
        </p:txBody>
      </p:sp>
      <p:sp>
        <p:nvSpPr>
          <p:cNvPr id="3" name="Content Placeholder 2"/>
          <p:cNvSpPr>
            <a:spLocks noGrp="1"/>
          </p:cNvSpPr>
          <p:nvPr>
            <p:ph idx="1"/>
          </p:nvPr>
        </p:nvSpPr>
        <p:spPr>
          <a:xfrm>
            <a:off x="838200" y="1825625"/>
            <a:ext cx="10515600" cy="4833592"/>
          </a:xfrm>
        </p:spPr>
        <p:txBody>
          <a:bodyPr>
            <a:normAutofit/>
          </a:bodyPr>
          <a:lstStyle/>
          <a:p>
            <a:r>
              <a:rPr lang="en-US" dirty="0"/>
              <a:t> ”School districts must take </a:t>
            </a:r>
            <a:r>
              <a:rPr lang="en-US" b="1" dirty="0">
                <a:solidFill>
                  <a:srgbClr val="FF0000"/>
                </a:solidFill>
              </a:rPr>
              <a:t>reasonable steps to train and prepare </a:t>
            </a:r>
            <a:r>
              <a:rPr lang="en-US" dirty="0"/>
              <a:t>a student's teaching staff” (p. 5).</a:t>
            </a:r>
          </a:p>
          <a:p>
            <a:endParaRPr lang="en-US" dirty="0"/>
          </a:p>
          <a:p>
            <a:r>
              <a:rPr lang="en-US" dirty="0"/>
              <a:t> ”This evidence shows that the </a:t>
            </a:r>
            <a:r>
              <a:rPr lang="en-US" b="1" dirty="0">
                <a:solidFill>
                  <a:srgbClr val="FF0000"/>
                </a:solidFill>
              </a:rPr>
              <a:t>training was deficient</a:t>
            </a:r>
            <a:r>
              <a:rPr lang="en-US" dirty="0"/>
              <a:t>. The Court agrees with the Hearing Officer and concludes that the training for the 2014-2015 school year fell below that required by the IDEA.”</a:t>
            </a:r>
          </a:p>
          <a:p>
            <a:endParaRPr lang="en-US" dirty="0"/>
          </a:p>
        </p:txBody>
      </p:sp>
    </p:spTree>
    <p:extLst>
      <p:ext uri="{BB962C8B-B14F-4D97-AF65-F5344CB8AC3E}">
        <p14:creationId xmlns:p14="http://schemas.microsoft.com/office/powerpoint/2010/main" val="247745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A60FE-1D0A-2156-D0C4-49CDA2D52741}"/>
              </a:ext>
            </a:extLst>
          </p:cNvPr>
          <p:cNvSpPr>
            <a:spLocks noGrp="1"/>
          </p:cNvSpPr>
          <p:nvPr>
            <p:ph type="title"/>
          </p:nvPr>
        </p:nvSpPr>
        <p:spPr/>
        <p:txBody>
          <a:bodyPr/>
          <a:lstStyle/>
          <a:p>
            <a:pPr algn="ctr"/>
            <a:r>
              <a:rPr lang="en-US" dirty="0"/>
              <a:t>Final Court Order for Relief</a:t>
            </a:r>
          </a:p>
        </p:txBody>
      </p:sp>
      <p:sp>
        <p:nvSpPr>
          <p:cNvPr id="3" name="Content Placeholder 2">
            <a:extLst>
              <a:ext uri="{FF2B5EF4-FFF2-40B4-BE49-F238E27FC236}">
                <a16:creationId xmlns:a16="http://schemas.microsoft.com/office/drawing/2014/main" id="{DB4B43B7-A473-CD06-54AE-E93710551968}"/>
              </a:ext>
            </a:extLst>
          </p:cNvPr>
          <p:cNvSpPr>
            <a:spLocks noGrp="1"/>
          </p:cNvSpPr>
          <p:nvPr>
            <p:ph idx="1"/>
          </p:nvPr>
        </p:nvSpPr>
        <p:spPr>
          <a:xfrm>
            <a:off x="838200" y="1825624"/>
            <a:ext cx="10515600" cy="4892675"/>
          </a:xfrm>
        </p:spPr>
        <p:txBody>
          <a:bodyPr>
            <a:normAutofit fontScale="92500" lnSpcReduction="10000"/>
          </a:bodyPr>
          <a:lstStyle/>
          <a:p>
            <a:pPr marL="742950" indent="-742950">
              <a:buFont typeface="+mj-lt"/>
              <a:buAutoNum type="arabicPeriod"/>
            </a:pPr>
            <a:r>
              <a:rPr lang="en-US" dirty="0"/>
              <a:t>A comprehensive evaluation was to be conducted by an expert of the agreed to by school district &amp; parent</a:t>
            </a:r>
          </a:p>
          <a:p>
            <a:pPr marL="742950" indent="-742950">
              <a:buFont typeface="+mj-lt"/>
              <a:buAutoNum type="arabicPeriod"/>
            </a:pPr>
            <a:r>
              <a:rPr lang="en-US" dirty="0"/>
              <a:t>An IEP was to be developed for A.H. by the deadline given by the LHO</a:t>
            </a:r>
          </a:p>
          <a:p>
            <a:pPr marL="742950" indent="-742950">
              <a:buFont typeface="+mj-lt"/>
              <a:buAutoNum type="arabicPeriod"/>
            </a:pPr>
            <a:r>
              <a:rPr lang="en-US" dirty="0"/>
              <a:t>The IEP was to include an appropriate behavior support plan</a:t>
            </a:r>
          </a:p>
          <a:p>
            <a:pPr marL="742950" indent="-742950">
              <a:buFont typeface="+mj-lt"/>
              <a:buAutoNum type="arabicPeriod"/>
            </a:pPr>
            <a:r>
              <a:rPr lang="en-US" dirty="0"/>
              <a:t>IEP was to be developed with the support of a qualified behavior consultant</a:t>
            </a:r>
          </a:p>
          <a:p>
            <a:pPr marL="742950" indent="-742950">
              <a:buFont typeface="+mj-lt"/>
              <a:buAutoNum type="arabicPeriod"/>
            </a:pPr>
            <a:r>
              <a:rPr lang="en-US" dirty="0"/>
              <a:t>Compensatory education was awarded</a:t>
            </a:r>
          </a:p>
          <a:p>
            <a:pPr marL="742950" indent="-742950">
              <a:buFont typeface="+mj-lt"/>
              <a:buAutoNum type="arabicPeriod"/>
            </a:pPr>
            <a:r>
              <a:rPr lang="en-US" dirty="0"/>
              <a:t>Undisclosed attorney’s fees were awarded</a:t>
            </a:r>
          </a:p>
          <a:p>
            <a:pPr marL="742950" indent="-742950">
              <a:buFont typeface="+mj-lt"/>
              <a:buAutoNum type="arabicPeriod"/>
            </a:pPr>
            <a:endParaRPr lang="en-US" dirty="0"/>
          </a:p>
        </p:txBody>
      </p:sp>
    </p:spTree>
    <p:extLst>
      <p:ext uri="{BB962C8B-B14F-4D97-AF65-F5344CB8AC3E}">
        <p14:creationId xmlns:p14="http://schemas.microsoft.com/office/powerpoint/2010/main" val="3831477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510" y="365125"/>
            <a:ext cx="11606980" cy="1325563"/>
          </a:xfrm>
        </p:spPr>
        <p:txBody>
          <a:bodyPr>
            <a:noAutofit/>
          </a:bodyPr>
          <a:lstStyle/>
          <a:p>
            <a:pPr algn="ctr"/>
            <a:r>
              <a:rPr lang="en-US" sz="6000" b="1" dirty="0"/>
              <a:t>DCL on Behavior &amp; the IEP</a:t>
            </a:r>
          </a:p>
        </p:txBody>
      </p:sp>
      <p:sp>
        <p:nvSpPr>
          <p:cNvPr id="3" name="Content Placeholder 2"/>
          <p:cNvSpPr>
            <a:spLocks noGrp="1"/>
          </p:cNvSpPr>
          <p:nvPr>
            <p:ph idx="1"/>
          </p:nvPr>
        </p:nvSpPr>
        <p:spPr>
          <a:xfrm>
            <a:off x="292510" y="1596225"/>
            <a:ext cx="11606980" cy="4351338"/>
          </a:xfrm>
        </p:spPr>
        <p:txBody>
          <a:bodyPr>
            <a:noAutofit/>
          </a:bodyPr>
          <a:lstStyle/>
          <a:p>
            <a:pPr marL="0" indent="0">
              <a:buNone/>
            </a:pPr>
            <a:endParaRPr lang="en-US" sz="4000" dirty="0"/>
          </a:p>
          <a:p>
            <a:r>
              <a:rPr lang="en-US" sz="4000" dirty="0"/>
              <a:t>“Research shows that </a:t>
            </a:r>
            <a:r>
              <a:rPr lang="en-US" sz="4000" b="1" dirty="0">
                <a:solidFill>
                  <a:srgbClr val="C00000"/>
                </a:solidFill>
              </a:rPr>
              <a:t>school-wide, small group, and individual behavioral supports that use proactive and preventative approaches</a:t>
            </a:r>
            <a:r>
              <a:rPr lang="en-US" sz="4000" dirty="0"/>
              <a:t>, address the underlying cause of behavior, and reinforce positive behaviors are associated with increases in academic engagement, academic achievement, and fewer suspensions and dropouts.”</a:t>
            </a:r>
            <a:r>
              <a:rPr lang="en-US" sz="4000" dirty="0">
                <a:effectLst/>
              </a:rPr>
              <a:t> </a:t>
            </a:r>
            <a:endParaRPr lang="en-US" sz="4000" dirty="0"/>
          </a:p>
        </p:txBody>
      </p:sp>
    </p:spTree>
    <p:extLst>
      <p:ext uri="{BB962C8B-B14F-4D97-AF65-F5344CB8AC3E}">
        <p14:creationId xmlns:p14="http://schemas.microsoft.com/office/powerpoint/2010/main" val="784215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365125"/>
            <a:ext cx="11054442" cy="1325563"/>
          </a:xfrm>
        </p:spPr>
        <p:txBody>
          <a:bodyPr>
            <a:noAutofit/>
          </a:bodyPr>
          <a:lstStyle/>
          <a:p>
            <a:pPr algn="ctr"/>
            <a:r>
              <a:rPr lang="en-US" b="1" dirty="0"/>
              <a:t>DCL on Behavior &amp; the IEP</a:t>
            </a:r>
            <a:endParaRPr lang="en-US" dirty="0"/>
          </a:p>
        </p:txBody>
      </p:sp>
      <p:sp>
        <p:nvSpPr>
          <p:cNvPr id="3" name="Content Placeholder 2"/>
          <p:cNvSpPr>
            <a:spLocks noGrp="1"/>
          </p:cNvSpPr>
          <p:nvPr>
            <p:ph idx="1"/>
          </p:nvPr>
        </p:nvSpPr>
        <p:spPr>
          <a:xfrm>
            <a:off x="838200" y="2149584"/>
            <a:ext cx="10515600" cy="4351338"/>
          </a:xfrm>
        </p:spPr>
        <p:txBody>
          <a:bodyPr>
            <a:normAutofit lnSpcReduction="10000"/>
          </a:bodyPr>
          <a:lstStyle/>
          <a:p>
            <a:pPr marL="0" indent="0">
              <a:buNone/>
            </a:pPr>
            <a:r>
              <a:rPr lang="en-US" sz="4000" dirty="0"/>
              <a:t>“children are more likely to achieve when they are directly taught predictable and contextually relevant </a:t>
            </a:r>
            <a:r>
              <a:rPr lang="en-US" sz="4000" b="1" dirty="0">
                <a:solidFill>
                  <a:srgbClr val="C00000"/>
                </a:solidFill>
              </a:rPr>
              <a:t>school and classroom routines and expectations</a:t>
            </a:r>
            <a:r>
              <a:rPr lang="en-US" sz="4000" dirty="0">
                <a:solidFill>
                  <a:srgbClr val="C00000"/>
                </a:solidFill>
              </a:rPr>
              <a:t>, </a:t>
            </a:r>
            <a:r>
              <a:rPr lang="en-US" sz="4000" b="1" dirty="0">
                <a:solidFill>
                  <a:srgbClr val="C00000"/>
                </a:solidFill>
              </a:rPr>
              <a:t>acknowledged clearly and consistently </a:t>
            </a:r>
            <a:r>
              <a:rPr lang="en-US" sz="4000" dirty="0"/>
              <a:t>for displaying positive academic and social behavior, </a:t>
            </a:r>
            <a:r>
              <a:rPr lang="en-US" sz="4000" b="1" dirty="0">
                <a:solidFill>
                  <a:srgbClr val="C00000"/>
                </a:solidFill>
              </a:rPr>
              <a:t>consistently prompted </a:t>
            </a:r>
            <a:r>
              <a:rPr lang="en-US" sz="4000" dirty="0"/>
              <a:t>and </a:t>
            </a:r>
            <a:r>
              <a:rPr lang="en-US" sz="4000" b="1" dirty="0">
                <a:solidFill>
                  <a:srgbClr val="C00000"/>
                </a:solidFill>
              </a:rPr>
              <a:t>corrected</a:t>
            </a:r>
            <a:r>
              <a:rPr lang="en-US" sz="4000" dirty="0"/>
              <a:t> when behavior does not meet expectations, and treated by others with respect.” </a:t>
            </a:r>
          </a:p>
          <a:p>
            <a:pPr marL="0" indent="0">
              <a:buNone/>
            </a:pPr>
            <a:endParaRPr lang="en-US" sz="4000" dirty="0"/>
          </a:p>
        </p:txBody>
      </p:sp>
    </p:spTree>
    <p:extLst>
      <p:ext uri="{BB962C8B-B14F-4D97-AF65-F5344CB8AC3E}">
        <p14:creationId xmlns:p14="http://schemas.microsoft.com/office/powerpoint/2010/main" val="18078419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028" y="381454"/>
            <a:ext cx="11625943" cy="1325563"/>
          </a:xfrm>
        </p:spPr>
        <p:txBody>
          <a:bodyPr>
            <a:noAutofit/>
          </a:bodyPr>
          <a:lstStyle/>
          <a:p>
            <a:pPr algn="ctr"/>
            <a:r>
              <a:rPr lang="en-US" b="1" dirty="0"/>
              <a:t>DCL on Behavior &amp; the IEP</a:t>
            </a:r>
            <a:endParaRPr lang="en-US" dirty="0"/>
          </a:p>
        </p:txBody>
      </p:sp>
      <p:sp>
        <p:nvSpPr>
          <p:cNvPr id="3" name="Content Placeholder 2"/>
          <p:cNvSpPr>
            <a:spLocks noGrp="1"/>
          </p:cNvSpPr>
          <p:nvPr>
            <p:ph idx="1"/>
          </p:nvPr>
        </p:nvSpPr>
        <p:spPr>
          <a:xfrm>
            <a:off x="283027" y="1846839"/>
            <a:ext cx="11625943" cy="4351338"/>
          </a:xfrm>
        </p:spPr>
        <p:txBody>
          <a:bodyPr>
            <a:noAutofit/>
          </a:bodyPr>
          <a:lstStyle/>
          <a:p>
            <a:pPr marL="0" indent="0">
              <a:buNone/>
            </a:pPr>
            <a:r>
              <a:rPr lang="en-US" dirty="0"/>
              <a:t>“IEPs should contain behavioral supports supported by evidence—IDEA specifically requires that both special education and related services and supplementary aids and services be based on peer-reviewed research to the extent practicable. As a matter of best practice, we strongly </a:t>
            </a:r>
            <a:r>
              <a:rPr lang="en-US" b="1" dirty="0">
                <a:solidFill>
                  <a:srgbClr val="C00000"/>
                </a:solidFill>
              </a:rPr>
              <a:t>encourage schools </a:t>
            </a:r>
            <a:r>
              <a:rPr lang="en-US" dirty="0"/>
              <a:t>to consider how the implementation of behavioral supports within the IEP </a:t>
            </a:r>
            <a:r>
              <a:rPr lang="en-US" b="1" dirty="0">
                <a:solidFill>
                  <a:srgbClr val="C00000"/>
                </a:solidFill>
              </a:rPr>
              <a:t>could be facilitated through a school-wide, multi-tiered behavioral framework</a:t>
            </a:r>
            <a:r>
              <a:rPr lang="en-US" dirty="0"/>
              <a:t>.” </a:t>
            </a:r>
          </a:p>
          <a:p>
            <a:pPr marL="0" indent="0">
              <a:buNone/>
            </a:pPr>
            <a:endParaRPr lang="en-US" dirty="0"/>
          </a:p>
        </p:txBody>
      </p:sp>
    </p:spTree>
    <p:extLst>
      <p:ext uri="{BB962C8B-B14F-4D97-AF65-F5344CB8AC3E}">
        <p14:creationId xmlns:p14="http://schemas.microsoft.com/office/powerpoint/2010/main" val="1800259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365125"/>
            <a:ext cx="11054442" cy="1325563"/>
          </a:xfrm>
        </p:spPr>
        <p:txBody>
          <a:bodyPr>
            <a:noAutofit/>
          </a:bodyPr>
          <a:lstStyle/>
          <a:p>
            <a:pPr algn="ctr"/>
            <a:r>
              <a:rPr lang="en-US" b="1" dirty="0"/>
              <a:t>DCL on Behavior &amp; the IEP</a:t>
            </a:r>
            <a:endParaRPr lang="en-US" dirty="0"/>
          </a:p>
        </p:txBody>
      </p:sp>
      <p:sp>
        <p:nvSpPr>
          <p:cNvPr id="3" name="Content Placeholder 2"/>
          <p:cNvSpPr>
            <a:spLocks noGrp="1"/>
          </p:cNvSpPr>
          <p:nvPr>
            <p:ph idx="1"/>
          </p:nvPr>
        </p:nvSpPr>
        <p:spPr>
          <a:xfrm>
            <a:off x="838200" y="2021568"/>
            <a:ext cx="10515600" cy="4351338"/>
          </a:xfrm>
        </p:spPr>
        <p:txBody>
          <a:bodyPr>
            <a:normAutofit lnSpcReduction="10000"/>
          </a:bodyPr>
          <a:lstStyle/>
          <a:p>
            <a:pPr marL="0" indent="0">
              <a:buNone/>
            </a:pPr>
            <a:r>
              <a:rPr lang="en-US" sz="4000" dirty="0"/>
              <a:t>“behavioral supports are most effectively organized within a </a:t>
            </a:r>
            <a:r>
              <a:rPr lang="en-US" sz="4000" b="1" dirty="0">
                <a:solidFill>
                  <a:srgbClr val="C00000"/>
                </a:solidFill>
              </a:rPr>
              <a:t>multi-tiered behavioral framework </a:t>
            </a:r>
            <a:r>
              <a:rPr lang="en-US" sz="4000" dirty="0"/>
              <a:t>that provides instruction and </a:t>
            </a:r>
            <a:r>
              <a:rPr lang="en-US" sz="4000" b="1" dirty="0">
                <a:solidFill>
                  <a:srgbClr val="C00000"/>
                </a:solidFill>
              </a:rPr>
              <a:t>clear behavioral expectations for all children</a:t>
            </a:r>
            <a:r>
              <a:rPr lang="en-US" sz="4000" dirty="0"/>
              <a:t>, </a:t>
            </a:r>
            <a:r>
              <a:rPr lang="en-US" sz="4000" b="1" dirty="0">
                <a:solidFill>
                  <a:srgbClr val="C00000"/>
                </a:solidFill>
              </a:rPr>
              <a:t>targeted intervention </a:t>
            </a:r>
            <a:r>
              <a:rPr lang="en-US" sz="4000" dirty="0"/>
              <a:t>for small groups not experiencing success, and </a:t>
            </a:r>
            <a:r>
              <a:rPr lang="en-US" sz="4000" b="1" dirty="0">
                <a:solidFill>
                  <a:srgbClr val="C00000"/>
                </a:solidFill>
              </a:rPr>
              <a:t>individualized supports and services</a:t>
            </a:r>
            <a:r>
              <a:rPr lang="en-US" sz="4000" dirty="0"/>
              <a:t> for those needing the most intensive support” (p.8).</a:t>
            </a:r>
            <a:r>
              <a:rPr lang="en-US" sz="4000" dirty="0">
                <a:effectLst/>
              </a:rPr>
              <a:t> </a:t>
            </a:r>
            <a:endParaRPr lang="en-US" sz="4000" dirty="0"/>
          </a:p>
        </p:txBody>
      </p:sp>
    </p:spTree>
    <p:extLst>
      <p:ext uri="{BB962C8B-B14F-4D97-AF65-F5344CB8AC3E}">
        <p14:creationId xmlns:p14="http://schemas.microsoft.com/office/powerpoint/2010/main" val="106564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95" y="328380"/>
            <a:ext cx="12079705" cy="1325563"/>
          </a:xfrm>
        </p:spPr>
        <p:txBody>
          <a:bodyPr>
            <a:noAutofit/>
          </a:bodyPr>
          <a:lstStyle/>
          <a:p>
            <a:pPr algn="ctr"/>
            <a:r>
              <a:rPr lang="en-US" b="1" dirty="0">
                <a:latin typeface="Times New Roman" charset="0"/>
                <a:ea typeface="Times New Roman" charset="0"/>
                <a:cs typeface="Times New Roman" charset="0"/>
              </a:rPr>
              <a:t>The Importance of Reacting to Data</a:t>
            </a:r>
          </a:p>
        </p:txBody>
      </p:sp>
      <p:sp>
        <p:nvSpPr>
          <p:cNvPr id="3" name="Content Placeholder 2"/>
          <p:cNvSpPr>
            <a:spLocks noGrp="1"/>
          </p:cNvSpPr>
          <p:nvPr>
            <p:ph idx="1"/>
          </p:nvPr>
        </p:nvSpPr>
        <p:spPr>
          <a:xfrm>
            <a:off x="112295" y="2349684"/>
            <a:ext cx="11598441" cy="4090873"/>
          </a:xfrm>
        </p:spPr>
        <p:txBody>
          <a:bodyPr>
            <a:normAutofit lnSpcReduction="10000"/>
          </a:bodyPr>
          <a:lstStyle/>
          <a:p>
            <a:pPr marL="0" indent="0" algn="ctr">
              <a:buNone/>
            </a:pPr>
            <a:r>
              <a:rPr lang="en-US" sz="4800" b="1" dirty="0">
                <a:ea typeface="Times New Roman" charset="0"/>
                <a:cs typeface="Times New Roman" charset="0"/>
              </a:rPr>
              <a:t>“When progress report and other data do not reflect that an annual goal will be met, reconvene the IEP team to determine why, </a:t>
            </a:r>
            <a:r>
              <a:rPr lang="en-US" sz="4800" b="1" dirty="0">
                <a:solidFill>
                  <a:srgbClr val="C00000"/>
                </a:solidFill>
                <a:ea typeface="Times New Roman" charset="0"/>
                <a:cs typeface="Times New Roman" charset="0"/>
              </a:rPr>
              <a:t>make needed instructional changes</a:t>
            </a:r>
            <a:r>
              <a:rPr lang="en-US" sz="4800" b="1" dirty="0">
                <a:ea typeface="Times New Roman" charset="0"/>
                <a:cs typeface="Times New Roman" charset="0"/>
              </a:rPr>
              <a:t>, and continue to collect data”</a:t>
            </a:r>
          </a:p>
          <a:p>
            <a:pPr marL="0" indent="0" algn="ctr">
              <a:buNone/>
            </a:pPr>
            <a:r>
              <a:rPr lang="en-US" sz="4800" b="1" dirty="0">
                <a:ea typeface="Times New Roman" charset="0"/>
                <a:cs typeface="Times New Roman" charset="0"/>
              </a:rPr>
              <a:t>U.S. Department of Education, 2017</a:t>
            </a:r>
          </a:p>
          <a:p>
            <a:pPr marL="0" indent="0">
              <a:buNone/>
            </a:pPr>
            <a:endParaRPr lang="en-US" sz="4800" b="1" dirty="0">
              <a:ea typeface="Times New Roman" charset="0"/>
              <a:cs typeface="Times New Roman" charset="0"/>
            </a:endParaRPr>
          </a:p>
        </p:txBody>
      </p:sp>
    </p:spTree>
    <p:extLst>
      <p:ext uri="{BB962C8B-B14F-4D97-AF65-F5344CB8AC3E}">
        <p14:creationId xmlns:p14="http://schemas.microsoft.com/office/powerpoint/2010/main" val="1474346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72344" cy="5706491"/>
          </a:xfrm>
        </p:spPr>
        <p:txBody>
          <a:bodyPr>
            <a:normAutofit/>
          </a:bodyPr>
          <a:lstStyle/>
          <a:p>
            <a:pPr algn="ctr"/>
            <a:r>
              <a:rPr lang="en-US" sz="6600" b="1" dirty="0">
                <a:latin typeface="Times New Roman" charset="0"/>
                <a:ea typeface="Times New Roman" charset="0"/>
                <a:cs typeface="Times New Roman" charset="0"/>
              </a:rPr>
              <a:t>Developing Behavioral IEPs that meet the </a:t>
            </a:r>
            <a:r>
              <a:rPr lang="en-US" sz="6600" b="1" dirty="0" err="1">
                <a:latin typeface="Times New Roman" charset="0"/>
                <a:ea typeface="Times New Roman" charset="0"/>
                <a:cs typeface="Times New Roman" charset="0"/>
              </a:rPr>
              <a:t>Endrew</a:t>
            </a:r>
            <a:r>
              <a:rPr lang="en-US" sz="6600" b="1" dirty="0">
                <a:latin typeface="Times New Roman" charset="0"/>
                <a:ea typeface="Times New Roman" charset="0"/>
                <a:cs typeface="Times New Roman" charset="0"/>
              </a:rPr>
              <a:t> Standard</a:t>
            </a:r>
          </a:p>
        </p:txBody>
      </p:sp>
    </p:spTree>
    <p:extLst>
      <p:ext uri="{BB962C8B-B14F-4D97-AF65-F5344CB8AC3E}">
        <p14:creationId xmlns:p14="http://schemas.microsoft.com/office/powerpoint/2010/main" val="13774269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9" y="308582"/>
            <a:ext cx="1178396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p>
        </p:txBody>
      </p:sp>
      <p:sp>
        <p:nvSpPr>
          <p:cNvPr id="3" name="Content Placeholder 2"/>
          <p:cNvSpPr>
            <a:spLocks noGrp="1"/>
          </p:cNvSpPr>
          <p:nvPr>
            <p:ph idx="1"/>
          </p:nvPr>
        </p:nvSpPr>
        <p:spPr>
          <a:xfrm>
            <a:off x="358877" y="1962331"/>
            <a:ext cx="11474245" cy="4351338"/>
          </a:xfrm>
        </p:spPr>
        <p:txBody>
          <a:bodyPr>
            <a:noAutofit/>
          </a:bodyPr>
          <a:lstStyle/>
          <a:p>
            <a:pPr marL="742950" indent="-742950">
              <a:buFont typeface="+mj-lt"/>
              <a:buAutoNum type="arabicPeriod"/>
            </a:pPr>
            <a:r>
              <a:rPr lang="en-US" sz="4000" b="1" dirty="0"/>
              <a:t>Implement school-wide PBIS systems in accordance with research and evidence-based practices (e.g., follow the OSEP approved PBS Implementation Blueprints (</a:t>
            </a:r>
            <a:r>
              <a:rPr lang="en-US" sz="4000" b="1" dirty="0">
                <a:hlinkClick r:id="rId3"/>
              </a:rPr>
              <a:t>www.pbis.org/blueprint)</a:t>
            </a:r>
            <a:endParaRPr lang="en-US" sz="4000" b="1" dirty="0"/>
          </a:p>
          <a:p>
            <a:pPr lvl="1"/>
            <a:r>
              <a:rPr lang="en-US" sz="4000" b="1" dirty="0"/>
              <a:t>Ensure that a school’s PBIS system does not inadvertently violate the child find or evaluation requirements of the IDEA</a:t>
            </a:r>
          </a:p>
        </p:txBody>
      </p:sp>
    </p:spTree>
    <p:extLst>
      <p:ext uri="{BB962C8B-B14F-4D97-AF65-F5344CB8AC3E}">
        <p14:creationId xmlns:p14="http://schemas.microsoft.com/office/powerpoint/2010/main" val="14837712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19" y="308582"/>
            <a:ext cx="1178396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p>
        </p:txBody>
      </p:sp>
      <p:sp>
        <p:nvSpPr>
          <p:cNvPr id="3" name="Content Placeholder 2"/>
          <p:cNvSpPr>
            <a:spLocks noGrp="1"/>
          </p:cNvSpPr>
          <p:nvPr>
            <p:ph idx="1"/>
          </p:nvPr>
        </p:nvSpPr>
        <p:spPr>
          <a:xfrm>
            <a:off x="358877" y="1962331"/>
            <a:ext cx="11474245" cy="4351338"/>
          </a:xfrm>
        </p:spPr>
        <p:txBody>
          <a:bodyPr>
            <a:noAutofit/>
          </a:bodyPr>
          <a:lstStyle/>
          <a:p>
            <a:pPr marL="742950" indent="-742950">
              <a:buFont typeface="+mj-lt"/>
              <a:buAutoNum type="arabicPeriod" startAt="2"/>
            </a:pPr>
            <a:r>
              <a:rPr lang="en-US" sz="4000" b="1" dirty="0"/>
              <a:t>Conduct comprehensive individualized assessments that address </a:t>
            </a:r>
            <a:r>
              <a:rPr lang="en-US" sz="4000" b="1" dirty="0">
                <a:solidFill>
                  <a:srgbClr val="FF0000"/>
                </a:solidFill>
              </a:rPr>
              <a:t>all</a:t>
            </a:r>
            <a:r>
              <a:rPr lang="en-US" sz="4000" b="1" dirty="0"/>
              <a:t> of a student’s needs irrespective of disability.</a:t>
            </a:r>
          </a:p>
          <a:p>
            <a:pPr lvl="1"/>
            <a:r>
              <a:rPr lang="en-US" sz="4000" b="1" dirty="0"/>
              <a:t>Ensure that all data is current and relevant to a student’s academic and functional needs</a:t>
            </a:r>
          </a:p>
          <a:p>
            <a:pPr lvl="1"/>
            <a:r>
              <a:rPr lang="en-US" sz="4000" b="1" dirty="0"/>
              <a:t>Base a student’s </a:t>
            </a:r>
            <a:r>
              <a:rPr lang="en-US" sz="4000" b="1" dirty="0">
                <a:solidFill>
                  <a:srgbClr val="FF0000"/>
                </a:solidFill>
              </a:rPr>
              <a:t>present levels of academic &amp; functional performance </a:t>
            </a:r>
            <a:r>
              <a:rPr lang="en-US" sz="4000" b="1" dirty="0"/>
              <a:t>(PLAAFP) statement on this information</a:t>
            </a:r>
          </a:p>
        </p:txBody>
      </p:sp>
    </p:spTree>
    <p:extLst>
      <p:ext uri="{BB962C8B-B14F-4D97-AF65-F5344CB8AC3E}">
        <p14:creationId xmlns:p14="http://schemas.microsoft.com/office/powerpoint/2010/main" val="947769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9" y="328381"/>
            <a:ext cx="1159844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endParaRPr lang="en-US" sz="4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96779" y="2170780"/>
            <a:ext cx="11598441" cy="4150507"/>
          </a:xfrm>
        </p:spPr>
        <p:txBody>
          <a:bodyPr>
            <a:normAutofit/>
          </a:bodyPr>
          <a:lstStyle/>
          <a:p>
            <a:pPr marL="742950" indent="-742950">
              <a:buFont typeface="+mj-lt"/>
              <a:buAutoNum type="arabicPeriod" startAt="3"/>
            </a:pPr>
            <a:r>
              <a:rPr lang="en-US" sz="4000" b="1" dirty="0">
                <a:ea typeface="Times New Roman" charset="0"/>
                <a:cs typeface="Times New Roman" charset="0"/>
              </a:rPr>
              <a:t>Ensure that annual IEP goals are </a:t>
            </a:r>
            <a:r>
              <a:rPr lang="en-US" sz="4000" b="1" dirty="0">
                <a:solidFill>
                  <a:srgbClr val="FF0000"/>
                </a:solidFill>
                <a:ea typeface="Times New Roman" charset="0"/>
                <a:cs typeface="Times New Roman" charset="0"/>
              </a:rPr>
              <a:t>challenging</a:t>
            </a:r>
            <a:r>
              <a:rPr lang="en-US" sz="4000" b="1" dirty="0">
                <a:ea typeface="Times New Roman" charset="0"/>
                <a:cs typeface="Times New Roman" charset="0"/>
              </a:rPr>
              <a:t>, </a:t>
            </a:r>
            <a:r>
              <a:rPr lang="en-US" sz="4000" b="1" dirty="0">
                <a:solidFill>
                  <a:srgbClr val="FF0000"/>
                </a:solidFill>
                <a:ea typeface="Times New Roman" charset="0"/>
                <a:cs typeface="Times New Roman" charset="0"/>
              </a:rPr>
              <a:t>ambitious</a:t>
            </a:r>
            <a:r>
              <a:rPr lang="en-US" sz="4000" b="1" dirty="0">
                <a:ea typeface="Times New Roman" charset="0"/>
                <a:cs typeface="Times New Roman" charset="0"/>
              </a:rPr>
              <a:t>, and </a:t>
            </a:r>
            <a:r>
              <a:rPr lang="en-US" sz="4000" b="1" u="sng" dirty="0">
                <a:solidFill>
                  <a:srgbClr val="FF0000"/>
                </a:solidFill>
                <a:ea typeface="Times New Roman" charset="0"/>
                <a:cs typeface="Times New Roman" charset="0"/>
              </a:rPr>
              <a:t>measurable</a:t>
            </a:r>
            <a:r>
              <a:rPr lang="en-US" sz="4000" b="1" dirty="0">
                <a:ea typeface="Times New Roman" charset="0"/>
                <a:cs typeface="Times New Roman" charset="0"/>
              </a:rPr>
              <a:t>.</a:t>
            </a:r>
          </a:p>
          <a:p>
            <a:pPr lvl="1"/>
            <a:r>
              <a:rPr lang="en-US" sz="4000" b="1" dirty="0">
                <a:ea typeface="Times New Roman" charset="0"/>
                <a:cs typeface="Times New Roman" charset="0"/>
              </a:rPr>
              <a:t>Goals must be based on the needs as based ion the assessment and PLAAFP statements</a:t>
            </a:r>
          </a:p>
        </p:txBody>
      </p:sp>
    </p:spTree>
    <p:extLst>
      <p:ext uri="{BB962C8B-B14F-4D97-AF65-F5344CB8AC3E}">
        <p14:creationId xmlns:p14="http://schemas.microsoft.com/office/powerpoint/2010/main" val="14641899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9" y="328381"/>
            <a:ext cx="1159844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endParaRPr lang="en-US" sz="4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96779" y="2170780"/>
            <a:ext cx="11598441" cy="4150507"/>
          </a:xfrm>
        </p:spPr>
        <p:txBody>
          <a:bodyPr>
            <a:normAutofit/>
          </a:bodyPr>
          <a:lstStyle/>
          <a:p>
            <a:pPr marL="914400" indent="-914400">
              <a:buFont typeface="+mj-lt"/>
              <a:buAutoNum type="arabicPeriod" startAt="4"/>
            </a:pPr>
            <a:r>
              <a:rPr lang="en-US" sz="4000" b="1" dirty="0">
                <a:ea typeface="Times New Roman" charset="0"/>
                <a:cs typeface="Times New Roman" charset="0"/>
              </a:rPr>
              <a:t>Continuously </a:t>
            </a:r>
            <a:r>
              <a:rPr lang="en-US" sz="4000" b="1" u="sng" dirty="0">
                <a:solidFill>
                  <a:srgbClr val="C00000"/>
                </a:solidFill>
                <a:ea typeface="Times New Roman" charset="0"/>
                <a:cs typeface="Times New Roman" charset="0"/>
              </a:rPr>
              <a:t>monitor and measure</a:t>
            </a:r>
            <a:r>
              <a:rPr lang="en-US" sz="4000" b="1" dirty="0">
                <a:solidFill>
                  <a:srgbClr val="C00000"/>
                </a:solidFill>
                <a:ea typeface="Times New Roman" charset="0"/>
                <a:cs typeface="Times New Roman" charset="0"/>
              </a:rPr>
              <a:t> </a:t>
            </a:r>
            <a:r>
              <a:rPr lang="en-US" sz="4000" b="1" dirty="0">
                <a:ea typeface="Times New Roman" charset="0"/>
                <a:cs typeface="Times New Roman" charset="0"/>
              </a:rPr>
              <a:t>a child’s progress on annual goals and maintain specific data to demonstrate that progress has been made.</a:t>
            </a:r>
          </a:p>
          <a:p>
            <a:pPr lvl="2"/>
            <a:r>
              <a:rPr lang="en-US" sz="4000" b="1" dirty="0">
                <a:ea typeface="Times New Roman" charset="0"/>
                <a:cs typeface="Times New Roman" charset="0"/>
              </a:rPr>
              <a:t>Collect meaningful and relevant progress monitoring data</a:t>
            </a:r>
          </a:p>
        </p:txBody>
      </p:sp>
    </p:spTree>
    <p:extLst>
      <p:ext uri="{BB962C8B-B14F-4D97-AF65-F5344CB8AC3E}">
        <p14:creationId xmlns:p14="http://schemas.microsoft.com/office/powerpoint/2010/main" val="1091551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9" y="328381"/>
            <a:ext cx="1159844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endParaRPr lang="en-US" sz="4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96779" y="2170780"/>
            <a:ext cx="11598441" cy="4150507"/>
          </a:xfrm>
        </p:spPr>
        <p:txBody>
          <a:bodyPr>
            <a:normAutofit/>
          </a:bodyPr>
          <a:lstStyle/>
          <a:p>
            <a:pPr marL="742950" indent="-742950">
              <a:buFont typeface="+mj-lt"/>
              <a:buAutoNum type="arabicPeriod" startAt="5"/>
            </a:pPr>
            <a:r>
              <a:rPr lang="en-US" sz="4000" b="1" dirty="0">
                <a:ea typeface="Times New Roman" charset="0"/>
                <a:cs typeface="Times New Roman" charset="0"/>
              </a:rPr>
              <a:t>When progress reports and other data do not reflect that an annual goal will be met, reconvene the IEP team to determine why, make </a:t>
            </a:r>
            <a:r>
              <a:rPr lang="en-US" sz="4000" b="1" dirty="0">
                <a:solidFill>
                  <a:srgbClr val="FF0000"/>
                </a:solidFill>
                <a:ea typeface="Times New Roman" charset="0"/>
                <a:cs typeface="Times New Roman" charset="0"/>
              </a:rPr>
              <a:t>needed instructional changes</a:t>
            </a:r>
            <a:r>
              <a:rPr lang="en-US" sz="4000" b="1" dirty="0">
                <a:ea typeface="Times New Roman" charset="0"/>
                <a:cs typeface="Times New Roman" charset="0"/>
              </a:rPr>
              <a:t>, and continue to collect data</a:t>
            </a:r>
          </a:p>
          <a:p>
            <a:pPr lvl="1"/>
            <a:r>
              <a:rPr lang="en-US" sz="4000" b="1" dirty="0">
                <a:ea typeface="Times New Roman" charset="0"/>
                <a:cs typeface="Times New Roman" charset="0"/>
              </a:rPr>
              <a:t>Data are numbers, not words</a:t>
            </a:r>
          </a:p>
        </p:txBody>
      </p:sp>
    </p:spTree>
    <p:extLst>
      <p:ext uri="{BB962C8B-B14F-4D97-AF65-F5344CB8AC3E}">
        <p14:creationId xmlns:p14="http://schemas.microsoft.com/office/powerpoint/2010/main" val="20819821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79" y="328381"/>
            <a:ext cx="11598441" cy="1325563"/>
          </a:xfrm>
        </p:spPr>
        <p:txBody>
          <a:bodyPr>
            <a:noAutofit/>
          </a:bodyPr>
          <a:lstStyle/>
          <a:p>
            <a:pPr algn="ctr"/>
            <a:r>
              <a:rPr lang="en-US" sz="4800" b="1" dirty="0"/>
              <a:t>Implications of the IDEA, the </a:t>
            </a:r>
            <a:r>
              <a:rPr lang="en-US" sz="4800" b="1" dirty="0" err="1"/>
              <a:t>Endrew</a:t>
            </a:r>
            <a:r>
              <a:rPr lang="en-US" sz="4800" b="1" dirty="0"/>
              <a:t> Decision, and Policy Guidance</a:t>
            </a:r>
            <a:endParaRPr lang="en-US" sz="4800" b="1" dirty="0">
              <a:latin typeface="Times New Roman" charset="0"/>
              <a:ea typeface="Times New Roman" charset="0"/>
              <a:cs typeface="Times New Roman" charset="0"/>
            </a:endParaRPr>
          </a:p>
        </p:txBody>
      </p:sp>
      <p:sp>
        <p:nvSpPr>
          <p:cNvPr id="3" name="Content Placeholder 2"/>
          <p:cNvSpPr>
            <a:spLocks noGrp="1"/>
          </p:cNvSpPr>
          <p:nvPr>
            <p:ph idx="1"/>
          </p:nvPr>
        </p:nvSpPr>
        <p:spPr>
          <a:xfrm>
            <a:off x="296779" y="2170780"/>
            <a:ext cx="11598441" cy="4150507"/>
          </a:xfrm>
        </p:spPr>
        <p:txBody>
          <a:bodyPr>
            <a:normAutofit fontScale="92500" lnSpcReduction="20000"/>
          </a:bodyPr>
          <a:lstStyle/>
          <a:p>
            <a:pPr marL="742950" indent="-742950">
              <a:buFont typeface="+mj-lt"/>
              <a:buAutoNum type="arabicPeriod" startAt="6"/>
            </a:pPr>
            <a:r>
              <a:rPr lang="en-US" sz="4300" b="1" dirty="0">
                <a:ea typeface="Times New Roman" charset="0"/>
                <a:cs typeface="Times New Roman" charset="0"/>
              </a:rPr>
              <a:t>Implement a student’s IEP </a:t>
            </a:r>
            <a:r>
              <a:rPr lang="en-US" sz="4300" b="1" dirty="0">
                <a:solidFill>
                  <a:srgbClr val="FF0000"/>
                </a:solidFill>
                <a:ea typeface="Times New Roman" charset="0"/>
                <a:cs typeface="Times New Roman" charset="0"/>
              </a:rPr>
              <a:t>as developed and written</a:t>
            </a:r>
            <a:r>
              <a:rPr lang="en-US" sz="4300" b="1" dirty="0">
                <a:ea typeface="Times New Roman" charset="0"/>
                <a:cs typeface="Times New Roman" charset="0"/>
              </a:rPr>
              <a:t> by his or her IEP team</a:t>
            </a:r>
          </a:p>
          <a:p>
            <a:pPr lvl="1"/>
            <a:r>
              <a:rPr lang="en-US" sz="3900" b="1" dirty="0"/>
              <a:t>Implementation requirements represent a school districts faithfulness in implementing a student’s IEP</a:t>
            </a:r>
            <a:endParaRPr lang="en-US" sz="3900" b="1" dirty="0">
              <a:ea typeface="Times New Roman" charset="0"/>
              <a:cs typeface="Times New Roman" charset="0"/>
            </a:endParaRPr>
          </a:p>
          <a:p>
            <a:pPr lvl="1"/>
            <a:r>
              <a:rPr lang="en-US" sz="3900" b="1" dirty="0">
                <a:ea typeface="Times New Roman" charset="0"/>
                <a:cs typeface="Times New Roman" charset="0"/>
              </a:rPr>
              <a:t>The services promised in a student’s “IEP is a </a:t>
            </a:r>
            <a:r>
              <a:rPr lang="en-US" sz="3900" b="1" dirty="0">
                <a:solidFill>
                  <a:srgbClr val="C00000"/>
                </a:solidFill>
                <a:ea typeface="Times New Roman" charset="0"/>
                <a:cs typeface="Times New Roman" charset="0"/>
              </a:rPr>
              <a:t>contract</a:t>
            </a:r>
            <a:r>
              <a:rPr lang="en-US" sz="3900" b="1" dirty="0">
                <a:ea typeface="Times New Roman" charset="0"/>
                <a:cs typeface="Times New Roman" charset="0"/>
              </a:rPr>
              <a:t>. It is signed by the child’s parents and the school’s representatives, and thus embodies a binding commitment” (</a:t>
            </a:r>
            <a:r>
              <a:rPr lang="en-US" sz="3900" b="1" i="1" dirty="0">
                <a:ea typeface="Times New Roman" charset="0"/>
                <a:cs typeface="Times New Roman" charset="0"/>
              </a:rPr>
              <a:t>M.C.</a:t>
            </a:r>
            <a:r>
              <a:rPr lang="en-US" sz="3900" b="1" dirty="0">
                <a:ea typeface="Times New Roman" charset="0"/>
                <a:cs typeface="Times New Roman" charset="0"/>
              </a:rPr>
              <a:t> v. </a:t>
            </a:r>
            <a:r>
              <a:rPr lang="en-US" sz="3900" b="1" i="1" dirty="0">
                <a:ea typeface="Times New Roman" charset="0"/>
                <a:cs typeface="Times New Roman" charset="0"/>
              </a:rPr>
              <a:t>Antelope Valley School District</a:t>
            </a:r>
            <a:r>
              <a:rPr lang="en-US" sz="3900" b="1" dirty="0">
                <a:ea typeface="Times New Roman" charset="0"/>
                <a:cs typeface="Times New Roman" charset="0"/>
              </a:rPr>
              <a:t>, 2017)</a:t>
            </a:r>
            <a:endParaRPr lang="en-US" sz="3900" b="1" dirty="0"/>
          </a:p>
          <a:p>
            <a:pPr marL="1200150" lvl="1" indent="-742950">
              <a:buFont typeface="+mj-lt"/>
              <a:buAutoNum type="arabicPeriod" startAt="6"/>
            </a:pPr>
            <a:endParaRPr lang="en-US" sz="4000" b="1" dirty="0">
              <a:ea typeface="Times New Roman" charset="0"/>
              <a:cs typeface="Times New Roman" charset="0"/>
            </a:endParaRPr>
          </a:p>
        </p:txBody>
      </p:sp>
    </p:spTree>
    <p:extLst>
      <p:ext uri="{BB962C8B-B14F-4D97-AF65-F5344CB8AC3E}">
        <p14:creationId xmlns:p14="http://schemas.microsoft.com/office/powerpoint/2010/main" val="15780794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950976" y="3468625"/>
            <a:ext cx="10771632" cy="993775"/>
          </a:xfrm>
        </p:spPr>
        <p:txBody>
          <a:bodyPr>
            <a:normAutofit fontScale="90000"/>
          </a:bodyPr>
          <a:lstStyle/>
          <a:p>
            <a:pPr algn="ctr"/>
            <a:r>
              <a:rPr lang="en-US" altLang="x-none" dirty="0">
                <a:latin typeface="Times New Roman" charset="0"/>
                <a:ea typeface="MS PGothic" charset="-128"/>
              </a:rPr>
              <a:t>“An IEP must aim to enable the child to make progress; the essential function of an IEP is to set out a plan for pursuing academic and functional advancement” </a:t>
            </a:r>
            <a:br>
              <a:rPr lang="en-US" altLang="x-none" dirty="0">
                <a:latin typeface="Times New Roman" charset="0"/>
                <a:ea typeface="MS PGothic" charset="-128"/>
              </a:rPr>
            </a:br>
            <a:br>
              <a:rPr lang="en-US" altLang="x-none" dirty="0">
                <a:latin typeface="Times New Roman" charset="0"/>
                <a:ea typeface="MS PGothic" charset="-128"/>
              </a:rPr>
            </a:br>
            <a:r>
              <a:rPr lang="en-US" altLang="x-none" sz="3600" dirty="0">
                <a:latin typeface="Times New Roman" charset="0"/>
                <a:ea typeface="MS PGothic" charset="-128"/>
              </a:rPr>
              <a:t>(</a:t>
            </a:r>
            <a:r>
              <a:rPr lang="en-US" altLang="x-none" sz="3600" i="1" dirty="0" err="1">
                <a:latin typeface="Times New Roman" charset="0"/>
                <a:ea typeface="MS PGothic" charset="-128"/>
              </a:rPr>
              <a:t>Endrew</a:t>
            </a:r>
            <a:r>
              <a:rPr lang="en-US" altLang="x-none" sz="3600" i="1" dirty="0">
                <a:latin typeface="Times New Roman" charset="0"/>
                <a:ea typeface="MS PGothic" charset="-128"/>
              </a:rPr>
              <a:t> F</a:t>
            </a:r>
            <a:r>
              <a:rPr lang="en-US" altLang="x-none" sz="3600" dirty="0">
                <a:latin typeface="Times New Roman" charset="0"/>
                <a:ea typeface="MS PGothic" charset="-128"/>
              </a:rPr>
              <a:t>. v. </a:t>
            </a:r>
            <a:r>
              <a:rPr lang="en-US" altLang="x-none" sz="3600" i="1" dirty="0">
                <a:latin typeface="Times New Roman" charset="0"/>
                <a:ea typeface="MS PGothic" charset="-128"/>
              </a:rPr>
              <a:t>Douglas County School District</a:t>
            </a:r>
            <a:r>
              <a:rPr lang="en-US" altLang="x-none" sz="3600" dirty="0">
                <a:latin typeface="Times New Roman" charset="0"/>
                <a:ea typeface="MS PGothic" charset="-128"/>
              </a:rPr>
              <a:t>, 2017</a:t>
            </a:r>
            <a:r>
              <a:rPr lang="en-US" altLang="x-none" sz="2800" dirty="0">
                <a:latin typeface="Times New Roman" charset="0"/>
                <a:ea typeface="MS PGothic" charset="-128"/>
              </a:rPr>
              <a:t>) </a:t>
            </a:r>
            <a:br>
              <a:rPr lang="en-US" altLang="x-none" sz="2800" dirty="0">
                <a:latin typeface="Times New Roman" charset="0"/>
                <a:ea typeface="MS PGothic" charset="-128"/>
              </a:rPr>
            </a:br>
            <a:endParaRPr lang="en-US" altLang="x-none" sz="2800" dirty="0">
              <a:latin typeface="Times New Roman" charset="0"/>
              <a:ea typeface="MS PGothic" charset="-128"/>
            </a:endParaRPr>
          </a:p>
        </p:txBody>
      </p:sp>
    </p:spTree>
    <p:extLst>
      <p:ext uri="{BB962C8B-B14F-4D97-AF65-F5344CB8AC3E}">
        <p14:creationId xmlns:p14="http://schemas.microsoft.com/office/powerpoint/2010/main" val="6658691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50BF63-5075-4A89-EE14-8152B2908B4B}"/>
              </a:ext>
            </a:extLst>
          </p:cNvPr>
          <p:cNvSpPr>
            <a:spLocks noGrp="1"/>
          </p:cNvSpPr>
          <p:nvPr>
            <p:ph type="title"/>
          </p:nvPr>
        </p:nvSpPr>
        <p:spPr>
          <a:xfrm>
            <a:off x="466722" y="2369713"/>
            <a:ext cx="3201366" cy="1604639"/>
          </a:xfrm>
        </p:spPr>
        <p:txBody>
          <a:bodyPr anchor="b">
            <a:normAutofit/>
          </a:bodyPr>
          <a:lstStyle/>
          <a:p>
            <a:pPr algn="ctr"/>
            <a:r>
              <a:rPr lang="en-US" sz="4800" dirty="0">
                <a:solidFill>
                  <a:srgbClr val="FFFFFF"/>
                </a:solidFill>
              </a:rPr>
              <a:t>Keys To Compliance</a:t>
            </a:r>
          </a:p>
        </p:txBody>
      </p:sp>
      <p:sp>
        <p:nvSpPr>
          <p:cNvPr id="3" name="Content Placeholder 2">
            <a:extLst>
              <a:ext uri="{FF2B5EF4-FFF2-40B4-BE49-F238E27FC236}">
                <a16:creationId xmlns:a16="http://schemas.microsoft.com/office/drawing/2014/main" id="{57F883DC-3F05-65E2-1086-E32B75094CB4}"/>
              </a:ext>
            </a:extLst>
          </p:cNvPr>
          <p:cNvSpPr>
            <a:spLocks noGrp="1"/>
          </p:cNvSpPr>
          <p:nvPr>
            <p:ph idx="1"/>
          </p:nvPr>
        </p:nvSpPr>
        <p:spPr>
          <a:xfrm>
            <a:off x="4134810" y="193183"/>
            <a:ext cx="7816783" cy="6503831"/>
          </a:xfrm>
        </p:spPr>
        <p:txBody>
          <a:bodyPr anchor="ctr">
            <a:noAutofit/>
          </a:bodyPr>
          <a:lstStyle/>
          <a:p>
            <a:r>
              <a:rPr lang="en-US" sz="3400" dirty="0"/>
              <a:t>Implement a system of positive behavioral interventions supports with all students in a school</a:t>
            </a:r>
          </a:p>
          <a:p>
            <a:r>
              <a:rPr lang="en-US" sz="3400" dirty="0"/>
              <a:t>If a student with disabilities exhibits problem behavior that impedes learning of self or others, address it in the IEP</a:t>
            </a:r>
          </a:p>
          <a:p>
            <a:r>
              <a:rPr lang="en-US" sz="3400" dirty="0"/>
              <a:t>Consider program modifications for special and general education personnel</a:t>
            </a:r>
          </a:p>
          <a:p>
            <a:r>
              <a:rPr lang="en-US" sz="3400" dirty="0"/>
              <a:t>Evaluate the effectiveness of interventions</a:t>
            </a:r>
          </a:p>
          <a:p>
            <a:r>
              <a:rPr lang="en-US" sz="3400" dirty="0"/>
              <a:t>Make changes if a student is not making progress</a:t>
            </a:r>
          </a:p>
        </p:txBody>
      </p:sp>
    </p:spTree>
    <p:extLst>
      <p:ext uri="{BB962C8B-B14F-4D97-AF65-F5344CB8AC3E}">
        <p14:creationId xmlns:p14="http://schemas.microsoft.com/office/powerpoint/2010/main" val="10646839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C0B75-9E57-CA40-5F1C-760AED8EA9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E63069B-8293-D3DF-2939-87EB7AF3FF6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45886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809" y="1182543"/>
            <a:ext cx="10536382" cy="5827857"/>
          </a:xfrm>
        </p:spPr>
        <p:txBody>
          <a:bodyPr>
            <a:noAutofit/>
          </a:bodyPr>
          <a:lstStyle/>
          <a:p>
            <a:pPr algn="ctr"/>
            <a:r>
              <a:rPr lang="en-US" sz="6000" b="1" dirty="0"/>
              <a:t>“A substantive standard not</a:t>
            </a:r>
            <a:br>
              <a:rPr lang="en-US" sz="6000" b="1" dirty="0"/>
            </a:br>
            <a:r>
              <a:rPr lang="en-US" sz="6000" b="1" dirty="0"/>
              <a:t>focused on </a:t>
            </a:r>
            <a:r>
              <a:rPr lang="en-US" sz="6000" b="1" dirty="0">
                <a:solidFill>
                  <a:srgbClr val="C00000"/>
                </a:solidFill>
              </a:rPr>
              <a:t>student progress </a:t>
            </a:r>
            <a:r>
              <a:rPr lang="en-US" sz="6000" b="1" dirty="0"/>
              <a:t>would do little to remedy the pervasive and tragic academic</a:t>
            </a:r>
            <a:br>
              <a:rPr lang="en-US" sz="6000" b="1" dirty="0"/>
            </a:br>
            <a:r>
              <a:rPr lang="en-US" sz="6000" b="1" dirty="0"/>
              <a:t>stagnation that prompted Congress to act”</a:t>
            </a:r>
            <a:br>
              <a:rPr lang="en-US" sz="6000" b="1" dirty="0"/>
            </a:br>
            <a:endParaRPr lang="en-US" sz="6000" b="1" dirty="0"/>
          </a:p>
        </p:txBody>
      </p:sp>
      <p:sp>
        <p:nvSpPr>
          <p:cNvPr id="3" name="TextBox 2"/>
          <p:cNvSpPr txBox="1"/>
          <p:nvPr/>
        </p:nvSpPr>
        <p:spPr>
          <a:xfrm>
            <a:off x="218661" y="6341165"/>
            <a:ext cx="2818785" cy="646331"/>
          </a:xfrm>
          <a:prstGeom prst="rect">
            <a:avLst/>
          </a:prstGeom>
          <a:noFill/>
        </p:spPr>
        <p:txBody>
          <a:bodyPr wrap="none" rtlCol="0">
            <a:spAutoFit/>
          </a:bodyPr>
          <a:lstStyle/>
          <a:p>
            <a:r>
              <a:rPr lang="en-US" sz="3600" dirty="0" err="1">
                <a:latin typeface="Times New Roman" charset="0"/>
                <a:ea typeface="Times New Roman" charset="0"/>
                <a:cs typeface="Times New Roman" charset="0"/>
              </a:rPr>
              <a:t>Endrew</a:t>
            </a:r>
            <a:r>
              <a:rPr lang="en-US" sz="3600" dirty="0">
                <a:latin typeface="Times New Roman" charset="0"/>
                <a:ea typeface="Times New Roman" charset="0"/>
                <a:cs typeface="Times New Roman" charset="0"/>
              </a:rPr>
              <a:t>, P.  11</a:t>
            </a:r>
          </a:p>
        </p:txBody>
      </p:sp>
    </p:spTree>
    <p:extLst>
      <p:ext uri="{BB962C8B-B14F-4D97-AF65-F5344CB8AC3E}">
        <p14:creationId xmlns:p14="http://schemas.microsoft.com/office/powerpoint/2010/main" val="21396018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2545D-25BC-899B-91A5-0022C168FCA6}"/>
              </a:ext>
            </a:extLst>
          </p:cNvPr>
          <p:cNvSpPr>
            <a:spLocks noGrp="1"/>
          </p:cNvSpPr>
          <p:nvPr>
            <p:ph type="title"/>
          </p:nvPr>
        </p:nvSpPr>
        <p:spPr>
          <a:xfrm>
            <a:off x="838200" y="2766218"/>
            <a:ext cx="10515600" cy="1325563"/>
          </a:xfrm>
        </p:spPr>
        <p:txBody>
          <a:bodyPr>
            <a:normAutofit/>
          </a:bodyPr>
          <a:lstStyle/>
          <a:p>
            <a:pPr algn="ctr"/>
            <a:r>
              <a:rPr lang="en-US" sz="8000" dirty="0"/>
              <a:t>General IEP Information</a:t>
            </a:r>
          </a:p>
        </p:txBody>
      </p:sp>
    </p:spTree>
    <p:extLst>
      <p:ext uri="{BB962C8B-B14F-4D97-AF65-F5344CB8AC3E}">
        <p14:creationId xmlns:p14="http://schemas.microsoft.com/office/powerpoint/2010/main" val="18377990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1031748" y="183799"/>
            <a:ext cx="10128504" cy="1143000"/>
          </a:xfrm>
        </p:spPr>
        <p:txBody>
          <a:bodyPr>
            <a:noAutofit/>
          </a:bodyPr>
          <a:lstStyle/>
          <a:p>
            <a:pPr algn="ctr" eaLnBrk="1" hangingPunct="1"/>
            <a:r>
              <a:rPr lang="en-US" altLang="en-US" sz="6000" b="1">
                <a:solidFill>
                  <a:srgbClr val="C00000"/>
                </a:solidFill>
                <a:ea typeface="MS PGothic" charset="-128"/>
              </a:rPr>
              <a:t>The Big Picture</a:t>
            </a:r>
            <a:br>
              <a:rPr lang="en-US" altLang="en-US" sz="6000" b="1">
                <a:solidFill>
                  <a:srgbClr val="C00000"/>
                </a:solidFill>
                <a:ea typeface="MS PGothic" charset="-128"/>
              </a:rPr>
            </a:br>
            <a:r>
              <a:rPr lang="en-US" altLang="en-US" sz="6000" b="1">
                <a:solidFill>
                  <a:srgbClr val="C00000"/>
                </a:solidFill>
                <a:ea typeface="MS PGothic" charset="-128"/>
              </a:rPr>
              <a:t>Substantive Requirements</a:t>
            </a:r>
          </a:p>
        </p:txBody>
      </p:sp>
      <p:sp>
        <p:nvSpPr>
          <p:cNvPr id="43010" name="AutoShape 3"/>
          <p:cNvSpPr>
            <a:spLocks noChangeArrowheads="1"/>
          </p:cNvSpPr>
          <p:nvPr/>
        </p:nvSpPr>
        <p:spPr bwMode="auto">
          <a:xfrm>
            <a:off x="4097339" y="1768476"/>
            <a:ext cx="3963987" cy="2970213"/>
          </a:xfrm>
          <a:prstGeom prst="triangle">
            <a:avLst>
              <a:gd name="adj" fmla="val 50000"/>
            </a:avLst>
          </a:prstGeom>
          <a:solidFill>
            <a:srgbClr val="0000FF"/>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43011" name="AutoShape 4"/>
          <p:cNvSpPr>
            <a:spLocks noChangeArrowheads="1"/>
          </p:cNvSpPr>
          <p:nvPr/>
        </p:nvSpPr>
        <p:spPr bwMode="auto">
          <a:xfrm>
            <a:off x="5927725" y="4587875"/>
            <a:ext cx="304800" cy="304800"/>
          </a:xfrm>
          <a:prstGeom prst="leftArrow">
            <a:avLst>
              <a:gd name="adj1" fmla="val 50000"/>
              <a:gd name="adj2" fmla="val 25000"/>
            </a:avLst>
          </a:prstGeom>
          <a:solidFill>
            <a:srgbClr val="FF0000"/>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43012" name="AutoShape 5"/>
          <p:cNvSpPr>
            <a:spLocks noChangeArrowheads="1"/>
          </p:cNvSpPr>
          <p:nvPr/>
        </p:nvSpPr>
        <p:spPr bwMode="auto">
          <a:xfrm rot="1745378">
            <a:off x="5011739" y="2987675"/>
            <a:ext cx="306387" cy="381000"/>
          </a:xfrm>
          <a:prstGeom prst="upArrow">
            <a:avLst>
              <a:gd name="adj1" fmla="val 50000"/>
              <a:gd name="adj2" fmla="val 31088"/>
            </a:avLst>
          </a:prstGeom>
          <a:solidFill>
            <a:srgbClr val="FF0000"/>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568326" name="Text Box 6"/>
          <p:cNvSpPr txBox="1">
            <a:spLocks noChangeArrowheads="1"/>
          </p:cNvSpPr>
          <p:nvPr/>
        </p:nvSpPr>
        <p:spPr bwMode="auto">
          <a:xfrm>
            <a:off x="3432653" y="5675619"/>
            <a:ext cx="5293363" cy="1200325"/>
          </a:xfrm>
          <a:prstGeom prst="rect">
            <a:avLst/>
          </a:prstGeom>
          <a:noFill/>
          <a:ln>
            <a:noFill/>
          </a:ln>
        </p:spPr>
        <p:txBody>
          <a:bodyPr wrap="none" lIns="91435" tIns="45718" rIns="91435" bIns="45718">
            <a:spAutoFit/>
          </a:bodyPr>
          <a:lstStyle>
            <a:lvl1pPr marL="457200" indent="-457200" eaLnBrk="0" hangingPunct="0">
              <a:defRPr sz="4800">
                <a:solidFill>
                  <a:srgbClr val="2F1A14"/>
                </a:solidFill>
                <a:latin typeface="Papyrus" pitchFamily="66" charset="0"/>
                <a:ea typeface="ヒラギノ角ゴ ProN W3" charset="-128"/>
                <a:sym typeface="Papyrus" pitchFamily="66" charset="0"/>
              </a:defRPr>
            </a:lvl1pPr>
            <a:lvl2pPr marL="742950" indent="-285750" eaLnBrk="0" hangingPunct="0">
              <a:defRPr sz="4800">
                <a:solidFill>
                  <a:srgbClr val="2F1A14"/>
                </a:solidFill>
                <a:latin typeface="Papyrus" pitchFamily="66" charset="0"/>
                <a:ea typeface="ヒラギノ角ゴ ProN W3" charset="-128"/>
                <a:sym typeface="Papyrus" pitchFamily="66" charset="0"/>
              </a:defRPr>
            </a:lvl2pPr>
            <a:lvl3pPr marL="1143000" indent="-228600" eaLnBrk="0" hangingPunct="0">
              <a:defRPr sz="4800">
                <a:solidFill>
                  <a:srgbClr val="2F1A14"/>
                </a:solidFill>
                <a:latin typeface="Papyrus" pitchFamily="66" charset="0"/>
                <a:ea typeface="ヒラギノ角ゴ ProN W3" charset="-128"/>
                <a:sym typeface="Papyrus" pitchFamily="66" charset="0"/>
              </a:defRPr>
            </a:lvl3pPr>
            <a:lvl4pPr marL="1600200" indent="-228600" eaLnBrk="0" hangingPunct="0">
              <a:defRPr sz="4800">
                <a:solidFill>
                  <a:srgbClr val="2F1A14"/>
                </a:solidFill>
                <a:latin typeface="Papyrus" pitchFamily="66" charset="0"/>
                <a:ea typeface="ヒラギノ角ゴ ProN W3" charset="-128"/>
                <a:sym typeface="Papyrus" pitchFamily="66" charset="0"/>
              </a:defRPr>
            </a:lvl4pPr>
            <a:lvl5pPr marL="2057400" indent="-228600" eaLnBrk="0" hangingPunct="0">
              <a:defRPr sz="4800">
                <a:solidFill>
                  <a:srgbClr val="2F1A14"/>
                </a:solidFill>
                <a:latin typeface="Papyrus" pitchFamily="66" charset="0"/>
                <a:ea typeface="ヒラギノ角ゴ ProN W3" charset="-128"/>
                <a:sym typeface="Papyrus" pitchFamily="66" charset="0"/>
              </a:defRPr>
            </a:lvl5pPr>
            <a:lvl6pPr marL="25146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6pPr>
            <a:lvl7pPr marL="29718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7pPr>
            <a:lvl8pPr marL="34290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8pPr>
            <a:lvl9pPr marL="38862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9pPr>
          </a:lstStyle>
          <a:p>
            <a:pPr marL="0" indent="0" algn="ctr" eaLnBrk="1" hangingPunct="1">
              <a:defRPr/>
            </a:pPr>
            <a:r>
              <a:rPr lang="en-US" sz="3600" b="1" dirty="0">
                <a:solidFill>
                  <a:schemeClr val="tx1"/>
                </a:solidFill>
                <a:latin typeface="Times New Roman" charset="0"/>
                <a:ea typeface="Times New Roman" charset="0"/>
                <a:cs typeface="Times New Roman" charset="0"/>
              </a:rPr>
              <a:t>Assessment for Eligibility,</a:t>
            </a:r>
          </a:p>
          <a:p>
            <a:pPr marL="0" indent="0" algn="ctr" eaLnBrk="1" hangingPunct="1">
              <a:defRPr/>
            </a:pPr>
            <a:r>
              <a:rPr lang="en-US" sz="3600" b="1" dirty="0">
                <a:solidFill>
                  <a:schemeClr val="tx1"/>
                </a:solidFill>
                <a:latin typeface="Times New Roman" charset="0"/>
                <a:ea typeface="Times New Roman" charset="0"/>
                <a:cs typeface="Times New Roman" charset="0"/>
              </a:rPr>
              <a:t>Impact, and Instruction</a:t>
            </a:r>
          </a:p>
        </p:txBody>
      </p:sp>
      <p:sp>
        <p:nvSpPr>
          <p:cNvPr id="568327" name="Text Box 7"/>
          <p:cNvSpPr txBox="1">
            <a:spLocks noChangeArrowheads="1"/>
          </p:cNvSpPr>
          <p:nvPr/>
        </p:nvSpPr>
        <p:spPr bwMode="auto">
          <a:xfrm>
            <a:off x="917220" y="2337170"/>
            <a:ext cx="3936657" cy="1754322"/>
          </a:xfrm>
          <a:prstGeom prst="rect">
            <a:avLst/>
          </a:prstGeom>
          <a:noFill/>
          <a:ln>
            <a:noFill/>
          </a:ln>
        </p:spPr>
        <p:txBody>
          <a:bodyPr wrap="square" lIns="91435" tIns="45718" rIns="91435" bIns="45718">
            <a:spAutoFit/>
          </a:bodyPr>
          <a:lstStyle>
            <a:lvl1pPr marL="457200" indent="-457200" eaLnBrk="0" hangingPunct="0">
              <a:defRPr sz="4800">
                <a:solidFill>
                  <a:srgbClr val="2F1A14"/>
                </a:solidFill>
                <a:latin typeface="Papyrus" pitchFamily="66" charset="0"/>
                <a:ea typeface="ヒラギノ角ゴ ProN W3" charset="-128"/>
                <a:sym typeface="Papyrus" pitchFamily="66" charset="0"/>
              </a:defRPr>
            </a:lvl1pPr>
            <a:lvl2pPr marL="742950" indent="-285750" eaLnBrk="0" hangingPunct="0">
              <a:defRPr sz="4800">
                <a:solidFill>
                  <a:srgbClr val="2F1A14"/>
                </a:solidFill>
                <a:latin typeface="Papyrus" pitchFamily="66" charset="0"/>
                <a:ea typeface="ヒラギノ角ゴ ProN W3" charset="-128"/>
                <a:sym typeface="Papyrus" pitchFamily="66" charset="0"/>
              </a:defRPr>
            </a:lvl2pPr>
            <a:lvl3pPr marL="1143000" indent="-228600" eaLnBrk="0" hangingPunct="0">
              <a:defRPr sz="4800">
                <a:solidFill>
                  <a:srgbClr val="2F1A14"/>
                </a:solidFill>
                <a:latin typeface="Papyrus" pitchFamily="66" charset="0"/>
                <a:ea typeface="ヒラギノ角ゴ ProN W3" charset="-128"/>
                <a:sym typeface="Papyrus" pitchFamily="66" charset="0"/>
              </a:defRPr>
            </a:lvl3pPr>
            <a:lvl4pPr marL="1600200" indent="-228600" eaLnBrk="0" hangingPunct="0">
              <a:defRPr sz="4800">
                <a:solidFill>
                  <a:srgbClr val="2F1A14"/>
                </a:solidFill>
                <a:latin typeface="Papyrus" pitchFamily="66" charset="0"/>
                <a:ea typeface="ヒラギノ角ゴ ProN W3" charset="-128"/>
                <a:sym typeface="Papyrus" pitchFamily="66" charset="0"/>
              </a:defRPr>
            </a:lvl4pPr>
            <a:lvl5pPr marL="2057400" indent="-228600" eaLnBrk="0" hangingPunct="0">
              <a:defRPr sz="4800">
                <a:solidFill>
                  <a:srgbClr val="2F1A14"/>
                </a:solidFill>
                <a:latin typeface="Papyrus" pitchFamily="66" charset="0"/>
                <a:ea typeface="ヒラギノ角ゴ ProN W3" charset="-128"/>
                <a:sym typeface="Papyrus" pitchFamily="66" charset="0"/>
              </a:defRPr>
            </a:lvl5pPr>
            <a:lvl6pPr marL="25146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6pPr>
            <a:lvl7pPr marL="29718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7pPr>
            <a:lvl8pPr marL="34290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8pPr>
            <a:lvl9pPr marL="38862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9pPr>
          </a:lstStyle>
          <a:p>
            <a:pPr marL="0" indent="0" algn="ctr" eaLnBrk="1" hangingPunct="1">
              <a:defRPr/>
            </a:pPr>
            <a:r>
              <a:rPr lang="en-US" sz="3600" b="1" dirty="0">
                <a:solidFill>
                  <a:schemeClr val="tx1"/>
                </a:solidFill>
                <a:latin typeface="Times New Roman" charset="0"/>
                <a:ea typeface="Times New Roman" charset="0"/>
                <a:cs typeface="Times New Roman" charset="0"/>
              </a:rPr>
              <a:t>Develop the IEP</a:t>
            </a:r>
          </a:p>
          <a:p>
            <a:pPr marL="0" indent="0" algn="ctr" eaLnBrk="1" hangingPunct="1">
              <a:defRPr/>
            </a:pPr>
            <a:r>
              <a:rPr lang="en-US" sz="3600" b="1" dirty="0">
                <a:solidFill>
                  <a:schemeClr val="tx1"/>
                </a:solidFill>
                <a:latin typeface="Times New Roman" charset="0"/>
                <a:ea typeface="Times New Roman" charset="0"/>
                <a:cs typeface="Times New Roman" charset="0"/>
              </a:rPr>
              <a:t>Deliver Services</a:t>
            </a:r>
          </a:p>
          <a:p>
            <a:pPr algn="ctr" eaLnBrk="1" hangingPunct="1">
              <a:defRPr/>
            </a:pPr>
            <a:r>
              <a:rPr lang="en-US" sz="3600" b="1" i="1" dirty="0">
                <a:solidFill>
                  <a:srgbClr val="C00000"/>
                </a:solidFill>
                <a:latin typeface="Times New Roman" charset="0"/>
                <a:ea typeface="Times New Roman" charset="0"/>
                <a:cs typeface="Times New Roman" charset="0"/>
              </a:rPr>
              <a:t>  </a:t>
            </a:r>
          </a:p>
        </p:txBody>
      </p:sp>
      <p:sp>
        <p:nvSpPr>
          <p:cNvPr id="43015" name="AutoShape 8"/>
          <p:cNvSpPr>
            <a:spLocks noChangeArrowheads="1"/>
          </p:cNvSpPr>
          <p:nvPr/>
        </p:nvSpPr>
        <p:spPr bwMode="auto">
          <a:xfrm rot="8463116">
            <a:off x="6842125" y="2987675"/>
            <a:ext cx="304800" cy="381000"/>
          </a:xfrm>
          <a:prstGeom prst="upArrow">
            <a:avLst>
              <a:gd name="adj1" fmla="val 50000"/>
              <a:gd name="adj2" fmla="val 31250"/>
            </a:avLst>
          </a:prstGeom>
          <a:solidFill>
            <a:srgbClr val="FF0000"/>
          </a:solidFill>
          <a:ln w="9525">
            <a:solidFill>
              <a:schemeClr val="tx1"/>
            </a:solidFill>
            <a:miter lim="800000"/>
            <a:headEnd/>
            <a:tailEnd/>
          </a:ln>
        </p:spPr>
        <p:txBody>
          <a:bodyPr rot="10800000"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b="1">
              <a:latin typeface="Times" charset="0"/>
            </a:endParaRPr>
          </a:p>
        </p:txBody>
      </p:sp>
      <p:sp>
        <p:nvSpPr>
          <p:cNvPr id="568329" name="Text Box 9"/>
          <p:cNvSpPr txBox="1">
            <a:spLocks noChangeArrowheads="1"/>
          </p:cNvSpPr>
          <p:nvPr/>
        </p:nvSpPr>
        <p:spPr bwMode="auto">
          <a:xfrm>
            <a:off x="6964915" y="2344901"/>
            <a:ext cx="4922482" cy="175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r>
              <a:rPr lang="en-US" altLang="en-US" sz="3600" b="1" dirty="0">
                <a:latin typeface="Times New Roman" charset="0"/>
                <a:ea typeface="Times New Roman" charset="0"/>
                <a:cs typeface="Times New Roman" charset="0"/>
                <a:sym typeface="Papyrus" charset="0"/>
              </a:rPr>
              <a:t>Formative Evaluation</a:t>
            </a:r>
          </a:p>
          <a:p>
            <a:pPr algn="ctr" eaLnBrk="1" hangingPunct="1">
              <a:spcBef>
                <a:spcPct val="0"/>
              </a:spcBef>
              <a:buFontTx/>
              <a:buNone/>
            </a:pPr>
            <a:r>
              <a:rPr lang="en-US" altLang="en-US" sz="3600" b="1" dirty="0">
                <a:latin typeface="Times New Roman" charset="0"/>
                <a:ea typeface="Times New Roman" charset="0"/>
                <a:cs typeface="Times New Roman" charset="0"/>
                <a:sym typeface="Papyrus" charset="0"/>
              </a:rPr>
              <a:t>Program Revision</a:t>
            </a:r>
          </a:p>
          <a:p>
            <a:pPr algn="ctr" eaLnBrk="1" hangingPunct="1">
              <a:spcBef>
                <a:spcPct val="0"/>
              </a:spcBef>
              <a:buFontTx/>
              <a:buNone/>
            </a:pPr>
            <a:endParaRPr lang="en-US" altLang="en-US" sz="3600" b="1" dirty="0">
              <a:latin typeface="Times New Roman" charset="0"/>
              <a:ea typeface="Times New Roman" charset="0"/>
              <a:cs typeface="Times New Roman" charset="0"/>
              <a:sym typeface="Papyrus" charset="0"/>
            </a:endParaRPr>
          </a:p>
        </p:txBody>
      </p:sp>
      <p:sp>
        <p:nvSpPr>
          <p:cNvPr id="568330" name="Text Box 10"/>
          <p:cNvSpPr txBox="1">
            <a:spLocks noChangeArrowheads="1"/>
          </p:cNvSpPr>
          <p:nvPr/>
        </p:nvSpPr>
        <p:spPr bwMode="auto">
          <a:xfrm>
            <a:off x="3432653" y="5003252"/>
            <a:ext cx="5177947" cy="646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marL="514350" indent="-514350">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AutoNum type="arabicPeriod"/>
            </a:pPr>
            <a:r>
              <a:rPr lang="en-US" altLang="en-US" sz="3600" b="1" dirty="0">
                <a:latin typeface="Times New Roman" charset="0"/>
                <a:ea typeface="Times New Roman" charset="0"/>
                <a:cs typeface="Times New Roman" charset="0"/>
                <a:sym typeface="Papyrus" charset="0"/>
              </a:rPr>
              <a:t>Assessment</a:t>
            </a:r>
          </a:p>
        </p:txBody>
      </p:sp>
      <p:sp>
        <p:nvSpPr>
          <p:cNvPr id="568331" name="Text Box 11"/>
          <p:cNvSpPr txBox="1">
            <a:spLocks noChangeArrowheads="1"/>
          </p:cNvSpPr>
          <p:nvPr/>
        </p:nvSpPr>
        <p:spPr bwMode="auto">
          <a:xfrm>
            <a:off x="868007" y="1749443"/>
            <a:ext cx="3985870" cy="646327"/>
          </a:xfrm>
          <a:prstGeom prst="rect">
            <a:avLst/>
          </a:prstGeom>
          <a:noFill/>
          <a:ln>
            <a:noFill/>
          </a:ln>
        </p:spPr>
        <p:txBody>
          <a:bodyPr wrap="square" lIns="91435" tIns="45718" rIns="91435" bIns="45718">
            <a:spAutoFit/>
          </a:bodyPr>
          <a:lstStyle>
            <a:lvl1pPr eaLnBrk="0" hangingPunct="0">
              <a:defRPr sz="4800">
                <a:solidFill>
                  <a:srgbClr val="2F1A14"/>
                </a:solidFill>
                <a:latin typeface="Papyrus" pitchFamily="66" charset="0"/>
                <a:ea typeface="ヒラギノ角ゴ ProN W3" charset="-128"/>
                <a:sym typeface="Papyrus" pitchFamily="66" charset="0"/>
              </a:defRPr>
            </a:lvl1pPr>
            <a:lvl2pPr marL="742950" indent="-285750" eaLnBrk="0" hangingPunct="0">
              <a:defRPr sz="4800">
                <a:solidFill>
                  <a:srgbClr val="2F1A14"/>
                </a:solidFill>
                <a:latin typeface="Papyrus" pitchFamily="66" charset="0"/>
                <a:ea typeface="ヒラギノ角ゴ ProN W3" charset="-128"/>
                <a:sym typeface="Papyrus" pitchFamily="66" charset="0"/>
              </a:defRPr>
            </a:lvl2pPr>
            <a:lvl3pPr marL="1143000" indent="-228600" eaLnBrk="0" hangingPunct="0">
              <a:defRPr sz="4800">
                <a:solidFill>
                  <a:srgbClr val="2F1A14"/>
                </a:solidFill>
                <a:latin typeface="Papyrus" pitchFamily="66" charset="0"/>
                <a:ea typeface="ヒラギノ角ゴ ProN W3" charset="-128"/>
                <a:sym typeface="Papyrus" pitchFamily="66" charset="0"/>
              </a:defRPr>
            </a:lvl3pPr>
            <a:lvl4pPr marL="1600200" indent="-228600" eaLnBrk="0" hangingPunct="0">
              <a:defRPr sz="4800">
                <a:solidFill>
                  <a:srgbClr val="2F1A14"/>
                </a:solidFill>
                <a:latin typeface="Papyrus" pitchFamily="66" charset="0"/>
                <a:ea typeface="ヒラギノ角ゴ ProN W3" charset="-128"/>
                <a:sym typeface="Papyrus" pitchFamily="66" charset="0"/>
              </a:defRPr>
            </a:lvl4pPr>
            <a:lvl5pPr marL="2057400" indent="-228600" eaLnBrk="0" hangingPunct="0">
              <a:defRPr sz="4800">
                <a:solidFill>
                  <a:srgbClr val="2F1A14"/>
                </a:solidFill>
                <a:latin typeface="Papyrus" pitchFamily="66" charset="0"/>
                <a:ea typeface="ヒラギノ角ゴ ProN W3" charset="-128"/>
                <a:sym typeface="Papyrus" pitchFamily="66" charset="0"/>
              </a:defRPr>
            </a:lvl5pPr>
            <a:lvl6pPr marL="25146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6pPr>
            <a:lvl7pPr marL="29718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7pPr>
            <a:lvl8pPr marL="34290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8pPr>
            <a:lvl9pPr marL="38862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9pPr>
          </a:lstStyle>
          <a:p>
            <a:pPr algn="ctr" eaLnBrk="1" hangingPunct="1">
              <a:defRPr/>
            </a:pPr>
            <a:r>
              <a:rPr lang="en-US" sz="3600" b="1" dirty="0">
                <a:solidFill>
                  <a:schemeClr val="tx1"/>
                </a:solidFill>
                <a:latin typeface="Times New Roman" charset="0"/>
                <a:ea typeface="Times New Roman" charset="0"/>
                <a:cs typeface="Times New Roman" charset="0"/>
              </a:rPr>
              <a:t>2. Programming</a:t>
            </a:r>
          </a:p>
        </p:txBody>
      </p:sp>
      <p:sp>
        <p:nvSpPr>
          <p:cNvPr id="568332" name="Text Box 12"/>
          <p:cNvSpPr txBox="1">
            <a:spLocks noChangeArrowheads="1"/>
          </p:cNvSpPr>
          <p:nvPr/>
        </p:nvSpPr>
        <p:spPr bwMode="auto">
          <a:xfrm>
            <a:off x="6936717" y="1807161"/>
            <a:ext cx="4950680" cy="646327"/>
          </a:xfrm>
          <a:prstGeom prst="rect">
            <a:avLst/>
          </a:prstGeom>
          <a:noFill/>
          <a:ln>
            <a:noFill/>
          </a:ln>
        </p:spPr>
        <p:txBody>
          <a:bodyPr wrap="square" lIns="91435" tIns="45718" rIns="91435" bIns="45718">
            <a:spAutoFit/>
          </a:bodyPr>
          <a:lstStyle>
            <a:lvl1pPr eaLnBrk="0" hangingPunct="0">
              <a:defRPr sz="4800">
                <a:solidFill>
                  <a:srgbClr val="2F1A14"/>
                </a:solidFill>
                <a:latin typeface="Papyrus" pitchFamily="66" charset="0"/>
                <a:ea typeface="ヒラギノ角ゴ ProN W3" charset="-128"/>
                <a:sym typeface="Papyrus" pitchFamily="66" charset="0"/>
              </a:defRPr>
            </a:lvl1pPr>
            <a:lvl2pPr marL="742950" indent="-285750" eaLnBrk="0" hangingPunct="0">
              <a:defRPr sz="4800">
                <a:solidFill>
                  <a:srgbClr val="2F1A14"/>
                </a:solidFill>
                <a:latin typeface="Papyrus" pitchFamily="66" charset="0"/>
                <a:ea typeface="ヒラギノ角ゴ ProN W3" charset="-128"/>
                <a:sym typeface="Papyrus" pitchFamily="66" charset="0"/>
              </a:defRPr>
            </a:lvl2pPr>
            <a:lvl3pPr marL="1143000" indent="-228600" eaLnBrk="0" hangingPunct="0">
              <a:defRPr sz="4800">
                <a:solidFill>
                  <a:srgbClr val="2F1A14"/>
                </a:solidFill>
                <a:latin typeface="Papyrus" pitchFamily="66" charset="0"/>
                <a:ea typeface="ヒラギノ角ゴ ProN W3" charset="-128"/>
                <a:sym typeface="Papyrus" pitchFamily="66" charset="0"/>
              </a:defRPr>
            </a:lvl3pPr>
            <a:lvl4pPr marL="1600200" indent="-228600" eaLnBrk="0" hangingPunct="0">
              <a:defRPr sz="4800">
                <a:solidFill>
                  <a:srgbClr val="2F1A14"/>
                </a:solidFill>
                <a:latin typeface="Papyrus" pitchFamily="66" charset="0"/>
                <a:ea typeface="ヒラギノ角ゴ ProN W3" charset="-128"/>
                <a:sym typeface="Papyrus" pitchFamily="66" charset="0"/>
              </a:defRPr>
            </a:lvl4pPr>
            <a:lvl5pPr marL="2057400" indent="-228600" eaLnBrk="0" hangingPunct="0">
              <a:defRPr sz="4800">
                <a:solidFill>
                  <a:srgbClr val="2F1A14"/>
                </a:solidFill>
                <a:latin typeface="Papyrus" pitchFamily="66" charset="0"/>
                <a:ea typeface="ヒラギノ角ゴ ProN W3" charset="-128"/>
                <a:sym typeface="Papyrus" pitchFamily="66" charset="0"/>
              </a:defRPr>
            </a:lvl5pPr>
            <a:lvl6pPr marL="25146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6pPr>
            <a:lvl7pPr marL="29718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7pPr>
            <a:lvl8pPr marL="34290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8pPr>
            <a:lvl9pPr marL="3886200" indent="-228600" algn="ctr" eaLnBrk="0" fontAlgn="base" hangingPunct="0">
              <a:spcBef>
                <a:spcPct val="0"/>
              </a:spcBef>
              <a:spcAft>
                <a:spcPct val="0"/>
              </a:spcAft>
              <a:defRPr sz="4800">
                <a:solidFill>
                  <a:srgbClr val="2F1A14"/>
                </a:solidFill>
                <a:latin typeface="Papyrus" pitchFamily="66" charset="0"/>
                <a:ea typeface="ヒラギノ角ゴ ProN W3" charset="-128"/>
                <a:sym typeface="Papyrus" pitchFamily="66" charset="0"/>
              </a:defRPr>
            </a:lvl9pPr>
          </a:lstStyle>
          <a:p>
            <a:pPr algn="ctr" eaLnBrk="1" hangingPunct="1">
              <a:defRPr/>
            </a:pPr>
            <a:r>
              <a:rPr lang="en-US" sz="3600" b="1" dirty="0">
                <a:solidFill>
                  <a:schemeClr val="tx1"/>
                </a:solidFill>
                <a:latin typeface="Times New Roman" charset="0"/>
                <a:ea typeface="Times New Roman" charset="0"/>
                <a:cs typeface="Times New Roman" charset="0"/>
              </a:rPr>
              <a:t>3. Monitoring Progress</a:t>
            </a:r>
          </a:p>
        </p:txBody>
      </p:sp>
    </p:spTree>
    <p:custDataLst>
      <p:tags r:id="rId1"/>
    </p:custDataLst>
    <p:extLst>
      <p:ext uri="{BB962C8B-B14F-4D97-AF65-F5344CB8AC3E}">
        <p14:creationId xmlns:p14="http://schemas.microsoft.com/office/powerpoint/2010/main" val="1129800088"/>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title"/>
          </p:nvPr>
        </p:nvSpPr>
        <p:spPr>
          <a:xfrm>
            <a:off x="749808" y="430322"/>
            <a:ext cx="10917936" cy="990600"/>
          </a:xfrm>
        </p:spPr>
        <p:txBody>
          <a:bodyPr>
            <a:noAutofit/>
          </a:bodyPr>
          <a:lstStyle/>
          <a:p>
            <a:pPr algn="ctr" eaLnBrk="1" hangingPunct="1">
              <a:defRPr/>
            </a:pPr>
            <a:r>
              <a:rPr lang="en-US" altLang="x-none" sz="7200"/>
              <a:t>The Four IEP Questions</a:t>
            </a:r>
          </a:p>
        </p:txBody>
      </p:sp>
      <p:sp>
        <p:nvSpPr>
          <p:cNvPr id="696323" name="Rectangle 3"/>
          <p:cNvSpPr>
            <a:spLocks noGrp="1" noChangeArrowheads="1"/>
          </p:cNvSpPr>
          <p:nvPr>
            <p:ph type="body" idx="1"/>
          </p:nvPr>
        </p:nvSpPr>
        <p:spPr>
          <a:xfrm>
            <a:off x="749808" y="1870364"/>
            <a:ext cx="10917936" cy="4800600"/>
          </a:xfrm>
        </p:spPr>
        <p:txBody>
          <a:bodyPr>
            <a:noAutofit/>
          </a:bodyPr>
          <a:lstStyle/>
          <a:p>
            <a:pPr marL="609600" indent="-609600">
              <a:buFont typeface="Times" charset="0"/>
              <a:buAutoNum type="arabicParenR"/>
              <a:defRPr/>
            </a:pPr>
            <a:r>
              <a:rPr lang="en-US" altLang="x-none" dirty="0"/>
              <a:t>What are the student’s unique educational needs that must be considered in developing the individualized program?</a:t>
            </a:r>
          </a:p>
          <a:p>
            <a:pPr marL="609600" indent="-609600">
              <a:buFont typeface="Times" charset="0"/>
              <a:buAutoNum type="arabicParenR"/>
              <a:defRPr/>
            </a:pPr>
            <a:r>
              <a:rPr lang="en-US" altLang="x-none" dirty="0"/>
              <a:t>What goals &amp; objectives will enable the student to achieve meaningful educational benefit?</a:t>
            </a:r>
          </a:p>
          <a:p>
            <a:pPr marL="609600" indent="-609600">
              <a:buFont typeface="Times" charset="0"/>
              <a:buAutoNum type="arabicParenR"/>
              <a:defRPr/>
            </a:pPr>
            <a:r>
              <a:rPr lang="en-US" altLang="x-none" dirty="0"/>
              <a:t>What services will we provide to the student to address each of his or her educational needs?</a:t>
            </a:r>
          </a:p>
          <a:p>
            <a:pPr marL="609600" indent="-609600">
              <a:buFont typeface="Times" charset="0"/>
              <a:buAutoNum type="arabicParenR"/>
              <a:defRPr/>
            </a:pPr>
            <a:r>
              <a:rPr lang="en-US" altLang="x-none" dirty="0"/>
              <a:t>How will we monitor the student’s progress to determine if the instructional program is effective</a:t>
            </a:r>
          </a:p>
        </p:txBody>
      </p:sp>
    </p:spTree>
    <p:extLst>
      <p:ext uri="{BB962C8B-B14F-4D97-AF65-F5344CB8AC3E}">
        <p14:creationId xmlns:p14="http://schemas.microsoft.com/office/powerpoint/2010/main" val="16510441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1928813" y="777241"/>
            <a:ext cx="8001000" cy="638175"/>
          </a:xfrm>
        </p:spPr>
        <p:txBody>
          <a:bodyPr>
            <a:noAutofit/>
          </a:bodyPr>
          <a:lstStyle/>
          <a:p>
            <a:pPr algn="ctr" eaLnBrk="1" hangingPunct="1"/>
            <a:r>
              <a:rPr lang="en-US" altLang="en-US" b="1" dirty="0">
                <a:solidFill>
                  <a:srgbClr val="C00000"/>
                </a:solidFill>
                <a:ea typeface="MS PGothic" charset="-128"/>
              </a:rPr>
              <a:t>1. Assessment</a:t>
            </a:r>
          </a:p>
        </p:txBody>
      </p:sp>
      <p:sp>
        <p:nvSpPr>
          <p:cNvPr id="46082" name="Rectangle 3"/>
          <p:cNvSpPr>
            <a:spLocks noGrp="1" noChangeArrowheads="1"/>
          </p:cNvSpPr>
          <p:nvPr>
            <p:ph idx="1"/>
          </p:nvPr>
        </p:nvSpPr>
        <p:spPr>
          <a:xfrm>
            <a:off x="797814" y="1807051"/>
            <a:ext cx="10596372" cy="4273551"/>
          </a:xfrm>
        </p:spPr>
        <p:txBody>
          <a:bodyPr>
            <a:normAutofit/>
          </a:bodyPr>
          <a:lstStyle/>
          <a:p>
            <a:pPr algn="ctr" eaLnBrk="1" hangingPunct="1">
              <a:lnSpc>
                <a:spcPct val="90000"/>
              </a:lnSpc>
            </a:pPr>
            <a:r>
              <a:rPr lang="en-US" altLang="en-US" b="1" dirty="0">
                <a:solidFill>
                  <a:srgbClr val="C00000"/>
                </a:solidFill>
                <a:ea typeface="MS PGothic" charset="-128"/>
              </a:rPr>
              <a:t>Who</a:t>
            </a:r>
            <a:r>
              <a:rPr lang="en-US" altLang="en-US" b="1" dirty="0">
                <a:ea typeface="MS PGothic" charset="-128"/>
              </a:rPr>
              <a:t> should receive special education services</a:t>
            </a:r>
          </a:p>
          <a:p>
            <a:pPr lvl="1" algn="ctr" eaLnBrk="1" hangingPunct="1">
              <a:lnSpc>
                <a:spcPct val="90000"/>
              </a:lnSpc>
            </a:pPr>
            <a:r>
              <a:rPr lang="en-US" altLang="en-US" b="1" dirty="0">
                <a:ea typeface="MS PGothic" charset="-128"/>
              </a:rPr>
              <a:t>Eligibility &amp; classification decisions</a:t>
            </a:r>
          </a:p>
          <a:p>
            <a:pPr algn="ctr" eaLnBrk="1" hangingPunct="1">
              <a:lnSpc>
                <a:spcPct val="90000"/>
              </a:lnSpc>
            </a:pPr>
            <a:r>
              <a:rPr lang="en-US" altLang="en-US" b="1" dirty="0">
                <a:solidFill>
                  <a:srgbClr val="C00000"/>
                </a:solidFill>
                <a:ea typeface="MS PGothic" charset="-128"/>
              </a:rPr>
              <a:t>What</a:t>
            </a:r>
            <a:r>
              <a:rPr lang="en-US" altLang="en-US" b="1" dirty="0">
                <a:ea typeface="MS PGothic" charset="-128"/>
              </a:rPr>
              <a:t> instructional services will be provided</a:t>
            </a:r>
          </a:p>
          <a:p>
            <a:pPr lvl="1" algn="ctr" eaLnBrk="1" hangingPunct="1">
              <a:lnSpc>
                <a:spcPct val="90000"/>
              </a:lnSpc>
            </a:pPr>
            <a:r>
              <a:rPr lang="en-US" altLang="en-US" b="1" dirty="0">
                <a:ea typeface="MS PGothic" charset="-128"/>
              </a:rPr>
              <a:t>Assessment leads directly to instructional programming based on impact</a:t>
            </a:r>
          </a:p>
          <a:p>
            <a:pPr algn="ctr" eaLnBrk="1" hangingPunct="1">
              <a:lnSpc>
                <a:spcPct val="90000"/>
              </a:lnSpc>
            </a:pPr>
            <a:r>
              <a:rPr lang="en-US" altLang="en-US" b="1" dirty="0">
                <a:solidFill>
                  <a:srgbClr val="C00000"/>
                </a:solidFill>
                <a:ea typeface="MS PGothic" charset="-128"/>
              </a:rPr>
              <a:t>How</a:t>
            </a:r>
            <a:r>
              <a:rPr lang="en-US" altLang="en-US" b="1" dirty="0">
                <a:ea typeface="MS PGothic" charset="-128"/>
              </a:rPr>
              <a:t> effective are special education services</a:t>
            </a:r>
          </a:p>
          <a:p>
            <a:pPr lvl="1" algn="ctr" eaLnBrk="1" hangingPunct="1">
              <a:lnSpc>
                <a:spcPct val="90000"/>
              </a:lnSpc>
            </a:pPr>
            <a:r>
              <a:rPr lang="en-US" altLang="en-US" b="1" dirty="0">
                <a:ea typeface="MS PGothic" charset="-128"/>
              </a:rPr>
              <a:t>Monitoring progress</a:t>
            </a:r>
          </a:p>
        </p:txBody>
      </p:sp>
      <p:sp>
        <p:nvSpPr>
          <p:cNvPr id="46083" name="AutoShape 3"/>
          <p:cNvSpPr>
            <a:spLocks noChangeArrowheads="1"/>
          </p:cNvSpPr>
          <p:nvPr/>
        </p:nvSpPr>
        <p:spPr bwMode="auto">
          <a:xfrm>
            <a:off x="8070851" y="5472114"/>
            <a:ext cx="1584325" cy="1004887"/>
          </a:xfrm>
          <a:prstGeom prst="triangle">
            <a:avLst>
              <a:gd name="adj" fmla="val 50000"/>
            </a:avLst>
          </a:prstGeom>
          <a:solidFill>
            <a:srgbClr val="0000FF"/>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46085" name="TextBox 1"/>
          <p:cNvSpPr txBox="1">
            <a:spLocks noChangeArrowheads="1"/>
          </p:cNvSpPr>
          <p:nvPr/>
        </p:nvSpPr>
        <p:spPr bwMode="auto">
          <a:xfrm>
            <a:off x="7796213" y="6472238"/>
            <a:ext cx="2133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x-none" sz="2400">
                <a:latin typeface="Tahoma" charset="0"/>
              </a:rPr>
              <a:t>1. Assessment</a:t>
            </a:r>
          </a:p>
        </p:txBody>
      </p:sp>
    </p:spTree>
    <p:custDataLst>
      <p:tags r:id="rId1"/>
    </p:custDataLst>
    <p:extLst>
      <p:ext uri="{BB962C8B-B14F-4D97-AF65-F5344CB8AC3E}">
        <p14:creationId xmlns:p14="http://schemas.microsoft.com/office/powerpoint/2010/main" val="720728934"/>
      </p:ext>
    </p:extLst>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179832" y="228600"/>
            <a:ext cx="11868912" cy="1524000"/>
          </a:xfrm>
        </p:spPr>
        <p:txBody>
          <a:bodyPr>
            <a:noAutofit/>
          </a:bodyPr>
          <a:lstStyle/>
          <a:p>
            <a:pPr algn="ctr" eaLnBrk="1" hangingPunct="1">
              <a:defRPr/>
            </a:pPr>
            <a:br>
              <a:rPr lang="en-US" altLang="en-US" sz="4800" b="1" dirty="0">
                <a:solidFill>
                  <a:srgbClr val="FF0000"/>
                </a:solidFill>
                <a:effectLst>
                  <a:outerShdw blurRad="38100" dist="38100" dir="2700000" algn="tl">
                    <a:srgbClr val="C0C0C0"/>
                  </a:outerShdw>
                </a:effectLst>
                <a:latin typeface="Tahoma" panose="020B0604030504040204" pitchFamily="34" charset="0"/>
                <a:cs typeface="Times New Roman" panose="02020603050405020304" pitchFamily="18" charset="0"/>
              </a:rPr>
            </a:br>
            <a:br>
              <a:rPr lang="en-US" altLang="en-US" sz="4800" b="1" dirty="0">
                <a:solidFill>
                  <a:srgbClr val="FF0000"/>
                </a:solidFill>
                <a:effectLst>
                  <a:outerShdw blurRad="38100" dist="38100" dir="2700000" algn="tl">
                    <a:srgbClr val="C0C0C0"/>
                  </a:outerShdw>
                </a:effectLst>
                <a:latin typeface="Tahoma" panose="020B0604030504040204" pitchFamily="34" charset="0"/>
                <a:cs typeface="Times New Roman" panose="02020603050405020304" pitchFamily="18" charset="0"/>
              </a:rPr>
            </a:br>
            <a:r>
              <a:rPr lang="en-US" altLang="en-US" sz="4800" b="1" dirty="0">
                <a:solidFill>
                  <a:srgbClr val="C00000"/>
                </a:solidFill>
                <a:cs typeface="Times New Roman" panose="02020603050405020304" pitchFamily="18" charset="0"/>
              </a:rPr>
              <a:t>Present Levels of Academic Achievement and Functional Performance (PLAAFP)</a:t>
            </a:r>
            <a:br>
              <a:rPr lang="en-US" altLang="en-US" sz="4800" b="1" i="1" dirty="0">
                <a:cs typeface="Times New Roman" panose="02020603050405020304" pitchFamily="18" charset="0"/>
              </a:rPr>
            </a:br>
            <a:br>
              <a:rPr lang="en-US" altLang="en-US" sz="4800" b="1" i="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br>
            <a:endParaRPr lang="en-US" altLang="en-US" sz="4800" b="1" i="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48130" name="Content Placeholder 1"/>
          <p:cNvSpPr>
            <a:spLocks noGrp="1"/>
          </p:cNvSpPr>
          <p:nvPr>
            <p:ph idx="1"/>
          </p:nvPr>
        </p:nvSpPr>
        <p:spPr>
          <a:xfrm>
            <a:off x="874776" y="2133600"/>
            <a:ext cx="10479024" cy="4572000"/>
          </a:xfrm>
        </p:spPr>
        <p:txBody>
          <a:bodyPr/>
          <a:lstStyle/>
          <a:p>
            <a:r>
              <a:rPr lang="en-US" altLang="en-US" dirty="0">
                <a:ea typeface="MS PGothic" charset="-128"/>
              </a:rPr>
              <a:t>Based on the full and individualized assessment </a:t>
            </a:r>
          </a:p>
          <a:p>
            <a:r>
              <a:rPr lang="en-US" altLang="en-US" dirty="0">
                <a:ea typeface="MS PGothic" charset="-128"/>
              </a:rPr>
              <a:t>IEP team determines student’</a:t>
            </a:r>
            <a:r>
              <a:rPr lang="en-US" altLang="ja-JP" dirty="0">
                <a:ea typeface="MS PGothic" charset="-128"/>
              </a:rPr>
              <a:t>s unique educational needs</a:t>
            </a:r>
          </a:p>
          <a:p>
            <a:r>
              <a:rPr lang="en-US" altLang="en-US" dirty="0">
                <a:ea typeface="MS PGothic" charset="-128"/>
              </a:rPr>
              <a:t>Explains effects of student’</a:t>
            </a:r>
            <a:r>
              <a:rPr lang="en-US" altLang="ja-JP" dirty="0">
                <a:ea typeface="MS PGothic" charset="-128"/>
              </a:rPr>
              <a:t>s disability on learning and involvement in the general education curriculum</a:t>
            </a:r>
          </a:p>
          <a:p>
            <a:r>
              <a:rPr lang="en-US" altLang="ja-JP" dirty="0">
                <a:ea typeface="MS PGothic" charset="-128"/>
              </a:rPr>
              <a:t>Becomes the baseline to determine student progress</a:t>
            </a:r>
            <a:br>
              <a:rPr lang="en-US" altLang="ja-JP" dirty="0">
                <a:ea typeface="MS PGothic" charset="-128"/>
              </a:rPr>
            </a:br>
            <a:endParaRPr lang="en-US" altLang="en-US" dirty="0">
              <a:ea typeface="MS PGothic" charset="-128"/>
            </a:endParaRPr>
          </a:p>
        </p:txBody>
      </p:sp>
    </p:spTree>
    <p:extLst>
      <p:ext uri="{BB962C8B-B14F-4D97-AF65-F5344CB8AC3E}">
        <p14:creationId xmlns:p14="http://schemas.microsoft.com/office/powerpoint/2010/main" val="189388352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a:xfrm>
            <a:off x="1277112" y="535782"/>
            <a:ext cx="9637776" cy="990079"/>
          </a:xfrm>
        </p:spPr>
        <p:txBody>
          <a:bodyPr>
            <a:normAutofit/>
          </a:bodyPr>
          <a:lstStyle/>
          <a:p>
            <a:pPr eaLnBrk="1" hangingPunct="1"/>
            <a:r>
              <a:rPr lang="en-US" altLang="en-US" sz="4800">
                <a:solidFill>
                  <a:srgbClr val="000000"/>
                </a:solidFill>
                <a:latin typeface="Times New Roman" charset="0"/>
                <a:ea typeface="ＭＳ Ｐゴシック" charset="-128"/>
              </a:rPr>
              <a:t>Appendix C IDEA Regulations (1997)</a:t>
            </a:r>
          </a:p>
        </p:txBody>
      </p:sp>
      <p:sp>
        <p:nvSpPr>
          <p:cNvPr id="105474" name="Rectangle 3"/>
          <p:cNvSpPr>
            <a:spLocks noGrp="1" noChangeArrowheads="1"/>
          </p:cNvSpPr>
          <p:nvPr>
            <p:ph idx="1"/>
          </p:nvPr>
        </p:nvSpPr>
        <p:spPr>
          <a:xfrm>
            <a:off x="1277112" y="1904256"/>
            <a:ext cx="9637776" cy="4191372"/>
          </a:xfrm>
        </p:spPr>
        <p:txBody>
          <a:bodyPr>
            <a:noAutofit/>
          </a:bodyPr>
          <a:lstStyle/>
          <a:p>
            <a:pPr marL="114966" indent="0">
              <a:buNone/>
            </a:pPr>
            <a:r>
              <a:rPr lang="ja-JP" altLang="en-US" dirty="0">
                <a:latin typeface="Times New Roman" charset="0"/>
                <a:ea typeface="Times New Roman" charset="0"/>
                <a:cs typeface="Times New Roman" charset="0"/>
              </a:rPr>
              <a:t>“</a:t>
            </a:r>
            <a:r>
              <a:rPr lang="en-US" altLang="ja-JP" dirty="0">
                <a:latin typeface="Times New Roman" charset="0"/>
                <a:ea typeface="Times New Roman" charset="0"/>
                <a:cs typeface="Times New Roman" charset="0"/>
              </a:rPr>
              <a:t>There should be a direct relationship between the present levels of performance and the other components of the IEP.  Thus, if the statement describes a problem with a child's reading level and points to a deficiency in reading skills, the problem should be addressed under both (a) goals and (b) specific special education and related services provided to the child.</a:t>
            </a:r>
            <a:r>
              <a:rPr lang="ja-JP" altLang="en-US" dirty="0">
                <a:latin typeface="Times New Roman" charset="0"/>
                <a:ea typeface="Times New Roman" charset="0"/>
                <a:cs typeface="Times New Roman" charset="0"/>
              </a:rPr>
              <a:t>”</a:t>
            </a:r>
            <a:r>
              <a:rPr lang="en-US" altLang="ja-JP" dirty="0">
                <a:latin typeface="Times New Roman" charset="0"/>
                <a:ea typeface="Times New Roman" charset="0"/>
                <a:cs typeface="Times New Roman" charset="0"/>
              </a:rPr>
              <a:t> (Question 36)</a:t>
            </a:r>
            <a:endParaRPr lang="en-US" altLang="en-US" dirty="0">
              <a:latin typeface="Times New Roman" charset="0"/>
              <a:ea typeface="Times New Roman" charset="0"/>
              <a:cs typeface="Times New Roman" charset="0"/>
            </a:endParaRPr>
          </a:p>
        </p:txBody>
      </p:sp>
      <p:sp>
        <p:nvSpPr>
          <p:cNvPr id="105475" name="Slide Number Placeholder 5"/>
          <p:cNvSpPr>
            <a:spLocks noGrp="1"/>
          </p:cNvSpPr>
          <p:nvPr>
            <p:ph type="sldNum" sz="quarter" idx="12"/>
          </p:nvPr>
        </p:nvSpPr>
        <p:spPr bwMode="auto">
          <a:xfrm>
            <a:off x="9753824" y="6474024"/>
            <a:ext cx="759023" cy="24779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34" tIns="45717" rIns="91434" bIns="45717" rtlCol="0" anchor="t"/>
          <a:lstStyle>
            <a:lvl1pPr defTabSz="914145">
              <a:spcBef>
                <a:spcPts val="2004"/>
              </a:spcBef>
              <a:buClr>
                <a:srgbClr val="404040"/>
              </a:buClr>
              <a:buFont typeface="Arial" charset="0"/>
              <a:buChar char="•"/>
              <a:defRPr sz="2391">
                <a:solidFill>
                  <a:srgbClr val="404040"/>
                </a:solidFill>
                <a:latin typeface="Calisto MT" charset="0"/>
                <a:ea typeface="ＭＳ Ｐゴシック" charset="-128"/>
              </a:defRPr>
            </a:lvl1pPr>
            <a:lvl2pPr marL="522368" indent="-200911" defTabSz="914145">
              <a:spcBef>
                <a:spcPts val="598"/>
              </a:spcBef>
              <a:buClr>
                <a:srgbClr val="B0BCC1"/>
              </a:buClr>
              <a:buFont typeface="Arial" charset="0"/>
              <a:buChar char="•"/>
              <a:defRPr sz="2180">
                <a:solidFill>
                  <a:srgbClr val="404040"/>
                </a:solidFill>
                <a:latin typeface="Calisto MT" charset="0"/>
                <a:ea typeface="ＭＳ Ｐゴシック" charset="-128"/>
              </a:defRPr>
            </a:lvl2pPr>
            <a:lvl3pPr marL="803643" indent="-160729" defTabSz="914145">
              <a:spcBef>
                <a:spcPts val="598"/>
              </a:spcBef>
              <a:buClr>
                <a:srgbClr val="404040"/>
              </a:buClr>
              <a:buFont typeface="Arial" charset="0"/>
              <a:buChar char="•"/>
              <a:defRPr sz="1969">
                <a:solidFill>
                  <a:srgbClr val="404040"/>
                </a:solidFill>
                <a:latin typeface="Calisto MT" charset="0"/>
                <a:ea typeface="ＭＳ Ｐゴシック" charset="-128"/>
              </a:defRPr>
            </a:lvl3pPr>
            <a:lvl4pPr marL="1125101" indent="-160729" defTabSz="914145">
              <a:spcBef>
                <a:spcPts val="598"/>
              </a:spcBef>
              <a:buClr>
                <a:srgbClr val="B0BCC1"/>
              </a:buClr>
              <a:buFont typeface="Arial" charset="0"/>
              <a:buChar char="•"/>
              <a:defRPr sz="1828">
                <a:solidFill>
                  <a:srgbClr val="404040"/>
                </a:solidFill>
                <a:latin typeface="Calisto MT" charset="0"/>
                <a:ea typeface="ＭＳ Ｐゴシック" charset="-128"/>
              </a:defRPr>
            </a:lvl4pPr>
            <a:lvl5pPr marL="1446558" indent="-160729" defTabSz="914145">
              <a:spcBef>
                <a:spcPts val="598"/>
              </a:spcBef>
              <a:buClr>
                <a:srgbClr val="404040"/>
              </a:buClr>
              <a:buFont typeface="Arial" charset="0"/>
              <a:buChar char="•"/>
              <a:defRPr sz="1828">
                <a:solidFill>
                  <a:srgbClr val="404040"/>
                </a:solidFill>
                <a:latin typeface="Calisto MT" charset="0"/>
                <a:ea typeface="ＭＳ Ｐゴシック" charset="-128"/>
              </a:defRPr>
            </a:lvl5pPr>
            <a:lvl6pPr marL="1768015" indent="-160729" defTabSz="914145" eaLnBrk="0" fontAlgn="base" hangingPunct="0">
              <a:spcBef>
                <a:spcPts val="598"/>
              </a:spcBef>
              <a:spcAft>
                <a:spcPct val="0"/>
              </a:spcAft>
              <a:buClr>
                <a:srgbClr val="404040"/>
              </a:buClr>
              <a:buFont typeface="Arial" charset="0"/>
              <a:buChar char="•"/>
              <a:defRPr sz="1828">
                <a:solidFill>
                  <a:srgbClr val="404040"/>
                </a:solidFill>
                <a:latin typeface="Calisto MT" charset="0"/>
                <a:ea typeface="ＭＳ Ｐゴシック" charset="-128"/>
              </a:defRPr>
            </a:lvl6pPr>
            <a:lvl7pPr marL="2089473" indent="-160729" defTabSz="914145" eaLnBrk="0" fontAlgn="base" hangingPunct="0">
              <a:spcBef>
                <a:spcPts val="598"/>
              </a:spcBef>
              <a:spcAft>
                <a:spcPct val="0"/>
              </a:spcAft>
              <a:buClr>
                <a:srgbClr val="404040"/>
              </a:buClr>
              <a:buFont typeface="Arial" charset="0"/>
              <a:buChar char="•"/>
              <a:defRPr sz="1828">
                <a:solidFill>
                  <a:srgbClr val="404040"/>
                </a:solidFill>
                <a:latin typeface="Calisto MT" charset="0"/>
                <a:ea typeface="ＭＳ Ｐゴシック" charset="-128"/>
              </a:defRPr>
            </a:lvl7pPr>
            <a:lvl8pPr marL="2410930" indent="-160729" defTabSz="914145" eaLnBrk="0" fontAlgn="base" hangingPunct="0">
              <a:spcBef>
                <a:spcPts val="598"/>
              </a:spcBef>
              <a:spcAft>
                <a:spcPct val="0"/>
              </a:spcAft>
              <a:buClr>
                <a:srgbClr val="404040"/>
              </a:buClr>
              <a:buFont typeface="Arial" charset="0"/>
              <a:buChar char="•"/>
              <a:defRPr sz="1828">
                <a:solidFill>
                  <a:srgbClr val="404040"/>
                </a:solidFill>
                <a:latin typeface="Calisto MT" charset="0"/>
                <a:ea typeface="ＭＳ Ｐゴシック" charset="-128"/>
              </a:defRPr>
            </a:lvl8pPr>
            <a:lvl9pPr marL="2732387" indent="-160729" defTabSz="914145" eaLnBrk="0" fontAlgn="base" hangingPunct="0">
              <a:spcBef>
                <a:spcPts val="598"/>
              </a:spcBef>
              <a:spcAft>
                <a:spcPct val="0"/>
              </a:spcAft>
              <a:buClr>
                <a:srgbClr val="404040"/>
              </a:buClr>
              <a:buFont typeface="Arial" charset="0"/>
              <a:buChar char="•"/>
              <a:defRPr sz="1828">
                <a:solidFill>
                  <a:srgbClr val="404040"/>
                </a:solidFill>
                <a:latin typeface="Calisto MT" charset="0"/>
                <a:ea typeface="ＭＳ Ｐゴシック" charset="-128"/>
              </a:defRPr>
            </a:lvl9pPr>
          </a:lstStyle>
          <a:p>
            <a:pPr>
              <a:spcBef>
                <a:spcPct val="0"/>
              </a:spcBef>
              <a:buClrTx/>
              <a:buFontTx/>
              <a:buNone/>
            </a:pPr>
            <a:fld id="{8D62BE46-DB27-C540-ABBA-91A8A587CF44}" type="slidenum">
              <a:rPr lang="en-US" altLang="en-US" sz="1195">
                <a:solidFill>
                  <a:srgbClr val="D38E27"/>
                </a:solidFill>
                <a:latin typeface="Franklin Gothic Book" charset="0"/>
                <a:ea typeface="ヒラギノ角ゴ ProN W3" charset="-128"/>
              </a:rPr>
              <a:pPr>
                <a:spcBef>
                  <a:spcPct val="0"/>
                </a:spcBef>
                <a:buClrTx/>
                <a:buFontTx/>
                <a:buNone/>
              </a:pPr>
              <a:t>45</a:t>
            </a:fld>
            <a:endParaRPr lang="en-US" altLang="en-US" sz="1195">
              <a:solidFill>
                <a:srgbClr val="D38E27"/>
              </a:solidFill>
              <a:latin typeface="Franklin Gothic Book" charset="0"/>
              <a:ea typeface="ヒラギノ角ゴ ProN W3" charset="-128"/>
            </a:endParaRPr>
          </a:p>
        </p:txBody>
      </p:sp>
    </p:spTree>
    <p:custDataLst>
      <p:tags r:id="rId1"/>
    </p:custDataLst>
    <p:extLst>
      <p:ext uri="{BB962C8B-B14F-4D97-AF65-F5344CB8AC3E}">
        <p14:creationId xmlns:p14="http://schemas.microsoft.com/office/powerpoint/2010/main" val="11109335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itle 1"/>
          <p:cNvSpPr>
            <a:spLocks noGrp="1"/>
          </p:cNvSpPr>
          <p:nvPr>
            <p:ph type="title"/>
          </p:nvPr>
        </p:nvSpPr>
        <p:spPr>
          <a:xfrm>
            <a:off x="1294920" y="475488"/>
            <a:ext cx="9603275" cy="1049235"/>
          </a:xfrm>
        </p:spPr>
        <p:txBody>
          <a:bodyPr>
            <a:noAutofit/>
          </a:bodyPr>
          <a:lstStyle/>
          <a:p>
            <a:pPr algn="ctr"/>
            <a:r>
              <a:rPr lang="en-US" altLang="en-US" sz="6600">
                <a:solidFill>
                  <a:schemeClr val="tx1"/>
                </a:solidFill>
                <a:ea typeface="ＭＳ Ｐゴシック" charset="-128"/>
              </a:rPr>
              <a:t>Relationship Between PLAAF &amp; Rest of the IEP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1577717"/>
              </p:ext>
            </p:extLst>
          </p:nvPr>
        </p:nvGraphicFramePr>
        <p:xfrm>
          <a:off x="2423666" y="2133079"/>
          <a:ext cx="7345785" cy="3932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8905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2286000" y="198438"/>
            <a:ext cx="7620000" cy="944562"/>
          </a:xfrm>
        </p:spPr>
        <p:txBody>
          <a:bodyPr>
            <a:noAutofit/>
          </a:bodyPr>
          <a:lstStyle/>
          <a:p>
            <a:pPr algn="ctr" eaLnBrk="1" hangingPunct="1">
              <a:defRPr/>
            </a:pPr>
            <a:r>
              <a:rPr lang="en-US" altLang="en-US" b="1">
                <a:solidFill>
                  <a:srgbClr val="C00000"/>
                </a:solidFill>
              </a:rPr>
              <a:t>PLAAFP</a:t>
            </a:r>
            <a:endParaRPr lang="en-US" altLang="en-US">
              <a:solidFill>
                <a:srgbClr val="FFFFFF"/>
              </a:solidFill>
              <a:effectLst>
                <a:outerShdw blurRad="38100" dist="38100" dir="2700000" algn="tl">
                  <a:srgbClr val="C0C0C0"/>
                </a:outerShdw>
              </a:effectLst>
              <a:latin typeface="Calibri" panose="020F0502020204030204" pitchFamily="34" charset="0"/>
            </a:endParaRPr>
          </a:p>
        </p:txBody>
      </p:sp>
      <p:sp>
        <p:nvSpPr>
          <p:cNvPr id="51202" name="Rectangle 1"/>
          <p:cNvSpPr>
            <a:spLocks noChangeArrowheads="1"/>
          </p:cNvSpPr>
          <p:nvPr/>
        </p:nvSpPr>
        <p:spPr bwMode="auto">
          <a:xfrm>
            <a:off x="896112" y="1143000"/>
            <a:ext cx="10457688"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r>
              <a:rPr lang="en-US" altLang="en-US" sz="3600" dirty="0"/>
              <a:t>Accurate PLAAFP statements </a:t>
            </a:r>
          </a:p>
          <a:p>
            <a:pPr algn="ctr" eaLnBrk="1" hangingPunct="1">
              <a:spcBef>
                <a:spcPct val="0"/>
              </a:spcBef>
              <a:buFontTx/>
              <a:buNone/>
            </a:pPr>
            <a:r>
              <a:rPr lang="en-US" altLang="en-US" sz="3600" dirty="0"/>
              <a:t>provide the starting point or baseline for a student</a:t>
            </a:r>
            <a:r>
              <a:rPr lang="ja-JP" altLang="en-US" sz="3600" dirty="0"/>
              <a:t>’</a:t>
            </a:r>
            <a:r>
              <a:rPr lang="en-US" altLang="ja-JP" sz="3600" dirty="0"/>
              <a:t>s IEP</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0259476"/>
              </p:ext>
            </p:extLst>
          </p:nvPr>
        </p:nvGraphicFramePr>
        <p:xfrm>
          <a:off x="2010156" y="3252789"/>
          <a:ext cx="8229600" cy="2638425"/>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524000">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Identifies Student Need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Impact Statement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Serves as Baseline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Connected to a Goal, Service, or Both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1"/>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2"/>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566016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title"/>
          </p:nvPr>
        </p:nvSpPr>
        <p:spPr>
          <a:xfrm>
            <a:off x="1115568" y="622300"/>
            <a:ext cx="9930384" cy="749300"/>
          </a:xfrm>
        </p:spPr>
        <p:txBody>
          <a:bodyPr vert="horz" lIns="90483" tIns="44448" rIns="90483" bIns="44448" rtlCol="0" anchor="ctr">
            <a:noAutofit/>
          </a:bodyPr>
          <a:lstStyle/>
          <a:p>
            <a:pPr algn="ctr"/>
            <a:r>
              <a:rPr lang="en-US" altLang="en-US" b="1" dirty="0">
                <a:solidFill>
                  <a:srgbClr val="C00000"/>
                </a:solidFill>
                <a:ea typeface="MS PGothic" charset="-128"/>
              </a:rPr>
              <a:t>2. Programming</a:t>
            </a:r>
            <a:endParaRPr lang="en-US" altLang="en-US" b="1" dirty="0">
              <a:solidFill>
                <a:srgbClr val="C00000"/>
              </a:solidFill>
              <a:latin typeface="Calibri" charset="0"/>
              <a:ea typeface="MS PGothic" charset="-128"/>
            </a:endParaRPr>
          </a:p>
        </p:txBody>
      </p:sp>
      <p:sp>
        <p:nvSpPr>
          <p:cNvPr id="57346" name="Rectangle 3"/>
          <p:cNvSpPr>
            <a:spLocks noGrp="1" noChangeArrowheads="1"/>
          </p:cNvSpPr>
          <p:nvPr>
            <p:ph idx="1"/>
          </p:nvPr>
        </p:nvSpPr>
        <p:spPr>
          <a:xfrm>
            <a:off x="1624584" y="1530287"/>
            <a:ext cx="8942832" cy="3276600"/>
          </a:xfrm>
        </p:spPr>
        <p:txBody>
          <a:bodyPr vert="horz" lIns="90483" tIns="44448" rIns="90483" bIns="44448" rtlCol="0">
            <a:noAutofit/>
          </a:bodyPr>
          <a:lstStyle/>
          <a:p>
            <a:pPr algn="ctr" eaLnBrk="1" hangingPunct="1">
              <a:lnSpc>
                <a:spcPct val="90000"/>
              </a:lnSpc>
              <a:buClr>
                <a:schemeClr val="tx1"/>
              </a:buClr>
            </a:pPr>
            <a:r>
              <a:rPr lang="en-US" altLang="en-US" sz="4400" b="1" dirty="0">
                <a:ea typeface="MS PGothic" charset="-128"/>
              </a:rPr>
              <a:t>Annual Goals</a:t>
            </a:r>
          </a:p>
          <a:p>
            <a:pPr algn="ctr" eaLnBrk="1" hangingPunct="1">
              <a:lnSpc>
                <a:spcPct val="90000"/>
              </a:lnSpc>
              <a:buClr>
                <a:schemeClr val="tx1"/>
              </a:buClr>
            </a:pPr>
            <a:r>
              <a:rPr lang="en-US" altLang="en-US" b="1" dirty="0">
                <a:solidFill>
                  <a:srgbClr val="C00000"/>
                </a:solidFill>
                <a:ea typeface="MS PGothic" charset="-128"/>
              </a:rPr>
              <a:t>Ambitious</a:t>
            </a:r>
          </a:p>
          <a:p>
            <a:pPr algn="ctr" eaLnBrk="1" hangingPunct="1">
              <a:lnSpc>
                <a:spcPct val="90000"/>
              </a:lnSpc>
              <a:buClr>
                <a:schemeClr val="tx1"/>
              </a:buClr>
            </a:pPr>
            <a:r>
              <a:rPr lang="en-US" altLang="en-US" b="1" dirty="0">
                <a:solidFill>
                  <a:srgbClr val="C00000"/>
                </a:solidFill>
                <a:ea typeface="MS PGothic" charset="-128"/>
              </a:rPr>
              <a:t>Measurable</a:t>
            </a:r>
            <a:r>
              <a:rPr lang="en-US" altLang="en-US" dirty="0">
                <a:solidFill>
                  <a:srgbClr val="FF111D"/>
                </a:solidFill>
                <a:ea typeface="MS PGothic" charset="-128"/>
              </a:rPr>
              <a:t> </a:t>
            </a:r>
          </a:p>
          <a:p>
            <a:pPr algn="ctr" eaLnBrk="1" hangingPunct="1">
              <a:lnSpc>
                <a:spcPct val="90000"/>
              </a:lnSpc>
              <a:buClr>
                <a:schemeClr val="tx1"/>
              </a:buClr>
            </a:pPr>
            <a:r>
              <a:rPr lang="en-US" altLang="en-US" b="1" dirty="0">
                <a:solidFill>
                  <a:srgbClr val="C00000"/>
                </a:solidFill>
                <a:ea typeface="MS PGothic" charset="-128"/>
              </a:rPr>
              <a:t>Measured</a:t>
            </a:r>
          </a:p>
          <a:p>
            <a:pPr algn="ctr" eaLnBrk="1" hangingPunct="1">
              <a:lnSpc>
                <a:spcPct val="90000"/>
              </a:lnSpc>
              <a:buClr>
                <a:schemeClr val="tx1"/>
              </a:buClr>
            </a:pPr>
            <a:r>
              <a:rPr lang="en-US" altLang="en-US" b="1" dirty="0">
                <a:ea typeface="MS PGothic" charset="-128"/>
              </a:rPr>
              <a:t>Academic &amp; Functional</a:t>
            </a:r>
          </a:p>
          <a:p>
            <a:pPr algn="ctr" eaLnBrk="1" hangingPunct="1">
              <a:lnSpc>
                <a:spcPct val="90000"/>
              </a:lnSpc>
              <a:buClr>
                <a:schemeClr val="tx1"/>
              </a:buClr>
            </a:pPr>
            <a:r>
              <a:rPr lang="en-US" altLang="en-US" b="1" dirty="0">
                <a:ea typeface="MS PGothic" charset="-128"/>
              </a:rPr>
              <a:t>Minimize barriers to accessing the general curriculum</a:t>
            </a:r>
          </a:p>
          <a:p>
            <a:pPr algn="ctr" eaLnBrk="1" hangingPunct="1">
              <a:lnSpc>
                <a:spcPct val="90000"/>
              </a:lnSpc>
              <a:buClr>
                <a:schemeClr val="tx1"/>
              </a:buClr>
            </a:pPr>
            <a:endParaRPr lang="en-US" altLang="en-US" dirty="0">
              <a:ea typeface="MS PGothic" charset="-128"/>
            </a:endParaRPr>
          </a:p>
          <a:p>
            <a:pPr algn="ctr" eaLnBrk="1" hangingPunct="1">
              <a:lnSpc>
                <a:spcPct val="90000"/>
              </a:lnSpc>
              <a:buClr>
                <a:schemeClr val="tx1"/>
              </a:buClr>
              <a:buFont typeface="Wingdings" charset="2"/>
              <a:buChar char="ü"/>
            </a:pPr>
            <a:endParaRPr lang="en-US" altLang="en-US" dirty="0">
              <a:latin typeface="Times New Roman" charset="0"/>
              <a:ea typeface="MS PGothic" charset="-128"/>
            </a:endParaRPr>
          </a:p>
        </p:txBody>
      </p:sp>
      <p:sp>
        <p:nvSpPr>
          <p:cNvPr id="5" name="AutoShape 3"/>
          <p:cNvSpPr>
            <a:spLocks noChangeArrowheads="1"/>
          </p:cNvSpPr>
          <p:nvPr/>
        </p:nvSpPr>
        <p:spPr bwMode="auto">
          <a:xfrm>
            <a:off x="8305800" y="6005512"/>
            <a:ext cx="1447800" cy="852488"/>
          </a:xfrm>
          <a:prstGeom prst="triangle">
            <a:avLst>
              <a:gd name="adj" fmla="val 50000"/>
            </a:avLst>
          </a:prstGeom>
          <a:solidFill>
            <a:srgbClr val="0000FF"/>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6" name="TextBox 1"/>
          <p:cNvSpPr txBox="1">
            <a:spLocks noChangeArrowheads="1"/>
          </p:cNvSpPr>
          <p:nvPr/>
        </p:nvSpPr>
        <p:spPr bwMode="auto">
          <a:xfrm>
            <a:off x="6308725" y="6257926"/>
            <a:ext cx="1997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x-none" sz="2400">
                <a:latin typeface="Tahoma" charset="0"/>
              </a:rPr>
              <a:t>Programming</a:t>
            </a:r>
          </a:p>
        </p:txBody>
      </p:sp>
    </p:spTree>
    <p:custDataLst>
      <p:tags r:id="rId1"/>
    </p:custDataLst>
    <p:extLst>
      <p:ext uri="{BB962C8B-B14F-4D97-AF65-F5344CB8AC3E}">
        <p14:creationId xmlns:p14="http://schemas.microsoft.com/office/powerpoint/2010/main" val="1564084918"/>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1446593" y="170688"/>
            <a:ext cx="9298813" cy="914400"/>
          </a:xfrm>
        </p:spPr>
        <p:txBody>
          <a:bodyPr>
            <a:normAutofit/>
          </a:bodyPr>
          <a:lstStyle/>
          <a:p>
            <a:pPr algn="ctr" eaLnBrk="1" hangingPunct="1"/>
            <a:r>
              <a:rPr lang="en-US" altLang="en-US" sz="4800" b="1" dirty="0">
                <a:solidFill>
                  <a:srgbClr val="C00000"/>
                </a:solidFill>
                <a:ea typeface="MS PGothic" charset="-128"/>
              </a:rPr>
              <a:t>Caution: Unambitious Goals</a:t>
            </a:r>
          </a:p>
        </p:txBody>
      </p:sp>
      <p:sp>
        <p:nvSpPr>
          <p:cNvPr id="111618" name="Rectangle 3"/>
          <p:cNvSpPr>
            <a:spLocks noGrp="1" noChangeArrowheads="1"/>
          </p:cNvSpPr>
          <p:nvPr>
            <p:ph idx="1"/>
          </p:nvPr>
        </p:nvSpPr>
        <p:spPr>
          <a:xfrm>
            <a:off x="3536950" y="1295401"/>
            <a:ext cx="8350250" cy="5426075"/>
          </a:xfrm>
        </p:spPr>
        <p:txBody>
          <a:bodyPr>
            <a:noAutofit/>
          </a:bodyPr>
          <a:lstStyle/>
          <a:p>
            <a:pPr marL="0" indent="0">
              <a:buNone/>
            </a:pPr>
            <a:r>
              <a:rPr lang="ja-JP" altLang="en-US" dirty="0">
                <a:latin typeface="Times New Roman" charset="0"/>
                <a:ea typeface="Times New Roman" charset="0"/>
                <a:cs typeface="Times New Roman" charset="0"/>
              </a:rPr>
              <a:t>“</a:t>
            </a:r>
            <a:r>
              <a:rPr lang="en-US" altLang="ja-JP" dirty="0">
                <a:latin typeface="Times New Roman" charset="0"/>
                <a:ea typeface="Times New Roman" charset="0"/>
                <a:cs typeface="Times New Roman" charset="0"/>
              </a:rPr>
              <a:t>The stated progress on Shannon’s goals in reading and math skills for an entire school year ensured the IEPs inadequacy from it’s inception.  Even if Shannon had met her goals should would continue to fall further behind her peers.  The goals were wholly inadequate.  Florence County School District failed to provide Shannon Carter with a free appropriate public education.”</a:t>
            </a:r>
          </a:p>
          <a:p>
            <a:pPr marL="457200" lvl="1" indent="0">
              <a:buNone/>
            </a:pPr>
            <a:r>
              <a:rPr lang="en-US" altLang="en-US" b="1" i="1" dirty="0">
                <a:latin typeface="Times New Roman" charset="0"/>
                <a:ea typeface="Times New Roman" charset="0"/>
                <a:cs typeface="Times New Roman" charset="0"/>
              </a:rPr>
              <a:t>--Carter v. Florence County Four</a:t>
            </a:r>
            <a:br>
              <a:rPr lang="en-US" altLang="en-US" b="1" i="1" dirty="0">
                <a:solidFill>
                  <a:srgbClr val="000000"/>
                </a:solidFill>
                <a:latin typeface="Times New Roman" charset="0"/>
                <a:ea typeface="Times New Roman" charset="0"/>
                <a:cs typeface="Times New Roman" charset="0"/>
              </a:rPr>
            </a:br>
            <a:r>
              <a:rPr lang="en-US" altLang="en-US" b="1" dirty="0">
                <a:solidFill>
                  <a:srgbClr val="000000"/>
                </a:solidFill>
                <a:latin typeface="Times New Roman" charset="0"/>
                <a:ea typeface="Times New Roman" charset="0"/>
                <a:cs typeface="Times New Roman" charset="0"/>
              </a:rPr>
              <a:t>17 EHLR 452(D. SC. 1991) </a:t>
            </a:r>
          </a:p>
        </p:txBody>
      </p:sp>
      <p:pic>
        <p:nvPicPr>
          <p:cNvPr id="111620" name="Picture 6" descr="C:\Users\Christine Christle\AppData\Local\Microsoft\Windows\Temporary Internet Files\Content.IE5\MPC90TXN\MP90034171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128" y="1828800"/>
            <a:ext cx="2252472" cy="3157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2510808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122" y="193430"/>
            <a:ext cx="11385755" cy="1325563"/>
          </a:xfrm>
        </p:spPr>
        <p:txBody>
          <a:bodyPr>
            <a:noAutofit/>
          </a:bodyPr>
          <a:lstStyle/>
          <a:p>
            <a:pPr algn="ctr"/>
            <a:r>
              <a:rPr lang="en-US" sz="5400" b="1" dirty="0"/>
              <a:t>What Does </a:t>
            </a:r>
            <a:r>
              <a:rPr lang="en-US" sz="5400" b="1" dirty="0" err="1"/>
              <a:t>Endrew</a:t>
            </a:r>
            <a:r>
              <a:rPr lang="en-US" sz="5400" b="1" dirty="0"/>
              <a:t> Mean for Students with Behavior Problems?</a:t>
            </a:r>
          </a:p>
        </p:txBody>
      </p:sp>
      <p:sp>
        <p:nvSpPr>
          <p:cNvPr id="3" name="Content Placeholder 2"/>
          <p:cNvSpPr>
            <a:spLocks noGrp="1"/>
          </p:cNvSpPr>
          <p:nvPr>
            <p:ph idx="1"/>
          </p:nvPr>
        </p:nvSpPr>
        <p:spPr>
          <a:xfrm>
            <a:off x="167148" y="1917518"/>
            <a:ext cx="11857703" cy="4351338"/>
          </a:xfrm>
        </p:spPr>
        <p:txBody>
          <a:bodyPr>
            <a:normAutofit/>
          </a:bodyPr>
          <a:lstStyle/>
          <a:p>
            <a:pPr marL="0" indent="0" algn="ctr">
              <a:buNone/>
            </a:pPr>
            <a:r>
              <a:rPr lang="en-US" sz="4400" b="1" dirty="0"/>
              <a:t> “An IEP must aim to enable the child to make progress; the essential function of an IEP is to set out a plan for pursuing academic and </a:t>
            </a:r>
            <a:r>
              <a:rPr lang="en-US" sz="4400" b="1" u="sng" dirty="0">
                <a:solidFill>
                  <a:srgbClr val="C00000"/>
                </a:solidFill>
              </a:rPr>
              <a:t>functional</a:t>
            </a:r>
            <a:r>
              <a:rPr lang="en-US" sz="4400" b="1" dirty="0">
                <a:solidFill>
                  <a:srgbClr val="C00000"/>
                </a:solidFill>
              </a:rPr>
              <a:t> </a:t>
            </a:r>
            <a:r>
              <a:rPr lang="en-US" sz="4400" b="1" u="sng" dirty="0">
                <a:solidFill>
                  <a:srgbClr val="C00000"/>
                </a:solidFill>
              </a:rPr>
              <a:t>advancement</a:t>
            </a:r>
            <a:r>
              <a:rPr lang="en-US" sz="4400" b="1" dirty="0"/>
              <a:t>. And the degree of progress contemplated by the IEP must be appropriate in light of the child’s circumstances”</a:t>
            </a:r>
          </a:p>
          <a:p>
            <a:pPr marL="0" indent="0" algn="ctr">
              <a:buNone/>
            </a:pPr>
            <a:endParaRPr lang="en-US" sz="4400" b="1" dirty="0"/>
          </a:p>
        </p:txBody>
      </p:sp>
      <p:sp>
        <p:nvSpPr>
          <p:cNvPr id="4" name="TextBox 3"/>
          <p:cNvSpPr txBox="1"/>
          <p:nvPr/>
        </p:nvSpPr>
        <p:spPr>
          <a:xfrm>
            <a:off x="218661" y="6176963"/>
            <a:ext cx="2818785" cy="646331"/>
          </a:xfrm>
          <a:prstGeom prst="rect">
            <a:avLst/>
          </a:prstGeom>
          <a:noFill/>
        </p:spPr>
        <p:txBody>
          <a:bodyPr wrap="none" rtlCol="0">
            <a:spAutoFit/>
          </a:bodyPr>
          <a:lstStyle/>
          <a:p>
            <a:r>
              <a:rPr lang="en-US" sz="3600" dirty="0" err="1">
                <a:latin typeface="Times New Roman" charset="0"/>
                <a:ea typeface="Times New Roman" charset="0"/>
                <a:cs typeface="Times New Roman" charset="0"/>
              </a:rPr>
              <a:t>Endrew</a:t>
            </a:r>
            <a:r>
              <a:rPr lang="en-US" sz="3600" dirty="0">
                <a:latin typeface="Times New Roman" charset="0"/>
                <a:ea typeface="Times New Roman" charset="0"/>
                <a:cs typeface="Times New Roman" charset="0"/>
              </a:rPr>
              <a:t>, P.  11</a:t>
            </a:r>
          </a:p>
        </p:txBody>
      </p:sp>
    </p:spTree>
    <p:extLst>
      <p:ext uri="{BB962C8B-B14F-4D97-AF65-F5344CB8AC3E}">
        <p14:creationId xmlns:p14="http://schemas.microsoft.com/office/powerpoint/2010/main" val="6331831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title"/>
          </p:nvPr>
        </p:nvSpPr>
        <p:spPr>
          <a:xfrm>
            <a:off x="1481328" y="152400"/>
            <a:ext cx="9170797" cy="914400"/>
          </a:xfrm>
        </p:spPr>
        <p:txBody>
          <a:bodyPr>
            <a:normAutofit/>
          </a:bodyPr>
          <a:lstStyle/>
          <a:p>
            <a:pPr algn="ctr" eaLnBrk="1" hangingPunct="1"/>
            <a:r>
              <a:rPr lang="en-US" altLang="en-US" sz="4800" b="1" dirty="0">
                <a:solidFill>
                  <a:srgbClr val="C00000"/>
                </a:solidFill>
                <a:ea typeface="MS PGothic" charset="-128"/>
              </a:rPr>
              <a:t>Caution: Overly General Goals</a:t>
            </a:r>
          </a:p>
        </p:txBody>
      </p:sp>
      <p:sp>
        <p:nvSpPr>
          <p:cNvPr id="112642" name="Rectangle 3"/>
          <p:cNvSpPr>
            <a:spLocks noGrp="1" noChangeArrowheads="1"/>
          </p:cNvSpPr>
          <p:nvPr>
            <p:ph idx="1"/>
          </p:nvPr>
        </p:nvSpPr>
        <p:spPr>
          <a:xfrm>
            <a:off x="3536950" y="1295401"/>
            <a:ext cx="8350250" cy="5178425"/>
          </a:xfrm>
        </p:spPr>
        <p:txBody>
          <a:bodyPr>
            <a:noAutofit/>
          </a:bodyPr>
          <a:lstStyle/>
          <a:p>
            <a:pPr marL="0" indent="0">
              <a:buNone/>
            </a:pP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The student</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s annual goals and objectives in each IEP simply do not contain objective criteria which permit measurement of Student</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s progress. . . . A goal of </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increasing</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 reading comprehension skills or </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improving decoding skills</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 is not a measurable goal . . . . Even if [present levels of performance] were clearly stated, an open-ended statement that the student will </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improve</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 does not meet the requirement . . . for a </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measurable</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 goal</a:t>
            </a:r>
            <a:r>
              <a:rPr lang="ja-JP" altLang="en-US" sz="3200" dirty="0">
                <a:latin typeface="Times New Roman" charset="0"/>
                <a:ea typeface="Times New Roman" charset="0"/>
                <a:cs typeface="Times New Roman" charset="0"/>
              </a:rPr>
              <a:t>”</a:t>
            </a:r>
            <a:r>
              <a:rPr lang="en-US" altLang="ja-JP" sz="3200" dirty="0">
                <a:latin typeface="Times New Roman" charset="0"/>
                <a:ea typeface="Times New Roman" charset="0"/>
                <a:cs typeface="Times New Roman" charset="0"/>
              </a:rPr>
              <a:t> (p.563).</a:t>
            </a:r>
          </a:p>
          <a:p>
            <a:pPr marL="457200" lvl="1" indent="0">
              <a:buNone/>
            </a:pPr>
            <a:r>
              <a:rPr lang="en-US" altLang="en-US" sz="3200" b="1" i="1" dirty="0">
                <a:latin typeface="Times New Roman" charset="0"/>
                <a:ea typeface="Times New Roman" charset="0"/>
                <a:cs typeface="Times New Roman" charset="0"/>
              </a:rPr>
              <a:t>-- </a:t>
            </a:r>
            <a:r>
              <a:rPr lang="en-US" altLang="en-US" sz="3200" b="1" i="1" dirty="0">
                <a:solidFill>
                  <a:srgbClr val="000000"/>
                </a:solidFill>
                <a:latin typeface="Times New Roman" charset="0"/>
                <a:ea typeface="Times New Roman" charset="0"/>
                <a:cs typeface="Times New Roman" charset="0"/>
              </a:rPr>
              <a:t>Rio Rancho Pub. Schools</a:t>
            </a:r>
            <a:br>
              <a:rPr lang="en-US" altLang="en-US" sz="3200" b="1" i="1" dirty="0">
                <a:solidFill>
                  <a:srgbClr val="000000"/>
                </a:solidFill>
                <a:latin typeface="Times New Roman" charset="0"/>
                <a:ea typeface="Times New Roman" charset="0"/>
                <a:cs typeface="Times New Roman" charset="0"/>
              </a:rPr>
            </a:br>
            <a:r>
              <a:rPr lang="en-US" altLang="en-US" sz="3200" b="1" dirty="0">
                <a:solidFill>
                  <a:srgbClr val="000000"/>
                </a:solidFill>
                <a:latin typeface="Times New Roman" charset="0"/>
                <a:ea typeface="Times New Roman" charset="0"/>
                <a:cs typeface="Times New Roman" charset="0"/>
              </a:rPr>
              <a:t>40 IDELR 140 (SEA N.M. 2003) </a:t>
            </a:r>
          </a:p>
          <a:p>
            <a:pPr marL="457200" lvl="1" indent="0"/>
            <a:endParaRPr lang="en-US" altLang="ja-JP" sz="3200" dirty="0">
              <a:latin typeface="Times New Roman" charset="0"/>
              <a:ea typeface="Times New Roman" charset="0"/>
              <a:cs typeface="Times New Roman" charset="0"/>
            </a:endParaRPr>
          </a:p>
          <a:p>
            <a:pPr marL="0" indent="0">
              <a:buNone/>
            </a:pPr>
            <a:endParaRPr lang="en-US" altLang="en-US" sz="3200" dirty="0">
              <a:latin typeface="Times New Roman" charset="0"/>
              <a:ea typeface="Times New Roman" charset="0"/>
              <a:cs typeface="Times New Roman" charset="0"/>
            </a:endParaRPr>
          </a:p>
        </p:txBody>
      </p:sp>
      <p:sp>
        <p:nvSpPr>
          <p:cNvPr id="112643" name="Slide Number Placeholder 5"/>
          <p:cNvSpPr>
            <a:spLocks noGrp="1"/>
          </p:cNvSpPr>
          <p:nvPr>
            <p:ph type="sldNum" sz="quarter" idx="12"/>
          </p:nvPr>
        </p:nvSpPr>
        <p:spPr>
          <a:xfrm>
            <a:off x="9753601" y="6473825"/>
            <a:ext cx="758825"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35" tIns="45718" rIns="91435" bIns="45718" rtlCol="0"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en-US" sz="1200">
                <a:latin typeface="Franklin Gothic Book" charset="0"/>
                <a:sym typeface="Papyrus" charset="0"/>
              </a:rPr>
              <a:t>7</a:t>
            </a:r>
          </a:p>
        </p:txBody>
      </p:sp>
      <p:pic>
        <p:nvPicPr>
          <p:cNvPr id="112644" name="Picture 6" descr="C:\Users\Christine Christle\AppData\Local\Microsoft\Windows\Temporary Internet Files\Content.IE5\MPC90TXN\MP90034171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568" y="1828800"/>
            <a:ext cx="2161032" cy="3029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084823397"/>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618744" y="307977"/>
            <a:ext cx="10954512" cy="944562"/>
          </a:xfrm>
        </p:spPr>
        <p:txBody>
          <a:bodyPr>
            <a:normAutofit fontScale="90000"/>
          </a:bodyPr>
          <a:lstStyle/>
          <a:p>
            <a:pPr algn="ctr" eaLnBrk="1" hangingPunct="1">
              <a:defRPr/>
            </a:pPr>
            <a:r>
              <a:rPr lang="en-US" b="1" dirty="0">
                <a:solidFill>
                  <a:srgbClr val="C00000"/>
                </a:solidFill>
                <a:ea typeface="ＭＳ Ｐゴシック" charset="0"/>
              </a:rPr>
              <a:t>Measurable Annual Goals</a:t>
            </a:r>
            <a:endParaRPr lang="en-US" dirty="0">
              <a:solidFill>
                <a:srgbClr val="FFFFFF"/>
              </a:solidFill>
              <a:effectLst>
                <a:outerShdw blurRad="38100" dist="38100" dir="2700000" algn="tl">
                  <a:srgbClr val="DDDDDD"/>
                </a:outerShdw>
              </a:effectLst>
              <a:latin typeface="Calibri" charset="0"/>
              <a:ea typeface="ＭＳ Ｐゴシック" charset="0"/>
            </a:endParaRPr>
          </a:p>
        </p:txBody>
      </p:sp>
      <p:sp>
        <p:nvSpPr>
          <p:cNvPr id="168962" name="Rectangle 1"/>
          <p:cNvSpPr>
            <a:spLocks noChangeArrowheads="1"/>
          </p:cNvSpPr>
          <p:nvPr/>
        </p:nvSpPr>
        <p:spPr bwMode="auto">
          <a:xfrm>
            <a:off x="1870198" y="1252539"/>
            <a:ext cx="845160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r>
              <a:rPr lang="en-US" altLang="en-US" dirty="0">
                <a:latin typeface="Tahoma" charset="0"/>
              </a:rPr>
              <a:t>A means by which LEAs can increase student progress and ensure </a:t>
            </a:r>
            <a:r>
              <a:rPr lang="en-US" altLang="ja-JP" dirty="0">
                <a:latin typeface="Tahoma" charset="0"/>
              </a:rPr>
              <a:t>its IEPs are </a:t>
            </a:r>
            <a:r>
              <a:rPr lang="en-US" altLang="en-US" dirty="0"/>
              <a:t>Educationally Meaningful &amp; Legally Sound </a:t>
            </a:r>
            <a:endParaRPr lang="en-US" altLang="ja-JP" dirty="0">
              <a:latin typeface="Tahoma"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78480915"/>
              </p:ext>
            </p:extLst>
          </p:nvPr>
        </p:nvGraphicFramePr>
        <p:xfrm>
          <a:off x="1981200" y="3055641"/>
          <a:ext cx="8229600" cy="2714625"/>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600200">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Target Behavior (What is being measured?)</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x-none" sz="1800" b="1" i="0" u="none" strike="noStrike" cap="none" normalizeH="0" baseline="0" dirty="0">
                        <a:ln>
                          <a:noFill/>
                        </a:ln>
                        <a:solidFill>
                          <a:srgbClr val="FFFFFF"/>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Conditions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Or Given (How the goal will be measured)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Criterion for Acceptable Performance (is the goal achieved?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The Goal is Actually Measured!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1"/>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2"/>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3"/>
                  </a:ext>
                </a:extLst>
              </a:tr>
            </a:tbl>
          </a:graphicData>
        </a:graphic>
      </p:graphicFrame>
      <p:sp>
        <p:nvSpPr>
          <p:cNvPr id="2" name="TextBox 1">
            <a:extLst>
              <a:ext uri="{FF2B5EF4-FFF2-40B4-BE49-F238E27FC236}">
                <a16:creationId xmlns:a16="http://schemas.microsoft.com/office/drawing/2014/main" id="{E81AC130-B13D-0BF6-52B4-E059EDD14B70}"/>
              </a:ext>
            </a:extLst>
          </p:cNvPr>
          <p:cNvSpPr txBox="1"/>
          <p:nvPr/>
        </p:nvSpPr>
        <p:spPr>
          <a:xfrm>
            <a:off x="776614" y="6375748"/>
            <a:ext cx="8308813" cy="369332"/>
          </a:xfrm>
          <a:prstGeom prst="rect">
            <a:avLst/>
          </a:prstGeom>
          <a:noFill/>
        </p:spPr>
        <p:txBody>
          <a:bodyPr wrap="none" rtlCol="0">
            <a:spAutoFit/>
          </a:bodyPr>
          <a:lstStyle/>
          <a:p>
            <a:r>
              <a:rPr lang="en-US" dirty="0" err="1"/>
              <a:t>Mager</a:t>
            </a:r>
            <a:r>
              <a:rPr lang="en-US" dirty="0"/>
              <a:t>, R.F. (1962). </a:t>
            </a:r>
            <a:r>
              <a:rPr lang="en-US" i="1" dirty="0"/>
              <a:t>Preparing instructional objectives</a:t>
            </a:r>
            <a:r>
              <a:rPr lang="en-US" dirty="0"/>
              <a:t>. Center for Effective Performance.</a:t>
            </a:r>
          </a:p>
        </p:txBody>
      </p:sp>
    </p:spTree>
    <p:extLst>
      <p:ext uri="{BB962C8B-B14F-4D97-AF65-F5344CB8AC3E}">
        <p14:creationId xmlns:p14="http://schemas.microsoft.com/office/powerpoint/2010/main" val="3997409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ChangeArrowheads="1"/>
          </p:cNvSpPr>
          <p:nvPr>
            <p:ph type="title"/>
          </p:nvPr>
        </p:nvSpPr>
        <p:spPr>
          <a:xfrm>
            <a:off x="1013460" y="439676"/>
            <a:ext cx="10165079" cy="1143000"/>
          </a:xfrm>
        </p:spPr>
        <p:txBody>
          <a:bodyPr/>
          <a:lstStyle/>
          <a:p>
            <a:pPr algn="ctr" eaLnBrk="1" hangingPunct="1"/>
            <a:r>
              <a:rPr lang="en-US" altLang="en-US" b="1" dirty="0">
                <a:solidFill>
                  <a:srgbClr val="C00000"/>
                </a:solidFill>
                <a:ea typeface="MS PGothic" charset="-128"/>
              </a:rPr>
              <a:t>2. Programming</a:t>
            </a:r>
          </a:p>
        </p:txBody>
      </p:sp>
      <p:sp>
        <p:nvSpPr>
          <p:cNvPr id="23555" name="Rectangle 3"/>
          <p:cNvSpPr>
            <a:spLocks noGrp="1" noChangeArrowheads="1"/>
          </p:cNvSpPr>
          <p:nvPr>
            <p:ph idx="1"/>
          </p:nvPr>
        </p:nvSpPr>
        <p:spPr>
          <a:xfrm>
            <a:off x="925830" y="1752600"/>
            <a:ext cx="10340340" cy="5224462"/>
          </a:xfrm>
        </p:spPr>
        <p:txBody>
          <a:bodyPr>
            <a:normAutofit/>
          </a:bodyPr>
          <a:lstStyle/>
          <a:p>
            <a:pPr lvl="2" algn="ctr" eaLnBrk="1" hangingPunct="1">
              <a:lnSpc>
                <a:spcPct val="90000"/>
              </a:lnSpc>
              <a:buClr>
                <a:schemeClr val="tx1"/>
              </a:buClr>
            </a:pPr>
            <a:r>
              <a:rPr lang="en-US" altLang="en-US" b="1" dirty="0">
                <a:latin typeface="Times New Roman" charset="0"/>
                <a:ea typeface="Times New Roman" charset="0"/>
                <a:cs typeface="Times New Roman" charset="0"/>
              </a:rPr>
              <a:t>Special education &amp; Related services</a:t>
            </a:r>
          </a:p>
          <a:p>
            <a:pPr lvl="2" algn="ctr" eaLnBrk="1" hangingPunct="1">
              <a:lnSpc>
                <a:spcPct val="90000"/>
              </a:lnSpc>
              <a:buClr>
                <a:schemeClr val="tx1"/>
              </a:buClr>
            </a:pPr>
            <a:r>
              <a:rPr lang="en-US" altLang="en-US" b="1" dirty="0">
                <a:latin typeface="Times New Roman" charset="0"/>
                <a:ea typeface="Times New Roman" charset="0"/>
                <a:cs typeface="Times New Roman" charset="0"/>
              </a:rPr>
              <a:t>Supplementary services</a:t>
            </a:r>
          </a:p>
          <a:p>
            <a:pPr lvl="2" algn="ctr" eaLnBrk="1" hangingPunct="1">
              <a:lnSpc>
                <a:spcPct val="90000"/>
              </a:lnSpc>
              <a:buClr>
                <a:schemeClr val="tx1"/>
              </a:buClr>
            </a:pPr>
            <a:r>
              <a:rPr lang="en-US" altLang="en-US" b="1" dirty="0">
                <a:latin typeface="Times New Roman" charset="0"/>
                <a:ea typeface="Times New Roman" charset="0"/>
                <a:cs typeface="Times New Roman" charset="0"/>
              </a:rPr>
              <a:t>Program modifications</a:t>
            </a:r>
          </a:p>
          <a:p>
            <a:pPr lvl="1" algn="ctr" eaLnBrk="1" hangingPunct="1">
              <a:lnSpc>
                <a:spcPct val="90000"/>
              </a:lnSpc>
              <a:buClr>
                <a:schemeClr val="tx1"/>
              </a:buClr>
              <a:buFontTx/>
              <a:buChar char="•"/>
            </a:pPr>
            <a:r>
              <a:rPr lang="en-US" altLang="en-US" b="1" dirty="0">
                <a:latin typeface="Times New Roman" charset="0"/>
                <a:ea typeface="Times New Roman" charset="0"/>
                <a:cs typeface="Times New Roman" charset="0"/>
              </a:rPr>
              <a:t>Based on</a:t>
            </a:r>
            <a:r>
              <a:rPr lang="en-US" altLang="en-US" b="1" dirty="0">
                <a:solidFill>
                  <a:srgbClr val="C00000"/>
                </a:solidFill>
                <a:latin typeface="Times New Roman" charset="0"/>
                <a:ea typeface="Times New Roman" charset="0"/>
                <a:cs typeface="Times New Roman" charset="0"/>
              </a:rPr>
              <a:t> </a:t>
            </a:r>
            <a:r>
              <a:rPr lang="ja-JP" altLang="en-US" b="1" dirty="0">
                <a:solidFill>
                  <a:srgbClr val="C00000"/>
                </a:solidFill>
                <a:latin typeface="Times New Roman" charset="0"/>
                <a:ea typeface="Times New Roman" charset="0"/>
                <a:cs typeface="Times New Roman" charset="0"/>
              </a:rPr>
              <a:t>“</a:t>
            </a:r>
            <a:r>
              <a:rPr lang="en-US" altLang="ja-JP" b="1" dirty="0">
                <a:solidFill>
                  <a:srgbClr val="C00000"/>
                </a:solidFill>
                <a:latin typeface="Times New Roman" charset="0"/>
                <a:ea typeface="Times New Roman" charset="0"/>
                <a:cs typeface="Times New Roman" charset="0"/>
              </a:rPr>
              <a:t>peer-reviewed research</a:t>
            </a:r>
            <a:r>
              <a:rPr lang="ja-JP" altLang="en-US" b="1" dirty="0">
                <a:solidFill>
                  <a:srgbClr val="C00000"/>
                </a:solidFill>
                <a:latin typeface="Times New Roman" charset="0"/>
                <a:ea typeface="Times New Roman" charset="0"/>
                <a:cs typeface="Times New Roman" charset="0"/>
              </a:rPr>
              <a:t>”</a:t>
            </a:r>
            <a:endParaRPr lang="en-US" altLang="ja-JP" b="1" dirty="0">
              <a:solidFill>
                <a:srgbClr val="C00000"/>
              </a:solidFill>
              <a:latin typeface="Times New Roman" charset="0"/>
              <a:ea typeface="Times New Roman" charset="0"/>
              <a:cs typeface="Times New Roman" charset="0"/>
            </a:endParaRPr>
          </a:p>
          <a:p>
            <a:pPr lvl="1" algn="ctr" eaLnBrk="1" hangingPunct="1">
              <a:lnSpc>
                <a:spcPct val="90000"/>
              </a:lnSpc>
              <a:buClr>
                <a:schemeClr val="tx1"/>
              </a:buClr>
              <a:buFontTx/>
              <a:buChar char="•"/>
            </a:pPr>
            <a:r>
              <a:rPr lang="en-US" altLang="en-US" b="1" dirty="0">
                <a:latin typeface="Times New Roman" charset="0"/>
                <a:ea typeface="Times New Roman" charset="0"/>
                <a:cs typeface="Times New Roman" charset="0"/>
              </a:rPr>
              <a:t>Designed to confer </a:t>
            </a:r>
            <a:r>
              <a:rPr lang="ja-JP" altLang="en-US" b="1" dirty="0">
                <a:solidFill>
                  <a:srgbClr val="C00000"/>
                </a:solidFill>
                <a:latin typeface="Times New Roman" charset="0"/>
                <a:ea typeface="Times New Roman" charset="0"/>
                <a:cs typeface="Times New Roman" charset="0"/>
              </a:rPr>
              <a:t>“</a:t>
            </a:r>
            <a:r>
              <a:rPr lang="en-US" altLang="ja-JP" b="1" dirty="0">
                <a:solidFill>
                  <a:srgbClr val="C00000"/>
                </a:solidFill>
                <a:latin typeface="Times New Roman" charset="0"/>
                <a:ea typeface="Times New Roman" charset="0"/>
                <a:cs typeface="Times New Roman" charset="0"/>
              </a:rPr>
              <a:t>educational progress</a:t>
            </a:r>
            <a:r>
              <a:rPr lang="ja-JP" altLang="en-US" b="1" dirty="0">
                <a:solidFill>
                  <a:srgbClr val="C00000"/>
                </a:solidFill>
                <a:latin typeface="Times New Roman" charset="0"/>
                <a:ea typeface="Times New Roman" charset="0"/>
                <a:cs typeface="Times New Roman" charset="0"/>
              </a:rPr>
              <a:t>”</a:t>
            </a:r>
            <a:endParaRPr lang="en-US" altLang="en-US" b="1" dirty="0">
              <a:solidFill>
                <a:srgbClr val="C00000"/>
              </a:solidFill>
              <a:latin typeface="Times New Roman" charset="0"/>
              <a:ea typeface="Times New Roman" charset="0"/>
              <a:cs typeface="Times New Roman" charset="0"/>
            </a:endParaRPr>
          </a:p>
        </p:txBody>
      </p:sp>
      <p:sp>
        <p:nvSpPr>
          <p:cNvPr id="107523" name="AutoShape 3"/>
          <p:cNvSpPr>
            <a:spLocks noChangeArrowheads="1"/>
          </p:cNvSpPr>
          <p:nvPr/>
        </p:nvSpPr>
        <p:spPr bwMode="auto">
          <a:xfrm>
            <a:off x="8305800" y="5867400"/>
            <a:ext cx="1447800" cy="852488"/>
          </a:xfrm>
          <a:prstGeom prst="triangle">
            <a:avLst>
              <a:gd name="adj" fmla="val 50000"/>
            </a:avLst>
          </a:prstGeom>
          <a:solidFill>
            <a:srgbClr val="0000FF"/>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107525" name="TextBox 1"/>
          <p:cNvSpPr txBox="1">
            <a:spLocks noChangeArrowheads="1"/>
          </p:cNvSpPr>
          <p:nvPr/>
        </p:nvSpPr>
        <p:spPr bwMode="auto">
          <a:xfrm>
            <a:off x="6334126" y="6062663"/>
            <a:ext cx="1997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x-none" sz="2400">
                <a:latin typeface="Tahoma" charset="0"/>
              </a:rPr>
              <a:t>Programming</a:t>
            </a:r>
          </a:p>
        </p:txBody>
      </p:sp>
    </p:spTree>
    <p:custDataLst>
      <p:tags r:id="rId1"/>
    </p:custDataLst>
    <p:extLst>
      <p:ext uri="{BB962C8B-B14F-4D97-AF65-F5344CB8AC3E}">
        <p14:creationId xmlns:p14="http://schemas.microsoft.com/office/powerpoint/2010/main" val="918811297"/>
      </p:ext>
    </p:extLst>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618744" y="307977"/>
            <a:ext cx="10954512" cy="944562"/>
          </a:xfrm>
        </p:spPr>
        <p:txBody>
          <a:bodyPr>
            <a:normAutofit fontScale="90000"/>
          </a:bodyPr>
          <a:lstStyle/>
          <a:p>
            <a:pPr algn="ctr" eaLnBrk="1" hangingPunct="1">
              <a:defRPr/>
            </a:pPr>
            <a:r>
              <a:rPr lang="en-US" b="1" dirty="0">
                <a:solidFill>
                  <a:srgbClr val="C00000"/>
                </a:solidFill>
                <a:ea typeface="ＭＳ Ｐゴシック" charset="0"/>
              </a:rPr>
              <a:t>Service Statements</a:t>
            </a:r>
            <a:endParaRPr lang="en-US" dirty="0">
              <a:solidFill>
                <a:srgbClr val="FFFFFF"/>
              </a:solidFill>
              <a:effectLst>
                <a:outerShdw blurRad="38100" dist="38100" dir="2700000" algn="tl">
                  <a:srgbClr val="DDDDDD"/>
                </a:outerShdw>
              </a:effectLst>
              <a:latin typeface="Calibri" charset="0"/>
              <a:ea typeface="ＭＳ Ｐゴシック" charset="0"/>
            </a:endParaRPr>
          </a:p>
        </p:txBody>
      </p:sp>
      <p:sp>
        <p:nvSpPr>
          <p:cNvPr id="168962" name="Rectangle 1"/>
          <p:cNvSpPr>
            <a:spLocks noChangeArrowheads="1"/>
          </p:cNvSpPr>
          <p:nvPr/>
        </p:nvSpPr>
        <p:spPr bwMode="auto">
          <a:xfrm>
            <a:off x="1759197" y="1770252"/>
            <a:ext cx="845160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r>
              <a:rPr lang="en-US" altLang="en-US" dirty="0">
                <a:latin typeface="Tahoma" charset="0"/>
              </a:rPr>
              <a:t>A means by which LEAs can increase student </a:t>
            </a:r>
            <a:r>
              <a:rPr lang="en-US" altLang="en-US" dirty="0" err="1">
                <a:latin typeface="Tahoma" charset="0"/>
              </a:rPr>
              <a:t>progreess</a:t>
            </a:r>
            <a:r>
              <a:rPr lang="en-US" altLang="en-US" dirty="0">
                <a:latin typeface="Tahoma" charset="0"/>
              </a:rPr>
              <a:t> and ensure </a:t>
            </a:r>
            <a:r>
              <a:rPr lang="en-US" altLang="ja-JP" dirty="0">
                <a:latin typeface="Tahoma" charset="0"/>
              </a:rPr>
              <a:t>its IEPs are </a:t>
            </a:r>
            <a:r>
              <a:rPr lang="en-US" altLang="en-US" dirty="0"/>
              <a:t>Educationally Meaningful &amp; Legally Sound </a:t>
            </a:r>
            <a:endParaRPr lang="en-US" altLang="ja-JP" dirty="0">
              <a:latin typeface="Tahoma"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80302060"/>
              </p:ext>
            </p:extLst>
          </p:nvPr>
        </p:nvGraphicFramePr>
        <p:xfrm>
          <a:off x="1981200" y="3857626"/>
          <a:ext cx="8229600" cy="2714625"/>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600200">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Addresses a Need in the PLAAFP</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x-none" sz="1800" b="1" i="0" u="none" strike="noStrike" cap="none" normalizeH="0" baseline="0" dirty="0">
                        <a:ln>
                          <a:noFill/>
                        </a:ln>
                        <a:solidFill>
                          <a:srgbClr val="FFFFFF"/>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Based on PRR to extend practicable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x-none" sz="1800" b="1" i="0" u="none" strike="noStrike" cap="none" normalizeH="0" baseline="0" dirty="0">
                        <a:ln>
                          <a:noFill/>
                        </a:ln>
                        <a:solidFill>
                          <a:srgbClr val="FFFFFF"/>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Described with specificity (frequency, duration, location).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FFFFFF"/>
                          </a:solidFill>
                          <a:effectLst/>
                          <a:latin typeface="Arial" charset="0"/>
                          <a:ea typeface="MS PGothic" charset="-128"/>
                        </a:rPr>
                        <a:t>Implemented as agreed upon at the IEP meeting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1"/>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2"/>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692412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ChangeArrowheads="1"/>
          </p:cNvSpPr>
          <p:nvPr>
            <p:ph type="title"/>
          </p:nvPr>
        </p:nvSpPr>
        <p:spPr>
          <a:xfrm>
            <a:off x="472440" y="419101"/>
            <a:ext cx="11247120" cy="990600"/>
          </a:xfrm>
        </p:spPr>
        <p:txBody>
          <a:bodyPr>
            <a:noAutofit/>
          </a:bodyPr>
          <a:lstStyle/>
          <a:p>
            <a:pPr algn="ctr" eaLnBrk="1" hangingPunct="1"/>
            <a:r>
              <a:rPr lang="en-US" altLang="en-US" b="1" dirty="0">
                <a:solidFill>
                  <a:srgbClr val="C00000"/>
                </a:solidFill>
                <a:ea typeface="MS PGothic" charset="-128"/>
              </a:rPr>
              <a:t>3. Monitoring Progress</a:t>
            </a:r>
          </a:p>
        </p:txBody>
      </p:sp>
      <p:sp>
        <p:nvSpPr>
          <p:cNvPr id="150530" name="Rectangle 3"/>
          <p:cNvSpPr>
            <a:spLocks noGrp="1" noChangeArrowheads="1"/>
          </p:cNvSpPr>
          <p:nvPr>
            <p:ph idx="1"/>
          </p:nvPr>
        </p:nvSpPr>
        <p:spPr>
          <a:xfrm>
            <a:off x="472440" y="1520826"/>
            <a:ext cx="11247119" cy="4270375"/>
          </a:xfrm>
        </p:spPr>
        <p:txBody>
          <a:bodyPr>
            <a:normAutofit/>
          </a:bodyPr>
          <a:lstStyle/>
          <a:p>
            <a:pPr algn="ctr" eaLnBrk="1" hangingPunct="1">
              <a:lnSpc>
                <a:spcPct val="90000"/>
              </a:lnSpc>
            </a:pPr>
            <a:r>
              <a:rPr lang="en-US" altLang="en-US" b="1" dirty="0">
                <a:latin typeface="Times New Roman" charset="0"/>
                <a:ea typeface="Times New Roman" charset="0"/>
                <a:cs typeface="Times New Roman" charset="0"/>
              </a:rPr>
              <a:t>Measure a student</a:t>
            </a:r>
            <a:r>
              <a:rPr lang="ja-JP" altLang="en-US" b="1" dirty="0">
                <a:latin typeface="Times New Roman" charset="0"/>
                <a:ea typeface="Times New Roman" charset="0"/>
                <a:cs typeface="Times New Roman" charset="0"/>
              </a:rPr>
              <a:t>’</a:t>
            </a:r>
            <a:r>
              <a:rPr lang="en-US" altLang="ja-JP" b="1" dirty="0">
                <a:latin typeface="Times New Roman" charset="0"/>
                <a:ea typeface="Times New Roman" charset="0"/>
                <a:cs typeface="Times New Roman" charset="0"/>
              </a:rPr>
              <a:t>s progress toward his/her goal (formative evaluation)</a:t>
            </a:r>
          </a:p>
          <a:p>
            <a:pPr algn="ctr" eaLnBrk="1" hangingPunct="1">
              <a:lnSpc>
                <a:spcPct val="90000"/>
              </a:lnSpc>
            </a:pPr>
            <a:r>
              <a:rPr lang="en-US" altLang="en-US" b="1" dirty="0">
                <a:latin typeface="Times New Roman" charset="0"/>
                <a:ea typeface="Times New Roman" charset="0"/>
                <a:cs typeface="Times New Roman" charset="0"/>
              </a:rPr>
              <a:t>Report a student</a:t>
            </a:r>
            <a:r>
              <a:rPr lang="ja-JP" altLang="en-US" b="1" dirty="0">
                <a:latin typeface="Times New Roman" charset="0"/>
                <a:ea typeface="Times New Roman" charset="0"/>
                <a:cs typeface="Times New Roman" charset="0"/>
              </a:rPr>
              <a:t>’</a:t>
            </a:r>
            <a:r>
              <a:rPr lang="en-US" altLang="ja-JP" b="1" dirty="0">
                <a:latin typeface="Times New Roman" charset="0"/>
                <a:ea typeface="Times New Roman" charset="0"/>
                <a:cs typeface="Times New Roman" charset="0"/>
              </a:rPr>
              <a:t>s progress to his/her parents (reporting schedule) including data</a:t>
            </a:r>
          </a:p>
          <a:p>
            <a:pPr algn="ctr" eaLnBrk="1" hangingPunct="1">
              <a:lnSpc>
                <a:spcPct val="90000"/>
              </a:lnSpc>
            </a:pPr>
            <a:r>
              <a:rPr lang="en-US" altLang="en-US" b="1" dirty="0">
                <a:latin typeface="Times New Roman" charset="0"/>
                <a:ea typeface="Times New Roman" charset="0"/>
                <a:cs typeface="Times New Roman" charset="0"/>
              </a:rPr>
              <a:t>Revise the special education program if a student is not making progress</a:t>
            </a:r>
          </a:p>
          <a:p>
            <a:pPr algn="ctr" eaLnBrk="1" hangingPunct="1">
              <a:lnSpc>
                <a:spcPct val="90000"/>
              </a:lnSpc>
            </a:pPr>
            <a:r>
              <a:rPr lang="en-US" altLang="en-US" b="1" dirty="0">
                <a:latin typeface="Times New Roman" charset="0"/>
                <a:ea typeface="Times New Roman" charset="0"/>
                <a:cs typeface="Times New Roman" charset="0"/>
              </a:rPr>
              <a:t>Continue to monitor progress</a:t>
            </a:r>
          </a:p>
        </p:txBody>
      </p:sp>
      <p:sp>
        <p:nvSpPr>
          <p:cNvPr id="150531" name="Slide Number Placeholder 5"/>
          <p:cNvSpPr>
            <a:spLocks noGrp="1"/>
          </p:cNvSpPr>
          <p:nvPr>
            <p:ph type="sldNum" sz="quarter" idx="12"/>
          </p:nvPr>
        </p:nvSpPr>
        <p:spPr>
          <a:xfrm>
            <a:off x="9753601" y="6473825"/>
            <a:ext cx="758825"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35" tIns="45718" rIns="91435" bIns="45718" rtlCol="0"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en-US" sz="1200">
                <a:latin typeface="Franklin Gothic Book" charset="0"/>
                <a:sym typeface="Papyrus" charset="0"/>
              </a:rPr>
              <a:t>38</a:t>
            </a:r>
          </a:p>
        </p:txBody>
      </p:sp>
      <p:sp>
        <p:nvSpPr>
          <p:cNvPr id="150532" name="AutoShape 3"/>
          <p:cNvSpPr>
            <a:spLocks noChangeArrowheads="1"/>
          </p:cNvSpPr>
          <p:nvPr/>
        </p:nvSpPr>
        <p:spPr bwMode="auto">
          <a:xfrm>
            <a:off x="5335589" y="5487989"/>
            <a:ext cx="1982787" cy="1233487"/>
          </a:xfrm>
          <a:prstGeom prst="triangle">
            <a:avLst>
              <a:gd name="adj" fmla="val 50000"/>
            </a:avLst>
          </a:prstGeom>
          <a:solidFill>
            <a:srgbClr val="0000FF"/>
          </a:solidFill>
          <a:ln w="9525">
            <a:solidFill>
              <a:schemeClr val="tx1"/>
            </a:solidFill>
            <a:miter lim="800000"/>
            <a:headEnd/>
            <a:tailEnd/>
          </a:ln>
        </p:spPr>
        <p:txBody>
          <a:bodyPr wrap="none" lIns="91435" tIns="45718" rIns="91435" bIns="45718" anchor="ct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endParaRPr lang="en-US" altLang="en-US" sz="2400">
              <a:latin typeface="Franklin Gothic Book" charset="0"/>
            </a:endParaRPr>
          </a:p>
        </p:txBody>
      </p:sp>
      <p:sp>
        <p:nvSpPr>
          <p:cNvPr id="150533" name="TextBox 1"/>
          <p:cNvSpPr txBox="1">
            <a:spLocks noChangeArrowheads="1"/>
          </p:cNvSpPr>
          <p:nvPr/>
        </p:nvSpPr>
        <p:spPr bwMode="auto">
          <a:xfrm>
            <a:off x="7318375" y="5902326"/>
            <a:ext cx="32400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spcBef>
                <a:spcPct val="0"/>
              </a:spcBef>
              <a:buFontTx/>
              <a:buNone/>
            </a:pPr>
            <a:r>
              <a:rPr lang="en-US" altLang="x-none" sz="2400">
                <a:latin typeface="Tahoma" charset="0"/>
              </a:rPr>
              <a:t>3. Monitoring Progress</a:t>
            </a:r>
          </a:p>
        </p:txBody>
      </p:sp>
    </p:spTree>
    <p:custDataLst>
      <p:tags r:id="rId1"/>
    </p:custDataLst>
    <p:extLst>
      <p:ext uri="{BB962C8B-B14F-4D97-AF65-F5344CB8AC3E}">
        <p14:creationId xmlns:p14="http://schemas.microsoft.com/office/powerpoint/2010/main" val="1952656748"/>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737616" y="381000"/>
            <a:ext cx="10716768" cy="1027113"/>
          </a:xfrm>
        </p:spPr>
        <p:txBody>
          <a:bodyPr>
            <a:noAutofit/>
          </a:bodyPr>
          <a:lstStyle/>
          <a:p>
            <a:pPr algn="ctr" eaLnBrk="1" hangingPunct="1"/>
            <a:r>
              <a:rPr lang="en-US" altLang="en-US" b="1">
                <a:solidFill>
                  <a:srgbClr val="C00000"/>
                </a:solidFill>
                <a:ea typeface="MS PGothic" charset="-128"/>
              </a:rPr>
              <a:t>Monitoring and Reporting Progress</a:t>
            </a:r>
          </a:p>
        </p:txBody>
      </p:sp>
      <p:sp>
        <p:nvSpPr>
          <p:cNvPr id="166914" name="Rectangle 3"/>
          <p:cNvSpPr>
            <a:spLocks noGrp="1" noChangeArrowheads="1"/>
          </p:cNvSpPr>
          <p:nvPr>
            <p:ph idx="1"/>
          </p:nvPr>
        </p:nvSpPr>
        <p:spPr>
          <a:xfrm>
            <a:off x="2126996" y="2214817"/>
            <a:ext cx="8239126" cy="4259008"/>
          </a:xfrm>
        </p:spPr>
        <p:txBody>
          <a:bodyPr/>
          <a:lstStyle/>
          <a:p>
            <a:r>
              <a:rPr lang="en-US" altLang="en-US" dirty="0">
                <a:ea typeface="MS PGothic" charset="-128"/>
              </a:rPr>
              <a:t>Kathleen </a:t>
            </a:r>
            <a:r>
              <a:rPr lang="en-US" altLang="en-US" dirty="0" err="1">
                <a:ea typeface="MS PGothic" charset="-128"/>
              </a:rPr>
              <a:t>Mehfound</a:t>
            </a:r>
            <a:r>
              <a:rPr lang="en-US" altLang="en-US" dirty="0">
                <a:ea typeface="MS PGothic" charset="-128"/>
              </a:rPr>
              <a:t> (2016; Attorney with Reed Smith and Consultant to LRP): </a:t>
            </a:r>
            <a:r>
              <a:rPr lang="en-US" altLang="en-US" i="1" dirty="0">
                <a:ea typeface="MS PGothic" charset="-128"/>
              </a:rPr>
              <a:t>“ When I have a school district with a FAPE case the first thing I do is go to the teacher and say ‘Give me information on your student’s progress.’ If the teacher doesn’t have data, I advise the school district to settle.”</a:t>
            </a:r>
          </a:p>
        </p:txBody>
      </p:sp>
    </p:spTree>
    <p:custDataLst>
      <p:tags r:id="rId1"/>
    </p:custDataLst>
    <p:extLst>
      <p:ext uri="{BB962C8B-B14F-4D97-AF65-F5344CB8AC3E}">
        <p14:creationId xmlns:p14="http://schemas.microsoft.com/office/powerpoint/2010/main" val="1109886044"/>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ChangeArrowheads="1"/>
          </p:cNvSpPr>
          <p:nvPr>
            <p:ph type="title"/>
          </p:nvPr>
        </p:nvSpPr>
        <p:spPr>
          <a:xfrm>
            <a:off x="1481328" y="152400"/>
            <a:ext cx="9170797" cy="914400"/>
          </a:xfrm>
        </p:spPr>
        <p:txBody>
          <a:bodyPr>
            <a:normAutofit/>
          </a:bodyPr>
          <a:lstStyle/>
          <a:p>
            <a:pPr algn="ctr" eaLnBrk="1" hangingPunct="1"/>
            <a:r>
              <a:rPr lang="en-US" altLang="en-US" sz="4800" b="1" dirty="0">
                <a:solidFill>
                  <a:srgbClr val="C00000"/>
                </a:solidFill>
                <a:ea typeface="MS PGothic" charset="-128"/>
              </a:rPr>
              <a:t>Caution: Teacher Observation</a:t>
            </a:r>
          </a:p>
        </p:txBody>
      </p:sp>
      <p:sp>
        <p:nvSpPr>
          <p:cNvPr id="116739" name="Rectangle 3"/>
          <p:cNvSpPr>
            <a:spLocks noGrp="1" noChangeArrowheads="1"/>
          </p:cNvSpPr>
          <p:nvPr>
            <p:ph idx="1"/>
          </p:nvPr>
        </p:nvSpPr>
        <p:spPr>
          <a:xfrm>
            <a:off x="3276600" y="1143001"/>
            <a:ext cx="8116824" cy="5286375"/>
          </a:xfrm>
        </p:spPr>
        <p:txBody>
          <a:bodyPr>
            <a:noAutofit/>
          </a:bodyPr>
          <a:lstStyle/>
          <a:p>
            <a:pPr marL="457200" lvl="1" indent="0">
              <a:buNone/>
              <a:defRPr/>
            </a:pPr>
            <a:r>
              <a:rPr lang="ja-JP" altLang="en-US" dirty="0">
                <a:latin typeface="Times New Roman" charset="0"/>
                <a:ea typeface="Times New Roman" charset="0"/>
                <a:cs typeface="Times New Roman" charset="0"/>
              </a:rPr>
              <a:t>“</a:t>
            </a:r>
            <a:r>
              <a:rPr lang="en-US" altLang="ja-JP" dirty="0">
                <a:latin typeface="Times New Roman" charset="0"/>
                <a:ea typeface="Times New Roman" charset="0"/>
                <a:cs typeface="Times New Roman" charset="0"/>
              </a:rPr>
              <a:t>Although subjective teacher observation provides valuable information, </a:t>
            </a:r>
            <a:r>
              <a:rPr lang="en-US" altLang="ja-JP" b="1" dirty="0">
                <a:solidFill>
                  <a:srgbClr val="FF0000"/>
                </a:solidFill>
                <a:effectLst>
                  <a:outerShdw blurRad="38100" dist="38100" dir="2700000" algn="tl">
                    <a:srgbClr val="C0C0C0"/>
                  </a:outerShdw>
                </a:effectLst>
                <a:latin typeface="Times New Roman" charset="0"/>
                <a:ea typeface="Times New Roman" charset="0"/>
                <a:cs typeface="Times New Roman" charset="0"/>
              </a:rPr>
              <a:t>teacher observation is not an adequate method of monitoring student progress.</a:t>
            </a:r>
            <a:r>
              <a:rPr lang="ja-JP" altLang="en-US" b="1" dirty="0">
                <a:effectLst>
                  <a:outerShdw blurRad="38100" dist="38100" dir="2700000" algn="tl">
                    <a:srgbClr val="C0C0C0"/>
                  </a:outerShdw>
                </a:effectLst>
                <a:latin typeface="Times New Roman" charset="0"/>
                <a:ea typeface="Times New Roman" charset="0"/>
                <a:cs typeface="Times New Roman" charset="0"/>
              </a:rPr>
              <a:t>”</a:t>
            </a:r>
            <a:endParaRPr lang="en-US" altLang="ja-JP" b="1" dirty="0">
              <a:effectLst>
                <a:outerShdw blurRad="38100" dist="38100" dir="2700000" algn="tl">
                  <a:srgbClr val="C0C0C0"/>
                </a:outerShdw>
              </a:effectLst>
              <a:latin typeface="Times New Roman" charset="0"/>
              <a:ea typeface="Times New Roman" charset="0"/>
              <a:cs typeface="Times New Roman" charset="0"/>
            </a:endParaRPr>
          </a:p>
          <a:p>
            <a:pPr marL="457200" lvl="1" indent="0">
              <a:buNone/>
              <a:defRPr/>
            </a:pPr>
            <a:r>
              <a:rPr lang="ja-JP" altLang="en-US" dirty="0">
                <a:latin typeface="Times New Roman" charset="0"/>
                <a:ea typeface="Times New Roman" charset="0"/>
                <a:cs typeface="Times New Roman" charset="0"/>
              </a:rPr>
              <a:t>“</a:t>
            </a:r>
            <a:r>
              <a:rPr lang="en-US" altLang="ja-JP" dirty="0">
                <a:latin typeface="Times New Roman" charset="0"/>
                <a:ea typeface="Times New Roman" charset="0"/>
                <a:cs typeface="Times New Roman" charset="0"/>
              </a:rPr>
              <a:t>Without supporting data, teacher observation is opinion which cannot be verified.</a:t>
            </a:r>
            <a:r>
              <a:rPr lang="ja-JP" altLang="en-US" dirty="0">
                <a:latin typeface="Times New Roman" charset="0"/>
                <a:ea typeface="Times New Roman" charset="0"/>
                <a:cs typeface="Times New Roman" charset="0"/>
              </a:rPr>
              <a:t>”</a:t>
            </a:r>
            <a:endParaRPr lang="en-US" altLang="ja-JP" dirty="0">
              <a:latin typeface="Times New Roman" charset="0"/>
              <a:ea typeface="Times New Roman" charset="0"/>
              <a:cs typeface="Times New Roman" charset="0"/>
            </a:endParaRPr>
          </a:p>
          <a:p>
            <a:pPr marL="457200" lvl="1" indent="0">
              <a:buNone/>
              <a:defRPr/>
            </a:pPr>
            <a:r>
              <a:rPr lang="en-US" altLang="en-US" b="1" i="1" dirty="0">
                <a:latin typeface="Times New Roman" charset="0"/>
                <a:ea typeface="Times New Roman" charset="0"/>
                <a:cs typeface="Times New Roman" charset="0"/>
              </a:rPr>
              <a:t>-- Board of Education of the Rhinebeck Central School District</a:t>
            </a:r>
            <a:r>
              <a:rPr lang="en-US" altLang="en-US" b="1" dirty="0">
                <a:latin typeface="Times New Roman" charset="0"/>
                <a:ea typeface="Times New Roman" charset="0"/>
                <a:cs typeface="Times New Roman" charset="0"/>
              </a:rPr>
              <a:t> (39 IDELR 148, 2003)</a:t>
            </a:r>
          </a:p>
          <a:p>
            <a:pPr marL="457200" lvl="1" indent="0">
              <a:defRPr/>
            </a:pPr>
            <a:endParaRPr lang="en-US" altLang="ja-JP" dirty="0">
              <a:latin typeface="Times New Roman" charset="0"/>
              <a:ea typeface="Times New Roman" charset="0"/>
              <a:cs typeface="Times New Roman" charset="0"/>
            </a:endParaRPr>
          </a:p>
          <a:p>
            <a:pPr eaLnBrk="1" hangingPunct="1">
              <a:buFont typeface="Wingdings" panose="05000000000000000000" pitchFamily="2" charset="2"/>
              <a:buNone/>
              <a:defRPr/>
            </a:pPr>
            <a:endParaRPr lang="en-US" altLang="en-US" dirty="0">
              <a:latin typeface="Times New Roman" charset="0"/>
              <a:ea typeface="Times New Roman" charset="0"/>
              <a:cs typeface="Times New Roman" charset="0"/>
            </a:endParaRPr>
          </a:p>
        </p:txBody>
      </p:sp>
      <p:pic>
        <p:nvPicPr>
          <p:cNvPr id="113668" name="Picture 6" descr="C:\Users\Christine Christle\AppData\Local\Microsoft\Windows\Temporary Internet Files\Content.IE5\MPC90TXN\MP90034171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6736" y="1828800"/>
            <a:ext cx="1959864" cy="2747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90670349"/>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783336" y="152400"/>
            <a:ext cx="10625328" cy="974725"/>
          </a:xfrm>
        </p:spPr>
        <p:txBody>
          <a:bodyPr>
            <a:normAutofit/>
          </a:bodyPr>
          <a:lstStyle/>
          <a:p>
            <a:pPr algn="ctr" eaLnBrk="1" hangingPunct="1"/>
            <a:r>
              <a:rPr lang="en-US" altLang="en-US" sz="4800" b="1" dirty="0">
                <a:solidFill>
                  <a:srgbClr val="C00000"/>
                </a:solidFill>
                <a:ea typeface="ヒラギノ角ゴ ProN W3" charset="-128"/>
              </a:rPr>
              <a:t>Caution: Misuse of Percentages</a:t>
            </a:r>
          </a:p>
        </p:txBody>
      </p:sp>
      <p:sp>
        <p:nvSpPr>
          <p:cNvPr id="114690" name="Rectangle 3"/>
          <p:cNvSpPr>
            <a:spLocks noGrp="1" noChangeArrowheads="1"/>
          </p:cNvSpPr>
          <p:nvPr>
            <p:ph idx="1"/>
          </p:nvPr>
        </p:nvSpPr>
        <p:spPr>
          <a:xfrm>
            <a:off x="3581400" y="1371600"/>
            <a:ext cx="7647432" cy="5105400"/>
          </a:xfrm>
        </p:spPr>
        <p:txBody>
          <a:bodyPr>
            <a:normAutofit/>
          </a:bodyPr>
          <a:lstStyle/>
          <a:p>
            <a:pPr eaLnBrk="1" hangingPunct="1">
              <a:buFont typeface="Wingdings 2" charset="2"/>
              <a:buChar char=""/>
            </a:pPr>
            <a:r>
              <a:rPr lang="en-US" altLang="ja-JP" dirty="0">
                <a:ea typeface="MS PGothic" charset="-128"/>
              </a:rPr>
              <a:t>Annual goals that contain </a:t>
            </a:r>
            <a:r>
              <a:rPr lang="en-US" altLang="en-US" dirty="0">
                <a:ea typeface="MS PGothic" charset="-128"/>
              </a:rPr>
              <a:t>percentage of accuracy is not helpful where the IEP fails to define a starting point, an ending point, or the curriculum in which student will achieve 80 to 85% accuracy (</a:t>
            </a:r>
            <a:r>
              <a:rPr lang="en-US" altLang="en-US" i="1" dirty="0">
                <a:ea typeface="MS PGothic" charset="-128"/>
              </a:rPr>
              <a:t>Rio Rancho Public Schools</a:t>
            </a:r>
            <a:r>
              <a:rPr lang="en-US" altLang="en-US" dirty="0">
                <a:ea typeface="MS PGothic" charset="-128"/>
              </a:rPr>
              <a:t>, 2003, p. 563) </a:t>
            </a:r>
          </a:p>
          <a:p>
            <a:pPr eaLnBrk="1" hangingPunct="1">
              <a:buFont typeface="Wingdings 2" charset="2"/>
              <a:buChar char=""/>
            </a:pPr>
            <a:r>
              <a:rPr lang="en-US" altLang="ja-JP" b="1" dirty="0">
                <a:solidFill>
                  <a:srgbClr val="C00000"/>
                </a:solidFill>
                <a:ea typeface="MS PGothic" charset="-128"/>
              </a:rPr>
              <a:t>Percentages, by themselves, are meaningless!</a:t>
            </a:r>
          </a:p>
          <a:p>
            <a:pPr eaLnBrk="1" hangingPunct="1">
              <a:buFont typeface="Wingdings" charset="2"/>
              <a:buNone/>
            </a:pPr>
            <a:endParaRPr lang="en-US" altLang="en-US" sz="3000" dirty="0">
              <a:ea typeface="MS PGothic" charset="-128"/>
            </a:endParaRPr>
          </a:p>
        </p:txBody>
      </p:sp>
      <p:pic>
        <p:nvPicPr>
          <p:cNvPr id="114692" name="Picture 6" descr="C:\Users\Christine Christle\AppData\Local\Microsoft\Windows\Temporary Internet Files\Content.IE5\MPC90TXN\MP90034171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1981199"/>
            <a:ext cx="2331720" cy="3268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59351163"/>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618744" y="307977"/>
            <a:ext cx="10954512" cy="944562"/>
          </a:xfrm>
        </p:spPr>
        <p:txBody>
          <a:bodyPr>
            <a:normAutofit fontScale="90000"/>
          </a:bodyPr>
          <a:lstStyle/>
          <a:p>
            <a:pPr algn="ctr" eaLnBrk="1" hangingPunct="1">
              <a:defRPr/>
            </a:pPr>
            <a:r>
              <a:rPr lang="en-US" b="1" dirty="0">
                <a:solidFill>
                  <a:srgbClr val="C00000"/>
                </a:solidFill>
                <a:ea typeface="ＭＳ Ｐゴシック" charset="0"/>
              </a:rPr>
              <a:t>Data Collection for Monitoring Progress </a:t>
            </a:r>
            <a:endParaRPr lang="en-US" dirty="0">
              <a:solidFill>
                <a:srgbClr val="FFFFFF"/>
              </a:solidFill>
              <a:effectLst>
                <a:outerShdw blurRad="38100" dist="38100" dir="2700000" algn="tl">
                  <a:srgbClr val="DDDDDD"/>
                </a:outerShdw>
              </a:effectLst>
              <a:latin typeface="Calibri" charset="0"/>
              <a:ea typeface="ＭＳ Ｐゴシック" charset="0"/>
            </a:endParaRPr>
          </a:p>
        </p:txBody>
      </p:sp>
      <p:sp>
        <p:nvSpPr>
          <p:cNvPr id="168962" name="Rectangle 1"/>
          <p:cNvSpPr>
            <a:spLocks noChangeArrowheads="1"/>
          </p:cNvSpPr>
          <p:nvPr/>
        </p:nvSpPr>
        <p:spPr bwMode="auto">
          <a:xfrm>
            <a:off x="2045208" y="1770252"/>
            <a:ext cx="816559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MS PGothic" charset="-128"/>
                <a:cs typeface="Arial" charset="0"/>
              </a:defRPr>
            </a:lvl1pPr>
            <a:lvl2pPr marL="742950" indent="-285750">
              <a:spcBef>
                <a:spcPct val="20000"/>
              </a:spcBef>
              <a:buChar char="–"/>
              <a:defRPr sz="2800">
                <a:solidFill>
                  <a:schemeClr val="tx1"/>
                </a:solidFill>
                <a:latin typeface="Arial" charset="0"/>
                <a:ea typeface="Arial" charset="0"/>
                <a:cs typeface="Arial" charset="0"/>
              </a:defRPr>
            </a:lvl2pPr>
            <a:lvl3pPr marL="1143000" indent="-228600">
              <a:spcBef>
                <a:spcPct val="20000"/>
              </a:spcBef>
              <a:buChar char="•"/>
              <a:defRPr sz="2400">
                <a:solidFill>
                  <a:schemeClr val="tx1"/>
                </a:solidFill>
                <a:latin typeface="Arial" charset="0"/>
                <a:ea typeface="Arial" charset="0"/>
                <a:cs typeface="Arial" charset="0"/>
              </a:defRPr>
            </a:lvl3pPr>
            <a:lvl4pPr marL="1600200" indent="-228600">
              <a:spcBef>
                <a:spcPct val="20000"/>
              </a:spcBef>
              <a:buChar char="–"/>
              <a:defRPr sz="2000">
                <a:solidFill>
                  <a:schemeClr val="tx1"/>
                </a:solidFill>
                <a:latin typeface="Arial" charset="0"/>
                <a:ea typeface="Arial" charset="0"/>
                <a:cs typeface="Arial" charset="0"/>
              </a:defRPr>
            </a:lvl4pPr>
            <a:lvl5pPr marL="2057400" indent="-228600">
              <a:spcBef>
                <a:spcPct val="20000"/>
              </a:spcBef>
              <a:buChar char="»"/>
              <a:defRPr sz="20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pPr algn="ctr" eaLnBrk="1" hangingPunct="1">
              <a:spcBef>
                <a:spcPct val="0"/>
              </a:spcBef>
              <a:buFontTx/>
              <a:buNone/>
            </a:pPr>
            <a:r>
              <a:rPr lang="en-US" altLang="en-US" dirty="0">
                <a:latin typeface="Tahoma" charset="0"/>
              </a:rPr>
              <a:t>The means by which LEAs can measure student progress</a:t>
            </a:r>
            <a:endParaRPr lang="en-US" altLang="ja-JP" dirty="0">
              <a:latin typeface="Tahoma" charset="0"/>
            </a:endParaRPr>
          </a:p>
        </p:txBody>
      </p:sp>
      <p:graphicFrame>
        <p:nvGraphicFramePr>
          <p:cNvPr id="7" name="Content Placeholder 6"/>
          <p:cNvGraphicFramePr>
            <a:graphicFrameLocks noGrp="1"/>
          </p:cNvGraphicFramePr>
          <p:nvPr>
            <p:ph idx="1"/>
          </p:nvPr>
        </p:nvGraphicFramePr>
        <p:xfrm>
          <a:off x="1981200" y="3857626"/>
          <a:ext cx="8229600" cy="2714625"/>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600200">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Can be graphed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(Numbers not words)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x-none" sz="1800" b="1" i="0" u="none" strike="noStrike" cap="none" normalizeH="0" baseline="0">
                        <a:ln>
                          <a:noFill/>
                        </a:ln>
                        <a:solidFill>
                          <a:srgbClr val="FFFFFF"/>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Measured frequently &amp; systematically</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x-none" sz="1800" b="1" i="0" u="none" strike="noStrike" cap="none" normalizeH="0" baseline="0">
                        <a:ln>
                          <a:noFill/>
                        </a:ln>
                        <a:solidFill>
                          <a:srgbClr val="FFFFFF"/>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User friendly &amp; time efficient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rgbClr val="FFFFFF"/>
                          </a:solidFill>
                          <a:effectLst/>
                          <a:latin typeface="Arial" charset="0"/>
                          <a:ea typeface="MS PGothic" charset="-128"/>
                        </a:rPr>
                        <a:t>Used for instructional decision-making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1"/>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extLst>
                  <a:ext uri="{0D108BD9-81ED-4DB2-BD59-A6C34878D82A}">
                    <a16:rowId xmlns:a16="http://schemas.microsoft.com/office/drawing/2014/main" val="10002"/>
                  </a:ext>
                </a:extLst>
              </a:tr>
              <a:tr h="371475">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lvl1pPr>
                        <a:spcBef>
                          <a:spcPct val="20000"/>
                        </a:spcBef>
                        <a:defRPr sz="2800">
                          <a:solidFill>
                            <a:schemeClr val="tx1"/>
                          </a:solidFill>
                          <a:latin typeface="Arial" charset="0"/>
                          <a:ea typeface="MS PGothic" charset="-128"/>
                          <a:cs typeface="Arial" charset="0"/>
                        </a:defRPr>
                      </a:lvl1pPr>
                      <a:lvl2pPr marL="742950" indent="-285750">
                        <a:spcBef>
                          <a:spcPct val="20000"/>
                        </a:spcBef>
                        <a:defRPr sz="2400">
                          <a:solidFill>
                            <a:schemeClr val="tx1"/>
                          </a:solidFill>
                          <a:latin typeface="Arial" charset="0"/>
                          <a:ea typeface="Arial" charset="0"/>
                          <a:cs typeface="Arial" charset="0"/>
                        </a:defRPr>
                      </a:lvl2pPr>
                      <a:lvl3pPr marL="1143000" indent="-228600">
                        <a:spcBef>
                          <a:spcPct val="20000"/>
                        </a:spcBef>
                        <a:defRPr sz="2000">
                          <a:solidFill>
                            <a:schemeClr val="tx1"/>
                          </a:solidFill>
                          <a:latin typeface="Arial" charset="0"/>
                          <a:ea typeface="Arial" charset="0"/>
                          <a:cs typeface="Arial" charset="0"/>
                        </a:defRPr>
                      </a:lvl3pPr>
                      <a:lvl4pPr marL="1600200" indent="-228600">
                        <a:spcBef>
                          <a:spcPct val="20000"/>
                        </a:spcBef>
                        <a:defRPr>
                          <a:solidFill>
                            <a:schemeClr val="tx1"/>
                          </a:solidFill>
                          <a:latin typeface="Arial" charset="0"/>
                          <a:ea typeface="Arial" charset="0"/>
                          <a:cs typeface="Arial" charset="0"/>
                        </a:defRPr>
                      </a:lvl4pPr>
                      <a:lvl5pPr marL="2057400" indent="-228600">
                        <a:spcBef>
                          <a:spcPct val="20000"/>
                        </a:spcBef>
                        <a:defRPr>
                          <a:solidFill>
                            <a:schemeClr val="tx1"/>
                          </a:solidFill>
                          <a:latin typeface="Arial" charset="0"/>
                          <a:ea typeface="Arial" charset="0"/>
                          <a:cs typeface="Arial" charset="0"/>
                        </a:defRPr>
                      </a:lvl5pPr>
                      <a:lvl6pPr marL="2514600" indent="-228600" eaLnBrk="0" fontAlgn="base" hangingPunct="0">
                        <a:spcBef>
                          <a:spcPct val="20000"/>
                        </a:spcBef>
                        <a:spcAft>
                          <a:spcPct val="0"/>
                        </a:spcAft>
                        <a:defRPr>
                          <a:solidFill>
                            <a:schemeClr val="tx1"/>
                          </a:solidFill>
                          <a:latin typeface="Arial" charset="0"/>
                          <a:ea typeface="Arial" charset="0"/>
                          <a:cs typeface="Arial" charset="0"/>
                        </a:defRPr>
                      </a:lvl6pPr>
                      <a:lvl7pPr marL="2971800" indent="-228600" eaLnBrk="0" fontAlgn="base" hangingPunct="0">
                        <a:spcBef>
                          <a:spcPct val="20000"/>
                        </a:spcBef>
                        <a:spcAft>
                          <a:spcPct val="0"/>
                        </a:spcAft>
                        <a:defRPr>
                          <a:solidFill>
                            <a:schemeClr val="tx1"/>
                          </a:solidFill>
                          <a:latin typeface="Arial" charset="0"/>
                          <a:ea typeface="Arial" charset="0"/>
                          <a:cs typeface="Arial" charset="0"/>
                        </a:defRPr>
                      </a:lvl7pPr>
                      <a:lvl8pPr marL="3429000" indent="-228600" eaLnBrk="0" fontAlgn="base" hangingPunct="0">
                        <a:spcBef>
                          <a:spcPct val="20000"/>
                        </a:spcBef>
                        <a:spcAft>
                          <a:spcPct val="0"/>
                        </a:spcAft>
                        <a:defRPr>
                          <a:solidFill>
                            <a:schemeClr val="tx1"/>
                          </a:solidFill>
                          <a:latin typeface="Arial" charset="0"/>
                          <a:ea typeface="Arial" charset="0"/>
                          <a:cs typeface="Arial" charset="0"/>
                        </a:defRPr>
                      </a:lvl8pPr>
                      <a:lvl9pPr marL="3886200" indent="-228600" eaLnBrk="0" fontAlgn="base" hangingPunct="0">
                        <a:spcBef>
                          <a:spcPct val="20000"/>
                        </a:spcBef>
                        <a:spcAft>
                          <a:spcPct val="0"/>
                        </a:spcAft>
                        <a:defRPr>
                          <a:solidFill>
                            <a:schemeClr val="tx1"/>
                          </a:solidFill>
                          <a:latin typeface="Arial"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rgbClr val="000000"/>
                        </a:solidFill>
                        <a:effectLst/>
                        <a:latin typeface="Arial" charset="0"/>
                        <a:ea typeface="MS PGothic"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696036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77"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88928" y="910828"/>
            <a:ext cx="6014145" cy="4947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285536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2D08D-1DEB-DBE0-AAFC-A6CBD4A2AC84}"/>
              </a:ext>
            </a:extLst>
          </p:cNvPr>
          <p:cNvSpPr>
            <a:spLocks noGrp="1"/>
          </p:cNvSpPr>
          <p:nvPr>
            <p:ph type="title"/>
          </p:nvPr>
        </p:nvSpPr>
        <p:spPr/>
        <p:txBody>
          <a:bodyPr/>
          <a:lstStyle/>
          <a:p>
            <a:pPr algn="ctr"/>
            <a:r>
              <a:rPr lang="en-US" dirty="0"/>
              <a:t>Providing an Explanation</a:t>
            </a:r>
          </a:p>
        </p:txBody>
      </p:sp>
      <p:sp>
        <p:nvSpPr>
          <p:cNvPr id="3" name="Content Placeholder 2">
            <a:extLst>
              <a:ext uri="{FF2B5EF4-FFF2-40B4-BE49-F238E27FC236}">
                <a16:creationId xmlns:a16="http://schemas.microsoft.com/office/drawing/2014/main" id="{697D3D66-622D-7193-D8E4-7491DA6F24C6}"/>
              </a:ext>
            </a:extLst>
          </p:cNvPr>
          <p:cNvSpPr>
            <a:spLocks noGrp="1"/>
          </p:cNvSpPr>
          <p:nvPr>
            <p:ph idx="1"/>
          </p:nvPr>
        </p:nvSpPr>
        <p:spPr/>
        <p:txBody>
          <a:bodyPr/>
          <a:lstStyle/>
          <a:p>
            <a:pPr marL="0" indent="0">
              <a:buNone/>
            </a:pPr>
            <a:r>
              <a:rPr lang="en-US" dirty="0"/>
              <a:t>“A reviewing court may fairly expect those </a:t>
            </a:r>
            <a:r>
              <a:rPr lang="en-US"/>
              <a:t>(school) authorities </a:t>
            </a:r>
            <a:r>
              <a:rPr lang="en-US" dirty="0"/>
              <a:t>to be able to offer a cogent and responsive explanation for their decisions that shows the IEP is reasonably calculated to enable the child to make progress appropriate in light of his circumstances.” </a:t>
            </a:r>
            <a:r>
              <a:rPr lang="en-US" i="1" dirty="0" err="1"/>
              <a:t>Endrew</a:t>
            </a:r>
            <a:r>
              <a:rPr lang="en-US" i="1" dirty="0"/>
              <a:t> F.</a:t>
            </a:r>
            <a:r>
              <a:rPr lang="en-US" dirty="0"/>
              <a:t>, 137 S. Ct., p. 1001-02</a:t>
            </a:r>
          </a:p>
        </p:txBody>
      </p:sp>
    </p:spTree>
    <p:extLst>
      <p:ext uri="{BB962C8B-B14F-4D97-AF65-F5344CB8AC3E}">
        <p14:creationId xmlns:p14="http://schemas.microsoft.com/office/powerpoint/2010/main" val="3554876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77397"/>
            <a:ext cx="10515600" cy="1325563"/>
          </a:xfrm>
        </p:spPr>
        <p:txBody>
          <a:bodyPr>
            <a:normAutofit/>
          </a:bodyPr>
          <a:lstStyle/>
          <a:p>
            <a:pPr algn="ctr"/>
            <a:r>
              <a:rPr lang="en-US" sz="8000" b="1" dirty="0"/>
              <a:t>Behavior in the IEP</a:t>
            </a:r>
          </a:p>
        </p:txBody>
      </p:sp>
      <p:sp>
        <p:nvSpPr>
          <p:cNvPr id="3" name="Content Placeholder 2"/>
          <p:cNvSpPr>
            <a:spLocks noGrp="1"/>
          </p:cNvSpPr>
          <p:nvPr>
            <p:ph idx="1"/>
          </p:nvPr>
        </p:nvSpPr>
        <p:spPr>
          <a:xfrm>
            <a:off x="827314" y="2086882"/>
            <a:ext cx="10515600" cy="4351338"/>
          </a:xfrm>
        </p:spPr>
        <p:txBody>
          <a:bodyPr>
            <a:normAutofit/>
          </a:bodyPr>
          <a:lstStyle/>
          <a:p>
            <a:pPr marL="0" indent="0">
              <a:buNone/>
            </a:pPr>
            <a:r>
              <a:rPr lang="en-US" sz="4400" cap="none" dirty="0">
                <a:latin typeface="Times New Roman" charset="0"/>
              </a:rPr>
              <a:t>IDEA requires that a student’s IEP team “consider the use of </a:t>
            </a:r>
            <a:r>
              <a:rPr lang="en-US" sz="4400" b="1" cap="none" dirty="0">
                <a:solidFill>
                  <a:srgbClr val="FF0000"/>
                </a:solidFill>
                <a:latin typeface="Times New Roman" charset="0"/>
              </a:rPr>
              <a:t>positive behavioral interventions and supports </a:t>
            </a:r>
            <a:r>
              <a:rPr lang="en-US" sz="4400" cap="none" dirty="0">
                <a:latin typeface="Times New Roman" charset="0"/>
              </a:rPr>
              <a:t>for any student whose </a:t>
            </a:r>
            <a:r>
              <a:rPr lang="en-US" sz="4400" b="1" cap="none" dirty="0">
                <a:solidFill>
                  <a:srgbClr val="FF0000"/>
                </a:solidFill>
                <a:latin typeface="Times New Roman" charset="0"/>
              </a:rPr>
              <a:t>behavior impedes </a:t>
            </a:r>
            <a:r>
              <a:rPr lang="en-US" sz="4400" cap="none" dirty="0">
                <a:latin typeface="Times New Roman" charset="0"/>
              </a:rPr>
              <a:t>his or her learning or the learning of others” (IDEA, 20 U.S.C. § 1414(d)(3)(b)(</a:t>
            </a:r>
            <a:r>
              <a:rPr lang="en-US" sz="4400" cap="none" dirty="0" err="1">
                <a:latin typeface="Times New Roman" charset="0"/>
              </a:rPr>
              <a:t>i</a:t>
            </a:r>
            <a:r>
              <a:rPr lang="en-US" sz="4400" cap="none" dirty="0">
                <a:latin typeface="Times New Roman" charset="0"/>
              </a:rPr>
              <a:t>)</a:t>
            </a:r>
            <a:endParaRPr lang="en-US" sz="4400" dirty="0"/>
          </a:p>
        </p:txBody>
      </p:sp>
    </p:spTree>
    <p:extLst>
      <p:ext uri="{BB962C8B-B14F-4D97-AF65-F5344CB8AC3E}">
        <p14:creationId xmlns:p14="http://schemas.microsoft.com/office/powerpoint/2010/main" val="2095850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62B4E-57F7-35D9-7FA6-384818935C01}"/>
              </a:ext>
            </a:extLst>
          </p:cNvPr>
          <p:cNvSpPr>
            <a:spLocks noGrp="1"/>
          </p:cNvSpPr>
          <p:nvPr>
            <p:ph type="title"/>
          </p:nvPr>
        </p:nvSpPr>
        <p:spPr>
          <a:xfrm>
            <a:off x="838200" y="1794680"/>
            <a:ext cx="10515600" cy="1325563"/>
          </a:xfrm>
        </p:spPr>
        <p:txBody>
          <a:bodyPr>
            <a:normAutofit fontScale="90000"/>
          </a:bodyPr>
          <a:lstStyle/>
          <a:p>
            <a:pPr algn="ctr"/>
            <a:r>
              <a:rPr lang="en-US" dirty="0"/>
              <a:t>Dear Colleague Letter</a:t>
            </a:r>
            <a:br>
              <a:rPr lang="en-US" dirty="0"/>
            </a:br>
            <a:r>
              <a:rPr lang="en-US" dirty="0"/>
              <a:t>Behavior and the IEP</a:t>
            </a:r>
            <a:br>
              <a:rPr lang="en-US" dirty="0"/>
            </a:br>
            <a:r>
              <a:rPr lang="en-US" dirty="0"/>
              <a:t>August 1, 2016</a:t>
            </a:r>
            <a:br>
              <a:rPr lang="en-US" dirty="0"/>
            </a:br>
            <a:br>
              <a:rPr lang="en-US" dirty="0"/>
            </a:br>
            <a:r>
              <a:rPr lang="en-US" dirty="0"/>
              <a:t>U.S. Department of Education</a:t>
            </a:r>
          </a:p>
        </p:txBody>
      </p:sp>
      <p:sp>
        <p:nvSpPr>
          <p:cNvPr id="3" name="Content Placeholder 2">
            <a:extLst>
              <a:ext uri="{FF2B5EF4-FFF2-40B4-BE49-F238E27FC236}">
                <a16:creationId xmlns:a16="http://schemas.microsoft.com/office/drawing/2014/main" id="{97C0B867-15A8-0D13-67B7-71F9C44C9958}"/>
              </a:ext>
            </a:extLst>
          </p:cNvPr>
          <p:cNvSpPr>
            <a:spLocks noGrp="1"/>
          </p:cNvSpPr>
          <p:nvPr>
            <p:ph idx="1"/>
          </p:nvPr>
        </p:nvSpPr>
        <p:spPr>
          <a:xfrm>
            <a:off x="0" y="5496104"/>
            <a:ext cx="12192000" cy="763029"/>
          </a:xfrm>
        </p:spPr>
        <p:txBody>
          <a:bodyPr/>
          <a:lstStyle/>
          <a:p>
            <a:pPr marL="0" indent="0">
              <a:buNone/>
            </a:pPr>
            <a:r>
              <a:rPr lang="en-US" dirty="0"/>
              <a:t>https://</a:t>
            </a:r>
            <a:r>
              <a:rPr lang="en-US" dirty="0" err="1"/>
              <a:t>sites.ed.gov</a:t>
            </a:r>
            <a:r>
              <a:rPr lang="en-US" dirty="0"/>
              <a:t>/idea/files/dcl-on-pbis-in-ieps-08-01-2016.pdf</a:t>
            </a:r>
          </a:p>
        </p:txBody>
      </p:sp>
    </p:spTree>
    <p:extLst>
      <p:ext uri="{BB962C8B-B14F-4D97-AF65-F5344CB8AC3E}">
        <p14:creationId xmlns:p14="http://schemas.microsoft.com/office/powerpoint/2010/main" val="1079860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184C-757A-1439-25A1-6AD1706A7001}"/>
              </a:ext>
            </a:extLst>
          </p:cNvPr>
          <p:cNvSpPr>
            <a:spLocks noGrp="1"/>
          </p:cNvSpPr>
          <p:nvPr>
            <p:ph type="title"/>
          </p:nvPr>
        </p:nvSpPr>
        <p:spPr>
          <a:xfrm>
            <a:off x="838200" y="712855"/>
            <a:ext cx="10515600" cy="1325563"/>
          </a:xfrm>
        </p:spPr>
        <p:txBody>
          <a:bodyPr>
            <a:noAutofit/>
          </a:bodyPr>
          <a:lstStyle/>
          <a:p>
            <a:pPr algn="ctr"/>
            <a:r>
              <a:rPr lang="en-US" sz="6000" dirty="0"/>
              <a:t>DCL on Behavior &amp; the IEP</a:t>
            </a:r>
            <a:endParaRPr lang="en-US" sz="6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74C3209-5815-0AE6-65DA-60EC1E0E8DED}"/>
              </a:ext>
            </a:extLst>
          </p:cNvPr>
          <p:cNvSpPr>
            <a:spLocks noGrp="1"/>
          </p:cNvSpPr>
          <p:nvPr>
            <p:ph idx="1"/>
          </p:nvPr>
        </p:nvSpPr>
        <p:spPr>
          <a:xfrm>
            <a:off x="281188" y="2263507"/>
            <a:ext cx="11629623" cy="4351338"/>
          </a:xfrm>
        </p:spPr>
        <p:txBody>
          <a:bodyPr/>
          <a:lstStyle/>
          <a:p>
            <a:r>
              <a:rPr lang="en-US" dirty="0"/>
              <a:t>“Incidents of child misbehavior and classroom disruptions, as well as violations of a code of student conduct, may indicate that the child’s IEP needs to include appropriate behavioral supports” (p. 4)</a:t>
            </a:r>
          </a:p>
          <a:p>
            <a:endParaRPr lang="en-US" dirty="0"/>
          </a:p>
          <a:p>
            <a:r>
              <a:rPr lang="en-US" dirty="0"/>
              <a:t>“This is especially true when a pattern of misbehavior is apparent or can be reasonably anticipated based on a child’s present levels of performance and needs” (p. 4)</a:t>
            </a:r>
          </a:p>
        </p:txBody>
      </p:sp>
    </p:spTree>
    <p:extLst>
      <p:ext uri="{BB962C8B-B14F-4D97-AF65-F5344CB8AC3E}">
        <p14:creationId xmlns:p14="http://schemas.microsoft.com/office/powerpoint/2010/main" val="38939426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PSNARRATION" val="2,-1029582540,C:\Documents and Settings\MYell\My Documents\EDEX J710\IEPs-Part 1.ppc"/>
</p:tagLst>
</file>

<file path=ppt/tags/tag10.xml><?xml version="1.0" encoding="utf-8"?>
<p:tagLst xmlns:a="http://schemas.openxmlformats.org/drawingml/2006/main" xmlns:r="http://schemas.openxmlformats.org/officeDocument/2006/relationships" xmlns:p="http://schemas.openxmlformats.org/presentationml/2006/main">
  <p:tag name="PPSNARRATION" val="29,1310176109,E:\Autism Grant-Taping\DVD #3\Model-Taping SCAS Grant-Module 3.ppc"/>
</p:tagLst>
</file>

<file path=ppt/tags/tag11.xml><?xml version="1.0" encoding="utf-8"?>
<p:tagLst xmlns:a="http://schemas.openxmlformats.org/drawingml/2006/main" xmlns:r="http://schemas.openxmlformats.org/officeDocument/2006/relationships" xmlns:p="http://schemas.openxmlformats.org/presentationml/2006/main">
  <p:tag name="PPSNARRATION" val="29,1310176109,E:\Autism Grant-Taping\DVD #3\Model-Taping SCAS Grant-Module 3.ppc"/>
</p:tagLst>
</file>

<file path=ppt/tags/tag2.xml><?xml version="1.0" encoding="utf-8"?>
<p:tagLst xmlns:a="http://schemas.openxmlformats.org/drawingml/2006/main" xmlns:r="http://schemas.openxmlformats.org/officeDocument/2006/relationships" xmlns:p="http://schemas.openxmlformats.org/presentationml/2006/main">
  <p:tag name="PPSNARRATION" val="7,-1029582540,C:\Documents and Settings\MYell\My Documents\EDEX J710\IEPs-Part 1.ppc"/>
</p:tagLst>
</file>

<file path=ppt/tags/tag3.xml><?xml version="1.0" encoding="utf-8"?>
<p:tagLst xmlns:a="http://schemas.openxmlformats.org/drawingml/2006/main" xmlns:r="http://schemas.openxmlformats.org/officeDocument/2006/relationships" xmlns:p="http://schemas.openxmlformats.org/presentationml/2006/main">
  <p:tag name="PPSNARRATION" val="11,1310176109,E:\Autism Grant-Taping\DVD #3\Model-Taping SCAS Grant-Module 3.ppc"/>
</p:tagLst>
</file>

<file path=ppt/tags/tag4.xml><?xml version="1.0" encoding="utf-8"?>
<p:tagLst xmlns:a="http://schemas.openxmlformats.org/drawingml/2006/main" xmlns:r="http://schemas.openxmlformats.org/officeDocument/2006/relationships" xmlns:p="http://schemas.openxmlformats.org/presentationml/2006/main">
  <p:tag name="PPSNARRATION" val="15,1310176109,E:\Autism Grant-Taping\DVD #3\Model-Taping SCAS Grant-Module 3.ppc"/>
</p:tagLst>
</file>

<file path=ppt/tags/tag5.xml><?xml version="1.0" encoding="utf-8"?>
<p:tagLst xmlns:a="http://schemas.openxmlformats.org/drawingml/2006/main" xmlns:r="http://schemas.openxmlformats.org/officeDocument/2006/relationships" xmlns:p="http://schemas.openxmlformats.org/presentationml/2006/main">
  <p:tag name="PPSNARRATION" val="29,1310176109,E:\Autism Grant-Taping\DVD #3\Model-Taping SCAS Grant-Module 3.ppc"/>
</p:tagLst>
</file>

<file path=ppt/tags/tag6.xml><?xml version="1.0" encoding="utf-8"?>
<p:tagLst xmlns:a="http://schemas.openxmlformats.org/drawingml/2006/main" xmlns:r="http://schemas.openxmlformats.org/officeDocument/2006/relationships" xmlns:p="http://schemas.openxmlformats.org/presentationml/2006/main">
  <p:tag name="PPSNARRATION" val="29,1310176109,E:\Autism Grant-Taping\DVD #3\Model-Taping SCAS Grant-Module 3.ppc"/>
</p:tagLst>
</file>

<file path=ppt/tags/tag7.xml><?xml version="1.0" encoding="utf-8"?>
<p:tagLst xmlns:a="http://schemas.openxmlformats.org/drawingml/2006/main" xmlns:r="http://schemas.openxmlformats.org/officeDocument/2006/relationships" xmlns:p="http://schemas.openxmlformats.org/presentationml/2006/main">
  <p:tag name="PPSNARRATION" val="14,-1029582540,C:\Documents and Settings\MYell\My Documents\EDEX J710\IEPs-Part 1.ppc"/>
</p:tagLst>
</file>

<file path=ppt/tags/tag8.xml><?xml version="1.0" encoding="utf-8"?>
<p:tagLst xmlns:a="http://schemas.openxmlformats.org/drawingml/2006/main" xmlns:r="http://schemas.openxmlformats.org/officeDocument/2006/relationships" xmlns:p="http://schemas.openxmlformats.org/presentationml/2006/main">
  <p:tag name="PPSNARRATION" val="27,1310176109,E:\Autism Grant-Taping\DVD #3\Model-Taping SCAS Grant-Module 3.ppc"/>
</p:tagLst>
</file>

<file path=ppt/tags/tag9.xml><?xml version="1.0" encoding="utf-8"?>
<p:tagLst xmlns:a="http://schemas.openxmlformats.org/drawingml/2006/main" xmlns:r="http://schemas.openxmlformats.org/officeDocument/2006/relationships" xmlns:p="http://schemas.openxmlformats.org/presentationml/2006/main">
  <p:tag name="PPSNARRATION" val="30,1310176109,E:\Autism Grant-Taping\DVD #3\Model-Taping SCAS Grant-Module 3.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7043</TotalTime>
  <Words>3437</Words>
  <Application>Microsoft Macintosh PowerPoint</Application>
  <PresentationFormat>Widescreen</PresentationFormat>
  <Paragraphs>280</Paragraphs>
  <Slides>59</Slides>
  <Notes>20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59</vt:i4>
      </vt:variant>
    </vt:vector>
  </HeadingPairs>
  <TitlesOfParts>
    <vt:vector size="71" baseType="lpstr">
      <vt:lpstr>Arial</vt:lpstr>
      <vt:lpstr>Calibri</vt:lpstr>
      <vt:lpstr>Calibri Light</vt:lpstr>
      <vt:lpstr>Franklin Gothic Book</vt:lpstr>
      <vt:lpstr>Papyrus</vt:lpstr>
      <vt:lpstr>Tahoma</vt:lpstr>
      <vt:lpstr>Times</vt:lpstr>
      <vt:lpstr>times new roman</vt:lpstr>
      <vt:lpstr>times new roman</vt:lpstr>
      <vt:lpstr>Wingdings</vt:lpstr>
      <vt:lpstr>Wingdings 2</vt:lpstr>
      <vt:lpstr>Office Theme</vt:lpstr>
      <vt:lpstr>Developing Educationally Appropriate and Legally Sound Behavioral IEPs: Federal Guidance and Litigation</vt:lpstr>
      <vt:lpstr>“The primary vehicle for providing a FAPE is through an appropriately developed IEP that is based on the individual needs of the child. In the case of a child whose behavior impedes the child’s learning or that of others, the IEP Team must consider – and, when necessary to provide FAPE, include in the IEP – the use of positive behavioral interventions and supports, and other strategies, to address that behavior.” </vt:lpstr>
      <vt:lpstr>The Importance of Reacting to Data</vt:lpstr>
      <vt:lpstr>“A substantive standard not focused on student progress would do little to remedy the pervasive and tragic academic stagnation that prompted Congress to act” </vt:lpstr>
      <vt:lpstr>What Does Endrew Mean for Students with Behavior Problems?</vt:lpstr>
      <vt:lpstr>Providing an Explanation</vt:lpstr>
      <vt:lpstr>Behavior in the IEP</vt:lpstr>
      <vt:lpstr>Dear Colleague Letter Behavior and the IEP August 1, 2016  U.S. Department of Education</vt:lpstr>
      <vt:lpstr>DCL on Behavior &amp; the IEP</vt:lpstr>
      <vt:lpstr>DCL on Behavior and the IEP </vt:lpstr>
      <vt:lpstr>DCL on Behavior and the IEP </vt:lpstr>
      <vt:lpstr>DCL on Behavior and the IEP </vt:lpstr>
      <vt:lpstr>DCL on Behavior and the IEP </vt:lpstr>
      <vt:lpstr>Behavior Plan</vt:lpstr>
      <vt:lpstr>Basic Information</vt:lpstr>
      <vt:lpstr>Identifying a behavior that impedes learning does not mean that the team has determined if the behavior is a manifestation of the student’s disability-It means we need to address the behavior in a student’s IEP  -Jim Walsh</vt:lpstr>
      <vt:lpstr>What a behavior Plan is Not</vt:lpstr>
      <vt:lpstr>Addressing the Behavior</vt:lpstr>
      <vt:lpstr>Paris School District v. A.H. U.S. District Court (W.D. Arkansas) April 3, 2017 </vt:lpstr>
      <vt:lpstr>Paris School District v. A.H. (2017)</vt:lpstr>
      <vt:lpstr>District Court Ruling</vt:lpstr>
      <vt:lpstr>District Court Ruling</vt:lpstr>
      <vt:lpstr>District Court Ruling</vt:lpstr>
      <vt:lpstr>District Court Ruling</vt:lpstr>
      <vt:lpstr>Final Court Order for Relief</vt:lpstr>
      <vt:lpstr>DCL on Behavior &amp; the IEP</vt:lpstr>
      <vt:lpstr>DCL on Behavior &amp; the IEP</vt:lpstr>
      <vt:lpstr>DCL on Behavior &amp; the IEP</vt:lpstr>
      <vt:lpstr>DCL on Behavior &amp; the IEP</vt:lpstr>
      <vt:lpstr>Developing Behavioral IEPs that meet the Endrew Standard</vt:lpstr>
      <vt:lpstr>Implications of the IDEA, the Endrew Decision, and Policy Guidance</vt:lpstr>
      <vt:lpstr>Implications of the IDEA, the Endrew Decision, and Policy Guidance</vt:lpstr>
      <vt:lpstr>Implications of the IDEA, the Endrew Decision, and Policy Guidance</vt:lpstr>
      <vt:lpstr>Implications of the IDEA, the Endrew Decision, and Policy Guidance</vt:lpstr>
      <vt:lpstr>Implications of the IDEA, the Endrew Decision, and Policy Guidance</vt:lpstr>
      <vt:lpstr>Implications of the IDEA, the Endrew Decision, and Policy Guidance</vt:lpstr>
      <vt:lpstr>“An IEP must aim to enable the child to make progress; the essential function of an IEP is to set out a plan for pursuing academic and functional advancement”   (Endrew F. v. Douglas County School District, 2017)  </vt:lpstr>
      <vt:lpstr>Keys To Compliance</vt:lpstr>
      <vt:lpstr>PowerPoint Presentation</vt:lpstr>
      <vt:lpstr>General IEP Information</vt:lpstr>
      <vt:lpstr>The Big Picture Substantive Requirements</vt:lpstr>
      <vt:lpstr>The Four IEP Questions</vt:lpstr>
      <vt:lpstr>1. Assessment</vt:lpstr>
      <vt:lpstr>  Present Levels of Academic Achievement and Functional Performance (PLAAFP)  </vt:lpstr>
      <vt:lpstr>Appendix C IDEA Regulations (1997)</vt:lpstr>
      <vt:lpstr>Relationship Between PLAAF &amp; Rest of the IEP</vt:lpstr>
      <vt:lpstr>PLAAFP</vt:lpstr>
      <vt:lpstr>2. Programming</vt:lpstr>
      <vt:lpstr>Caution: Unambitious Goals</vt:lpstr>
      <vt:lpstr>Caution: Overly General Goals</vt:lpstr>
      <vt:lpstr>Measurable Annual Goals</vt:lpstr>
      <vt:lpstr>2. Programming</vt:lpstr>
      <vt:lpstr>Service Statements</vt:lpstr>
      <vt:lpstr>3. Monitoring Progress</vt:lpstr>
      <vt:lpstr>Monitoring and Reporting Progress</vt:lpstr>
      <vt:lpstr>Caution: Teacher Observation</vt:lpstr>
      <vt:lpstr>Caution: Misuse of Percentages</vt:lpstr>
      <vt:lpstr>Data Collection for Monitoring Progress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Blum, Lorae</cp:lastModifiedBy>
  <cp:revision>71</cp:revision>
  <dcterms:created xsi:type="dcterms:W3CDTF">2017-10-03T01:34:26Z</dcterms:created>
  <dcterms:modified xsi:type="dcterms:W3CDTF">2022-07-22T16:35:58Z</dcterms:modified>
</cp:coreProperties>
</file>