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28"/>
  </p:notesMasterIdLst>
  <p:sldIdLst>
    <p:sldId id="256" r:id="rId2"/>
    <p:sldId id="274" r:id="rId3"/>
    <p:sldId id="275" r:id="rId4"/>
    <p:sldId id="257" r:id="rId5"/>
    <p:sldId id="258" r:id="rId6"/>
    <p:sldId id="259" r:id="rId7"/>
    <p:sldId id="260" r:id="rId8"/>
    <p:sldId id="262" r:id="rId9"/>
    <p:sldId id="264" r:id="rId10"/>
    <p:sldId id="261" r:id="rId11"/>
    <p:sldId id="263" r:id="rId12"/>
    <p:sldId id="265" r:id="rId13"/>
    <p:sldId id="266" r:id="rId14"/>
    <p:sldId id="267" r:id="rId15"/>
    <p:sldId id="268" r:id="rId16"/>
    <p:sldId id="269" r:id="rId17"/>
    <p:sldId id="270" r:id="rId18"/>
    <p:sldId id="271" r:id="rId19"/>
    <p:sldId id="273" r:id="rId20"/>
    <p:sldId id="272" r:id="rId21"/>
    <p:sldId id="292" r:id="rId22"/>
    <p:sldId id="291" r:id="rId23"/>
    <p:sldId id="294" r:id="rId24"/>
    <p:sldId id="296" r:id="rId25"/>
    <p:sldId id="295" r:id="rId26"/>
    <p:sldId id="29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9492DE-CF79-4BAF-A7B2-5B1210F5D93D}" v="34" dt="2024-07-19T04:29:58.0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3" autoAdjust="0"/>
    <p:restoredTop sz="70749" autoAdjust="0"/>
  </p:normalViewPr>
  <p:slideViewPr>
    <p:cSldViewPr snapToGrid="0">
      <p:cViewPr varScale="1">
        <p:scale>
          <a:sx n="83" d="100"/>
          <a:sy n="83" d="100"/>
        </p:scale>
        <p:origin x="16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8C5AE8-3240-40C7-B28D-56E81E363F6D}"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A157FD6A-06E2-433A-902A-1C1FECF00012}">
      <dgm:prSet/>
      <dgm:spPr/>
      <dgm:t>
        <a:bodyPr/>
        <a:lstStyle/>
        <a:p>
          <a:r>
            <a:rPr lang="en-US" b="1" i="0" u="none" dirty="0"/>
            <a:t>Abbreviated School Days</a:t>
          </a:r>
        </a:p>
        <a:p>
          <a:r>
            <a:rPr lang="en-US" b="0" i="0" u="none" dirty="0"/>
            <a:t>Rules that are result of HB24-1063</a:t>
          </a:r>
          <a:endParaRPr lang="en-US" dirty="0"/>
        </a:p>
      </dgm:t>
    </dgm:pt>
    <dgm:pt modelId="{4D718053-2318-4335-94CC-5267BFB2EB69}" type="parTrans" cxnId="{DBF8B332-F970-4A42-9A83-E983F910018D}">
      <dgm:prSet/>
      <dgm:spPr/>
      <dgm:t>
        <a:bodyPr/>
        <a:lstStyle/>
        <a:p>
          <a:endParaRPr lang="en-US"/>
        </a:p>
      </dgm:t>
    </dgm:pt>
    <dgm:pt modelId="{1A60E5FA-7FA9-4F9A-BBA7-03110E1AF993}" type="sibTrans" cxnId="{DBF8B332-F970-4A42-9A83-E983F910018D}">
      <dgm:prSet/>
      <dgm:spPr/>
      <dgm:t>
        <a:bodyPr/>
        <a:lstStyle/>
        <a:p>
          <a:endParaRPr lang="en-US"/>
        </a:p>
      </dgm:t>
    </dgm:pt>
    <dgm:pt modelId="{0E6AD1E7-7EF0-459B-A646-F58C6E6152E2}">
      <dgm:prSet/>
      <dgm:spPr/>
      <dgm:t>
        <a:bodyPr/>
        <a:lstStyle/>
        <a:p>
          <a:r>
            <a:rPr lang="en-US" b="1" i="0" u="none" dirty="0"/>
            <a:t>OSEP Requirements</a:t>
          </a:r>
        </a:p>
        <a:p>
          <a:r>
            <a:rPr lang="en-US" b="0" i="0" u="none" dirty="0"/>
            <a:t>Procedures for State Complaints &amp; Clarifying CDE as a public entity subject to due process complaints or state complaints</a:t>
          </a:r>
          <a:endParaRPr lang="en-US" b="1" i="0" u="none" dirty="0"/>
        </a:p>
      </dgm:t>
    </dgm:pt>
    <dgm:pt modelId="{54A38305-DE18-4FCC-9B34-81512F848587}" type="parTrans" cxnId="{A3FCB3DB-12B1-4A32-89DE-7837E63074B7}">
      <dgm:prSet/>
      <dgm:spPr/>
      <dgm:t>
        <a:bodyPr/>
        <a:lstStyle/>
        <a:p>
          <a:endParaRPr lang="en-US"/>
        </a:p>
      </dgm:t>
    </dgm:pt>
    <dgm:pt modelId="{3883195A-DF3A-493F-8767-08400447BBA8}" type="sibTrans" cxnId="{A3FCB3DB-12B1-4A32-89DE-7837E63074B7}">
      <dgm:prSet/>
      <dgm:spPr/>
      <dgm:t>
        <a:bodyPr/>
        <a:lstStyle/>
        <a:p>
          <a:endParaRPr lang="en-US"/>
        </a:p>
      </dgm:t>
    </dgm:pt>
    <dgm:pt modelId="{0B871D7D-65A6-42E9-BC01-558458D714C0}">
      <dgm:prSet/>
      <dgm:spPr/>
      <dgm:t>
        <a:bodyPr/>
        <a:lstStyle/>
        <a:p>
          <a:r>
            <a:rPr lang="en-US" b="1" dirty="0"/>
            <a:t>AU Reorganization</a:t>
          </a:r>
        </a:p>
        <a:p>
          <a:r>
            <a:rPr lang="en-US" b="0" i="0" u="none" dirty="0"/>
            <a:t>Rule regarding how a district can become an AU </a:t>
          </a:r>
          <a:endParaRPr lang="en-US" b="0" dirty="0"/>
        </a:p>
        <a:p>
          <a:endParaRPr lang="en-US" b="1" dirty="0"/>
        </a:p>
      </dgm:t>
    </dgm:pt>
    <dgm:pt modelId="{4EEA37A0-FB8E-4113-8208-B7CF224325E0}" type="parTrans" cxnId="{D9C26DC0-AC78-4394-B12D-224216699DD8}">
      <dgm:prSet/>
      <dgm:spPr/>
      <dgm:t>
        <a:bodyPr/>
        <a:lstStyle/>
        <a:p>
          <a:endParaRPr lang="en-US"/>
        </a:p>
      </dgm:t>
    </dgm:pt>
    <dgm:pt modelId="{95ED3B34-18D9-49F9-A01A-D08EA322435D}" type="sibTrans" cxnId="{D9C26DC0-AC78-4394-B12D-224216699DD8}">
      <dgm:prSet/>
      <dgm:spPr/>
      <dgm:t>
        <a:bodyPr/>
        <a:lstStyle/>
        <a:p>
          <a:endParaRPr lang="en-US"/>
        </a:p>
      </dgm:t>
    </dgm:pt>
    <dgm:pt modelId="{997DD4AF-4F53-4CBF-9D87-884DD9CE40F3}" type="pres">
      <dgm:prSet presAssocID="{778C5AE8-3240-40C7-B28D-56E81E363F6D}" presName="vert0" presStyleCnt="0">
        <dgm:presLayoutVars>
          <dgm:dir/>
          <dgm:animOne val="branch"/>
          <dgm:animLvl val="lvl"/>
        </dgm:presLayoutVars>
      </dgm:prSet>
      <dgm:spPr/>
    </dgm:pt>
    <dgm:pt modelId="{829D0739-2D5B-4B7D-90F4-AD26042D310B}" type="pres">
      <dgm:prSet presAssocID="{A157FD6A-06E2-433A-902A-1C1FECF00012}" presName="thickLine" presStyleLbl="alignNode1" presStyleIdx="0" presStyleCnt="3"/>
      <dgm:spPr/>
    </dgm:pt>
    <dgm:pt modelId="{455F3AAE-ECE2-4C5B-AA00-37E62B5ACA06}" type="pres">
      <dgm:prSet presAssocID="{A157FD6A-06E2-433A-902A-1C1FECF00012}" presName="horz1" presStyleCnt="0"/>
      <dgm:spPr/>
    </dgm:pt>
    <dgm:pt modelId="{4247B0B5-A9A2-4AC7-BFE5-F806372C75B9}" type="pres">
      <dgm:prSet presAssocID="{A157FD6A-06E2-433A-902A-1C1FECF00012}" presName="tx1" presStyleLbl="revTx" presStyleIdx="0" presStyleCnt="3"/>
      <dgm:spPr/>
    </dgm:pt>
    <dgm:pt modelId="{CA45F237-86ED-443C-BDB0-7D33C7F76AA5}" type="pres">
      <dgm:prSet presAssocID="{A157FD6A-06E2-433A-902A-1C1FECF00012}" presName="vert1" presStyleCnt="0"/>
      <dgm:spPr/>
    </dgm:pt>
    <dgm:pt modelId="{2B3E34F6-7831-4AD9-A2B3-22E8E0DAC0D6}" type="pres">
      <dgm:prSet presAssocID="{0E6AD1E7-7EF0-459B-A646-F58C6E6152E2}" presName="thickLine" presStyleLbl="alignNode1" presStyleIdx="1" presStyleCnt="3"/>
      <dgm:spPr/>
    </dgm:pt>
    <dgm:pt modelId="{79374BB9-CD67-48F5-9A8B-CC35287AEF59}" type="pres">
      <dgm:prSet presAssocID="{0E6AD1E7-7EF0-459B-A646-F58C6E6152E2}" presName="horz1" presStyleCnt="0"/>
      <dgm:spPr/>
    </dgm:pt>
    <dgm:pt modelId="{5F5D18D8-D3D5-47B5-BF50-F2005DF394CF}" type="pres">
      <dgm:prSet presAssocID="{0E6AD1E7-7EF0-459B-A646-F58C6E6152E2}" presName="tx1" presStyleLbl="revTx" presStyleIdx="1" presStyleCnt="3"/>
      <dgm:spPr/>
    </dgm:pt>
    <dgm:pt modelId="{04B10B34-9B24-46E2-9DE0-472C5979C4DC}" type="pres">
      <dgm:prSet presAssocID="{0E6AD1E7-7EF0-459B-A646-F58C6E6152E2}" presName="vert1" presStyleCnt="0"/>
      <dgm:spPr/>
    </dgm:pt>
    <dgm:pt modelId="{8DA63B56-528F-4AC5-88EF-B31FDC735CF5}" type="pres">
      <dgm:prSet presAssocID="{0B871D7D-65A6-42E9-BC01-558458D714C0}" presName="thickLine" presStyleLbl="alignNode1" presStyleIdx="2" presStyleCnt="3"/>
      <dgm:spPr/>
    </dgm:pt>
    <dgm:pt modelId="{7FD29EA5-3D29-4164-99D1-D3A9A86CD1DE}" type="pres">
      <dgm:prSet presAssocID="{0B871D7D-65A6-42E9-BC01-558458D714C0}" presName="horz1" presStyleCnt="0"/>
      <dgm:spPr/>
    </dgm:pt>
    <dgm:pt modelId="{1481DEE1-5A4F-4747-8CB2-6F95CF7B58DE}" type="pres">
      <dgm:prSet presAssocID="{0B871D7D-65A6-42E9-BC01-558458D714C0}" presName="tx1" presStyleLbl="revTx" presStyleIdx="2" presStyleCnt="3"/>
      <dgm:spPr/>
    </dgm:pt>
    <dgm:pt modelId="{BA7A832A-00F6-421A-B5CF-CFB99B409508}" type="pres">
      <dgm:prSet presAssocID="{0B871D7D-65A6-42E9-BC01-558458D714C0}" presName="vert1" presStyleCnt="0"/>
      <dgm:spPr/>
    </dgm:pt>
  </dgm:ptLst>
  <dgm:cxnLst>
    <dgm:cxn modelId="{496C6631-CA03-4E3B-B234-6DB01C6F1D91}" type="presOf" srcId="{0B871D7D-65A6-42E9-BC01-558458D714C0}" destId="{1481DEE1-5A4F-4747-8CB2-6F95CF7B58DE}" srcOrd="0" destOrd="0" presId="urn:microsoft.com/office/officeart/2008/layout/LinedList"/>
    <dgm:cxn modelId="{DBF8B332-F970-4A42-9A83-E983F910018D}" srcId="{778C5AE8-3240-40C7-B28D-56E81E363F6D}" destId="{A157FD6A-06E2-433A-902A-1C1FECF00012}" srcOrd="0" destOrd="0" parTransId="{4D718053-2318-4335-94CC-5267BFB2EB69}" sibTransId="{1A60E5FA-7FA9-4F9A-BBA7-03110E1AF993}"/>
    <dgm:cxn modelId="{48D6F14D-C0CC-49C2-8E83-C428A0FAB7B0}" type="presOf" srcId="{0E6AD1E7-7EF0-459B-A646-F58C6E6152E2}" destId="{5F5D18D8-D3D5-47B5-BF50-F2005DF394CF}" srcOrd="0" destOrd="0" presId="urn:microsoft.com/office/officeart/2008/layout/LinedList"/>
    <dgm:cxn modelId="{4F89E264-BE48-4DA0-BB3F-70259CE08646}" type="presOf" srcId="{778C5AE8-3240-40C7-B28D-56E81E363F6D}" destId="{997DD4AF-4F53-4CBF-9D87-884DD9CE40F3}" srcOrd="0" destOrd="0" presId="urn:microsoft.com/office/officeart/2008/layout/LinedList"/>
    <dgm:cxn modelId="{FCEAAC78-BF36-4AF5-8E75-9FCF1CD24FE9}" type="presOf" srcId="{A157FD6A-06E2-433A-902A-1C1FECF00012}" destId="{4247B0B5-A9A2-4AC7-BFE5-F806372C75B9}" srcOrd="0" destOrd="0" presId="urn:microsoft.com/office/officeart/2008/layout/LinedList"/>
    <dgm:cxn modelId="{D9C26DC0-AC78-4394-B12D-224216699DD8}" srcId="{778C5AE8-3240-40C7-B28D-56E81E363F6D}" destId="{0B871D7D-65A6-42E9-BC01-558458D714C0}" srcOrd="2" destOrd="0" parTransId="{4EEA37A0-FB8E-4113-8208-B7CF224325E0}" sibTransId="{95ED3B34-18D9-49F9-A01A-D08EA322435D}"/>
    <dgm:cxn modelId="{A3FCB3DB-12B1-4A32-89DE-7837E63074B7}" srcId="{778C5AE8-3240-40C7-B28D-56E81E363F6D}" destId="{0E6AD1E7-7EF0-459B-A646-F58C6E6152E2}" srcOrd="1" destOrd="0" parTransId="{54A38305-DE18-4FCC-9B34-81512F848587}" sibTransId="{3883195A-DF3A-493F-8767-08400447BBA8}"/>
    <dgm:cxn modelId="{E8F05A6C-D059-47D3-AEF8-E6B3E4598F91}" type="presParOf" srcId="{997DD4AF-4F53-4CBF-9D87-884DD9CE40F3}" destId="{829D0739-2D5B-4B7D-90F4-AD26042D310B}" srcOrd="0" destOrd="0" presId="urn:microsoft.com/office/officeart/2008/layout/LinedList"/>
    <dgm:cxn modelId="{A142256C-848A-4298-B530-E2F35BF951CE}" type="presParOf" srcId="{997DD4AF-4F53-4CBF-9D87-884DD9CE40F3}" destId="{455F3AAE-ECE2-4C5B-AA00-37E62B5ACA06}" srcOrd="1" destOrd="0" presId="urn:microsoft.com/office/officeart/2008/layout/LinedList"/>
    <dgm:cxn modelId="{76D37A8B-C9E9-4AFC-8B5D-2E939F256A6E}" type="presParOf" srcId="{455F3AAE-ECE2-4C5B-AA00-37E62B5ACA06}" destId="{4247B0B5-A9A2-4AC7-BFE5-F806372C75B9}" srcOrd="0" destOrd="0" presId="urn:microsoft.com/office/officeart/2008/layout/LinedList"/>
    <dgm:cxn modelId="{91191D9C-4054-4B9E-B014-0EBE107F3BBA}" type="presParOf" srcId="{455F3AAE-ECE2-4C5B-AA00-37E62B5ACA06}" destId="{CA45F237-86ED-443C-BDB0-7D33C7F76AA5}" srcOrd="1" destOrd="0" presId="urn:microsoft.com/office/officeart/2008/layout/LinedList"/>
    <dgm:cxn modelId="{4443F9C1-5BCF-490D-962E-18677381FA1E}" type="presParOf" srcId="{997DD4AF-4F53-4CBF-9D87-884DD9CE40F3}" destId="{2B3E34F6-7831-4AD9-A2B3-22E8E0DAC0D6}" srcOrd="2" destOrd="0" presId="urn:microsoft.com/office/officeart/2008/layout/LinedList"/>
    <dgm:cxn modelId="{F3DF518C-A73E-4AE1-9A3B-2C5E7CF1E834}" type="presParOf" srcId="{997DD4AF-4F53-4CBF-9D87-884DD9CE40F3}" destId="{79374BB9-CD67-48F5-9A8B-CC35287AEF59}" srcOrd="3" destOrd="0" presId="urn:microsoft.com/office/officeart/2008/layout/LinedList"/>
    <dgm:cxn modelId="{D7DC5E12-1159-4793-8A95-49E4ECD25966}" type="presParOf" srcId="{79374BB9-CD67-48F5-9A8B-CC35287AEF59}" destId="{5F5D18D8-D3D5-47B5-BF50-F2005DF394CF}" srcOrd="0" destOrd="0" presId="urn:microsoft.com/office/officeart/2008/layout/LinedList"/>
    <dgm:cxn modelId="{7C5881CB-91FD-44F5-9B5E-98FFC52760C4}" type="presParOf" srcId="{79374BB9-CD67-48F5-9A8B-CC35287AEF59}" destId="{04B10B34-9B24-46E2-9DE0-472C5979C4DC}" srcOrd="1" destOrd="0" presId="urn:microsoft.com/office/officeart/2008/layout/LinedList"/>
    <dgm:cxn modelId="{3FCA17DA-27B2-4DB7-87D3-88002BFDBFFE}" type="presParOf" srcId="{997DD4AF-4F53-4CBF-9D87-884DD9CE40F3}" destId="{8DA63B56-528F-4AC5-88EF-B31FDC735CF5}" srcOrd="4" destOrd="0" presId="urn:microsoft.com/office/officeart/2008/layout/LinedList"/>
    <dgm:cxn modelId="{CDFDBF99-F009-45E5-8BC2-A520A64B1A5C}" type="presParOf" srcId="{997DD4AF-4F53-4CBF-9D87-884DD9CE40F3}" destId="{7FD29EA5-3D29-4164-99D1-D3A9A86CD1DE}" srcOrd="5" destOrd="0" presId="urn:microsoft.com/office/officeart/2008/layout/LinedList"/>
    <dgm:cxn modelId="{20205E70-702C-404E-BB77-61C304E31EBA}" type="presParOf" srcId="{7FD29EA5-3D29-4164-99D1-D3A9A86CD1DE}" destId="{1481DEE1-5A4F-4747-8CB2-6F95CF7B58DE}" srcOrd="0" destOrd="0" presId="urn:microsoft.com/office/officeart/2008/layout/LinedList"/>
    <dgm:cxn modelId="{6E37BF53-F77D-4311-9F2F-7D7655810A8D}" type="presParOf" srcId="{7FD29EA5-3D29-4164-99D1-D3A9A86CD1DE}" destId="{BA7A832A-00F6-421A-B5CF-CFB99B40950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9D0739-2D5B-4B7D-90F4-AD26042D310B}">
      <dsp:nvSpPr>
        <dsp:cNvPr id="0" name=""/>
        <dsp:cNvSpPr/>
      </dsp:nvSpPr>
      <dsp:spPr>
        <a:xfrm>
          <a:off x="0" y="2124"/>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47B0B5-A9A2-4AC7-BFE5-F806372C75B9}">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u="none" kern="1200" dirty="0"/>
            <a:t>Abbreviated School Days</a:t>
          </a:r>
        </a:p>
        <a:p>
          <a:pPr marL="0" lvl="0" indent="0" algn="l" defTabSz="1022350">
            <a:lnSpc>
              <a:spcPct val="90000"/>
            </a:lnSpc>
            <a:spcBef>
              <a:spcPct val="0"/>
            </a:spcBef>
            <a:spcAft>
              <a:spcPct val="35000"/>
            </a:spcAft>
            <a:buNone/>
          </a:pPr>
          <a:r>
            <a:rPr lang="en-US" sz="2300" b="0" i="0" u="none" kern="1200" dirty="0"/>
            <a:t>Rules that are result of HB24-1063</a:t>
          </a:r>
          <a:endParaRPr lang="en-US" sz="2300" kern="1200" dirty="0"/>
        </a:p>
      </dsp:txBody>
      <dsp:txXfrm>
        <a:off x="0" y="2124"/>
        <a:ext cx="10515600" cy="1449029"/>
      </dsp:txXfrm>
    </dsp:sp>
    <dsp:sp modelId="{2B3E34F6-7831-4AD9-A2B3-22E8E0DAC0D6}">
      <dsp:nvSpPr>
        <dsp:cNvPr id="0" name=""/>
        <dsp:cNvSpPr/>
      </dsp:nvSpPr>
      <dsp:spPr>
        <a:xfrm>
          <a:off x="0" y="1451154"/>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F5D18D8-D3D5-47B5-BF50-F2005DF394CF}">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i="0" u="none" kern="1200" dirty="0"/>
            <a:t>OSEP Requirements</a:t>
          </a:r>
        </a:p>
        <a:p>
          <a:pPr marL="0" lvl="0" indent="0" algn="l" defTabSz="1022350">
            <a:lnSpc>
              <a:spcPct val="90000"/>
            </a:lnSpc>
            <a:spcBef>
              <a:spcPct val="0"/>
            </a:spcBef>
            <a:spcAft>
              <a:spcPct val="35000"/>
            </a:spcAft>
            <a:buNone/>
          </a:pPr>
          <a:r>
            <a:rPr lang="en-US" sz="2300" b="0" i="0" u="none" kern="1200" dirty="0"/>
            <a:t>Procedures for State Complaints &amp; Clarifying CDE as a public entity subject to due process complaints or state complaints</a:t>
          </a:r>
          <a:endParaRPr lang="en-US" sz="2300" b="1" i="0" u="none" kern="1200" dirty="0"/>
        </a:p>
      </dsp:txBody>
      <dsp:txXfrm>
        <a:off x="0" y="1451154"/>
        <a:ext cx="10515600" cy="1449029"/>
      </dsp:txXfrm>
    </dsp:sp>
    <dsp:sp modelId="{8DA63B56-528F-4AC5-88EF-B31FDC735CF5}">
      <dsp:nvSpPr>
        <dsp:cNvPr id="0" name=""/>
        <dsp:cNvSpPr/>
      </dsp:nvSpPr>
      <dsp:spPr>
        <a:xfrm>
          <a:off x="0" y="2900183"/>
          <a:ext cx="1051560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81DEE1-5A4F-4747-8CB2-6F95CF7B58DE}">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AU Reorganization</a:t>
          </a:r>
        </a:p>
        <a:p>
          <a:pPr marL="0" lvl="0" indent="0" algn="l" defTabSz="1022350">
            <a:lnSpc>
              <a:spcPct val="90000"/>
            </a:lnSpc>
            <a:spcBef>
              <a:spcPct val="0"/>
            </a:spcBef>
            <a:spcAft>
              <a:spcPct val="35000"/>
            </a:spcAft>
            <a:buNone/>
          </a:pPr>
          <a:r>
            <a:rPr lang="en-US" sz="2300" b="0" i="0" u="none" kern="1200" dirty="0"/>
            <a:t>Rule regarding how a district can become an AU </a:t>
          </a:r>
          <a:endParaRPr lang="en-US" sz="2300" b="0" kern="1200" dirty="0"/>
        </a:p>
        <a:p>
          <a:pPr marL="0" lvl="0" indent="0" algn="l" defTabSz="1022350">
            <a:lnSpc>
              <a:spcPct val="90000"/>
            </a:lnSpc>
            <a:spcBef>
              <a:spcPct val="0"/>
            </a:spcBef>
            <a:spcAft>
              <a:spcPct val="35000"/>
            </a:spcAft>
            <a:buNone/>
          </a:pPr>
          <a:endParaRPr lang="en-US" sz="2300" b="1" kern="1200" dirty="0"/>
        </a:p>
      </dsp:txBody>
      <dsp:txXfrm>
        <a:off x="0" y="2900183"/>
        <a:ext cx="10515600" cy="144902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0E7B14-E935-42C4-8AA2-705076FB7911}" type="datetimeFigureOut">
              <a:rPr lang="en-US" smtClean="0"/>
              <a:t>7/21/24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DDE83B-C02E-46B8-9AC0-C26BF9CB0D3D}" type="slidenum">
              <a:rPr lang="en-US" smtClean="0"/>
              <a:t>‹#›</a:t>
            </a:fld>
            <a:endParaRPr lang="en-US"/>
          </a:p>
        </p:txBody>
      </p:sp>
    </p:spTree>
    <p:extLst>
      <p:ext uri="{BB962C8B-B14F-4D97-AF65-F5344CB8AC3E}">
        <p14:creationId xmlns:p14="http://schemas.microsoft.com/office/powerpoint/2010/main" val="3849281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These components should operate as an integrated system to connect, interact, articulate, and inform one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Integrated monitoring activities - A multifaceted process or system which is designed to examine and evaluate States with a particular emphasis on educational results, functional outcomes and compliance with IDEA procedural and programmatic requirements.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Data on processes and results  - A data system designed to ensure that the data collected and reported are valid and reliable and that information is reported to the Department and the public in a timely manner. The data system will inform and focus a State’s improvement activities as well as verifying that that the data collected and reported reflect actual practice and performance.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SPP/APR - A multifaceted plan that evaluates the State’s efforts to implement the requirements and purpose of the IDEA and describes how the State will improve its implementation.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Fiscal management - A system designed to ensure that IDEA funds are distributed and expended in accordance with Federal fiscal requirements. A State's fiscal management system will include documentation of required budgetary information, policies and procedures reflecting IDEA, EDGAR, and Uniform Guidance requirements and evidence of implementation of those procedures all of which assist States in using Federal funds for improving performance and outcomes for infants, toddlers, and children with disabilities.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dirty="0"/>
              <a:t>Effective Dispute Resolution - A system designed as part of a State’s general supervisory responsibility to ensure implementation of IDEA’s dispute resolution procedures consistent with IDEA requirements. </a:t>
            </a:r>
          </a:p>
          <a:p>
            <a:endParaRPr lang="en-US" dirty="0"/>
          </a:p>
          <a:p>
            <a:r>
              <a:rPr lang="en-US" dirty="0"/>
              <a:t>Targeted TA and professional development - A system of technical assistance and professional development that uses data-informed root cause analysis areas to address State priorities and areas in need of improvement.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Policies, procedures, and practices resulting in effective implementation - </a:t>
            </a:r>
            <a:r>
              <a:rPr lang="en-US" dirty="0"/>
              <a:t> Policies and procedures outline the goals, objectives, processes and statutory requirements of a Part B and Part C Program, that are implemented with fidelity. </a:t>
            </a:r>
          </a:p>
        </p:txBody>
      </p:sp>
      <p:sp>
        <p:nvSpPr>
          <p:cNvPr id="4" name="Slide Number Placeholder 3"/>
          <p:cNvSpPr>
            <a:spLocks noGrp="1"/>
          </p:cNvSpPr>
          <p:nvPr>
            <p:ph type="sldNum" sz="quarter" idx="5"/>
          </p:nvPr>
        </p:nvSpPr>
        <p:spPr/>
        <p:txBody>
          <a:bodyPr/>
          <a:lstStyle/>
          <a:p>
            <a:fld id="{F0DDE83B-C02E-46B8-9AC0-C26BF9CB0D3D}" type="slidenum">
              <a:rPr lang="en-US" smtClean="0"/>
              <a:t>5</a:t>
            </a:fld>
            <a:endParaRPr lang="en-US"/>
          </a:p>
        </p:txBody>
      </p:sp>
    </p:spTree>
    <p:extLst>
      <p:ext uri="{BB962C8B-B14F-4D97-AF65-F5344CB8AC3E}">
        <p14:creationId xmlns:p14="http://schemas.microsoft.com/office/powerpoint/2010/main" val="3627951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DDE83B-C02E-46B8-9AC0-C26BF9CB0D3D}" type="slidenum">
              <a:rPr lang="en-US" smtClean="0"/>
              <a:t>16</a:t>
            </a:fld>
            <a:endParaRPr lang="en-US"/>
          </a:p>
        </p:txBody>
      </p:sp>
    </p:spTree>
    <p:extLst>
      <p:ext uri="{BB962C8B-B14F-4D97-AF65-F5344CB8AC3E}">
        <p14:creationId xmlns:p14="http://schemas.microsoft.com/office/powerpoint/2010/main" val="253833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22</a:t>
            </a:fld>
            <a:endParaRPr lang="en-US"/>
          </a:p>
        </p:txBody>
      </p:sp>
    </p:spTree>
    <p:extLst>
      <p:ext uri="{BB962C8B-B14F-4D97-AF65-F5344CB8AC3E}">
        <p14:creationId xmlns:p14="http://schemas.microsoft.com/office/powerpoint/2010/main" val="2045251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23</a:t>
            </a:fld>
            <a:endParaRPr lang="en-US"/>
          </a:p>
        </p:txBody>
      </p:sp>
    </p:spTree>
    <p:extLst>
      <p:ext uri="{BB962C8B-B14F-4D97-AF65-F5344CB8AC3E}">
        <p14:creationId xmlns:p14="http://schemas.microsoft.com/office/powerpoint/2010/main" val="4002029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DDE83B-C02E-46B8-9AC0-C26BF9CB0D3D}" type="slidenum">
              <a:rPr lang="en-US" smtClean="0"/>
              <a:t>24</a:t>
            </a:fld>
            <a:endParaRPr lang="en-US"/>
          </a:p>
        </p:txBody>
      </p:sp>
    </p:spTree>
    <p:extLst>
      <p:ext uri="{BB962C8B-B14F-4D97-AF65-F5344CB8AC3E}">
        <p14:creationId xmlns:p14="http://schemas.microsoft.com/office/powerpoint/2010/main" val="3128464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25</a:t>
            </a:fld>
            <a:endParaRPr lang="en-US"/>
          </a:p>
        </p:txBody>
      </p:sp>
    </p:spTree>
    <p:extLst>
      <p:ext uri="{BB962C8B-B14F-4D97-AF65-F5344CB8AC3E}">
        <p14:creationId xmlns:p14="http://schemas.microsoft.com/office/powerpoint/2010/main" val="1604460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DDE83B-C02E-46B8-9AC0-C26BF9CB0D3D}" type="slidenum">
              <a:rPr lang="en-US" smtClean="0"/>
              <a:t>26</a:t>
            </a:fld>
            <a:endParaRPr lang="en-US"/>
          </a:p>
        </p:txBody>
      </p:sp>
    </p:spTree>
    <p:extLst>
      <p:ext uri="{BB962C8B-B14F-4D97-AF65-F5344CB8AC3E}">
        <p14:creationId xmlns:p14="http://schemas.microsoft.com/office/powerpoint/2010/main" val="2531903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A89FB-E923-6FA7-751C-5553381B29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7FF530-76D8-514F-80CE-B19AF52D5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93E5CE-9D25-FAFD-9486-DC7C03C9AB03}"/>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5" name="Footer Placeholder 4">
            <a:extLst>
              <a:ext uri="{FF2B5EF4-FFF2-40B4-BE49-F238E27FC236}">
                <a16:creationId xmlns:a16="http://schemas.microsoft.com/office/drawing/2014/main" id="{3234D46A-388A-850C-EC3B-BED665ADE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5C54CF-3D4E-B6E5-E30E-C2263D7085F2}"/>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307310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94E65-FBEF-6005-FAD4-D44D4B0080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9F91B5-C008-902D-6082-87242401D7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9A8D63-9305-64B7-E4EC-3E433A70BAF9}"/>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5" name="Footer Placeholder 4">
            <a:extLst>
              <a:ext uri="{FF2B5EF4-FFF2-40B4-BE49-F238E27FC236}">
                <a16:creationId xmlns:a16="http://schemas.microsoft.com/office/drawing/2014/main" id="{B8FE4D2E-C35A-C21F-1BE1-BEB30CA565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731280-A8A0-8D2C-6957-F27C0C23B2D8}"/>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2495652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549818-FE09-0B3D-3BDC-EF35D400CF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F052BD-B416-8062-F913-1DE5D7C5C4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04AB5-4FAD-0878-4C4E-41B4107F7B64}"/>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5" name="Footer Placeholder 4">
            <a:extLst>
              <a:ext uri="{FF2B5EF4-FFF2-40B4-BE49-F238E27FC236}">
                <a16:creationId xmlns:a16="http://schemas.microsoft.com/office/drawing/2014/main" id="{81ABEDCC-9E46-E55B-4BB5-A74349C2A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15D49F-2BBA-7073-4F82-AF31DD966957}"/>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209830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75EAC-D496-5FDD-D1F5-26BBCA9BE0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5F41A3-3F08-C406-5FA3-F5B7F84F4B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ECDBE2-D9F4-F195-3056-6F27F32C5B6C}"/>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5" name="Footer Placeholder 4">
            <a:extLst>
              <a:ext uri="{FF2B5EF4-FFF2-40B4-BE49-F238E27FC236}">
                <a16:creationId xmlns:a16="http://schemas.microsoft.com/office/drawing/2014/main" id="{43E7F408-4CC6-9FE1-B9F6-4843E837C7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24730-FA05-95DD-82EE-3BA165EDAB06}"/>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3806195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05E11-914E-22B9-88AB-DF49CE7147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7BC5BD-6FC8-4179-57E7-DA4B7D68F9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02CE99B-CEFC-C543-2295-49AB5F11DE30}"/>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5" name="Footer Placeholder 4">
            <a:extLst>
              <a:ext uri="{FF2B5EF4-FFF2-40B4-BE49-F238E27FC236}">
                <a16:creationId xmlns:a16="http://schemas.microsoft.com/office/drawing/2014/main" id="{BA184DC4-14A1-4191-E9A8-8F98325FCC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1347C-A433-D6F2-F8C3-3C356D87FF5A}"/>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321750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4985-77A9-4F93-16DA-DCC2C9E061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4A51BB-874C-C93D-D1BE-EDAFD4B5E8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839A4F-CE45-730A-29B7-054D10BF4B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7A2726-25B5-3078-06C4-3DA73B3B224F}"/>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6" name="Footer Placeholder 5">
            <a:extLst>
              <a:ext uri="{FF2B5EF4-FFF2-40B4-BE49-F238E27FC236}">
                <a16:creationId xmlns:a16="http://schemas.microsoft.com/office/drawing/2014/main" id="{DF1EFCFE-FDE7-D0E5-978E-86EBFC81BB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7B887B-014A-FA1D-1535-06E7B4245FC0}"/>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3296035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0473C-CB12-11CF-3961-49AC7A8AA2A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76AC3D-77D6-D20D-AB86-20471893B3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14E431-B33E-B7D1-840A-0338004DC5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78CF47-908C-994D-5DC7-807257364E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FFBB1E-72C7-DD7C-BFAC-F818FF49F5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8D97C3-AF08-BD2E-AF2D-06D22A83B42E}"/>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8" name="Footer Placeholder 7">
            <a:extLst>
              <a:ext uri="{FF2B5EF4-FFF2-40B4-BE49-F238E27FC236}">
                <a16:creationId xmlns:a16="http://schemas.microsoft.com/office/drawing/2014/main" id="{C5FDD761-6033-B249-1F25-0C0689A502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008043-D234-D8FD-F223-9A2CF9A697A8}"/>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3176896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FFCE6-251B-C740-4FA7-5238E83997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78F11D-A577-D037-4620-82F6DE26A6C0}"/>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4" name="Footer Placeholder 3">
            <a:extLst>
              <a:ext uri="{FF2B5EF4-FFF2-40B4-BE49-F238E27FC236}">
                <a16:creationId xmlns:a16="http://schemas.microsoft.com/office/drawing/2014/main" id="{2AA55FAA-CACB-37BC-8B52-1192545240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1A7B36-03E2-5F1E-AD0F-BF8252C2EDC4}"/>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821352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C58E8C-639C-9D8B-4C5E-3B627A4C6C99}"/>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3" name="Footer Placeholder 2">
            <a:extLst>
              <a:ext uri="{FF2B5EF4-FFF2-40B4-BE49-F238E27FC236}">
                <a16:creationId xmlns:a16="http://schemas.microsoft.com/office/drawing/2014/main" id="{F4250C70-2325-726F-F123-C84A8FD391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183268-4588-9731-4C6E-7F0F940C20FE}"/>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944953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E9766-04A8-7122-6CBC-FCB5BFCD4D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F75406-0D15-230D-B94A-AC857F1C15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02146F-89A6-155E-194E-F06C2CB929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0A47B7-F1B7-75AC-DF7B-707D5D71D9BC}"/>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6" name="Footer Placeholder 5">
            <a:extLst>
              <a:ext uri="{FF2B5EF4-FFF2-40B4-BE49-F238E27FC236}">
                <a16:creationId xmlns:a16="http://schemas.microsoft.com/office/drawing/2014/main" id="{B3583FBC-1E5F-C19F-EA7F-3252ADD212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FDBE4-4C13-5328-9973-F9A9C4EE5664}"/>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510181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5AACE-0FD5-B10D-D030-DFE18A7385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E59A23-E73F-4112-7329-C657B10FCE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6253F6-FEFC-8698-5BAD-529EE452A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489C7D-BC76-BC22-7FE9-4E0B0F420794}"/>
              </a:ext>
            </a:extLst>
          </p:cNvPr>
          <p:cNvSpPr>
            <a:spLocks noGrp="1"/>
          </p:cNvSpPr>
          <p:nvPr>
            <p:ph type="dt" sz="half" idx="10"/>
          </p:nvPr>
        </p:nvSpPr>
        <p:spPr/>
        <p:txBody>
          <a:bodyPr/>
          <a:lstStyle/>
          <a:p>
            <a:fld id="{19AD744A-FD46-47E1-AB85-8A40054F064E}" type="datetimeFigureOut">
              <a:rPr lang="en-US" smtClean="0"/>
              <a:t>7/21/24</a:t>
            </a:fld>
            <a:endParaRPr lang="en-US"/>
          </a:p>
        </p:txBody>
      </p:sp>
      <p:sp>
        <p:nvSpPr>
          <p:cNvPr id="6" name="Footer Placeholder 5">
            <a:extLst>
              <a:ext uri="{FF2B5EF4-FFF2-40B4-BE49-F238E27FC236}">
                <a16:creationId xmlns:a16="http://schemas.microsoft.com/office/drawing/2014/main" id="{50A16321-0107-3860-20DF-1FCD290377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C26664-E614-4186-FB9A-E5A83A609D51}"/>
              </a:ext>
            </a:extLst>
          </p:cNvPr>
          <p:cNvSpPr>
            <a:spLocks noGrp="1"/>
          </p:cNvSpPr>
          <p:nvPr>
            <p:ph type="sldNum" sz="quarter" idx="12"/>
          </p:nvPr>
        </p:nvSpPr>
        <p:spPr/>
        <p:txBody>
          <a:bodyPr/>
          <a:lstStyle/>
          <a:p>
            <a:fld id="{EAD933B0-E8D0-44F7-8882-4EBB6BBFC597}" type="slidenum">
              <a:rPr lang="en-US" smtClean="0"/>
              <a:t>‹#›</a:t>
            </a:fld>
            <a:endParaRPr lang="en-US"/>
          </a:p>
        </p:txBody>
      </p:sp>
    </p:spTree>
    <p:extLst>
      <p:ext uri="{BB962C8B-B14F-4D97-AF65-F5344CB8AC3E}">
        <p14:creationId xmlns:p14="http://schemas.microsoft.com/office/powerpoint/2010/main" val="669741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8D8A3-DECC-0218-07DB-5A56A48D2C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C8883-B087-2999-C2AE-D3AFF0875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D192C-7A96-AC2C-567C-A0620D916B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9AD744A-FD46-47E1-AB85-8A40054F064E}" type="datetimeFigureOut">
              <a:rPr lang="en-US" smtClean="0"/>
              <a:t>7/21/24</a:t>
            </a:fld>
            <a:endParaRPr lang="en-US"/>
          </a:p>
        </p:txBody>
      </p:sp>
      <p:sp>
        <p:nvSpPr>
          <p:cNvPr id="5" name="Footer Placeholder 4">
            <a:extLst>
              <a:ext uri="{FF2B5EF4-FFF2-40B4-BE49-F238E27FC236}">
                <a16:creationId xmlns:a16="http://schemas.microsoft.com/office/drawing/2014/main" id="{94A33EBC-D66D-38BE-CAFB-A7443FA08A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8F1B46D-C157-A430-6B3C-4F9DF6C09D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D933B0-E8D0-44F7-8882-4EBB6BBFC597}" type="slidenum">
              <a:rPr lang="en-US" smtClean="0"/>
              <a:t>‹#›</a:t>
            </a:fld>
            <a:endParaRPr lang="en-US"/>
          </a:p>
        </p:txBody>
      </p:sp>
    </p:spTree>
    <p:extLst>
      <p:ext uri="{BB962C8B-B14F-4D97-AF65-F5344CB8AC3E}">
        <p14:creationId xmlns:p14="http://schemas.microsoft.com/office/powerpoint/2010/main" val="282359908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hyperlink" Target="mailto:Foster_p@cde.state.co.u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688D58-44CE-8EED-3F6C-EE71B9726C50}"/>
              </a:ext>
            </a:extLst>
          </p:cNvPr>
          <p:cNvSpPr>
            <a:spLocks noGrp="1"/>
          </p:cNvSpPr>
          <p:nvPr>
            <p:ph type="ctrTitle"/>
          </p:nvPr>
        </p:nvSpPr>
        <p:spPr>
          <a:xfrm>
            <a:off x="838199" y="1093788"/>
            <a:ext cx="10506455" cy="2967208"/>
          </a:xfrm>
        </p:spPr>
        <p:txBody>
          <a:bodyPr>
            <a:normAutofit/>
          </a:bodyPr>
          <a:lstStyle/>
          <a:p>
            <a:pPr algn="l"/>
            <a:r>
              <a:rPr lang="en-US" sz="8000"/>
              <a:t>SEDLA</a:t>
            </a:r>
          </a:p>
        </p:txBody>
      </p:sp>
      <p:sp>
        <p:nvSpPr>
          <p:cNvPr id="3" name="Subtitle 2">
            <a:extLst>
              <a:ext uri="{FF2B5EF4-FFF2-40B4-BE49-F238E27FC236}">
                <a16:creationId xmlns:a16="http://schemas.microsoft.com/office/drawing/2014/main" id="{50CE57CA-00C0-C2D4-D10B-23D10340A060}"/>
              </a:ext>
            </a:extLst>
          </p:cNvPr>
          <p:cNvSpPr>
            <a:spLocks noGrp="1"/>
          </p:cNvSpPr>
          <p:nvPr>
            <p:ph type="subTitle" idx="1"/>
          </p:nvPr>
        </p:nvSpPr>
        <p:spPr>
          <a:xfrm>
            <a:off x="7400924" y="4619624"/>
            <a:ext cx="3946779" cy="1038225"/>
          </a:xfrm>
        </p:spPr>
        <p:txBody>
          <a:bodyPr>
            <a:normAutofit/>
          </a:bodyPr>
          <a:lstStyle/>
          <a:p>
            <a:pPr algn="r"/>
            <a:r>
              <a:rPr lang="en-US"/>
              <a:t>July 2024</a:t>
            </a:r>
          </a:p>
        </p:txBody>
      </p:sp>
      <p:sp>
        <p:nvSpPr>
          <p:cNvPr id="10" name="Rectangle 9">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2650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B340BC8-FF96-A264-F40E-D4D61181418A}"/>
              </a:ext>
            </a:extLst>
          </p:cNvPr>
          <p:cNvSpPr>
            <a:spLocks noGrp="1"/>
          </p:cNvSpPr>
          <p:nvPr>
            <p:ph type="title"/>
          </p:nvPr>
        </p:nvSpPr>
        <p:spPr>
          <a:xfrm>
            <a:off x="1115568" y="548640"/>
            <a:ext cx="10168128" cy="1179576"/>
          </a:xfrm>
        </p:spPr>
        <p:txBody>
          <a:bodyPr>
            <a:normAutofit/>
          </a:bodyPr>
          <a:lstStyle/>
          <a:p>
            <a:r>
              <a:rPr lang="en-US" sz="2800" b="1"/>
              <a:t>May States limit their general supervision activities to only the IDEA requirements included in the State’s annual SPP/APR?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B30C07D1-12F5-88B1-462E-9B9A8CA2B238}"/>
              </a:ext>
            </a:extLst>
          </p:cNvPr>
          <p:cNvSpPr>
            <a:spLocks noGrp="1"/>
          </p:cNvSpPr>
          <p:nvPr>
            <p:ph idx="1"/>
          </p:nvPr>
        </p:nvSpPr>
        <p:spPr>
          <a:xfrm>
            <a:off x="1115568" y="2481943"/>
            <a:ext cx="10168128" cy="3695020"/>
          </a:xfrm>
        </p:spPr>
        <p:txBody>
          <a:bodyPr>
            <a:normAutofit/>
          </a:bodyPr>
          <a:lstStyle/>
          <a:p>
            <a:r>
              <a:rPr lang="en-US" sz="2200"/>
              <a:t> No. An effective general supervision system should, at a minimum, include the eight components identified above, only one of which is the SPP/APR. </a:t>
            </a:r>
          </a:p>
          <a:p>
            <a:r>
              <a:rPr lang="en-US" sz="2200"/>
              <a:t> Some requirements related to the fundamental rights of children with disabilities and their families are not represented in the indicators.</a:t>
            </a:r>
          </a:p>
        </p:txBody>
      </p:sp>
    </p:spTree>
    <p:extLst>
      <p:ext uri="{BB962C8B-B14F-4D97-AF65-F5344CB8AC3E}">
        <p14:creationId xmlns:p14="http://schemas.microsoft.com/office/powerpoint/2010/main" val="41538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DC170B-FA4A-15B8-6E46-A342BCA2066E}"/>
              </a:ext>
            </a:extLst>
          </p:cNvPr>
          <p:cNvSpPr>
            <a:spLocks noGrp="1"/>
          </p:cNvSpPr>
          <p:nvPr>
            <p:ph type="title"/>
          </p:nvPr>
        </p:nvSpPr>
        <p:spPr>
          <a:xfrm>
            <a:off x="1115568" y="548640"/>
            <a:ext cx="10168128" cy="1179576"/>
          </a:xfrm>
        </p:spPr>
        <p:txBody>
          <a:bodyPr>
            <a:normAutofit/>
          </a:bodyPr>
          <a:lstStyle/>
          <a:p>
            <a:r>
              <a:rPr lang="en-US" sz="3700" b="1"/>
              <a:t>Is fiscal monitoring a required part of IDEA monitoring?</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913C2F1-B9A2-12A0-A0F4-0ECB1CEC2AE1}"/>
              </a:ext>
            </a:extLst>
          </p:cNvPr>
          <p:cNvSpPr>
            <a:spLocks noGrp="1"/>
          </p:cNvSpPr>
          <p:nvPr>
            <p:ph idx="1"/>
          </p:nvPr>
        </p:nvSpPr>
        <p:spPr>
          <a:xfrm>
            <a:off x="1115568" y="2481943"/>
            <a:ext cx="10168128" cy="3695020"/>
          </a:xfrm>
        </p:spPr>
        <p:txBody>
          <a:bodyPr>
            <a:normAutofit/>
          </a:bodyPr>
          <a:lstStyle/>
          <a:p>
            <a:r>
              <a:rPr lang="en-US" sz="2200"/>
              <a:t>Yes. The IDEA general supervision responsibilities include fiscal monitoring. </a:t>
            </a:r>
          </a:p>
          <a:p>
            <a:r>
              <a:rPr lang="en-US" sz="2200"/>
              <a:t>SEAs must monitor IDEA Part B fiscal requirements such as the LEA’s compliance with IDEA’s maintenance of effort provisions and the LEA’s expenditure of a proportionate share of IDEA funds to provide equitable services to children with disabilities placed in private schools.</a:t>
            </a:r>
          </a:p>
        </p:txBody>
      </p:sp>
    </p:spTree>
    <p:extLst>
      <p:ext uri="{BB962C8B-B14F-4D97-AF65-F5344CB8AC3E}">
        <p14:creationId xmlns:p14="http://schemas.microsoft.com/office/powerpoint/2010/main" val="1118671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E4A515D-5C4B-781B-444B-666F78F4A9E6}"/>
              </a:ext>
            </a:extLst>
          </p:cNvPr>
          <p:cNvSpPr>
            <a:spLocks noGrp="1"/>
          </p:cNvSpPr>
          <p:nvPr>
            <p:ph type="title"/>
          </p:nvPr>
        </p:nvSpPr>
        <p:spPr>
          <a:xfrm>
            <a:off x="1115568" y="548640"/>
            <a:ext cx="10168128" cy="1179576"/>
          </a:xfrm>
        </p:spPr>
        <p:txBody>
          <a:bodyPr>
            <a:normAutofit/>
          </a:bodyPr>
          <a:lstStyle/>
          <a:p>
            <a:r>
              <a:rPr lang="en-US" sz="2500" b="1"/>
              <a:t>What role does the information from the State’s dispute resolution system play in a State’s reasonably designed general supervision system?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2B3BA34-5B07-3FA0-C062-0C5CCDF04E51}"/>
              </a:ext>
            </a:extLst>
          </p:cNvPr>
          <p:cNvSpPr>
            <a:spLocks noGrp="1"/>
          </p:cNvSpPr>
          <p:nvPr>
            <p:ph idx="1"/>
          </p:nvPr>
        </p:nvSpPr>
        <p:spPr>
          <a:xfrm>
            <a:off x="1115568" y="2481943"/>
            <a:ext cx="10168128" cy="3695020"/>
          </a:xfrm>
        </p:spPr>
        <p:txBody>
          <a:bodyPr>
            <a:normAutofit/>
          </a:bodyPr>
          <a:lstStyle/>
          <a:p>
            <a:r>
              <a:rPr lang="en-US" sz="2200"/>
              <a:t> In reviewing complaints and decisions, a State may be able to identify patterns that suggest systemic noncompliance by one or more LEAs with IDEA requirements or suggest that there may be State-wide patterns of noncompliance. </a:t>
            </a:r>
          </a:p>
          <a:p>
            <a:r>
              <a:rPr lang="en-US" sz="2200"/>
              <a:t>Where such patterns are present, the State, as part of its general supervision system, must determine whether systemic noncompliance occurred or is occurring and ensure correction in a timely manner.</a:t>
            </a:r>
          </a:p>
        </p:txBody>
      </p:sp>
    </p:spTree>
    <p:extLst>
      <p:ext uri="{BB962C8B-B14F-4D97-AF65-F5344CB8AC3E}">
        <p14:creationId xmlns:p14="http://schemas.microsoft.com/office/powerpoint/2010/main" val="1702680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52281F2-BEF0-2E18-1A8B-330F147CA983}"/>
              </a:ext>
            </a:extLst>
          </p:cNvPr>
          <p:cNvSpPr>
            <a:spLocks noGrp="1"/>
          </p:cNvSpPr>
          <p:nvPr>
            <p:ph type="title"/>
          </p:nvPr>
        </p:nvSpPr>
        <p:spPr>
          <a:xfrm>
            <a:off x="1115568" y="548640"/>
            <a:ext cx="10168128" cy="1179576"/>
          </a:xfrm>
        </p:spPr>
        <p:txBody>
          <a:bodyPr>
            <a:normAutofit/>
          </a:bodyPr>
          <a:lstStyle/>
          <a:p>
            <a:r>
              <a:rPr lang="en-US" sz="3400" b="1"/>
              <a:t>What are a State’s general supervision responsibilities for addressing significant disproportionality?</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7C9F97A-E6C6-DA1D-6213-FE985617DCD1}"/>
              </a:ext>
            </a:extLst>
          </p:cNvPr>
          <p:cNvSpPr>
            <a:spLocks noGrp="1"/>
          </p:cNvSpPr>
          <p:nvPr>
            <p:ph idx="1"/>
          </p:nvPr>
        </p:nvSpPr>
        <p:spPr>
          <a:xfrm>
            <a:off x="1115568" y="2481943"/>
            <a:ext cx="10168128" cy="3695020"/>
          </a:xfrm>
        </p:spPr>
        <p:txBody>
          <a:bodyPr>
            <a:normAutofit/>
          </a:bodyPr>
          <a:lstStyle/>
          <a:p>
            <a:r>
              <a:rPr lang="en-US" sz="2200"/>
              <a:t>Each State that receives assistance under Part B of the IDEA must provide for the collection and examination of data to determine if significant disproportionality based on race and ethnicity is occurring in the State and the LEAs of the State with respect to:</a:t>
            </a:r>
          </a:p>
          <a:p>
            <a:pPr lvl="1"/>
            <a:r>
              <a:rPr lang="en-US" sz="2200"/>
              <a:t>The identification of children as children with disabilities</a:t>
            </a:r>
          </a:p>
          <a:p>
            <a:pPr lvl="1"/>
            <a:r>
              <a:rPr lang="en-US" sz="2200"/>
              <a:t>The placement in particular educational settings of such children</a:t>
            </a:r>
          </a:p>
          <a:p>
            <a:pPr lvl="1"/>
            <a:r>
              <a:rPr lang="en-US" sz="2200"/>
              <a:t>The incidence, duration, and type of disciplinary actions, including suspensions and expulsions. </a:t>
            </a:r>
          </a:p>
        </p:txBody>
      </p:sp>
    </p:spTree>
    <p:extLst>
      <p:ext uri="{BB962C8B-B14F-4D97-AF65-F5344CB8AC3E}">
        <p14:creationId xmlns:p14="http://schemas.microsoft.com/office/powerpoint/2010/main" val="180793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A6FF97C-BBAA-47EF-7D3D-6385988A043A}"/>
              </a:ext>
            </a:extLst>
          </p:cNvPr>
          <p:cNvSpPr>
            <a:spLocks noGrp="1"/>
          </p:cNvSpPr>
          <p:nvPr>
            <p:ph type="title"/>
          </p:nvPr>
        </p:nvSpPr>
        <p:spPr>
          <a:xfrm>
            <a:off x="1115568" y="548640"/>
            <a:ext cx="10168128" cy="1179576"/>
          </a:xfrm>
        </p:spPr>
        <p:txBody>
          <a:bodyPr>
            <a:normAutofit/>
          </a:bodyPr>
          <a:lstStyle/>
          <a:p>
            <a:r>
              <a:rPr lang="en-US" sz="2500" b="1"/>
              <a:t>Which educational programs, agencies, institutions, organizations, or EIS providers must a State monitor to fulfill its general supervision responsibilities?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01008D85-C525-F40F-E280-D61488C24D16}"/>
              </a:ext>
            </a:extLst>
          </p:cNvPr>
          <p:cNvSpPr>
            <a:spLocks noGrp="1"/>
          </p:cNvSpPr>
          <p:nvPr>
            <p:ph idx="1"/>
          </p:nvPr>
        </p:nvSpPr>
        <p:spPr>
          <a:xfrm>
            <a:off x="1115568" y="2481943"/>
            <a:ext cx="10168128" cy="3695020"/>
          </a:xfrm>
        </p:spPr>
        <p:txBody>
          <a:bodyPr>
            <a:normAutofit/>
          </a:bodyPr>
          <a:lstStyle/>
          <a:p>
            <a:r>
              <a:rPr lang="en-US" sz="2200"/>
              <a:t>SEAs monitor the subrecipients of IDEA funds, which can include LEAs, public charter school LEAs, and programs operated by other State agencies, such as correctional agencies. </a:t>
            </a:r>
          </a:p>
          <a:p>
            <a:r>
              <a:rPr lang="en-US" sz="2200"/>
              <a:t>The subrecipients are responsible for the general supervision of schools or programs within their jurisdiction. </a:t>
            </a:r>
          </a:p>
        </p:txBody>
      </p:sp>
    </p:spTree>
    <p:extLst>
      <p:ext uri="{BB962C8B-B14F-4D97-AF65-F5344CB8AC3E}">
        <p14:creationId xmlns:p14="http://schemas.microsoft.com/office/powerpoint/2010/main" val="3833664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E0B61B9-4D39-4C8D-46AA-BCCA9677EECA}"/>
              </a:ext>
            </a:extLst>
          </p:cNvPr>
          <p:cNvSpPr>
            <a:spLocks noGrp="1"/>
          </p:cNvSpPr>
          <p:nvPr>
            <p:ph type="title"/>
          </p:nvPr>
        </p:nvSpPr>
        <p:spPr>
          <a:xfrm>
            <a:off x="1115568" y="548640"/>
            <a:ext cx="10168128" cy="1179576"/>
          </a:xfrm>
        </p:spPr>
        <p:txBody>
          <a:bodyPr>
            <a:normAutofit/>
          </a:bodyPr>
          <a:lstStyle/>
          <a:p>
            <a:r>
              <a:rPr lang="en-US" sz="3700" b="1"/>
              <a:t>How frequently should a State monitor its LEAs?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8AE19793-2734-2EBB-0894-73AA9CE5ED4B}"/>
              </a:ext>
            </a:extLst>
          </p:cNvPr>
          <p:cNvSpPr>
            <a:spLocks noGrp="1"/>
          </p:cNvSpPr>
          <p:nvPr>
            <p:ph idx="1"/>
          </p:nvPr>
        </p:nvSpPr>
        <p:spPr>
          <a:xfrm>
            <a:off x="1115568" y="2481943"/>
            <a:ext cx="10168128" cy="3695020"/>
          </a:xfrm>
        </p:spPr>
        <p:txBody>
          <a:bodyPr>
            <a:normAutofit/>
          </a:bodyPr>
          <a:lstStyle/>
          <a:p>
            <a:r>
              <a:rPr lang="en-US" sz="2200"/>
              <a:t>A State should monitor all LEAs or EIS programs and providers within a reasonable period of time and at least once within a six-year period.</a:t>
            </a:r>
          </a:p>
          <a:p>
            <a:r>
              <a:rPr lang="en-US" sz="2200"/>
              <a:t>Where LEA data or other available information indicates an area of concern, a State should consider whether more frequent or targeted monitoring. </a:t>
            </a:r>
          </a:p>
        </p:txBody>
      </p:sp>
    </p:spTree>
    <p:extLst>
      <p:ext uri="{BB962C8B-B14F-4D97-AF65-F5344CB8AC3E}">
        <p14:creationId xmlns:p14="http://schemas.microsoft.com/office/powerpoint/2010/main" val="19304520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E1EFC7-32ED-4CF1-EBB3-9A34BCA05600}"/>
              </a:ext>
            </a:extLst>
          </p:cNvPr>
          <p:cNvSpPr>
            <a:spLocks noGrp="1"/>
          </p:cNvSpPr>
          <p:nvPr>
            <p:ph type="title"/>
          </p:nvPr>
        </p:nvSpPr>
        <p:spPr>
          <a:xfrm>
            <a:off x="1115568" y="548640"/>
            <a:ext cx="10168128" cy="1179576"/>
          </a:xfrm>
        </p:spPr>
        <p:txBody>
          <a:bodyPr>
            <a:normAutofit/>
          </a:bodyPr>
          <a:lstStyle/>
          <a:p>
            <a:r>
              <a:rPr lang="en-US" sz="3700" b="1"/>
              <a:t>How should a State make its monitoring cycle and results available to the public?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8FA6DF3C-F749-8AB4-7D7B-499843A49C9E}"/>
              </a:ext>
            </a:extLst>
          </p:cNvPr>
          <p:cNvSpPr>
            <a:spLocks noGrp="1"/>
          </p:cNvSpPr>
          <p:nvPr>
            <p:ph idx="1"/>
          </p:nvPr>
        </p:nvSpPr>
        <p:spPr>
          <a:xfrm>
            <a:off x="1115568" y="2481943"/>
            <a:ext cx="10168128" cy="3695020"/>
          </a:xfrm>
        </p:spPr>
        <p:txBody>
          <a:bodyPr>
            <a:normAutofit/>
          </a:bodyPr>
          <a:lstStyle/>
          <a:p>
            <a:r>
              <a:rPr lang="en-US" sz="2200"/>
              <a:t> A State should inform stakeholders, including parents of children with disabilities and children with disabilities, about its general supervision systems and monitoring activities.</a:t>
            </a:r>
          </a:p>
          <a:p>
            <a:r>
              <a:rPr lang="en-US" sz="2200"/>
              <a:t>This could include making available to the public monitoring schedule, including the names and number of monitored in a given year, the results of those monitoring and any additional targeted monitoring activities. </a:t>
            </a:r>
          </a:p>
        </p:txBody>
      </p:sp>
    </p:spTree>
    <p:extLst>
      <p:ext uri="{BB962C8B-B14F-4D97-AF65-F5344CB8AC3E}">
        <p14:creationId xmlns:p14="http://schemas.microsoft.com/office/powerpoint/2010/main" val="26437188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C5522E7-B74D-FD29-C4FB-0D251B8EEE8D}"/>
              </a:ext>
            </a:extLst>
          </p:cNvPr>
          <p:cNvSpPr>
            <a:spLocks noGrp="1"/>
          </p:cNvSpPr>
          <p:nvPr>
            <p:ph type="title"/>
          </p:nvPr>
        </p:nvSpPr>
        <p:spPr>
          <a:xfrm>
            <a:off x="1115568" y="548640"/>
            <a:ext cx="10168128" cy="1179576"/>
          </a:xfrm>
        </p:spPr>
        <p:txBody>
          <a:bodyPr>
            <a:normAutofit/>
          </a:bodyPr>
          <a:lstStyle/>
          <a:p>
            <a:r>
              <a:rPr lang="en-US" sz="2800" b="1"/>
              <a:t>Is a State required to exercise its general supervision authority during disasters (e.g., human-made, health-related, or natural)?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62058453-4D06-DA8B-44D9-67E63AFC1E63}"/>
              </a:ext>
            </a:extLst>
          </p:cNvPr>
          <p:cNvSpPr>
            <a:spLocks noGrp="1"/>
          </p:cNvSpPr>
          <p:nvPr>
            <p:ph idx="1"/>
          </p:nvPr>
        </p:nvSpPr>
        <p:spPr>
          <a:xfrm>
            <a:off x="1115568" y="2481943"/>
            <a:ext cx="10168128" cy="3695020"/>
          </a:xfrm>
        </p:spPr>
        <p:txBody>
          <a:bodyPr>
            <a:normAutofit/>
          </a:bodyPr>
          <a:lstStyle/>
          <a:p>
            <a:r>
              <a:rPr lang="en-US" sz="2200"/>
              <a:t> Yes. Even during disasters, SEAs must ensure the requirements of IDEA Part B are met and ensure the implementation of IDEA Part B. </a:t>
            </a:r>
          </a:p>
        </p:txBody>
      </p:sp>
    </p:spTree>
    <p:extLst>
      <p:ext uri="{BB962C8B-B14F-4D97-AF65-F5344CB8AC3E}">
        <p14:creationId xmlns:p14="http://schemas.microsoft.com/office/powerpoint/2010/main" val="335169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3748BE5-EE3B-FF07-660E-12DF6D1E81AA}"/>
              </a:ext>
            </a:extLst>
          </p:cNvPr>
          <p:cNvSpPr>
            <a:spLocks noGrp="1"/>
          </p:cNvSpPr>
          <p:nvPr>
            <p:ph type="title"/>
          </p:nvPr>
        </p:nvSpPr>
        <p:spPr>
          <a:xfrm>
            <a:off x="1115568" y="548640"/>
            <a:ext cx="10168128" cy="1179576"/>
          </a:xfrm>
        </p:spPr>
        <p:txBody>
          <a:bodyPr>
            <a:normAutofit/>
          </a:bodyPr>
          <a:lstStyle/>
          <a:p>
            <a:r>
              <a:rPr lang="en-US" sz="4000" b="1"/>
              <a:t>What is an “area of concern”?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D6BD970-4C21-3D6E-CBE5-E98A43E8B92A}"/>
              </a:ext>
            </a:extLst>
          </p:cNvPr>
          <p:cNvSpPr>
            <a:spLocks noGrp="1"/>
          </p:cNvSpPr>
          <p:nvPr>
            <p:ph idx="1"/>
          </p:nvPr>
        </p:nvSpPr>
        <p:spPr>
          <a:xfrm>
            <a:off x="1115568" y="2481943"/>
            <a:ext cx="10168128" cy="3695020"/>
          </a:xfrm>
        </p:spPr>
        <p:txBody>
          <a:bodyPr>
            <a:normAutofit/>
          </a:bodyPr>
          <a:lstStyle/>
          <a:p>
            <a:r>
              <a:rPr lang="en-US" sz="2200"/>
              <a:t>An “area of concern” means a credible allegation regarding an IDEA policy, procedure, practice, or other requirement that raises one or more potential implementation or compliance issues, if confirmed true.</a:t>
            </a:r>
          </a:p>
          <a:p>
            <a:r>
              <a:rPr lang="en-US" sz="2200"/>
              <a:t> Such credible allegations may come from integrated monitoring activities, data reviews, grant reviews, stakeholder calls, media reports, dispute resolution systems, or other mechanisms that relate to IDEA implementation. </a:t>
            </a:r>
          </a:p>
        </p:txBody>
      </p:sp>
    </p:spTree>
    <p:extLst>
      <p:ext uri="{BB962C8B-B14F-4D97-AF65-F5344CB8AC3E}">
        <p14:creationId xmlns:p14="http://schemas.microsoft.com/office/powerpoint/2010/main" val="1888041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4014731-5FE9-06AD-B651-A175E10C130E}"/>
              </a:ext>
            </a:extLst>
          </p:cNvPr>
          <p:cNvSpPr>
            <a:spLocks noGrp="1"/>
          </p:cNvSpPr>
          <p:nvPr>
            <p:ph type="title"/>
          </p:nvPr>
        </p:nvSpPr>
        <p:spPr>
          <a:xfrm>
            <a:off x="1115568" y="548640"/>
            <a:ext cx="10168128" cy="1179576"/>
          </a:xfrm>
        </p:spPr>
        <p:txBody>
          <a:bodyPr>
            <a:normAutofit/>
          </a:bodyPr>
          <a:lstStyle/>
          <a:p>
            <a:r>
              <a:rPr lang="en-US" sz="2800" b="1"/>
              <a:t>May a State use a threshold of less than 100 percent compliance when determining an LEA compliance with IDEA requirements?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493694A-71ED-250D-8EB1-7F0A717FB61B}"/>
              </a:ext>
            </a:extLst>
          </p:cNvPr>
          <p:cNvSpPr>
            <a:spLocks noGrp="1"/>
          </p:cNvSpPr>
          <p:nvPr>
            <p:ph idx="1"/>
          </p:nvPr>
        </p:nvSpPr>
        <p:spPr>
          <a:xfrm>
            <a:off x="1115568" y="2481943"/>
            <a:ext cx="10168128" cy="3695020"/>
          </a:xfrm>
        </p:spPr>
        <p:txBody>
          <a:bodyPr>
            <a:normAutofit/>
          </a:bodyPr>
          <a:lstStyle/>
          <a:p>
            <a:r>
              <a:rPr lang="en-US" sz="2200"/>
              <a:t> No. A State may not establish a threshold of less than 100 percent for determining an LEA’s compliance. </a:t>
            </a:r>
          </a:p>
          <a:p>
            <a:r>
              <a:rPr lang="en-US" sz="2200"/>
              <a:t>If a State determines an LEA’s compliance level is less than 100 percent, the State must issue a finding and require correction of the noncompliance</a:t>
            </a:r>
          </a:p>
        </p:txBody>
      </p:sp>
    </p:spTree>
    <p:extLst>
      <p:ext uri="{BB962C8B-B14F-4D97-AF65-F5344CB8AC3E}">
        <p14:creationId xmlns:p14="http://schemas.microsoft.com/office/powerpoint/2010/main" val="1752161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079AB119-E509-9B08-9155-81321927AC90}"/>
              </a:ext>
            </a:extLst>
          </p:cNvPr>
          <p:cNvSpPr>
            <a:spLocks noGrp="1"/>
          </p:cNvSpPr>
          <p:nvPr>
            <p:ph type="title"/>
          </p:nvPr>
        </p:nvSpPr>
        <p:spPr>
          <a:xfrm>
            <a:off x="838199" y="1093788"/>
            <a:ext cx="10506455" cy="2967208"/>
          </a:xfrm>
        </p:spPr>
        <p:txBody>
          <a:bodyPr vert="horz" lIns="91440" tIns="45720" rIns="91440" bIns="45720" rtlCol="0" anchor="b">
            <a:normAutofit/>
          </a:bodyPr>
          <a:lstStyle/>
          <a:p>
            <a:r>
              <a:rPr lang="en-US" sz="8000" kern="1200">
                <a:solidFill>
                  <a:schemeClr val="tx1"/>
                </a:solidFill>
                <a:latin typeface="+mj-lt"/>
                <a:ea typeface="+mj-ea"/>
                <a:cs typeface="+mj-cs"/>
              </a:rPr>
              <a:t>OSEP QA 23-01</a:t>
            </a:r>
          </a:p>
        </p:txBody>
      </p:sp>
      <p:sp>
        <p:nvSpPr>
          <p:cNvPr id="5" name="Text Placeholder 4">
            <a:extLst>
              <a:ext uri="{FF2B5EF4-FFF2-40B4-BE49-F238E27FC236}">
                <a16:creationId xmlns:a16="http://schemas.microsoft.com/office/drawing/2014/main" id="{9D9C116B-84DF-46F2-D2D5-89A2DBCE731F}"/>
              </a:ext>
            </a:extLst>
          </p:cNvPr>
          <p:cNvSpPr>
            <a:spLocks noGrp="1"/>
          </p:cNvSpPr>
          <p:nvPr>
            <p:ph type="body" idx="1"/>
          </p:nvPr>
        </p:nvSpPr>
        <p:spPr>
          <a:xfrm>
            <a:off x="7400924" y="4619624"/>
            <a:ext cx="3946779" cy="1038225"/>
          </a:xfrm>
        </p:spPr>
        <p:txBody>
          <a:bodyPr vert="horz" lIns="91440" tIns="45720" rIns="91440" bIns="45720" rtlCol="0">
            <a:normAutofit/>
          </a:bodyPr>
          <a:lstStyle/>
          <a:p>
            <a:pPr algn="r"/>
            <a:endParaRPr lang="en-US" sz="2400" kern="1200">
              <a:solidFill>
                <a:schemeClr val="tx1"/>
              </a:solidFill>
              <a:latin typeface="+mn-lt"/>
              <a:ea typeface="+mn-ea"/>
              <a:cs typeface="+mn-cs"/>
            </a:endParaRPr>
          </a:p>
        </p:txBody>
      </p:sp>
      <p:sp>
        <p:nvSpPr>
          <p:cNvPr id="12" name="Rectangle 11">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8353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C8E8280-8D97-0776-38B3-6ED3D7FD9473}"/>
              </a:ext>
            </a:extLst>
          </p:cNvPr>
          <p:cNvSpPr>
            <a:spLocks noGrp="1"/>
          </p:cNvSpPr>
          <p:nvPr>
            <p:ph type="title"/>
          </p:nvPr>
        </p:nvSpPr>
        <p:spPr>
          <a:xfrm>
            <a:off x="1115568" y="548640"/>
            <a:ext cx="10168128" cy="1179576"/>
          </a:xfrm>
        </p:spPr>
        <p:txBody>
          <a:bodyPr>
            <a:normAutofit/>
          </a:bodyPr>
          <a:lstStyle/>
          <a:p>
            <a:r>
              <a:rPr lang="en-US" sz="3100" b="1"/>
              <a:t>What actions must a State take when made aware of an area of concern with an LEA’s implementation of IDEA?</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1C452073-A483-4FC1-0DBD-0D9DFD70769C}"/>
              </a:ext>
            </a:extLst>
          </p:cNvPr>
          <p:cNvSpPr>
            <a:spLocks noGrp="1"/>
          </p:cNvSpPr>
          <p:nvPr>
            <p:ph idx="1"/>
          </p:nvPr>
        </p:nvSpPr>
        <p:spPr>
          <a:xfrm>
            <a:off x="1115568" y="2481943"/>
            <a:ext cx="10168128" cy="3695020"/>
          </a:xfrm>
        </p:spPr>
        <p:txBody>
          <a:bodyPr>
            <a:normAutofit/>
          </a:bodyPr>
          <a:lstStyle/>
          <a:p>
            <a:r>
              <a:rPr lang="en-US" sz="2200"/>
              <a:t>A State must conduct proper due diligence when made aware of an area of concern regarding an LEA’s implementation of IDEA and reach a conclusion in a reasonable amount of time.</a:t>
            </a:r>
          </a:p>
          <a:p>
            <a:r>
              <a:rPr lang="en-US" sz="2200"/>
              <a:t>If the State determines that the LEA is out of compliance with an applicable IDEA requirement, the State must issue a written notification of noncompliance.</a:t>
            </a:r>
          </a:p>
        </p:txBody>
      </p:sp>
    </p:spTree>
    <p:extLst>
      <p:ext uri="{BB962C8B-B14F-4D97-AF65-F5344CB8AC3E}">
        <p14:creationId xmlns:p14="http://schemas.microsoft.com/office/powerpoint/2010/main" val="2481906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DE707F2-E6CE-9D2C-398C-3D071F04E3CE}"/>
              </a:ext>
            </a:extLst>
          </p:cNvPr>
          <p:cNvSpPr>
            <a:spLocks noGrp="1"/>
          </p:cNvSpPr>
          <p:nvPr>
            <p:ph type="title"/>
          </p:nvPr>
        </p:nvSpPr>
        <p:spPr>
          <a:xfrm>
            <a:off x="838199" y="1093788"/>
            <a:ext cx="10506455" cy="2967208"/>
          </a:xfrm>
        </p:spPr>
        <p:txBody>
          <a:bodyPr vert="horz" lIns="91440" tIns="45720" rIns="91440" bIns="45720" rtlCol="0" anchor="b">
            <a:normAutofit/>
          </a:bodyPr>
          <a:lstStyle/>
          <a:p>
            <a:r>
              <a:rPr lang="en-US" sz="8000" kern="1200">
                <a:solidFill>
                  <a:schemeClr val="tx1"/>
                </a:solidFill>
                <a:latin typeface="+mj-lt"/>
                <a:ea typeface="+mj-ea"/>
                <a:cs typeface="+mj-cs"/>
              </a:rPr>
              <a:t>2024 Legislation</a:t>
            </a:r>
          </a:p>
        </p:txBody>
      </p:sp>
      <p:sp>
        <p:nvSpPr>
          <p:cNvPr id="5" name="Text Placeholder 4">
            <a:extLst>
              <a:ext uri="{FF2B5EF4-FFF2-40B4-BE49-F238E27FC236}">
                <a16:creationId xmlns:a16="http://schemas.microsoft.com/office/drawing/2014/main" id="{56C48EAE-92F1-4103-E6AB-4D51E8187A3B}"/>
              </a:ext>
            </a:extLst>
          </p:cNvPr>
          <p:cNvSpPr>
            <a:spLocks noGrp="1"/>
          </p:cNvSpPr>
          <p:nvPr>
            <p:ph type="body" idx="1"/>
          </p:nvPr>
        </p:nvSpPr>
        <p:spPr>
          <a:xfrm>
            <a:off x="7400924" y="4619624"/>
            <a:ext cx="3946779" cy="1038225"/>
          </a:xfrm>
        </p:spPr>
        <p:txBody>
          <a:bodyPr vert="horz" lIns="91440" tIns="45720" rIns="91440" bIns="45720" rtlCol="0">
            <a:normAutofit/>
          </a:bodyPr>
          <a:lstStyle/>
          <a:p>
            <a:pPr algn="r"/>
            <a:endParaRPr lang="en-US" sz="2400" kern="1200">
              <a:solidFill>
                <a:schemeClr val="tx1"/>
              </a:solidFill>
              <a:latin typeface="+mn-lt"/>
              <a:ea typeface="+mn-ea"/>
              <a:cs typeface="+mn-cs"/>
            </a:endParaRPr>
          </a:p>
        </p:txBody>
      </p:sp>
      <p:sp>
        <p:nvSpPr>
          <p:cNvPr id="12" name="Rectangle 11">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9691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E801C26-58C6-2D4F-A337-B6144B5AE008}"/>
              </a:ext>
            </a:extLst>
          </p:cNvPr>
          <p:cNvSpPr>
            <a:spLocks noGrp="1"/>
          </p:cNvSpPr>
          <p:nvPr>
            <p:ph type="title"/>
          </p:nvPr>
        </p:nvSpPr>
        <p:spPr>
          <a:xfrm>
            <a:off x="1115568" y="548640"/>
            <a:ext cx="10168128" cy="1179576"/>
          </a:xfrm>
        </p:spPr>
        <p:txBody>
          <a:bodyPr>
            <a:normAutofit/>
          </a:bodyPr>
          <a:lstStyle/>
          <a:p>
            <a:r>
              <a:rPr lang="en-US" sz="4000" cap="all">
                <a:latin typeface="canada-type-gibson"/>
              </a:rPr>
              <a:t>HB24-1063  ABBREVIATED School Days</a:t>
            </a:r>
            <a:endParaRPr lang="en-US" sz="4000"/>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488492D6-4391-4178-C115-ACBDE71CC3D3}"/>
              </a:ext>
            </a:extLst>
          </p:cNvPr>
          <p:cNvSpPr>
            <a:spLocks noGrp="1"/>
          </p:cNvSpPr>
          <p:nvPr>
            <p:ph idx="1"/>
          </p:nvPr>
        </p:nvSpPr>
        <p:spPr>
          <a:xfrm>
            <a:off x="1115568" y="2481943"/>
            <a:ext cx="10168128" cy="3695020"/>
          </a:xfrm>
        </p:spPr>
        <p:txBody>
          <a:bodyPr>
            <a:normAutofit/>
          </a:bodyPr>
          <a:lstStyle/>
          <a:p>
            <a:r>
              <a:rPr lang="en-US" sz="1500"/>
              <a:t>Definition of an abbreviated school day</a:t>
            </a:r>
          </a:p>
          <a:p>
            <a:r>
              <a:rPr lang="en-US" sz="1500"/>
              <a:t>Circumstances in which abbreviated schedules are permissible and impermissible</a:t>
            </a:r>
          </a:p>
          <a:p>
            <a:r>
              <a:rPr lang="en-US" sz="1500"/>
              <a:t>Roles of the teams who determine whether to assign children with disabilities to abbreviated schedules</a:t>
            </a:r>
          </a:p>
          <a:p>
            <a:r>
              <a:rPr lang="en-US" sz="1500"/>
              <a:t>Notice requirements that children with disabilities must not be excluded from field trips, school functions, and extracurricular activities due to abbreviated schedules</a:t>
            </a:r>
          </a:p>
          <a:p>
            <a:r>
              <a:rPr lang="en-US" sz="1500"/>
              <a:t>Documentation and maintenance of records relating to children with disabilities' abbreviated schedules</a:t>
            </a:r>
          </a:p>
          <a:p>
            <a:r>
              <a:rPr lang="en-US" sz="1500"/>
              <a:t>Review of abbreviated schedules on a regular basis by the teams who determine whether to assign children with disabilities to abbreviated schedules</a:t>
            </a:r>
          </a:p>
          <a:p>
            <a:r>
              <a:rPr lang="en-US" sz="1500"/>
              <a:t>Information that parents, legal guardians, or custodians of children with disabilities (parents) must receive regarding whether parents may consent to, revoke consent to, or oppose abbreviated schedules</a:t>
            </a:r>
          </a:p>
          <a:p>
            <a:r>
              <a:rPr lang="en-US" sz="1500"/>
              <a:t>Procedural safeguard information distributed to parents prior to meetings in which abbreviated schedules are discussed.</a:t>
            </a:r>
          </a:p>
        </p:txBody>
      </p:sp>
      <p:sp>
        <p:nvSpPr>
          <p:cNvPr id="4" name="Slide Number Placeholder 3">
            <a:extLst>
              <a:ext uri="{FF2B5EF4-FFF2-40B4-BE49-F238E27FC236}">
                <a16:creationId xmlns:a16="http://schemas.microsoft.com/office/drawing/2014/main" id="{53CC753C-84E8-B77F-CD09-FBA3AF29867A}"/>
              </a:ext>
            </a:extLst>
          </p:cNvPr>
          <p:cNvSpPr>
            <a:spLocks noGrp="1"/>
          </p:cNvSpPr>
          <p:nvPr>
            <p:ph type="sldNum" sz="quarter" idx="12"/>
          </p:nvPr>
        </p:nvSpPr>
        <p:spPr>
          <a:xfrm>
            <a:off x="8540496" y="6356350"/>
            <a:ext cx="2743200" cy="365125"/>
          </a:xfrm>
        </p:spPr>
        <p:txBody>
          <a:bodyPr>
            <a:normAutofit/>
          </a:bodyPr>
          <a:lstStyle/>
          <a:p>
            <a:pPr>
              <a:spcAft>
                <a:spcPts val="600"/>
              </a:spcAft>
            </a:pPr>
            <a:fld id="{C479D5F6-EDCB-402A-AC08-4943A1820E8F}" type="slidenum">
              <a:rPr lang="en-US">
                <a:solidFill>
                  <a:schemeClr val="tx1">
                    <a:lumMod val="50000"/>
                    <a:lumOff val="50000"/>
                  </a:schemeClr>
                </a:solidFill>
              </a:rPr>
              <a:pPr>
                <a:spcAft>
                  <a:spcPts val="600"/>
                </a:spcAft>
              </a:pPr>
              <a:t>22</a:t>
            </a:fld>
            <a:endParaRPr lang="en-US">
              <a:solidFill>
                <a:schemeClr val="tx1">
                  <a:lumMod val="50000"/>
                  <a:lumOff val="50000"/>
                </a:schemeClr>
              </a:solidFill>
            </a:endParaRPr>
          </a:p>
        </p:txBody>
      </p:sp>
    </p:spTree>
    <p:extLst>
      <p:ext uri="{BB962C8B-B14F-4D97-AF65-F5344CB8AC3E}">
        <p14:creationId xmlns:p14="http://schemas.microsoft.com/office/powerpoint/2010/main" val="2809388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115568" y="548640"/>
            <a:ext cx="10168128" cy="1179576"/>
          </a:xfrm>
        </p:spPr>
        <p:txBody>
          <a:bodyPr>
            <a:normAutofit/>
          </a:bodyPr>
          <a:lstStyle/>
          <a:p>
            <a:r>
              <a:rPr lang="en-US" sz="3700"/>
              <a:t>SB 24-069 </a:t>
            </a:r>
            <a:r>
              <a:rPr lang="en-US" sz="3700">
                <a:highlight>
                  <a:srgbClr val="FFFFFF"/>
                </a:highlight>
              </a:rPr>
              <a:t>Clarifying Individualized Education Programs</a:t>
            </a:r>
            <a:endParaRPr lang="en-US" sz="3700"/>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1115568" y="2481943"/>
            <a:ext cx="10168128" cy="3695020"/>
          </a:xfrm>
        </p:spPr>
        <p:txBody>
          <a:bodyPr>
            <a:normAutofit/>
          </a:bodyPr>
          <a:lstStyle/>
          <a:p>
            <a:r>
              <a:rPr lang="en-US" sz="2200">
                <a:highlight>
                  <a:srgbClr val="FFFFFF"/>
                </a:highlight>
                <a:latin typeface="Inter var"/>
              </a:rPr>
              <a:t>This bill requires CDE to create a training program that includes easy to understand explanations of federal and state laws and procedures related to individualized education programs, including parent and student rights. </a:t>
            </a:r>
          </a:p>
          <a:p>
            <a:r>
              <a:rPr lang="en-US" sz="2200">
                <a:highlight>
                  <a:srgbClr val="FFFFFF"/>
                </a:highlight>
                <a:latin typeface="Inter var"/>
              </a:rPr>
              <a:t>On or before July 1, 2026, the training must be provided in person and made available online. CDE must collaborate with stakeholders to create the training. CDE is encouraged to collaborate with, at a minimum, parents of students with IEPs, teachers, persons with disabilities, district representatives and members of the public. </a:t>
            </a:r>
            <a:endParaRPr lang="en-US" sz="2200"/>
          </a:p>
        </p:txBody>
      </p:sp>
      <p:sp>
        <p:nvSpPr>
          <p:cNvPr id="4" name="Slide Number Placeholder 3"/>
          <p:cNvSpPr>
            <a:spLocks noGrp="1"/>
          </p:cNvSpPr>
          <p:nvPr>
            <p:ph type="sldNum" sz="quarter" idx="12"/>
          </p:nvPr>
        </p:nvSpPr>
        <p:spPr>
          <a:xfrm>
            <a:off x="8540496" y="6356350"/>
            <a:ext cx="2743200" cy="365125"/>
          </a:xfrm>
          <a:prstGeom prst="ellipse">
            <a:avLst/>
          </a:prstGeom>
        </p:spPr>
        <p:txBody>
          <a:bodyPr>
            <a:normAutofit/>
          </a:bodyPr>
          <a:lstStyle/>
          <a:p>
            <a:pPr>
              <a:lnSpc>
                <a:spcPct val="90000"/>
              </a:lnSpc>
              <a:spcAft>
                <a:spcPts val="600"/>
              </a:spcAft>
            </a:pPr>
            <a:fld id="{C479D5F6-EDCB-402A-AC08-4943A1820E8F}" type="slidenum">
              <a:rPr lang="en-US">
                <a:solidFill>
                  <a:schemeClr val="tx1">
                    <a:lumMod val="50000"/>
                    <a:lumOff val="50000"/>
                  </a:schemeClr>
                </a:solidFill>
              </a:rPr>
              <a:pPr>
                <a:lnSpc>
                  <a:spcPct val="90000"/>
                </a:lnSpc>
                <a:spcAft>
                  <a:spcPts val="600"/>
                </a:spcAft>
              </a:pPr>
              <a:t>23</a:t>
            </a:fld>
            <a:endParaRPr lang="en-US">
              <a:solidFill>
                <a:schemeClr val="tx1">
                  <a:lumMod val="50000"/>
                  <a:lumOff val="50000"/>
                </a:schemeClr>
              </a:solidFill>
            </a:endParaRPr>
          </a:p>
        </p:txBody>
      </p:sp>
    </p:spTree>
    <p:extLst>
      <p:ext uri="{BB962C8B-B14F-4D97-AF65-F5344CB8AC3E}">
        <p14:creationId xmlns:p14="http://schemas.microsoft.com/office/powerpoint/2010/main" val="2703609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58B68D09-7CC2-DC48-5F5B-945AF04AD6AD}"/>
              </a:ext>
            </a:extLst>
          </p:cNvPr>
          <p:cNvSpPr>
            <a:spLocks noGrp="1"/>
          </p:cNvSpPr>
          <p:nvPr>
            <p:ph type="title"/>
          </p:nvPr>
        </p:nvSpPr>
        <p:spPr>
          <a:xfrm>
            <a:off x="838199" y="1093788"/>
            <a:ext cx="10506455" cy="2967208"/>
          </a:xfrm>
        </p:spPr>
        <p:txBody>
          <a:bodyPr vert="horz" lIns="91440" tIns="45720" rIns="91440" bIns="45720" rtlCol="0" anchor="b">
            <a:normAutofit/>
          </a:bodyPr>
          <a:lstStyle/>
          <a:p>
            <a:r>
              <a:rPr lang="en-US" sz="8000" kern="1200">
                <a:solidFill>
                  <a:schemeClr val="tx1"/>
                </a:solidFill>
                <a:latin typeface="+mj-lt"/>
                <a:ea typeface="+mj-ea"/>
                <a:cs typeface="+mj-cs"/>
              </a:rPr>
              <a:t>Proposed SBE Rule Making</a:t>
            </a:r>
          </a:p>
        </p:txBody>
      </p:sp>
      <p:sp>
        <p:nvSpPr>
          <p:cNvPr id="5" name="Text Placeholder 4">
            <a:extLst>
              <a:ext uri="{FF2B5EF4-FFF2-40B4-BE49-F238E27FC236}">
                <a16:creationId xmlns:a16="http://schemas.microsoft.com/office/drawing/2014/main" id="{C71D2D17-30B6-33DB-B37B-C44326CC2212}"/>
              </a:ext>
            </a:extLst>
          </p:cNvPr>
          <p:cNvSpPr>
            <a:spLocks noGrp="1"/>
          </p:cNvSpPr>
          <p:nvPr>
            <p:ph type="body" idx="1"/>
          </p:nvPr>
        </p:nvSpPr>
        <p:spPr>
          <a:xfrm>
            <a:off x="7400924" y="4619624"/>
            <a:ext cx="3946779" cy="1038225"/>
          </a:xfrm>
        </p:spPr>
        <p:txBody>
          <a:bodyPr vert="horz" lIns="91440" tIns="45720" rIns="91440" bIns="45720" rtlCol="0">
            <a:normAutofit/>
          </a:bodyPr>
          <a:lstStyle/>
          <a:p>
            <a:pPr algn="r"/>
            <a:endParaRPr lang="en-US" sz="2400" kern="1200">
              <a:solidFill>
                <a:schemeClr val="tx1"/>
              </a:solidFill>
              <a:latin typeface="+mn-lt"/>
              <a:ea typeface="+mn-ea"/>
              <a:cs typeface="+mn-cs"/>
            </a:endParaRPr>
          </a:p>
        </p:txBody>
      </p:sp>
      <p:sp>
        <p:nvSpPr>
          <p:cNvPr id="12" name="Rectangle 11">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42183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C5B7AC2-C577-452B-B9C8-D08F52ED2327}"/>
              </a:ext>
            </a:extLst>
          </p:cNvPr>
          <p:cNvSpPr>
            <a:spLocks noGrp="1"/>
          </p:cNvSpPr>
          <p:nvPr>
            <p:ph type="title"/>
          </p:nvPr>
        </p:nvSpPr>
        <p:spPr>
          <a:xfrm>
            <a:off x="838200" y="556995"/>
            <a:ext cx="10515600" cy="1133693"/>
          </a:xfrm>
        </p:spPr>
        <p:txBody>
          <a:bodyPr>
            <a:normAutofit/>
          </a:bodyPr>
          <a:lstStyle/>
          <a:p>
            <a:r>
              <a:rPr lang="en-US" sz="5200"/>
              <a:t>SBE Rule Making Activities</a:t>
            </a:r>
          </a:p>
        </p:txBody>
      </p:sp>
      <p:sp>
        <p:nvSpPr>
          <p:cNvPr id="3" name="Slide Number Placeholder 2">
            <a:extLst>
              <a:ext uri="{FF2B5EF4-FFF2-40B4-BE49-F238E27FC236}">
                <a16:creationId xmlns:a16="http://schemas.microsoft.com/office/drawing/2014/main" id="{60FC9336-7EE5-4126-A120-671D21BF2229}"/>
              </a:ext>
            </a:extLst>
          </p:cNvPr>
          <p:cNvSpPr>
            <a:spLocks noGrp="1"/>
          </p:cNvSpPr>
          <p:nvPr>
            <p:ph type="sldNum" sz="quarter" idx="12"/>
          </p:nvPr>
        </p:nvSpPr>
        <p:spPr>
          <a:xfrm>
            <a:off x="8610600" y="6356350"/>
            <a:ext cx="2743200" cy="365125"/>
          </a:xfrm>
        </p:spPr>
        <p:txBody>
          <a:bodyPr>
            <a:normAutofit/>
          </a:bodyPr>
          <a:lstStyle/>
          <a:p>
            <a:pPr>
              <a:spcAft>
                <a:spcPts val="600"/>
              </a:spcAft>
            </a:pPr>
            <a:fld id="{C479D5F6-EDCB-402A-AC08-4943A1820E8F}" type="slidenum">
              <a:rPr lang="en-US" smtClean="0"/>
              <a:pPr>
                <a:spcAft>
                  <a:spcPts val="600"/>
                </a:spcAft>
              </a:pPr>
              <a:t>25</a:t>
            </a:fld>
            <a:endParaRPr lang="en-US"/>
          </a:p>
        </p:txBody>
      </p:sp>
      <p:graphicFrame>
        <p:nvGraphicFramePr>
          <p:cNvPr id="7" name="Content Placeholder 4">
            <a:extLst>
              <a:ext uri="{FF2B5EF4-FFF2-40B4-BE49-F238E27FC236}">
                <a16:creationId xmlns:a16="http://schemas.microsoft.com/office/drawing/2014/main" id="{5D7F8214-A920-AA58-276C-AD051143EF2C}"/>
              </a:ext>
            </a:extLst>
          </p:cNvPr>
          <p:cNvGraphicFramePr>
            <a:graphicFrameLocks noGrp="1"/>
          </p:cNvGraphicFramePr>
          <p:nvPr>
            <p:ph idx="1"/>
            <p:extLst>
              <p:ext uri="{D42A27DB-BD31-4B8C-83A1-F6EECF244321}">
                <p14:modId xmlns:p14="http://schemas.microsoft.com/office/powerpoint/2010/main" val="26093700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951386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Rectangle 2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2C36039-F437-E7C0-3BB3-7A18094E7D4D}"/>
              </a:ext>
            </a:extLst>
          </p:cNvPr>
          <p:cNvSpPr>
            <a:spLocks noGrp="1"/>
          </p:cNvSpPr>
          <p:nvPr>
            <p:ph type="title"/>
          </p:nvPr>
        </p:nvSpPr>
        <p:spPr>
          <a:xfrm>
            <a:off x="1115568" y="548640"/>
            <a:ext cx="10168128" cy="1179576"/>
          </a:xfrm>
        </p:spPr>
        <p:txBody>
          <a:bodyPr>
            <a:normAutofit/>
          </a:bodyPr>
          <a:lstStyle/>
          <a:p>
            <a:r>
              <a:rPr lang="en-US" sz="4000" dirty="0"/>
              <a:t>Questions</a:t>
            </a:r>
          </a:p>
        </p:txBody>
      </p:sp>
      <p:sp>
        <p:nvSpPr>
          <p:cNvPr id="25" name="Rectangle 2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877D9B2-679F-77D3-8E7F-7B46ED8713EE}"/>
              </a:ext>
            </a:extLst>
          </p:cNvPr>
          <p:cNvSpPr>
            <a:spLocks noGrp="1"/>
          </p:cNvSpPr>
          <p:nvPr>
            <p:ph idx="1"/>
          </p:nvPr>
        </p:nvSpPr>
        <p:spPr>
          <a:xfrm>
            <a:off x="1115568" y="2481943"/>
            <a:ext cx="10168128" cy="3695020"/>
          </a:xfrm>
        </p:spPr>
        <p:txBody>
          <a:bodyPr>
            <a:normAutofit/>
          </a:bodyPr>
          <a:lstStyle/>
          <a:p>
            <a:pPr marL="0" indent="0">
              <a:buNone/>
            </a:pPr>
            <a:r>
              <a:rPr lang="en-US" sz="2200" dirty="0"/>
              <a:t>Paul Foster, Ed.D.</a:t>
            </a:r>
          </a:p>
          <a:p>
            <a:pPr marL="0" indent="0">
              <a:buNone/>
            </a:pPr>
            <a:r>
              <a:rPr lang="en-US" sz="2200" dirty="0"/>
              <a:t>Assistant Commissioner, Exceptional Student Services</a:t>
            </a:r>
          </a:p>
          <a:p>
            <a:pPr marL="0" indent="0">
              <a:buNone/>
            </a:pPr>
            <a:r>
              <a:rPr lang="en-US" sz="2200" dirty="0"/>
              <a:t>Email: </a:t>
            </a:r>
            <a:r>
              <a:rPr lang="en-US" sz="2200" dirty="0">
                <a:hlinkClick r:id="rId3"/>
              </a:rPr>
              <a:t>Foster_p@cde.state.co.us</a:t>
            </a:r>
            <a:endParaRPr lang="en-US" sz="2200" dirty="0"/>
          </a:p>
          <a:p>
            <a:pPr marL="0" indent="0">
              <a:buNone/>
            </a:pPr>
            <a:r>
              <a:rPr lang="en-US" sz="2200" dirty="0"/>
              <a:t>Text: 720-660-4253</a:t>
            </a:r>
          </a:p>
          <a:p>
            <a:pPr marL="0" indent="0">
              <a:buNone/>
            </a:pPr>
            <a:endParaRPr lang="en-US" sz="2200" dirty="0"/>
          </a:p>
        </p:txBody>
      </p:sp>
    </p:spTree>
    <p:extLst>
      <p:ext uri="{BB962C8B-B14F-4D97-AF65-F5344CB8AC3E}">
        <p14:creationId xmlns:p14="http://schemas.microsoft.com/office/powerpoint/2010/main" val="187589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Rectangle 13">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7AA3243F-B1B3-EC54-7AB0-447546EDD778}"/>
              </a:ext>
            </a:extLst>
          </p:cNvPr>
          <p:cNvSpPr>
            <a:spLocks noGrp="1"/>
          </p:cNvSpPr>
          <p:nvPr>
            <p:ph type="title"/>
          </p:nvPr>
        </p:nvSpPr>
        <p:spPr>
          <a:xfrm>
            <a:off x="1115568" y="548640"/>
            <a:ext cx="10168128" cy="1179576"/>
          </a:xfrm>
        </p:spPr>
        <p:txBody>
          <a:bodyPr>
            <a:normAutofit/>
          </a:bodyPr>
          <a:lstStyle/>
          <a:p>
            <a:r>
              <a:rPr lang="en-US" sz="4000" b="1"/>
              <a:t>What is OSEP QA 23-01</a:t>
            </a:r>
          </a:p>
        </p:txBody>
      </p:sp>
      <p:sp>
        <p:nvSpPr>
          <p:cNvPr id="16" name="Rectangle 15">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 name="Content Placeholder 4">
            <a:extLst>
              <a:ext uri="{FF2B5EF4-FFF2-40B4-BE49-F238E27FC236}">
                <a16:creationId xmlns:a16="http://schemas.microsoft.com/office/drawing/2014/main" id="{9EDD1C23-C09E-21F7-1579-E694FB40FE2B}"/>
              </a:ext>
            </a:extLst>
          </p:cNvPr>
          <p:cNvSpPr>
            <a:spLocks noGrp="1"/>
          </p:cNvSpPr>
          <p:nvPr>
            <p:ph idx="1"/>
          </p:nvPr>
        </p:nvSpPr>
        <p:spPr>
          <a:xfrm>
            <a:off x="1115568" y="2481943"/>
            <a:ext cx="10168128" cy="3695020"/>
          </a:xfrm>
        </p:spPr>
        <p:txBody>
          <a:bodyPr>
            <a:normAutofit/>
          </a:bodyPr>
          <a:lstStyle/>
          <a:p>
            <a:r>
              <a:rPr lang="en-US" sz="2200"/>
              <a:t>The U.S. Department of Education, Office of Special Education and Rehabilitative Services released the State General Supervision Responsibilities Under Parts B and C of the IDEA (OSEP QA 23-01), a comprehensive guidance package intended to better inform state and local education agencies of their responsibilities under the Individuals with Disabilities Act (IDEA).</a:t>
            </a:r>
          </a:p>
          <a:p>
            <a:r>
              <a:rPr lang="en-US" sz="2200"/>
              <a:t>This guidance will inform CDE’s responsibilities for general supervision, monitoring, and providing technical assistance to ensure a Free Appropriate Public Education (FAPE) for Students with Disabilities.</a:t>
            </a:r>
          </a:p>
        </p:txBody>
      </p:sp>
    </p:spTree>
    <p:extLst>
      <p:ext uri="{BB962C8B-B14F-4D97-AF65-F5344CB8AC3E}">
        <p14:creationId xmlns:p14="http://schemas.microsoft.com/office/powerpoint/2010/main" val="2877233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0713D6-CDD7-8266-58CC-6A40CDFA9CEA}"/>
              </a:ext>
            </a:extLst>
          </p:cNvPr>
          <p:cNvSpPr>
            <a:spLocks noGrp="1"/>
          </p:cNvSpPr>
          <p:nvPr>
            <p:ph type="title"/>
          </p:nvPr>
        </p:nvSpPr>
        <p:spPr>
          <a:xfrm>
            <a:off x="1115568" y="548640"/>
            <a:ext cx="10168128" cy="1179576"/>
          </a:xfrm>
        </p:spPr>
        <p:txBody>
          <a:bodyPr>
            <a:normAutofit/>
          </a:bodyPr>
          <a:lstStyle/>
          <a:p>
            <a:r>
              <a:rPr lang="en-US" sz="4000" b="1"/>
              <a:t>What is general supervision?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4E94C51-5991-3C03-160D-7E5E4B60E904}"/>
              </a:ext>
            </a:extLst>
          </p:cNvPr>
          <p:cNvSpPr>
            <a:spLocks noGrp="1"/>
          </p:cNvSpPr>
          <p:nvPr>
            <p:ph idx="1"/>
          </p:nvPr>
        </p:nvSpPr>
        <p:spPr>
          <a:xfrm>
            <a:off x="1115568" y="2481943"/>
            <a:ext cx="10168128" cy="3695020"/>
          </a:xfrm>
        </p:spPr>
        <p:txBody>
          <a:bodyPr>
            <a:normAutofit/>
          </a:bodyPr>
          <a:lstStyle/>
          <a:p>
            <a:r>
              <a:rPr lang="en-US" sz="2200"/>
              <a:t>As a condition of receiving IDEA funds, the State agency must have a general supervision system. </a:t>
            </a:r>
          </a:p>
          <a:p>
            <a:r>
              <a:rPr lang="en-US" sz="2200"/>
              <a:t>This monitoring system must include monitoring to:</a:t>
            </a:r>
          </a:p>
          <a:p>
            <a:pPr lvl="1"/>
            <a:r>
              <a:rPr lang="en-US" sz="2200"/>
              <a:t>improve educational results and functional outcomes for children with disabilities; and </a:t>
            </a:r>
          </a:p>
          <a:p>
            <a:pPr lvl="1"/>
            <a:r>
              <a:rPr lang="en-US" sz="2200"/>
              <a:t>ensure that LEAs meet the requirements under IDEA; </a:t>
            </a:r>
          </a:p>
          <a:p>
            <a:pPr lvl="1"/>
            <a:r>
              <a:rPr lang="en-US" sz="2200"/>
              <a:t>ensuring that the State has a system that collects and reports valid and reliable data.</a:t>
            </a:r>
          </a:p>
          <a:p>
            <a:r>
              <a:rPr lang="en-US" sz="2200"/>
              <a:t>SEAs must make annual determinations about the performance of each of its LEAs and enforce Part B requirements.</a:t>
            </a:r>
          </a:p>
        </p:txBody>
      </p:sp>
    </p:spTree>
    <p:extLst>
      <p:ext uri="{BB962C8B-B14F-4D97-AF65-F5344CB8AC3E}">
        <p14:creationId xmlns:p14="http://schemas.microsoft.com/office/powerpoint/2010/main" val="1518730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6E0E67A-F778-F22D-5B02-A6400B807646}"/>
              </a:ext>
            </a:extLst>
          </p:cNvPr>
          <p:cNvSpPr>
            <a:spLocks noGrp="1"/>
          </p:cNvSpPr>
          <p:nvPr>
            <p:ph type="title"/>
          </p:nvPr>
        </p:nvSpPr>
        <p:spPr>
          <a:xfrm>
            <a:off x="1115568" y="548640"/>
            <a:ext cx="10168128" cy="1179576"/>
          </a:xfrm>
        </p:spPr>
        <p:txBody>
          <a:bodyPr>
            <a:normAutofit/>
          </a:bodyPr>
          <a:lstStyle/>
          <a:p>
            <a:r>
              <a:rPr lang="en-US" sz="3400" b="1"/>
              <a:t>What are the necessary components of a reasonably designed State general supervision system?</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F9AFF0F-0D80-CCDE-5878-3C21ED852AB4}"/>
              </a:ext>
            </a:extLst>
          </p:cNvPr>
          <p:cNvSpPr>
            <a:spLocks noGrp="1"/>
          </p:cNvSpPr>
          <p:nvPr>
            <p:ph idx="1"/>
          </p:nvPr>
        </p:nvSpPr>
        <p:spPr>
          <a:xfrm>
            <a:off x="1115568" y="2481943"/>
            <a:ext cx="10168128" cy="3695020"/>
          </a:xfrm>
        </p:spPr>
        <p:txBody>
          <a:bodyPr>
            <a:normAutofit/>
          </a:bodyPr>
          <a:lstStyle/>
          <a:p>
            <a:pPr lvl="1"/>
            <a:r>
              <a:rPr lang="en-US" sz="2200"/>
              <a:t>Integrated monitoring activities</a:t>
            </a:r>
          </a:p>
          <a:p>
            <a:pPr lvl="1"/>
            <a:r>
              <a:rPr lang="en-US" sz="2200"/>
              <a:t>Data on processes and results</a:t>
            </a:r>
          </a:p>
          <a:p>
            <a:pPr lvl="1"/>
            <a:r>
              <a:rPr lang="en-US" sz="2200"/>
              <a:t>The SPP/APR</a:t>
            </a:r>
          </a:p>
          <a:p>
            <a:pPr lvl="1"/>
            <a:r>
              <a:rPr lang="en-US" sz="2200"/>
              <a:t>Fiscal management</a:t>
            </a:r>
          </a:p>
          <a:p>
            <a:pPr lvl="1"/>
            <a:r>
              <a:rPr lang="en-US" sz="2200"/>
              <a:t>Effective dispute resolution</a:t>
            </a:r>
          </a:p>
          <a:p>
            <a:pPr lvl="1"/>
            <a:r>
              <a:rPr lang="en-US" sz="2200"/>
              <a:t>Targeted TA and professional development</a:t>
            </a:r>
          </a:p>
          <a:p>
            <a:pPr lvl="1"/>
            <a:r>
              <a:rPr lang="en-US" sz="2200"/>
              <a:t>Policies, procedures, and practices resulting in effective implementation</a:t>
            </a:r>
          </a:p>
          <a:p>
            <a:pPr lvl="1"/>
            <a:r>
              <a:rPr lang="en-US" sz="2200"/>
              <a:t>Improvement, correction, incentives, and sanctions. </a:t>
            </a:r>
          </a:p>
        </p:txBody>
      </p:sp>
    </p:spTree>
    <p:extLst>
      <p:ext uri="{BB962C8B-B14F-4D97-AF65-F5344CB8AC3E}">
        <p14:creationId xmlns:p14="http://schemas.microsoft.com/office/powerpoint/2010/main" val="3700093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52C394-6FFE-C665-8B7E-F2DCAFB0951A}"/>
              </a:ext>
            </a:extLst>
          </p:cNvPr>
          <p:cNvSpPr>
            <a:spLocks noGrp="1"/>
          </p:cNvSpPr>
          <p:nvPr>
            <p:ph type="title"/>
          </p:nvPr>
        </p:nvSpPr>
        <p:spPr>
          <a:xfrm>
            <a:off x="1115568" y="548640"/>
            <a:ext cx="10168128" cy="1179576"/>
          </a:xfrm>
        </p:spPr>
        <p:txBody>
          <a:bodyPr>
            <a:normAutofit/>
          </a:bodyPr>
          <a:lstStyle/>
          <a:p>
            <a:r>
              <a:rPr lang="en-US" sz="4000" b="1"/>
              <a:t>What must the SEA monitor?</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A9BBD637-473F-3421-CAE3-E8CE9C607B87}"/>
              </a:ext>
            </a:extLst>
          </p:cNvPr>
          <p:cNvSpPr>
            <a:spLocks noGrp="1"/>
          </p:cNvSpPr>
          <p:nvPr>
            <p:ph idx="1"/>
          </p:nvPr>
        </p:nvSpPr>
        <p:spPr>
          <a:xfrm>
            <a:off x="1115568" y="2481943"/>
            <a:ext cx="10168128" cy="3695020"/>
          </a:xfrm>
        </p:spPr>
        <p:txBody>
          <a:bodyPr>
            <a:normAutofit/>
          </a:bodyPr>
          <a:lstStyle/>
          <a:p>
            <a:r>
              <a:rPr lang="en-US" sz="2200"/>
              <a:t>The provision of FAPE in the LRE</a:t>
            </a:r>
          </a:p>
          <a:p>
            <a:r>
              <a:rPr lang="en-US" sz="2200"/>
              <a:t>Child find</a:t>
            </a:r>
          </a:p>
          <a:p>
            <a:r>
              <a:rPr lang="en-US" sz="2200"/>
              <a:t>A system of transition services</a:t>
            </a:r>
          </a:p>
          <a:p>
            <a:r>
              <a:rPr lang="en-US" sz="2200"/>
              <a:t>The use of resolution meetings</a:t>
            </a:r>
          </a:p>
          <a:p>
            <a:r>
              <a:rPr lang="en-US" sz="2200"/>
              <a:t>Mediation</a:t>
            </a:r>
          </a:p>
          <a:p>
            <a:r>
              <a:rPr lang="en-US" sz="2200"/>
              <a:t>Disproportionate representation</a:t>
            </a:r>
          </a:p>
          <a:p>
            <a:r>
              <a:rPr lang="en-US" sz="2200"/>
              <a:t>The equitable implementation of IDEA, through examination of local policies, procedures, and evidence of implementation (or practices)</a:t>
            </a:r>
          </a:p>
        </p:txBody>
      </p:sp>
    </p:spTree>
    <p:extLst>
      <p:ext uri="{BB962C8B-B14F-4D97-AF65-F5344CB8AC3E}">
        <p14:creationId xmlns:p14="http://schemas.microsoft.com/office/powerpoint/2010/main" val="2649078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B3DB83D-7FAE-986B-1C55-DCC5CB15E288}"/>
              </a:ext>
            </a:extLst>
          </p:cNvPr>
          <p:cNvSpPr>
            <a:spLocks noGrp="1"/>
          </p:cNvSpPr>
          <p:nvPr>
            <p:ph type="title"/>
          </p:nvPr>
        </p:nvSpPr>
        <p:spPr>
          <a:xfrm>
            <a:off x="1115568" y="548640"/>
            <a:ext cx="10168128" cy="1179576"/>
          </a:xfrm>
        </p:spPr>
        <p:txBody>
          <a:bodyPr>
            <a:normAutofit/>
          </a:bodyPr>
          <a:lstStyle/>
          <a:p>
            <a:r>
              <a:rPr lang="en-US" sz="4000" b="1"/>
              <a:t>What are monitoring activities?</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D6190710-BED2-DCCD-5CFF-4EBA8EDC3899}"/>
              </a:ext>
            </a:extLst>
          </p:cNvPr>
          <p:cNvSpPr>
            <a:spLocks noGrp="1"/>
          </p:cNvSpPr>
          <p:nvPr>
            <p:ph idx="1"/>
          </p:nvPr>
        </p:nvSpPr>
        <p:spPr>
          <a:xfrm>
            <a:off x="1115568" y="2481943"/>
            <a:ext cx="10168128" cy="3695020"/>
          </a:xfrm>
        </p:spPr>
        <p:txBody>
          <a:bodyPr>
            <a:normAutofit/>
          </a:bodyPr>
          <a:lstStyle/>
          <a:p>
            <a:r>
              <a:rPr lang="en-US" sz="1500"/>
              <a:t>Interviewing LEA and local program staff</a:t>
            </a:r>
          </a:p>
          <a:p>
            <a:r>
              <a:rPr lang="en-US" sz="1500"/>
              <a:t>Reviewing local policies, procedures, and practices for compliance </a:t>
            </a:r>
          </a:p>
          <a:p>
            <a:r>
              <a:rPr lang="en-US" sz="1500"/>
              <a:t>Conducting interviews and listening sessions with parents of children with disabilities, children with disabilities, and other stakeholders</a:t>
            </a:r>
          </a:p>
          <a:p>
            <a:r>
              <a:rPr lang="en-US" sz="1500"/>
              <a:t>Analyzing local child find data </a:t>
            </a:r>
          </a:p>
          <a:p>
            <a:r>
              <a:rPr lang="en-US" sz="1500"/>
              <a:t>Reviewing information collected through the State’s data systems relating to local compliance with IDEA requirements</a:t>
            </a:r>
          </a:p>
          <a:p>
            <a:r>
              <a:rPr lang="en-US" sz="1500"/>
              <a:t>Examining and evaluating performance and results data on specific IDEA requirements</a:t>
            </a:r>
          </a:p>
          <a:p>
            <a:r>
              <a:rPr lang="en-US" sz="1500"/>
              <a:t>Analyzing assessment data to determine if the data represent improved results for children with disabilities</a:t>
            </a:r>
          </a:p>
          <a:p>
            <a:r>
              <a:rPr lang="en-US" sz="1500"/>
              <a:t>Evaluating policies, procedures, and practices for fiscal management</a:t>
            </a:r>
          </a:p>
          <a:p>
            <a:r>
              <a:rPr lang="en-US" sz="1500"/>
              <a:t>Examining information gleaned from the State’s dispute resolution system</a:t>
            </a:r>
          </a:p>
          <a:p>
            <a:endParaRPr lang="en-US" sz="1500"/>
          </a:p>
          <a:p>
            <a:endParaRPr lang="en-US" sz="1500"/>
          </a:p>
        </p:txBody>
      </p:sp>
    </p:spTree>
    <p:extLst>
      <p:ext uri="{BB962C8B-B14F-4D97-AF65-F5344CB8AC3E}">
        <p14:creationId xmlns:p14="http://schemas.microsoft.com/office/powerpoint/2010/main" val="4199225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6D5C5DC-E6D2-5277-899E-64D27D7E233B}"/>
              </a:ext>
            </a:extLst>
          </p:cNvPr>
          <p:cNvSpPr>
            <a:spLocks noGrp="1"/>
          </p:cNvSpPr>
          <p:nvPr>
            <p:ph type="title"/>
          </p:nvPr>
        </p:nvSpPr>
        <p:spPr>
          <a:xfrm>
            <a:off x="1115568" y="548640"/>
            <a:ext cx="10168128" cy="1179576"/>
          </a:xfrm>
        </p:spPr>
        <p:txBody>
          <a:bodyPr>
            <a:normAutofit/>
          </a:bodyPr>
          <a:lstStyle/>
          <a:p>
            <a:r>
              <a:rPr lang="en-US" sz="3100" b="1"/>
              <a:t>What are a State’s responsibilities for ensuring compliance with IDEA and OMB Uniform Guidance requirements? </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E8C1E963-C026-4FB0-622A-318E1BE0B188}"/>
              </a:ext>
            </a:extLst>
          </p:cNvPr>
          <p:cNvSpPr>
            <a:spLocks noGrp="1"/>
          </p:cNvSpPr>
          <p:nvPr>
            <p:ph idx="1"/>
          </p:nvPr>
        </p:nvSpPr>
        <p:spPr>
          <a:xfrm>
            <a:off x="1115568" y="2481943"/>
            <a:ext cx="10168128" cy="3695020"/>
          </a:xfrm>
        </p:spPr>
        <p:txBody>
          <a:bodyPr>
            <a:normAutofit/>
          </a:bodyPr>
          <a:lstStyle/>
          <a:p>
            <a:r>
              <a:rPr lang="en-US" sz="2200"/>
              <a:t>The OMB Uniform Guidance requires SEAs and LAs as Federal grantees to conduct monitoring.</a:t>
            </a:r>
          </a:p>
          <a:p>
            <a:r>
              <a:rPr lang="en-US" sz="2200"/>
              <a:t> As a recipient of a Federal grant award, SEAs are responsible for oversight of the operation of Federal award-supported activities. </a:t>
            </a:r>
          </a:p>
          <a:p>
            <a:r>
              <a:rPr lang="en-US" sz="2200"/>
              <a:t>The SEA must monitor activities under the Federal award to ensure compliance with Federal requirements. </a:t>
            </a:r>
          </a:p>
        </p:txBody>
      </p:sp>
    </p:spTree>
    <p:extLst>
      <p:ext uri="{BB962C8B-B14F-4D97-AF65-F5344CB8AC3E}">
        <p14:creationId xmlns:p14="http://schemas.microsoft.com/office/powerpoint/2010/main" val="857764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Rectangle 1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14CD795-A20C-FB1B-A93E-CB2A262E1744}"/>
              </a:ext>
            </a:extLst>
          </p:cNvPr>
          <p:cNvSpPr>
            <a:spLocks noGrp="1"/>
          </p:cNvSpPr>
          <p:nvPr>
            <p:ph type="title"/>
          </p:nvPr>
        </p:nvSpPr>
        <p:spPr>
          <a:xfrm>
            <a:off x="1115568" y="548640"/>
            <a:ext cx="10168128" cy="1179576"/>
          </a:xfrm>
        </p:spPr>
        <p:txBody>
          <a:bodyPr>
            <a:normAutofit/>
          </a:bodyPr>
          <a:lstStyle/>
          <a:p>
            <a:r>
              <a:rPr lang="en-US" sz="4000"/>
              <a:t>What else does the OMB require?</a:t>
            </a:r>
          </a:p>
        </p:txBody>
      </p:sp>
      <p:sp>
        <p:nvSpPr>
          <p:cNvPr id="14" name="Rectangle 1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2FBCE6E9-35B5-FDE1-FF61-06BF32D782B7}"/>
              </a:ext>
            </a:extLst>
          </p:cNvPr>
          <p:cNvSpPr>
            <a:spLocks noGrp="1"/>
          </p:cNvSpPr>
          <p:nvPr>
            <p:ph idx="1"/>
          </p:nvPr>
        </p:nvSpPr>
        <p:spPr>
          <a:xfrm>
            <a:off x="1115568" y="2481943"/>
            <a:ext cx="10168128" cy="3695020"/>
          </a:xfrm>
        </p:spPr>
        <p:txBody>
          <a:bodyPr>
            <a:normAutofit/>
          </a:bodyPr>
          <a:lstStyle/>
          <a:p>
            <a:r>
              <a:rPr lang="en-US" sz="2200"/>
              <a:t> Evaluate each subrecipient’s risk of noncompliance with Federal statutes, regulations, and the terms and conditions of the subaward to determine appropriate subrecipient monitoring; </a:t>
            </a:r>
          </a:p>
          <a:p>
            <a:r>
              <a:rPr lang="en-US" sz="2200"/>
              <a:t>Monitor the activities of the subrecipient as necessary to ensure that the subaward is used for authorized purposes, in compliance with Federal statutes, regulations, and the terms and conditions of the subaward, and that subaward performance goals are achieved.</a:t>
            </a:r>
          </a:p>
        </p:txBody>
      </p:sp>
    </p:spTree>
    <p:extLst>
      <p:ext uri="{BB962C8B-B14F-4D97-AF65-F5344CB8AC3E}">
        <p14:creationId xmlns:p14="http://schemas.microsoft.com/office/powerpoint/2010/main" val="4159767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Theme1</Template>
  <TotalTime>576</TotalTime>
  <Words>2020</Words>
  <Application>Microsoft Macintosh PowerPoint</Application>
  <PresentationFormat>Widescreen</PresentationFormat>
  <Paragraphs>132</Paragraphs>
  <Slides>26</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Aptos</vt:lpstr>
      <vt:lpstr>Aptos Display</vt:lpstr>
      <vt:lpstr>Arial</vt:lpstr>
      <vt:lpstr>Calibri</vt:lpstr>
      <vt:lpstr>canada-type-gibson</vt:lpstr>
      <vt:lpstr>Inter var</vt:lpstr>
      <vt:lpstr>Office Theme</vt:lpstr>
      <vt:lpstr>SEDLA</vt:lpstr>
      <vt:lpstr>OSEP QA 23-01</vt:lpstr>
      <vt:lpstr>What is OSEP QA 23-01</vt:lpstr>
      <vt:lpstr>What is general supervision? </vt:lpstr>
      <vt:lpstr>What are the necessary components of a reasonably designed State general supervision system?</vt:lpstr>
      <vt:lpstr>What must the SEA monitor?</vt:lpstr>
      <vt:lpstr>What are monitoring activities?</vt:lpstr>
      <vt:lpstr>What are a State’s responsibilities for ensuring compliance with IDEA and OMB Uniform Guidance requirements? </vt:lpstr>
      <vt:lpstr>What else does the OMB require?</vt:lpstr>
      <vt:lpstr>May States limit their general supervision activities to only the IDEA requirements included in the State’s annual SPP/APR?</vt:lpstr>
      <vt:lpstr>Is fiscal monitoring a required part of IDEA monitoring?</vt:lpstr>
      <vt:lpstr>What role does the information from the State’s dispute resolution system play in a State’s reasonably designed general supervision system? </vt:lpstr>
      <vt:lpstr>What are a State’s general supervision responsibilities for addressing significant disproportionality?</vt:lpstr>
      <vt:lpstr>Which educational programs, agencies, institutions, organizations, or EIS providers must a State monitor to fulfill its general supervision responsibilities? </vt:lpstr>
      <vt:lpstr>How frequently should a State monitor its LEAs? </vt:lpstr>
      <vt:lpstr>How should a State make its monitoring cycle and results available to the public? </vt:lpstr>
      <vt:lpstr>Is a State required to exercise its general supervision authority during disasters (e.g., human-made, health-related, or natural)? </vt:lpstr>
      <vt:lpstr>What is an “area of concern”? </vt:lpstr>
      <vt:lpstr>May a State use a threshold of less than 100 percent compliance when determining an LEA compliance with IDEA requirements?</vt:lpstr>
      <vt:lpstr>What actions must a State take when made aware of an area of concern with an LEA’s implementation of IDEA?</vt:lpstr>
      <vt:lpstr>2024 Legislation</vt:lpstr>
      <vt:lpstr>HB24-1063  ABBREVIATED School Days</vt:lpstr>
      <vt:lpstr>SB 24-069 Clarifying Individualized Education Programs</vt:lpstr>
      <vt:lpstr>Proposed SBE Rule Making</vt:lpstr>
      <vt:lpstr>SBE Rule Making Activities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Foster, Paul</dc:creator>
  <cp:lastModifiedBy>Blum, Lorae</cp:lastModifiedBy>
  <cp:revision>2</cp:revision>
  <dcterms:created xsi:type="dcterms:W3CDTF">2024-07-17T19:52:35Z</dcterms:created>
  <dcterms:modified xsi:type="dcterms:W3CDTF">2024-07-21T16:35:18Z</dcterms:modified>
</cp:coreProperties>
</file>