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84" r:id="rId6"/>
    <p:sldId id="285" r:id="rId7"/>
    <p:sldId id="286" r:id="rId8"/>
    <p:sldId id="319" r:id="rId9"/>
    <p:sldId id="317" r:id="rId10"/>
    <p:sldId id="289" r:id="rId11"/>
    <p:sldId id="292" r:id="rId12"/>
    <p:sldId id="294" r:id="rId13"/>
    <p:sldId id="320" r:id="rId14"/>
    <p:sldId id="314" r:id="rId15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E50"/>
    <a:srgbClr val="FAB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74"/>
  </p:normalViewPr>
  <p:slideViewPr>
    <p:cSldViewPr snapToGrid="0" snapToObjects="1">
      <p:cViewPr varScale="1">
        <p:scale>
          <a:sx n="61" d="100"/>
          <a:sy n="61" d="100"/>
        </p:scale>
        <p:origin x="624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Vaughan" userId="ddfd4015-a2d5-4dbc-9469-87b0d84e2837" providerId="ADAL" clId="{BBDCEF8B-DEB5-45A4-8D08-0CDA15C86BD4}"/>
    <pc:docChg chg="modSld">
      <pc:chgData name="Angela Vaughan" userId="ddfd4015-a2d5-4dbc-9469-87b0d84e2837" providerId="ADAL" clId="{BBDCEF8B-DEB5-45A4-8D08-0CDA15C86BD4}" dt="2023-04-26T16:03:07.078" v="3" actId="20577"/>
      <pc:docMkLst>
        <pc:docMk/>
      </pc:docMkLst>
      <pc:sldChg chg="modSp mod">
        <pc:chgData name="Angela Vaughan" userId="ddfd4015-a2d5-4dbc-9469-87b0d84e2837" providerId="ADAL" clId="{BBDCEF8B-DEB5-45A4-8D08-0CDA15C86BD4}" dt="2023-04-26T16:03:07.078" v="3" actId="20577"/>
        <pc:sldMkLst>
          <pc:docMk/>
          <pc:sldMk cId="2040235283" sldId="320"/>
        </pc:sldMkLst>
        <pc:spChg chg="mod">
          <ac:chgData name="Angela Vaughan" userId="ddfd4015-a2d5-4dbc-9469-87b0d84e2837" providerId="ADAL" clId="{BBDCEF8B-DEB5-45A4-8D08-0CDA15C86BD4}" dt="2023-04-26T16:03:07.078" v="3" actId="20577"/>
          <ac:spMkLst>
            <pc:docMk/>
            <pc:sldMk cId="2040235283" sldId="320"/>
            <ac:spMk id="2" creationId="{4E95B96A-7BE7-6068-F81B-050B4D3E948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B08DF78-8244-4E14-A3E1-66B5D6B3EC6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5D7BF45-4D57-4C2A-9AB9-598089F2F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93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739CDE7-B61E-BD40-9481-F1F4B64F3159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C59AB08-EB93-3549-BBDC-5D1C9C1B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9AB08-EB93-3549-BBDC-5D1C9C1B34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72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307" indent="-178307">
              <a:buFont typeface="Arial" panose="020B0604020202020204" pitchFamily="34" charset="0"/>
              <a:buChar char="•"/>
            </a:pPr>
            <a:r>
              <a:rPr lang="en-US" dirty="0"/>
              <a:t>Based</a:t>
            </a:r>
            <a:r>
              <a:rPr lang="en-US" baseline="0" dirty="0"/>
              <a:t> on decades of research on </a:t>
            </a:r>
            <a:r>
              <a:rPr lang="en-US" baseline="0" dirty="0" err="1"/>
              <a:t>ed</a:t>
            </a:r>
            <a:r>
              <a:rPr lang="en-US" baseline="0" dirty="0"/>
              <a:t> psych theories</a:t>
            </a:r>
          </a:p>
          <a:p>
            <a:pPr marL="178307" indent="-178307">
              <a:buFont typeface="Arial" panose="020B0604020202020204" pitchFamily="34" charset="0"/>
              <a:buChar char="•"/>
            </a:pPr>
            <a:r>
              <a:rPr lang="en-US" baseline="0" dirty="0"/>
              <a:t>Nationally, most challenging task for students – time management</a:t>
            </a:r>
          </a:p>
          <a:p>
            <a:pPr marL="653790" lvl="1" indent="-178307">
              <a:buFont typeface="Arial" panose="020B0604020202020204" pitchFamily="34" charset="0"/>
              <a:buChar char="•"/>
            </a:pPr>
            <a:r>
              <a:rPr lang="en-US" baseline="0" dirty="0"/>
              <a:t>Will give them specific tools and strategies to try</a:t>
            </a:r>
          </a:p>
          <a:p>
            <a:pPr marL="178307" indent="-178307">
              <a:buFont typeface="Arial" panose="020B0604020202020204" pitchFamily="34" charset="0"/>
              <a:buChar char="•"/>
            </a:pPr>
            <a:r>
              <a:rPr lang="en-US" baseline="0" dirty="0"/>
              <a:t>Can’t communicate with profs with text messages</a:t>
            </a:r>
          </a:p>
          <a:p>
            <a:pPr marL="178307" indent="-178307">
              <a:buFont typeface="Arial" panose="020B0604020202020204" pitchFamily="34" charset="0"/>
              <a:buChar char="•"/>
            </a:pPr>
            <a:r>
              <a:rPr lang="en-US" baseline="0" dirty="0"/>
              <a:t>What do you do when profs don’t respond</a:t>
            </a:r>
          </a:p>
          <a:p>
            <a:pPr marL="653790" lvl="1" indent="-178307">
              <a:buFont typeface="Arial" panose="020B0604020202020204" pitchFamily="34" charset="0"/>
              <a:buChar char="•"/>
            </a:pPr>
            <a:r>
              <a:rPr lang="en-US" baseline="0" dirty="0"/>
              <a:t>Office hours, etc.</a:t>
            </a:r>
          </a:p>
          <a:p>
            <a:pPr marL="178307" indent="-178307">
              <a:buFont typeface="Arial" panose="020B0604020202020204" pitchFamily="34" charset="0"/>
              <a:buChar char="•"/>
            </a:pPr>
            <a:r>
              <a:rPr lang="en-US" baseline="0" dirty="0"/>
              <a:t>4-yr plan so that you know what you’ve gotten yourself into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C0F0E-2CE3-FE41-A18E-96ABFF8E4B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6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307" indent="-178307">
              <a:buFont typeface="Arial" panose="020B0604020202020204" pitchFamily="34" charset="0"/>
              <a:buChar char="•"/>
            </a:pPr>
            <a:r>
              <a:rPr lang="en-US" dirty="0"/>
              <a:t>Start getting books as soon as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C0F0E-2CE3-FE41-A18E-96ABFF8E4B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59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307" indent="-178307">
              <a:buFont typeface="Arial" panose="020B0604020202020204" pitchFamily="34" charset="0"/>
              <a:buChar char="•"/>
            </a:pPr>
            <a:r>
              <a:rPr lang="en-US" dirty="0"/>
              <a:t>Hand out pencils and notecards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C0F0E-2CE3-FE41-A18E-96ABFF8E4B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21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307" indent="-17830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C0F0E-2CE3-FE41-A18E-96ABFF8E4B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27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D8844C-E1F9-2B42-B163-628744EE7F7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38AD3-EC22-4041-8DEE-9F9E0BA9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3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D8844C-E1F9-2B42-B163-628744EE7F7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38AD3-EC22-4041-8DEE-9F9E0BA9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26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D8844C-E1F9-2B42-B163-628744EE7F7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38AD3-EC22-4041-8DEE-9F9E0BA9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54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6224"/>
            <a:ext cx="8229600" cy="1143000"/>
          </a:xfrm>
          <a:prstGeom prst="rect">
            <a:avLst/>
          </a:prstGeom>
        </p:spPr>
        <p:txBody>
          <a:bodyPr anchor="ctr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0387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D8844C-E1F9-2B42-B163-628744EE7F7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38AD3-EC22-4041-8DEE-9F9E0BA9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4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D8844C-E1F9-2B42-B163-628744EE7F7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38AD3-EC22-4041-8DEE-9F9E0BA9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7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D8844C-E1F9-2B42-B163-628744EE7F7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38AD3-EC22-4041-8DEE-9F9E0BA9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98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D8844C-E1F9-2B42-B163-628744EE7F7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38AD3-EC22-4041-8DEE-9F9E0BA9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867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D8844C-E1F9-2B42-B163-628744EE7F7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38AD3-EC22-4041-8DEE-9F9E0BA9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67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D8844C-E1F9-2B42-B163-628744EE7F7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38AD3-EC22-4041-8DEE-9F9E0BA9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3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D8844C-E1F9-2B42-B163-628744EE7F7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38AD3-EC22-4041-8DEE-9F9E0BA9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16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D8844C-E1F9-2B42-B163-628744EE7F7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38AD3-EC22-4041-8DEE-9F9E0BA9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01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94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 userDrawn="1"/>
        </p:nvSpPr>
        <p:spPr>
          <a:xfrm>
            <a:off x="0" y="505440"/>
            <a:ext cx="9144000" cy="54034"/>
          </a:xfrm>
          <a:prstGeom prst="rect">
            <a:avLst/>
          </a:prstGeom>
          <a:solidFill>
            <a:srgbClr val="F8B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078932" y="161651"/>
            <a:ext cx="815312" cy="82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Angela.Vaughan@unco.edu" TargetMode="External"/><Relationship Id="rId2" Type="http://schemas.openxmlformats.org/officeDocument/2006/relationships/hyperlink" Target="http://www.unco.edu/university-101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8755"/>
            <a:ext cx="9144000" cy="9924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847023" y="1457663"/>
            <a:ext cx="7449954" cy="2791608"/>
          </a:xfrm>
        </p:spPr>
        <p:txBody>
          <a:bodyPr/>
          <a:lstStyle/>
          <a:p>
            <a:r>
              <a:rPr lang="en-US" sz="4000" dirty="0">
                <a:solidFill>
                  <a:schemeClr val="tx2"/>
                </a:solidFill>
                <a:latin typeface="Franklin Gothic Demi" panose="020B0703020102020204" pitchFamily="34" charset="0"/>
              </a:rPr>
              <a:t>A Research-Based Academic First Year Seminar: </a:t>
            </a:r>
            <a:br>
              <a:rPr lang="en-US" sz="4000" dirty="0">
                <a:solidFill>
                  <a:schemeClr val="tx2"/>
                </a:solidFill>
                <a:latin typeface="Franklin Gothic Demi" panose="020B0703020102020204" pitchFamily="34" charset="0"/>
              </a:rPr>
            </a:br>
            <a:r>
              <a:rPr lang="en-US" sz="4000" dirty="0">
                <a:solidFill>
                  <a:schemeClr val="tx2"/>
                </a:solidFill>
                <a:latin typeface="Franklin Gothic Demi" panose="020B0703020102020204" pitchFamily="34" charset="0"/>
              </a:rPr>
              <a:t>UNC’s UNIV 101</a:t>
            </a:r>
            <a:br>
              <a:rPr lang="en-US" sz="4000" dirty="0">
                <a:solidFill>
                  <a:schemeClr val="tx2"/>
                </a:solidFill>
                <a:latin typeface="Franklin Gothic Demi" panose="020B0703020102020204" pitchFamily="34" charset="0"/>
              </a:rPr>
            </a:br>
            <a:r>
              <a:rPr lang="en-US" sz="3200" dirty="0">
                <a:solidFill>
                  <a:schemeClr val="tx2"/>
                </a:solidFill>
                <a:latin typeface="Franklin Gothic Demi" panose="020B0703020102020204" pitchFamily="34" charset="0"/>
              </a:rPr>
              <a:t>Dr. Angela Vaughan</a:t>
            </a:r>
            <a:endParaRPr lang="en-US" sz="4000" dirty="0">
              <a:solidFill>
                <a:schemeClr val="tx2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420" y="5830387"/>
            <a:ext cx="2159000" cy="6731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5" y="5875472"/>
            <a:ext cx="1679742" cy="58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47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B96A-7BE7-6068-F81B-050B4D3E9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&amp; Registration</a:t>
            </a:r>
          </a:p>
        </p:txBody>
      </p:sp>
    </p:spTree>
    <p:extLst>
      <p:ext uri="{BB962C8B-B14F-4D97-AF65-F5344CB8AC3E}">
        <p14:creationId xmlns:p14="http://schemas.microsoft.com/office/powerpoint/2010/main" val="2040235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29047" y="2175361"/>
            <a:ext cx="64091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hlinkClick r:id="rId2"/>
              </a:rPr>
              <a:t>www.unco.edu/university-101</a:t>
            </a:r>
            <a:br>
              <a:rPr lang="en-US" sz="3600" dirty="0">
                <a:solidFill>
                  <a:prstClr val="black"/>
                </a:solidFill>
              </a:rPr>
            </a:br>
            <a:br>
              <a:rPr lang="en-US" sz="3600" dirty="0">
                <a:solidFill>
                  <a:prstClr val="black"/>
                </a:solidFill>
              </a:rPr>
            </a:br>
            <a:r>
              <a:rPr lang="en-US" sz="3600" dirty="0">
                <a:solidFill>
                  <a:prstClr val="black"/>
                </a:solidFill>
                <a:hlinkClick r:id="rId3"/>
              </a:rPr>
              <a:t>Angela.Vaughan@unco.edu</a:t>
            </a:r>
            <a:br>
              <a:rPr lang="en-US" sz="3600" dirty="0">
                <a:solidFill>
                  <a:prstClr val="black"/>
                </a:solidFill>
              </a:rPr>
            </a:br>
            <a:br>
              <a:rPr lang="en-US" sz="3600" dirty="0">
                <a:solidFill>
                  <a:prstClr val="black"/>
                </a:solidFill>
              </a:rPr>
            </a:br>
            <a:r>
              <a:rPr lang="en-US" sz="3600" dirty="0">
                <a:solidFill>
                  <a:prstClr val="black"/>
                </a:solidFill>
              </a:rPr>
              <a:t>(970)351-1175</a:t>
            </a:r>
          </a:p>
        </p:txBody>
      </p:sp>
    </p:spTree>
    <p:extLst>
      <p:ext uri="{BB962C8B-B14F-4D97-AF65-F5344CB8AC3E}">
        <p14:creationId xmlns:p14="http://schemas.microsoft.com/office/powerpoint/2010/main" val="2640392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9041" y="931883"/>
            <a:ext cx="8229600" cy="81111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What is UNIV 101?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3592787" y="3534281"/>
            <a:ext cx="5382172" cy="309624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A 3-credit research-based academic course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Balances challenging college-level academic tasks with scaffolded support from highly trained instructors and class leaders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979D2C56-77BA-06E3-20B3-A0E46471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400" y="913280"/>
            <a:ext cx="3987800" cy="2990850"/>
          </a:xfrm>
          <a:prstGeom prst="rect">
            <a:avLst/>
          </a:prstGeom>
        </p:spPr>
      </p:pic>
      <p:pic>
        <p:nvPicPr>
          <p:cNvPr id="4" name="Content Placeholder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0AE7BD6-832B-14F7-CB29-5475C2F91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00" y="2157038"/>
            <a:ext cx="3285987" cy="438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24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 research-based academic course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Students are expected to read research articles, write papers, complete a research project and take exams</a:t>
            </a: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Theories such as goals, motivation, information processing and memory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Educational Psychology discipline</a:t>
            </a:r>
          </a:p>
          <a:p>
            <a:r>
              <a:rPr lang="en-US" sz="2800" dirty="0"/>
              <a:t>A practical skills course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Time management, 4-yr education plan, professional communication, etc.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1139" y="1018156"/>
            <a:ext cx="8229600" cy="638521"/>
          </a:xfrm>
        </p:spPr>
        <p:txBody>
          <a:bodyPr/>
          <a:lstStyle/>
          <a:p>
            <a:r>
              <a:rPr lang="en-US" dirty="0"/>
              <a:t>What is UNIV 101?</a:t>
            </a:r>
          </a:p>
        </p:txBody>
      </p:sp>
    </p:spTree>
    <p:extLst>
      <p:ext uri="{BB962C8B-B14F-4D97-AF65-F5344CB8AC3E}">
        <p14:creationId xmlns:p14="http://schemas.microsoft.com/office/powerpoint/2010/main" val="1678112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16" y="1714342"/>
            <a:ext cx="8229600" cy="4525963"/>
          </a:xfrm>
        </p:spPr>
        <p:txBody>
          <a:bodyPr/>
          <a:lstStyle/>
          <a:p>
            <a:r>
              <a:rPr lang="en-US" dirty="0"/>
              <a:t>Required for:</a:t>
            </a:r>
          </a:p>
          <a:p>
            <a:pPr lvl="1"/>
            <a:r>
              <a:rPr lang="en-US" dirty="0"/>
              <a:t>TRIO students (Center for Human Enrichment)</a:t>
            </a:r>
          </a:p>
          <a:p>
            <a:pPr lvl="1"/>
            <a:r>
              <a:rPr lang="en-US" dirty="0"/>
              <a:t>GOAL students</a:t>
            </a:r>
          </a:p>
          <a:p>
            <a:pPr lvl="1"/>
            <a:r>
              <a:rPr lang="en-US" dirty="0"/>
              <a:t>Undeclared students</a:t>
            </a:r>
          </a:p>
          <a:p>
            <a:pPr lvl="1"/>
            <a:r>
              <a:rPr lang="en-US" dirty="0"/>
              <a:t>Psychology and online psychology majors</a:t>
            </a:r>
          </a:p>
          <a:p>
            <a:pPr lvl="1"/>
            <a:r>
              <a:rPr lang="en-US" dirty="0"/>
              <a:t>Honors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1139" y="1018156"/>
            <a:ext cx="8229600" cy="638521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is UNIV 101?</a:t>
            </a:r>
          </a:p>
        </p:txBody>
      </p:sp>
    </p:spTree>
    <p:extLst>
      <p:ext uri="{BB962C8B-B14F-4D97-AF65-F5344CB8AC3E}">
        <p14:creationId xmlns:p14="http://schemas.microsoft.com/office/powerpoint/2010/main" val="4247026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936" y="1519836"/>
            <a:ext cx="8229600" cy="4649609"/>
          </a:xfrm>
        </p:spPr>
        <p:txBody>
          <a:bodyPr/>
          <a:lstStyle/>
          <a:p>
            <a:r>
              <a:rPr lang="en-US" sz="2800" dirty="0"/>
              <a:t>Partnerships</a:t>
            </a:r>
          </a:p>
          <a:p>
            <a:pPr lvl="1"/>
            <a:r>
              <a:rPr lang="en-US" sz="2400" dirty="0"/>
              <a:t>Library </a:t>
            </a:r>
          </a:p>
          <a:p>
            <a:pPr lvl="1"/>
            <a:r>
              <a:rPr lang="en-US" sz="2400" dirty="0"/>
              <a:t>Psychological Services Clinic</a:t>
            </a:r>
          </a:p>
          <a:p>
            <a:pPr lvl="2"/>
            <a:r>
              <a:rPr lang="en-US" sz="2000" dirty="0"/>
              <a:t>Individual and Group Counseling Opportunities</a:t>
            </a:r>
          </a:p>
          <a:p>
            <a:pPr lvl="1"/>
            <a:r>
              <a:rPr lang="en-US" sz="2400" dirty="0"/>
              <a:t>Career Readiness</a:t>
            </a:r>
          </a:p>
          <a:p>
            <a:pPr lvl="1"/>
            <a:r>
              <a:rPr lang="en-US" sz="2400" dirty="0"/>
              <a:t>SOAR</a:t>
            </a:r>
          </a:p>
          <a:p>
            <a:pPr lvl="1"/>
            <a:r>
              <a:rPr lang="en-US" sz="2400" dirty="0"/>
              <a:t>GOAL</a:t>
            </a:r>
          </a:p>
          <a:p>
            <a:pPr lvl="1"/>
            <a:r>
              <a:rPr lang="en-US" sz="2400" dirty="0"/>
              <a:t>CHE</a:t>
            </a:r>
          </a:p>
          <a:p>
            <a:pPr lvl="1"/>
            <a:endParaRPr lang="en-US" sz="2400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What is UNIV 101?</a:t>
            </a:r>
          </a:p>
        </p:txBody>
      </p:sp>
    </p:spTree>
    <p:extLst>
      <p:ext uri="{BB962C8B-B14F-4D97-AF65-F5344CB8AC3E}">
        <p14:creationId xmlns:p14="http://schemas.microsoft.com/office/powerpoint/2010/main" val="765203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Annual UNIV 101 Research Nights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28750"/>
            <a:ext cx="8229600" cy="1143000"/>
          </a:xfrm>
        </p:spPr>
        <p:txBody>
          <a:bodyPr/>
          <a:lstStyle/>
          <a:p>
            <a:r>
              <a:rPr lang="en-US" dirty="0"/>
              <a:t>University Center Longs Peak Ballroom</a:t>
            </a:r>
          </a:p>
          <a:p>
            <a:pPr lvl="1"/>
            <a:r>
              <a:rPr lang="en-US" dirty="0"/>
              <a:t>Week of Nov 13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8" name="Picture 7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9DB5BEB5-5CC3-0427-08D0-541C7A168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806" y="2215296"/>
            <a:ext cx="3048000" cy="4064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CBEABE-20B1-0506-AF34-9B934BCBC6B2}"/>
              </a:ext>
            </a:extLst>
          </p:cNvPr>
          <p:cNvGrpSpPr>
            <a:grpSpLocks noChangeAspect="1"/>
          </p:cNvGrpSpPr>
          <p:nvPr/>
        </p:nvGrpSpPr>
        <p:grpSpPr>
          <a:xfrm>
            <a:off x="1150883" y="2883633"/>
            <a:ext cx="3894535" cy="3395663"/>
            <a:chOff x="1974850" y="1828800"/>
            <a:chExt cx="5192713" cy="4527551"/>
          </a:xfrm>
        </p:grpSpPr>
        <p:pic>
          <p:nvPicPr>
            <p:cNvPr id="6" name="Picture 5" descr="A person standing in front of a poster&#10;&#10;Description automatically generated with low confidence">
              <a:extLst>
                <a:ext uri="{FF2B5EF4-FFF2-40B4-BE49-F238E27FC236}">
                  <a16:creationId xmlns:a16="http://schemas.microsoft.com/office/drawing/2014/main" id="{81D62AE9-F806-C433-F44C-A1A510635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666" r="14290" b="27546"/>
            <a:stretch/>
          </p:blipFill>
          <p:spPr>
            <a:xfrm>
              <a:off x="1974850" y="1828800"/>
              <a:ext cx="2413000" cy="2319338"/>
            </a:xfrm>
            <a:prstGeom prst="rect">
              <a:avLst/>
            </a:prstGeom>
          </p:spPr>
        </p:pic>
        <p:pic>
          <p:nvPicPr>
            <p:cNvPr id="7" name="Picture 6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1119495-67DB-04BB-3F55-0EDBF5CE7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4653" t="23812" b="5944"/>
            <a:stretch/>
          </p:blipFill>
          <p:spPr>
            <a:xfrm>
              <a:off x="1974850" y="4203700"/>
              <a:ext cx="2413000" cy="2151063"/>
            </a:xfrm>
            <a:prstGeom prst="rect">
              <a:avLst/>
            </a:prstGeom>
          </p:spPr>
        </p:pic>
        <p:pic>
          <p:nvPicPr>
            <p:cNvPr id="9" name="Picture 8" descr="Graphical user interface, calendar&#10;&#10;Description automatically generated">
              <a:extLst>
                <a:ext uri="{FF2B5EF4-FFF2-40B4-BE49-F238E27FC236}">
                  <a16:creationId xmlns:a16="http://schemas.microsoft.com/office/drawing/2014/main" id="{FD46B052-5BE7-F63D-60E8-B5206B9E9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t="14456" r="-3035" b="30199"/>
            <a:stretch/>
          </p:blipFill>
          <p:spPr>
            <a:xfrm>
              <a:off x="4441825" y="1828800"/>
              <a:ext cx="2725738" cy="1936750"/>
            </a:xfrm>
            <a:prstGeom prst="rect">
              <a:avLst/>
            </a:prstGeom>
          </p:spPr>
        </p:pic>
        <p:pic>
          <p:nvPicPr>
            <p:cNvPr id="10" name="Picture 9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2AB16DB7-C4B0-E3C3-B2FC-A52ED097E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330" t="12470" r="1829" b="24115"/>
            <a:stretch/>
          </p:blipFill>
          <p:spPr>
            <a:xfrm>
              <a:off x="4441825" y="3821113"/>
              <a:ext cx="2725738" cy="2535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9975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 101 Instructors</a:t>
            </a:r>
          </a:p>
        </p:txBody>
      </p:sp>
      <p:sp>
        <p:nvSpPr>
          <p:cNvPr id="4" name="Content Placeholder 4"/>
          <p:cNvSpPr txBox="1">
            <a:spLocks noGrp="1"/>
          </p:cNvSpPr>
          <p:nvPr>
            <p:ph idx="1"/>
          </p:nvPr>
        </p:nvSpPr>
        <p:spPr>
          <a:xfrm>
            <a:off x="457200" y="1850457"/>
            <a:ext cx="8229600" cy="418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Full-time Doctoral Students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Educational and psychological disciplines</a:t>
            </a:r>
          </a:p>
          <a:p>
            <a:pPr lvl="2">
              <a:buFont typeface="Calibri" panose="020F0502020204030204" pitchFamily="34" charset="0"/>
              <a:buChar char="₋"/>
            </a:pPr>
            <a:r>
              <a:rPr lang="en-US" sz="2000" dirty="0"/>
              <a:t>Counselor Ed and Supervision; Special Education; Educational Psychology; Biology Education; Counseling Psychology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Masters degree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Applications, recommendations, and interview process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Competitive selection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Comprehensive Training</a:t>
            </a:r>
          </a:p>
          <a:p>
            <a:pPr lvl="2">
              <a:buFont typeface="Calibri" panose="020F0502020204030204" pitchFamily="34" charset="0"/>
              <a:buChar char="₋"/>
            </a:pPr>
            <a:endParaRPr lang="en-US" sz="700" b="1" dirty="0"/>
          </a:p>
        </p:txBody>
      </p:sp>
      <p:sp>
        <p:nvSpPr>
          <p:cNvPr id="2" name="AutoShape 2" descr="https://owa.unco.edu/owa/attachment.ashx?id=RgAAAABOsEmBJaVwS7bAAislpS19BwAOM6KlBpDxTolXmkKNpZJHAAAHXunAAAB7sjVP4PZAQ5MAoE%2b4QVtmAABDgi52AAAJ&amp;attcnt=1&amp;attid0=EABwkiBgSihET4%2bR0QrldJUJ&amp;attcid0=image003.png%4001D07697.7B9A6680"/>
          <p:cNvSpPr>
            <a:spLocks noChangeAspect="1" noChangeArrowheads="1"/>
          </p:cNvSpPr>
          <p:nvPr/>
        </p:nvSpPr>
        <p:spPr bwMode="auto">
          <a:xfrm>
            <a:off x="155575" y="-1554163"/>
            <a:ext cx="24765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87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1438705" y="2229264"/>
            <a:ext cx="6400800" cy="2793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 Mentorship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975" y="1541241"/>
            <a:ext cx="8610049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Class Leader Program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/>
              <a:t>Nominated by instructors during freshman semester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/>
              <a:t>Application and interviews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/>
              <a:t>Competitive selection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/>
              <a:t>One in every section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Participation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/>
              <a:t>Every day in class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/>
              <a:t>Community building</a:t>
            </a:r>
          </a:p>
          <a:p>
            <a:pPr marL="1257300" lvl="2" indent="-342900">
              <a:buFont typeface="Calibri" panose="020F0502020204030204" pitchFamily="34" charset="0"/>
              <a:buChar char="₋"/>
            </a:pPr>
            <a:r>
              <a:rPr lang="en-US" sz="2800" dirty="0"/>
              <a:t>Sporting events</a:t>
            </a:r>
          </a:p>
          <a:p>
            <a:pPr marL="1257300" lvl="2" indent="-342900">
              <a:buFont typeface="Calibri" panose="020F0502020204030204" pitchFamily="34" charset="0"/>
              <a:buChar char="₋"/>
            </a:pPr>
            <a:r>
              <a:rPr lang="en-US" sz="2800" dirty="0"/>
              <a:t>Study sessions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Previous Falls: 18 – 20 events</a:t>
            </a:r>
          </a:p>
        </p:txBody>
      </p:sp>
    </p:spTree>
    <p:extLst>
      <p:ext uri="{BB962C8B-B14F-4D97-AF65-F5344CB8AC3E}">
        <p14:creationId xmlns:p14="http://schemas.microsoft.com/office/powerpoint/2010/main" val="3161351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38" y="3429000"/>
            <a:ext cx="4466492" cy="2688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70" y="1111850"/>
            <a:ext cx="3826989" cy="28702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C2CB4EE-353F-4FCD-AF21-3A0D46220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950" y="1264250"/>
            <a:ext cx="2970847" cy="52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6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2F70C4DCCE864384BD7B0E8F791334" ma:contentTypeVersion="4" ma:contentTypeDescription="Create a new document." ma:contentTypeScope="" ma:versionID="7495e127f74ae5320e6cd0c832a44b89">
  <xsd:schema xmlns:xsd="http://www.w3.org/2001/XMLSchema" xmlns:xs="http://www.w3.org/2001/XMLSchema" xmlns:p="http://schemas.microsoft.com/office/2006/metadata/properties" xmlns:ns2="f3a3d7fe-77c6-4182-a36a-30416d61e3cd" targetNamespace="http://schemas.microsoft.com/office/2006/metadata/properties" ma:root="true" ma:fieldsID="61a9f43660e9d53c3a66882a39de4e5b" ns2:_="">
    <xsd:import namespace="f3a3d7fe-77c6-4182-a36a-30416d61e3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3d7fe-77c6-4182-a36a-30416d61e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4BE8843-9472-4423-B61C-901F631258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a3d7fe-77c6-4182-a36a-30416d61e3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D23A75-87CA-4DC2-9999-5CF9C560F9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9A9586-B44D-4B0B-A2EF-2D247C2E496E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f3a3d7fe-77c6-4182-a36a-30416d61e3cd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334</Words>
  <Application>Microsoft Office PowerPoint</Application>
  <PresentationFormat>On-screen Show (4:3)</PresentationFormat>
  <Paragraphs>67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Courier New</vt:lpstr>
      <vt:lpstr>Franklin Gothic Demi</vt:lpstr>
      <vt:lpstr>Office Theme</vt:lpstr>
      <vt:lpstr>A Research-Based Academic First Year Seminar:  UNC’s UNIV 101 Dr. Angela Vaughan</vt:lpstr>
      <vt:lpstr>What is UNIV 101?</vt:lpstr>
      <vt:lpstr>What is UNIV 101?</vt:lpstr>
      <vt:lpstr>PowerPoint Presentation</vt:lpstr>
      <vt:lpstr>What is UNIV 101?</vt:lpstr>
      <vt:lpstr>Annual UNIV 101 Research Nights</vt:lpstr>
      <vt:lpstr>UNIV 101 Instructors</vt:lpstr>
      <vt:lpstr>Peer Mentorship</vt:lpstr>
      <vt:lpstr>PowerPoint Presentation</vt:lpstr>
      <vt:lpstr>Data &amp; Registration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 TITLE</dc:title>
  <dc:creator>Jordan</dc:creator>
  <cp:lastModifiedBy>Angela Vaughan</cp:lastModifiedBy>
  <cp:revision>63</cp:revision>
  <cp:lastPrinted>2019-11-13T17:04:19Z</cp:lastPrinted>
  <dcterms:created xsi:type="dcterms:W3CDTF">2015-05-27T18:56:39Z</dcterms:created>
  <dcterms:modified xsi:type="dcterms:W3CDTF">2023-04-26T16:03:35Z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0x010100AD2F70C4DCCE864384BD7B0E8F791334</vt:lpwstr>
  </property>
  <property fmtid="{D5CDD505-2E9C-101B-9397-08002B2CF9AE}" pid="3" name="Order">
    <vt:r8>90600</vt:r8>
  </property>
</Properties>
</file>