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58" r:id="rId3"/>
    <p:sldId id="259" r:id="rId4"/>
    <p:sldId id="260" r:id="rId5"/>
    <p:sldId id="274" r:id="rId6"/>
    <p:sldId id="278" r:id="rId7"/>
    <p:sldId id="279" r:id="rId8"/>
    <p:sldId id="280" r:id="rId9"/>
    <p:sldId id="273" r:id="rId10"/>
    <p:sldId id="271" r:id="rId11"/>
    <p:sldId id="281"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8AA32-30BA-4630-952A-C4A1DA14550E}"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CCC70-0C67-4390-81AA-0C8FBD91DC9B}" type="slidenum">
              <a:rPr lang="en-US" smtClean="0"/>
              <a:t>‹#›</a:t>
            </a:fld>
            <a:endParaRPr lang="en-US"/>
          </a:p>
        </p:txBody>
      </p:sp>
    </p:spTree>
    <p:extLst>
      <p:ext uri="{BB962C8B-B14F-4D97-AF65-F5344CB8AC3E}">
        <p14:creationId xmlns:p14="http://schemas.microsoft.com/office/powerpoint/2010/main" val="120088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taking the time to view the Aims2UNC Intake video. The purpose of this video is provide you with important information about our program, and to help you prepare for maximizing the benefits of being an Aims2UNC Student.  </a:t>
            </a:r>
            <a:endParaRPr lang="en-US" baseline="0" dirty="0"/>
          </a:p>
        </p:txBody>
      </p:sp>
      <p:sp>
        <p:nvSpPr>
          <p:cNvPr id="4" name="Slide Number Placeholder 3"/>
          <p:cNvSpPr>
            <a:spLocks noGrp="1"/>
          </p:cNvSpPr>
          <p:nvPr>
            <p:ph type="sldNum" sz="quarter" idx="10"/>
          </p:nvPr>
        </p:nvSpPr>
        <p:spPr/>
        <p:txBody>
          <a:bodyPr/>
          <a:lstStyle/>
          <a:p>
            <a:fld id="{B77C593F-A815-4DD5-B904-5FB007F2BC4E}" type="slidenum">
              <a:rPr lang="en-US" smtClean="0"/>
              <a:t>1</a:t>
            </a:fld>
            <a:endParaRPr lang="en-US"/>
          </a:p>
        </p:txBody>
      </p:sp>
    </p:spTree>
    <p:extLst>
      <p:ext uri="{BB962C8B-B14F-4D97-AF65-F5344CB8AC3E}">
        <p14:creationId xmlns:p14="http://schemas.microsoft.com/office/powerpoint/2010/main" val="354015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introduce</a:t>
            </a:r>
            <a:r>
              <a:rPr lang="en-US" baseline="0" dirty="0"/>
              <a:t> the Aims2UNC staff.</a:t>
            </a:r>
          </a:p>
          <a:p>
            <a:r>
              <a:rPr lang="en-US" baseline="0" dirty="0"/>
              <a:t>Steve Mitchell is the Program Coordinator for the Aims2UNC program. He oversees the program, and works to build connections for students at Aims and at UNC. Please feel free to reach out to him any time with questions or concerns. </a:t>
            </a:r>
          </a:p>
          <a:p>
            <a:endParaRPr lang="en-US" baseline="0" dirty="0"/>
          </a:p>
          <a:p>
            <a:r>
              <a:rPr lang="en-US" baseline="0" dirty="0"/>
              <a:t>My name is Jacob Sutton, and I am our Senior Advisor for the program. Once you have watched this presentation and submitted your Participation Agreement, you will begin meeting with myself and some of our other staff. I will work with you over your time at Aims to provide streamlined advising towards the four year degree you choose at UNC. </a:t>
            </a:r>
          </a:p>
          <a:p>
            <a:endParaRPr lang="en-US" baseline="0" dirty="0"/>
          </a:p>
          <a:p>
            <a:r>
              <a:rPr lang="en-US" baseline="0" dirty="0"/>
              <a:t>Jackie Chabot is our program coordinator responsible for the application process and facilitating engagement activities to help support your educational goals. Jackie spends a lot of time and energy creating engagement opportunities centered on helping build a sense of community on both campuses throughout the program. Makes sure to take advantage of these opportunities. </a:t>
            </a:r>
            <a:endParaRPr lang="en-US" dirty="0"/>
          </a:p>
        </p:txBody>
      </p:sp>
      <p:sp>
        <p:nvSpPr>
          <p:cNvPr id="4" name="Slide Number Placeholder 3"/>
          <p:cNvSpPr>
            <a:spLocks noGrp="1"/>
          </p:cNvSpPr>
          <p:nvPr>
            <p:ph type="sldNum" sz="quarter" idx="10"/>
          </p:nvPr>
        </p:nvSpPr>
        <p:spPr/>
        <p:txBody>
          <a:bodyPr/>
          <a:lstStyle/>
          <a:p>
            <a:fld id="{B77C593F-A815-4DD5-B904-5FB007F2BC4E}" type="slidenum">
              <a:rPr lang="en-US" smtClean="0"/>
              <a:t>2</a:t>
            </a:fld>
            <a:endParaRPr lang="en-US"/>
          </a:p>
        </p:txBody>
      </p:sp>
    </p:spTree>
    <p:extLst>
      <p:ext uri="{BB962C8B-B14F-4D97-AF65-F5344CB8AC3E}">
        <p14:creationId xmlns:p14="http://schemas.microsoft.com/office/powerpoint/2010/main" val="273159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Aims2UNC is a </a:t>
            </a:r>
            <a:r>
              <a:rPr lang="en-US" sz="1200" b="1" kern="1200" dirty="0">
                <a:solidFill>
                  <a:schemeClr val="tx1"/>
                </a:solidFill>
                <a:effectLst/>
                <a:latin typeface="+mn-lt"/>
                <a:ea typeface="+mn-ea"/>
                <a:cs typeface="+mn-cs"/>
              </a:rPr>
              <a:t>transition</a:t>
            </a:r>
            <a:r>
              <a:rPr lang="en-US" sz="1200" kern="1200" dirty="0">
                <a:solidFill>
                  <a:schemeClr val="tx1"/>
                </a:solidFill>
                <a:effectLst/>
                <a:latin typeface="+mn-lt"/>
                <a:ea typeface="+mn-ea"/>
                <a:cs typeface="+mn-cs"/>
              </a:rPr>
              <a:t> program that is centered on supporting students as they pursue an associate’s degree from Aims and a four-year degree at UNC.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a traditional </a:t>
            </a:r>
            <a:r>
              <a:rPr lang="en-US" sz="1200" b="1" kern="1200" dirty="0">
                <a:solidFill>
                  <a:schemeClr val="tx1"/>
                </a:solidFill>
                <a:effectLst/>
                <a:latin typeface="+mn-lt"/>
                <a:ea typeface="+mn-ea"/>
                <a:cs typeface="+mn-cs"/>
              </a:rPr>
              <a:t>transfer </a:t>
            </a:r>
            <a:r>
              <a:rPr lang="en-US" sz="1200" kern="1200" dirty="0">
                <a:solidFill>
                  <a:schemeClr val="tx1"/>
                </a:solidFill>
                <a:effectLst/>
                <a:latin typeface="+mn-lt"/>
                <a:ea typeface="+mn-ea"/>
                <a:cs typeface="+mn-cs"/>
              </a:rPr>
              <a:t>program, which focus on a singular point of contact and is transactional in nature, our program focuses on students in a holistic manner throughout their time at Aims as they prepare to complete their educational journey at UNC. In other words, our program is a thoughtful, prolonged process rather than a snapshot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distinction is key and is what makes the Aims2UNC transition program so special. When applying to the Aims2UNC program you are also applying to be a non-degree seeking</a:t>
            </a:r>
            <a:r>
              <a:rPr lang="en-US" sz="1200" kern="1200" baseline="0" dirty="0">
                <a:solidFill>
                  <a:schemeClr val="tx1"/>
                </a:solidFill>
                <a:effectLst/>
                <a:latin typeface="+mn-lt"/>
                <a:ea typeface="+mn-ea"/>
                <a:cs typeface="+mn-cs"/>
              </a:rPr>
              <a:t> student at UNC which affords you many of the benefits we will discuss later.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7C593F-A815-4DD5-B904-5FB007F2BC4E}" type="slidenum">
              <a:rPr lang="en-US" smtClean="0"/>
              <a:t>3</a:t>
            </a:fld>
            <a:endParaRPr lang="en-US"/>
          </a:p>
        </p:txBody>
      </p:sp>
    </p:spTree>
    <p:extLst>
      <p:ext uri="{BB962C8B-B14F-4D97-AF65-F5344CB8AC3E}">
        <p14:creationId xmlns:p14="http://schemas.microsoft.com/office/powerpoint/2010/main" val="81704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Aims2UNC Program has several benefits. Because</a:t>
            </a:r>
            <a:r>
              <a:rPr lang="en-US" baseline="0" dirty="0"/>
              <a:t> you are considered a non-degree seeking student at UNC while a degree-seeking student at Aims we are able to remove barriers, streamline our advising, and facilitate engagement activities.:</a:t>
            </a:r>
            <a:endParaRPr lang="en-US" dirty="0"/>
          </a:p>
          <a:p>
            <a:endParaRPr lang="en-US" baseline="0" dirty="0"/>
          </a:p>
          <a:p>
            <a:r>
              <a:rPr lang="en-US" baseline="0" dirty="0"/>
              <a:t>First, we are able to remove barriers because this application will serve as your UNC application when you are ready to transition. You will be asked to complete a short transition form at that time, but after that we will be able to share all academic transcripts that Aims has with UNC to make your transition seamless.  </a:t>
            </a:r>
          </a:p>
          <a:p>
            <a:endParaRPr lang="en-US" baseline="0" dirty="0"/>
          </a:p>
          <a:p>
            <a:r>
              <a:rPr lang="en-US" baseline="0" dirty="0"/>
              <a:t>Second, we can provide streamline advising based on your personal needs and educational goals with both your Aims and UNC degree requirements in mind, We will look to accomplish this through cooperative efforts between Aims2UNC and UNC advisors, along with additional supplemental advising programming. </a:t>
            </a:r>
          </a:p>
          <a:p>
            <a:endParaRPr lang="en-US" baseline="0" dirty="0"/>
          </a:p>
          <a:p>
            <a:r>
              <a:rPr lang="en-US" baseline="0" dirty="0"/>
              <a:t> Third, as long as you are currently enrolled in classes at Aims, you can access resources, facilities, clubs, and events on both campus. This also includes the opportunity to live in UNC housing while you are a student at Aims. Our program looks to host several events centered on developing a sense of community and belonging on both campuses. </a:t>
            </a:r>
          </a:p>
          <a:p>
            <a:endParaRPr lang="en-US" baseline="0" dirty="0"/>
          </a:p>
          <a:p>
            <a:r>
              <a:rPr lang="en-US" baseline="0" dirty="0"/>
              <a:t>Lastly, as a member of our program you will experience different cost savings measures, including the Aims tuition rates while at Aims and the Aims2UNC Scholarship.  </a:t>
            </a:r>
            <a:endParaRPr lang="en-US" dirty="0"/>
          </a:p>
        </p:txBody>
      </p:sp>
      <p:sp>
        <p:nvSpPr>
          <p:cNvPr id="4" name="Slide Number Placeholder 3"/>
          <p:cNvSpPr>
            <a:spLocks noGrp="1"/>
          </p:cNvSpPr>
          <p:nvPr>
            <p:ph type="sldNum" sz="quarter" idx="10"/>
          </p:nvPr>
        </p:nvSpPr>
        <p:spPr/>
        <p:txBody>
          <a:bodyPr/>
          <a:lstStyle/>
          <a:p>
            <a:fld id="{B77C593F-A815-4DD5-B904-5FB007F2BC4E}" type="slidenum">
              <a:rPr lang="en-US" smtClean="0"/>
              <a:t>4</a:t>
            </a:fld>
            <a:endParaRPr lang="en-US"/>
          </a:p>
        </p:txBody>
      </p:sp>
    </p:spTree>
    <p:extLst>
      <p:ext uri="{BB962C8B-B14F-4D97-AF65-F5344CB8AC3E}">
        <p14:creationId xmlns:p14="http://schemas.microsoft.com/office/powerpoint/2010/main" val="400205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573F-971D-448C-B070-1839EDCF3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17B35-B9A4-46BC-9CAC-00650FDE1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7AE781-B7FD-4BBD-8674-82FD31EBA814}"/>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1A758736-AABE-4E49-B383-27CFB8982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C693E-F19C-4A94-867B-732F529D9F0F}"/>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40329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545D-F099-4F0C-9D8D-F59D99B85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65F0E-97A9-45C7-956D-ECFCBB3D74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D1CA-17FA-4FF0-8F53-425DD4C80D13}"/>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D2ECA1DA-0E44-4659-9887-B2343C1D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70A10-3238-4A63-B283-40C7A12DB6FC}"/>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96502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8DE4A-FC69-4564-BEDA-DC6B46FE4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2BB733-FCFA-4FF7-AAAF-200E5BA178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09172-3E81-4ED0-8F22-B06809CE73F1}"/>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4934AA46-C832-4186-9187-306872D0C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42F2-37EA-4AAD-AE08-F68882AD1296}"/>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38607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1268-FD1E-481E-924F-022FF0DDC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D7585-6F21-4B6F-92C6-90294BC826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4C461-2913-41DE-B747-920B63ABD6C2}"/>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930244FC-821E-49E7-9EAC-BFB8F6075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6C41F-971D-4D6A-84BE-DF272CD7A208}"/>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401164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62AA-FB87-413F-AF66-C0149FD6E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E6368F-0766-45E4-B3EA-9EABA19BB1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8854AC-DD56-4DD4-80FF-61E1EBC7E8A1}"/>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14582AE7-5B42-414E-81C1-0EE4C73C1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CE07A-CDBE-48E0-B9BF-2D47F01A21D2}"/>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12470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8563-E3B5-433E-83B9-DC80BB432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6295F-B751-443D-BE7E-EE312BC810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755AF-5E84-44C4-A8FC-633AE234F5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247498-90B0-4286-8E4E-24894FB2E5EB}"/>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6" name="Footer Placeholder 5">
            <a:extLst>
              <a:ext uri="{FF2B5EF4-FFF2-40B4-BE49-F238E27FC236}">
                <a16:creationId xmlns:a16="http://schemas.microsoft.com/office/drawing/2014/main" id="{DBCA1705-030D-4450-AD98-7202CDA40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CD55E-9BB1-4538-B0FF-871970C36D10}"/>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9489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5F47-D4E3-42E7-BB11-36D608882E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E0BCD-96B5-4140-A723-B3946B90F1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BB9D08-9120-4817-A5F9-5901B9A6BA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8EEB9-E0C2-48D7-8A2D-2B5489538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216ED9-C81D-4024-9970-5529AB360A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BA00F-6C5C-4390-B857-C3B5EDE12A4B}"/>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8" name="Footer Placeholder 7">
            <a:extLst>
              <a:ext uri="{FF2B5EF4-FFF2-40B4-BE49-F238E27FC236}">
                <a16:creationId xmlns:a16="http://schemas.microsoft.com/office/drawing/2014/main" id="{8E7014CB-79CE-4EEF-9E4B-42A6CEB97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86BA1B-75AE-43FC-95F1-45050FA8CD6A}"/>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98086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3B4C-E1DE-47F8-97A3-C92ACC5B6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B8114-E80D-4502-9207-B2DEE1DF7265}"/>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4" name="Footer Placeholder 3">
            <a:extLst>
              <a:ext uri="{FF2B5EF4-FFF2-40B4-BE49-F238E27FC236}">
                <a16:creationId xmlns:a16="http://schemas.microsoft.com/office/drawing/2014/main" id="{AE4A7B6E-56B1-424F-86DF-B74ADCFC8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365-CD0D-40F3-B21D-3DE5C882BE13}"/>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10695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E6D50-546E-46BA-ADDF-E266817E8928}"/>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3" name="Footer Placeholder 2">
            <a:extLst>
              <a:ext uri="{FF2B5EF4-FFF2-40B4-BE49-F238E27FC236}">
                <a16:creationId xmlns:a16="http://schemas.microsoft.com/office/drawing/2014/main" id="{DFBF49BB-6582-4E88-98D0-EB1612A46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7461E2-36F4-406D-836B-49004E2F9028}"/>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53208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4AA8-2F15-4BEB-8805-FE973318C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FC6BF-B73A-4B3C-AFDC-06BEDD5DA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064521-F6B3-4944-A4CD-764D7E598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C0FB72-8531-4177-8146-FAA7D8943B9E}"/>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6" name="Footer Placeholder 5">
            <a:extLst>
              <a:ext uri="{FF2B5EF4-FFF2-40B4-BE49-F238E27FC236}">
                <a16:creationId xmlns:a16="http://schemas.microsoft.com/office/drawing/2014/main" id="{3D62C3AC-8412-43C2-9DF8-503BCBCE4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860B9-9DFE-42C7-80B3-79BC76F1126E}"/>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36102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C926-8157-4F35-AC92-5C586B66D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100BC-8CE5-45C3-AEFF-68FA02A93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7EEF94-3842-493C-8F9A-77B2ADEF4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25665-DD7C-45CB-89F2-27BCD555280A}"/>
              </a:ext>
            </a:extLst>
          </p:cNvPr>
          <p:cNvSpPr>
            <a:spLocks noGrp="1"/>
          </p:cNvSpPr>
          <p:nvPr>
            <p:ph type="dt" sz="half" idx="10"/>
          </p:nvPr>
        </p:nvSpPr>
        <p:spPr/>
        <p:txBody>
          <a:bodyPr/>
          <a:lstStyle/>
          <a:p>
            <a:fld id="{0B3E6FE1-3F47-47AE-BEA4-3AC3D6FD2914}" type="datetimeFigureOut">
              <a:rPr lang="en-US" smtClean="0"/>
              <a:t>5/2/2023</a:t>
            </a:fld>
            <a:endParaRPr lang="en-US"/>
          </a:p>
        </p:txBody>
      </p:sp>
      <p:sp>
        <p:nvSpPr>
          <p:cNvPr id="6" name="Footer Placeholder 5">
            <a:extLst>
              <a:ext uri="{FF2B5EF4-FFF2-40B4-BE49-F238E27FC236}">
                <a16:creationId xmlns:a16="http://schemas.microsoft.com/office/drawing/2014/main" id="{6DD8305F-F91B-43E7-910A-164A447A9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2E1E9-7859-46B1-AE1B-1C384EE77842}"/>
              </a:ext>
            </a:extLst>
          </p:cNvPr>
          <p:cNvSpPr>
            <a:spLocks noGrp="1"/>
          </p:cNvSpPr>
          <p:nvPr>
            <p:ph type="sldNum" sz="quarter" idx="12"/>
          </p:nvPr>
        </p:nvSpPr>
        <p:spPr/>
        <p:txBody>
          <a:bodyPr/>
          <a:lstStyle/>
          <a:p>
            <a:fld id="{7C66EEA1-E26C-455E-95E9-0C5906D0A565}" type="slidenum">
              <a:rPr lang="en-US" smtClean="0"/>
              <a:t>‹#›</a:t>
            </a:fld>
            <a:endParaRPr lang="en-US"/>
          </a:p>
        </p:txBody>
      </p:sp>
    </p:spTree>
    <p:extLst>
      <p:ext uri="{BB962C8B-B14F-4D97-AF65-F5344CB8AC3E}">
        <p14:creationId xmlns:p14="http://schemas.microsoft.com/office/powerpoint/2010/main" val="144201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D171E-1E5C-436D-9E57-39D039580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0E275D-D7B9-4D89-AA86-1B62A1A78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466BD-8484-4C1A-AD13-C5160AAFF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6FE1-3F47-47AE-BEA4-3AC3D6FD2914}" type="datetimeFigureOut">
              <a:rPr lang="en-US" smtClean="0"/>
              <a:t>5/2/2023</a:t>
            </a:fld>
            <a:endParaRPr lang="en-US"/>
          </a:p>
        </p:txBody>
      </p:sp>
      <p:sp>
        <p:nvSpPr>
          <p:cNvPr id="5" name="Footer Placeholder 4">
            <a:extLst>
              <a:ext uri="{FF2B5EF4-FFF2-40B4-BE49-F238E27FC236}">
                <a16:creationId xmlns:a16="http://schemas.microsoft.com/office/drawing/2014/main" id="{89DAC5EF-B196-4DE7-8D7D-F0CE49CA1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DD17AE-6D6D-498A-BA85-A76719F26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6EEA1-E26C-455E-95E9-0C5906D0A565}" type="slidenum">
              <a:rPr lang="en-US" smtClean="0"/>
              <a:t>‹#›</a:t>
            </a:fld>
            <a:endParaRPr lang="en-US"/>
          </a:p>
        </p:txBody>
      </p:sp>
    </p:spTree>
    <p:extLst>
      <p:ext uri="{BB962C8B-B14F-4D97-AF65-F5344CB8AC3E}">
        <p14:creationId xmlns:p14="http://schemas.microsoft.com/office/powerpoint/2010/main" val="390458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ms.edu/departments/cashiers-office/coop-registration" TargetMode="External"/><Relationship Id="rId2" Type="http://schemas.openxmlformats.org/officeDocument/2006/relationships/hyperlink" Target="https://www.unco.edu/registrar/registration/aims.aspx"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mailto:Steve.Mitchell@aims.edu" TargetMode="External"/><Relationship Id="rId7"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mailto:Jacob.Sutton@unco.edu" TargetMode="External"/><Relationship Id="rId4" Type="http://schemas.openxmlformats.org/officeDocument/2006/relationships/hyperlink" Target="mailto:Jackie.Chabot@aim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aims.edu/programs/aims2unc-transition-progr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co.edu/aims2unc/apply.aspx" TargetMode="External"/><Relationship Id="rId2" Type="http://schemas.openxmlformats.org/officeDocument/2006/relationships/hyperlink" Target="https://www.unco.edu/admissions/costs-aid/transfer-scholarships.aspx"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www.unco.edu/advising/probation-suppor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co.edu/aims2unc/frequently-asked-questions.aspx" TargetMode="External"/><Relationship Id="rId2" Type="http://schemas.openxmlformats.org/officeDocument/2006/relationships/hyperlink" Target="https://www.unco.edu/aims2unc/" TargetMode="Externa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www.unco.edu/registrar/transfer/partnerships-transfer-guides/" TargetMode="External"/><Relationship Id="rId4" Type="http://schemas.openxmlformats.org/officeDocument/2006/relationships/hyperlink" Target="https://www.unco.edu/registrar/transfer/partnerships-transfer-guides/aims2unc-curriculum-map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81819B-1B64-0D47-BB53-0D0AFEF28ABE}"/>
              </a:ext>
            </a:extLst>
          </p:cNvPr>
          <p:cNvPicPr>
            <a:picLocks noChangeAspect="1"/>
          </p:cNvPicPr>
          <p:nvPr/>
        </p:nvPicPr>
        <p:blipFill>
          <a:blip r:embed="rId3"/>
          <a:stretch>
            <a:fillRect/>
          </a:stretch>
        </p:blipFill>
        <p:spPr>
          <a:xfrm>
            <a:off x="5447862" y="6105644"/>
            <a:ext cx="1296275" cy="529542"/>
          </a:xfrm>
          <a:prstGeom prst="rect">
            <a:avLst/>
          </a:prstGeom>
        </p:spPr>
      </p:pic>
      <p:cxnSp>
        <p:nvCxnSpPr>
          <p:cNvPr id="9" name="Straight Connector 8">
            <a:extLst>
              <a:ext uri="{FF2B5EF4-FFF2-40B4-BE49-F238E27FC236}">
                <a16:creationId xmlns:a16="http://schemas.microsoft.com/office/drawing/2014/main" id="{B127209A-9B25-F943-A4EF-F3D78A8F03AB}"/>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A34B67-6119-EF43-95A3-91E2FBCB0B7F}"/>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
        <p:nvSpPr>
          <p:cNvPr id="5" name="AutoShape 2" descr="data:image/png;base64,iVBORw0KGgoAAAANSUhEUgAAAIwAAACMCAYAAACuwEE+AAAgAElEQVR4XuydB5xkZZnu/ydX7urc0zM9CSYBA0NGCYKKiq5pddXF7GJCFDBgQlRcFF3EBArIeq9eWQywJoyrKCB5CAMDTA49PdO5u3KdOvH+3u9Uz0yjrrqrq7v3nh9Nd1WdOuF7n+95nzd8Z7Q4jmP+/4YMw9xAzP3WAPWjyf///yYjoP2/AhgvDGmFEUEcE0Tyk/wdtv+ODsLDfnjIH2306JqGqWuY6re+/29L13EMA0P/fwNU/yMBI+BoBiFuGOCFEV4o7BGjEREKZ8Sga7pQh2KQ/ahAXgdkNJeUHtKITOpRBl2hJgb5jvqGHEvNt/Z3EzAJcBwjAZD8FpD9T9v+RwAmimMFkLrvU/N9xR6JSRM3Y2oR2biKEYdUfA3PyGAZJoZ8rtvosq8YN6yTiaqkDYjjCD+GiaaOYejEUYCRKpI2TUIFIfm2AKgNplhD05LzzcHI0U3Slk7WNLEN438Edv7bAkZcSSMIqPsBbhAQcwAkYrI4rBNGEGsmWlDFiVxlymYYUQ3FgBqGFuOFoJkOjp1CjzzCKCKKYrzAI45iml6gXBhRTKjrZG2TbgcsUycy02Ck0TVTMZbwU6wJVBMWk82PfOI4xNQgY9rknDRp0/pvq4v+2wGm6ftUfA83CJVQFYMEQZMgNjANnTBw0QwLza8ThyH1UMMwTNKOQ8rKIFpFQCH6xTZMKq0Wlh6TtVJYutV2UBEqFNDADVqU6lVmmz4NX9ClkbVMBjOGYhQMC103sU1bsZZwjuyjWKvNcXKdmmYo4MhBdV0jZznkLFvpof9O238LwIjLqXkeVb+ljN2OXRSrRMoIigAQ3SkRTRL4Je5B/pTZbyj9MbfNxUHiWiLhhf3HnKMG0R9K+cTyjpwnOWLCJAc2OZ+8juIIz28QBB6RZpJ1spiagOog4KizHNA9cpSMaZGxbFJmAta/9u2vGjB+GFLxmtR9r83wiWHnDHZwuPvb5KVyEfvBkJhCGbd9tAOS94CInTPofsPOGVyF3QnQ5n7LPsk5knc1Td+vauYMfwCM8+E6/3o1DB2ylqPc1l9zGP9XCRhhkXKrSc1vqcHbD5C2cWSOJ1FPYqgkeknA0H7nSWwimuKgdNNBxzwYAHPHmOObg2f7AeaaO0d7r7njinvaD58DV5wAqc1bcqntj9QdxEKJyXtJHkh0lU7OSpH+KwXOXxVgEtfToOY19yfR1HxWA90GjgJHApZkJiaGkv9LHJJITnEiBwD0ZEekeGG/kQ4wz2+6g4Oc1X40SnA+B9aEbeY+knOKK9sPF3Fj6oWG4KmNj+Sa1WUflOjZf/Lkfk3dJGensY2/Llf1VwEYmV1136XmN9RMO+BKDpjwAEDmDDx/Fu93AW0DzTHHfpeRoO4gFmpHM3NOpv25Iqz2MfaDoW1fxQbzXFzyQeKiBMiJKCZOOHDuZOrQ+6F9EAfO0c2cwp4XlCdAs3STrJ1VgvqvYfuLA8YPfUpuhbAdQRxIirUdRDtMTZj/QJbjgJ9/shp48rAe/PnBSf+DndeTndnB5m2fc/8ubddzkJdTKZwowKSFH0vW1znge57kKg8+zO/K6x3MO3N3nDZTZKzMX1zf/MUAk7BKnbrXaFNGeyjjxJkkgHgyGA52AL+pWRIWSuTK7xaOvw1Avzl3k0grcV0HXNoBdZO8nZg2+X+MH3oEYUjKSikBfPA3f/vVzr/DJAo7mF/lZiIliFUEiEHaymO0w/+/BOP8RQATRAFlt4z8nhv2A9iYG+gD2uCAymjHPLHffivJth7saOaA1nYK81zInGEPRDbzXcVBsvggLmvrJVVYOOB85vaVGpIcN4wlPJffySeGppEypOY0t2fUzv/IXkloLnkc0W0CBPlb7tzSEyWWBPOJjE7OMMc7EZqWRtP/MmzzXw6Yulej5lX365QDxp4jmmRw9mdGnsTbJj7yk2R6I8p+jGlY5G0H4kAZzjGddt5lLuR9MlclTDWPaw6KYA52Vgd4JLk+ydzIbE9+YkyZ/fvD9/0BdmLm/SwjtYaAOA7ajJVMCnmd4EBeS23rN/M0wjCSa9L3A0m+IFAy0Y0ONO2/VhT/lwFGKL7SmqXpN+cV5WRGJjScuCH5kbDaDwP8wMc0zP3ZUEmOWVqIVHNqrZB6AFXJ5Oo6GUt+m/SnTRzTUICRY3tRYgRDQ2V31fzWpAQ5Vwcy2jM5Vul7gZKUAiQzewBQImbBUiUAMfXBycODFYfsJvWIhBCSs83xRMImcZRkqOVaJfOrojtNJ4hClb2WazdNJwGbwp8wTqAAJ+mDOY5LzqOhGQV0Pf1f5p3+SwAjgnC6MYkXunhBoGaLDLxkN+dS41LXmcvHi6EFBGEUqkH2gpCWlAJUITGZ5RUvohTouJFQv+yvqSzsmg6Lqh/gR1I9TowhBUBbZqimqYysytZqc9TfdlRSZggDbF2OnuR5xK0klHCwkBEEJq8Td3jA5cj1CyCSnM3cd2MimQCR1LxiVcuy1L0n1yvfl1KBoRsYhr3fXSUIELC104zqNPuTNiBBQhwSyqRyejDM4n8JaP7sgPEDl+naKFW5MTXQ4uvFmMlQy3u2zCpdDR1RJFXnCEfX8CMBAsqIc8FryjAUiGQ2NoOIlKkrQ3Q4pjquuIiG+izEj8A2dKUlZD9VItAT/RCr32JYmamJUeeScwfUQ8ISCrwCNEUb7VYJhRkBYEgYJkaVt4TF5PqSpIsUN5PQWxxpqeVRCWBF3iT0PTRDuBJVAM1aMkFicpauhLPc90jNU6UDKXjmHZ0wDJlq+OreZ5uhglMlSFzkYL7I6r4h9D9zberPCpiJepmxyqhqL1BQaU/GVgT9KZ28pRHrljKmigbm6iliRE3AI5VjEYtSZIwIwxjD0JQRBEKiYeSYniomx3TYCTiS+g/U/FABSPpTBJACPBlPAYZhpBXtxyKgpZUhDNqGlmxKYvSyK+AVBkhYTYApm4BC5XRiAWRS9S550BJwtB2RFDTdEGqBXJsUHJPMruyR0WO0KKIWJw1ZAtq5b8q1CYum9ZhGu6urQw/pMeV+ImqRRkM0j7AvOoGWOC2Ba4fjcPyi5aQtYao/z/ZnA8xsfZqJ6phijVoQ0Z/S1ICKcVVPSiyzVqPPiXG0ZGQ6HIOMpaOJoA0TY4j7mmkGTLihalfoTWlq4FpqHwEIZE2NeqThRRpdFvSkdPQ4ZtwNmfY0uu2E3KuBRtoUg0XSaqiAk7c1OmyLqWbAvnpAxoCMrTPuRsrYEuTESmMlmkH0h1S2BAQiN+cYRVhGzmEZBmk96aWR+5sXmamCZhIdqePOVaXimIKMQazRQMcTBtak4yZSP7KvG4Ev7Cbfk4Fou3CV1VZoS1gyZducvmItWSf1Z0HMnwUw26Yn2DqxR+mTnMwUAUcUY+tQiwxamo4jLkJJT3k/JqVDM4iJwlBRssxsmbBieJnihpl0samWAkQYt5ujlCuTwUy63izRKWhI4B2KgFaNTQcyJrK3GUcKaAIcP4iouiGlVoAZBTSiZIZbho5lmYr9NKV02zpmzoXFkUhRAmE9MVY7ASTXJ8ylCpESckurQ/urxdgjHXlsbZpYpqF+5GsdRkSoIiUBo5a0kcYangqiIqIwIqsF2AQYbaCltFiBqIJOUY8pWjHjLY2iBS3d4YRDj/qzgOZPDpgnJsa5d3inmhW+uBVJb4uRDwqPZfwEPOIixL0I6ygql9YFGfx2/kHlJQjp1COmYwNfaQZdUbAps7Qd2so5hLHktRjOkcyrmtqyg7RMQisShovUOVRSTouROViIPRVNuRjthitxcboCUzM2FPspI2q6Yh8BT6rNOIGcNxIIJsCXU8r+ct2lyFATQd5LE5InoEsPmPBiRkMnKSZo4BAix1H9PDqYhkYLgzFfp6BHLNB9uvSQnBHR8BMgyVRRGlCSnxG0Yl25MEeHLitm2ovpTDusWHY0lv2nZZo/KWA2jE1w687dio7bSQUsXcJRsMXXquRUUlgRKMnsl12F3pXGaftjRyIWNNxYx0boXaMR6eq9JM0lIXCSA8npkfLjAoi0iExNI4hkH5m5Af1GoELrkcBS5zZluBM9qowrusLWQhV2ixuQc5UjUxkhpUXKUDWpDYlOQiOlC4B0ckaSy7HlnDHUY9FDslPCaE3JFsWaAkQfrsrZNCNh1ZimHK8djSdBvQTOCTNaEhUJ8AVAWoQwiUgnAayMj0OEKc3rsVxLjOhB0UCt2KCoB1i6dBWKO9MIzRRPP+woMn9C9/QnA8yG8Ul+uH2XciPiGoQxxGhifLlxGQQxQNINizLsXAZTmEj0QEvTaEWSk9AU3YpLUS6rzSZzOVcBjLyXFr/fLghKZkUGcq7dWy5BXI8AS0wixpvzKnKurORiYmn5lsHXFXgE0DlCJmOBqUYTXbGDnEeOJ0BpkRhd7lCO2aX59Bi+auuUUH4sELBpqtlcvtvEwBJXI815KjfXTv232xnk2uw2cGV85JwC3EYs34+V1srpoTq/uErhpvEwYduCkucxedE74goNYTONUhir/FS3FZM10xy+5jjsPxHT/EkAM1me4ZdPPKb0RT2WmZL02duSLm/3giQGFTclRtLUTM9oSZSTJNUSl2LrIvQ0xVIVLGVY2V/pEUVcmnJ3om2SIL3dDiBuqC3z5Fxzn4mAlnPJ8eR3cghNAVZiiVSbzVQtSMSmmFrTlRFrmATtBF+XJllkqGsmnbq4GA9NopsIJZwbQeJmJ32N2djan8k+uPYu55/r71PSbK45QonwhF1kMshPPWlRVwCWCSZsIlHTHBvL/YmrV5OvHdPLPlkd1QQvQJSgoEP0TT7PYauOb2eL/3Na+D8NmKbbYPOWexluyIWLfw+IJXOJjhkL1SeupBYbaoYmwyDaJAGMgEToVWaIsIEM5NzrBgZubNIhMzjWlAFVZlS5scT4CaG3GU3YTPUbxOR1gVmiaWTmirHFtYgLSushdRHfSO4m0RxyXbIJ04gbEKB5usFUZNKlefixTj021aQQw4pxLJV5jimYSRgvYrUW6niiiWJTaZ85AAiI586t2K49Bm57H+E0GR+5z8T+c4G23KGUFuZSeIk/VRJZHUeizARkXvuY4uaEFYWN8maEF8T0dy9gyaHH/ufQItf1n1nIJlnbXz96P1NNacJWgSfSZq1chaTYZQ5pkDOhESfZgsSvR9hGTLadbFX+W5hA2ENPBr0eGopZWm3RLN8RY4oeCiKUvknOkmxK38ZxIrDjZPYJhcsL1UmiGEjS/olLUUJWMUpEh0QWKrcjUVXi/1uxiMm2oG27RAGdsJMYtxTqyu2IsVQnjErYJTpHrkxuLUkECnuEiTZpg6PPEUaK1fcVe0o+R3JV0pgumkwipLkMdvv4TQnxJackjC1MrNxVIv5dKa+ImzUSPpsr6UpWW6UCSMald+Eauhes/k+B5j8MGBF4dz32AJOlKSUQZbBNXcK/RDjKTatZpW4umYlyO4kITvIa8lpmZdqQmdVOqImvlmhBBiJM5pmEwK4oW/lPlxR+IiyroYTIsRKEIgzFxQhTyd+JqZNIQlyVDKicUa4z1XZfsiTEC5MwWsJw+Z7oGzGyRFbixuS9tDJUqAwrYJVoSe5HjinGEqEp+Z0ZFwpm4v5cqUcpMS+fJ++LXhJilDC8jWsFYsk3CcLEFapySKTRlKSjsLQIcj0RxAJ+y5BIMVaVgVCuIUKto5LPBPRSHZf7letWrG2nFRAD36XiR6xYdSqd3Yv/w6D5DwNm567HmBnfloSHapYIGBIylVA5ZSY+XdL7EqVEmq5uKLn5JEpR+ZS5DEe7K038sRhD3JuEiXMaQMAnkZaEqk3JdkraX8AjRokkm5sYRwZJubWwnehqh/CiHkSMd+cyTNfqVIIk1e+GScShfH8cJgDWkkFXukdFdxGGcpuyjzCAMEpbQ8v1CqDk3i0TQlmHJDNajmAodyAgF8PKtUq0JO5YAJC1oOrHpG2bMGgm32szjjCXUmlxhG2Z6vhpU7RfSMuPqLgh2ayDZWq0goisgCmdU8VaKZvFcl+RRIwRgd8kakjfkWTNdRYc91KsbPd/CDT/IcDMzIzx4IO/Qvyv+F25UQGHuB5hFEkuySxsqY5FQX6ywCtrJQk3BRI1CxN/n7NkBupUWxGxbpBLWTSbLSV0Z72YopnkGySbKmOYUcJOhLCAJqlu14JkpguIMiZMtmKKBnTZSSHTNDVsI6LpCQNFKluqpKkuoBFgh+Rsi1YUUHWDBKxRsgCtNy1hsIYV67Qk5A0CQsugaOvosmY7CNVkcXSDhi88kvQ/RF6oXNvc+AgrCmiaXoijS9VaU8bd0zJZkgrJSG4lihjzJWMtScWYnJQ6VME2AWwpjGj6EnHpzDYDFqYTUItOtKxYjZkm+a0gpOFDt2NSb4UqsZcXFhP3lenGOfZ1aKpl4o/b/mjABL7H3b++GSt22ysEEzpteBKFiB+NlHGVsFVLkROnKwaQtgHRLk1fU+CSuohQvaTgxSX0pqRiC905h5lSE9tIRG0rTFoaZMAkypJWhqYnWkmqw0lkJXNW9q8GMb4XqXOLABbX4tgmgW6rc0y6IQVTNEKELdpCajySGwk16j4sypiqMBkZNppaByUu0SD2fFq6xkSthSGMQURe08laoj2EXOTaY2Xk2DCpSTFZohxT3C5UWyGNUMJcVEaZtEOt7uKkHHbPeBTlvF6LrKQYVKuGru45Y2pqomiOhed7yAJfEQAtSQOHProWYVoGo3UfP0rWWfXYBl0p0YURoXRGWCnsjAOBr8ZIrt8ZPA7n0DP/OLT8R0Tvlkd+xvCuJ1SkYUcxupkkuEQAi/sRh2MZiVZQ4lMKd+1Hacgi+URLJMxjmpLnSJJ5ql4js1dVqBNhKn0yupEI0cT1tfOBKjRKIh/FaHPVZyuDk8urMkJQd1WDUsv1SRd70E0brzqDIxpDelIk9Ax8Qq9FUyKxuEkYSkZXxLGGYaWpSuN1pU7UCDFDCbdFeCbLRgRwqo9H1xTgk36ZmKaeuOBQ9fbGhIaN50PaDmgGLaUxUnqgKufNQKxposl1SgRnaGSlD0e3ycnKSgGmWFzV1SwM2yDwAsVwKdvEN238egszbSs2rEnY78d4bsjKgqQfBEQRsZNWbjpotQjDgL2NgJZvccrz3k6xd+kfBZo/imH8yU3UHvw/6qZVNCKULiV6EQzt9TdznSMCDWEEyURKQku0hbyWwZXxFfcgekboei6UVO2KqjSQVJXLbqTK/ikrkciGtCwEUoGOiUxJXllKGMr6asOU8FKpGMUkvvh5T9lD+f8sBplsCs+P0WyHDlG+vsdkuYllWtS9CNvWqLsBcaRT9SuYZicLCjbe7Chlz6DD0ZWOEDdaloam0CAtdSlZR5QycWxxvVL30vG0mIxlqlqT7ZgqS2tZ0gckvi6phoctH7flM1n3CYNQjWXaNmm2k5atZoO0FZMpdJAzdeTRIpJhadZddk7LcmHoz0IhI+uYdCzRT1KLk36JOKLm1ohTXRRtSVKG1PQ0flynUa7R37MAJzdAdt0b0PQ/fEXCHwyYyGuw8ZbLcDxXRTHSXNTVYSkDyt8itvBaiikkcytCUjRMRnWLgS6+WJUFkghBAWBuLVG7liT0r9zYgbVpbT8vNJV00AmLSWgdioiONCJdp2mYTDZcxssmSwsxmpXQuSWFRGZVlGPoqYQNrRTNlqvyM43QxtdNSk2XghNRbtgUsilmak0yVkynxLB2nhaQS9vMlnYQxzmG+gdUe4FEcQK+mUqdnkwSDamkYjvSEkDIfcry2WlPJ260WNSdwlVrtCWyE/fTTkJqAS3LUk+KcKSxTJ4uIQXMuTbPpMydxNYqRxDge4ESvTLmyaC120LbjzJJwsqD1siolRntngmxQdBC7z0RY+hZfzDL/MGAqT58I/Wxh9k2USdrGgoQUj/NDCxkemqGAcenywpIa55yI7bjqGuLWi2F9iQtnzQgtfuokghIUveRjEO7d01UvWKRJIsqLiAKg6Q6Lb0rWobIShHFpgKLxOORhMBR0nCtG6ai3kATAdpg0pU6jEVPSnRBgyjIks/4NEir8oMkt3rCKewFh9IwB9G8Cdyai2NqVAKL2DTx67PKrU4FIbvGmxzZmyeKPdVKaRU6CbwWnbk0m/ZNsShjKSNip/CbLp2dBSanJsmmbALdwgw8RltlUr64MHkahKHcajqXpiNXUJFWyW1SnZ2mkM5ScAyVb44kcJAsuGEx24xxbJ2teyZY0pPDMWWlqM99IwED2RRZI2TAqtIwDWxMym7AYDancjimk1I6J/SauFrEdF1j2WkX4HQu+YNA8wcBxiuPMvyjj+OJqNIMrLCFLyX3tEktNulPBVLrJWNrlJoehZSjTi6dc0KxUkNxW3VmXZuaF9KMYg7pzil/K0ZuivtoyqwJ6Uy5VOsenbZoIWEG6byDnU2bwVSkQnOnmEOzewg0GzOoY6czpDKiXZJopjoxhmanyYqLKVeYjXT6Ug1qzQapsEVJL5LVbbKFHDPVJqWmzkBeoh3RoobKnzQCjZGpCt22huE0mKy5oGfwtRSmIyLeZWpWQvA82SyYLY+W1qQVZrFSaTS3RWhqdKZt/GoN17EJa6Fq45gKGizIG/RkLJVLKeRMmk0XP7SJCx2q8IjrUszZVPxQRUmdWZNay8PzDJXzCTWTmZqLpA/F3aWDKWZqObIO5GiwzwsJTZO0HxGaIVY6r3RURuSB6zMT+PRkq0y0OrA617D2zPf/6QCz9favsWf7XQSeT8ZIM91sUo8tIiOm0QxZVWyHpIGHF+r0FQy2T7foy8hsiSnYYvgA07ZU2FlrSfecQ2dWRKOwQkxKyzFa8TAsFzdqEUU6pYpJZ8FUbsJo+TSaAWG+k5lyiWXdGcYbKRZ2aniNMr60NRlSA0pTbtYp6jlmfR95Kkw+l6NUDuhKzTBeC5h1CxzZa2DZDpVmgJZJkckY7JyYoS9TIE8TMgWVy4kkMWlYtEKHlBEx1J0nMuQBMQY7946jxTYFOyDfkSGl2+CkaIaQ98rUI53OTJ5Ac4m8iNnSlHqejJm1CaoueiaN7nnUPJ2WnWVRZxq/MkuzWae7e4CU4TNT80ljkO3sICpP4ua78YwU2uRuas0Klm0r0Z62azTNLvbsm2JZVvp0DBWN2YSYOU0J70zBwa03aeppmlWXnpTPSCvFikyJnqd8kOLQ0b8XNL+XYUb3PM6vv/th9tYNzNDAcgJ0Ow2hSytKU0zVqHsGeUNK7Y56hkpfISQ0HCxXmp9bBKFLYBoqZCwHDn7kMduwyKVS2JqLaRtktBamUaQzI6K1RTbOoel1npioq5A3H+sUHY+p2GAgF7JjxqK722d8OsXhvQGa3sILA3qzAaWqznSYotv2mfUMHBtGywaLOiLKFZOqGdOTj9ArUExJiG7ipEMaxHRj0+FpuLmYWS+iwzQYL3ks6bWJ9Tx6UMVO60xVY0ZbHkXdZ9TrYlWXQ9hM+lb0DgNPKN+t4UQp8tY0+xpdDA5lmS23yNi9aOEkNGDSidBCj5YbKJGsnqAVmFhZiWhsMmYKtxljOHXqdZ+F3QXcRp2Gl1aPCbHDJpHmsKQj5LGSxVB3jmyYoRFWsIMyY800lt8kLuYopE3Kk3WiOFB1Ps82KMdZlqRdzNQAh73g0793ZeXvBcyvb3o/m/ZspdR0KJpS+ciyuMtgvDarQthdExVW9KaZLbkUCga1mo+Zj+kwbai59OciRloxUw1LtRtKDWdJqsXWikWgOSwvSDk/ACMg1tN0mgFbpgM0z2LZkMHucl1FCrtncvR5HqWsw2xdZyjvUshHTNYkrDXwWxpDXR5pUxJeOhOVmPG6w1BvQG+uRUrqU4FFFEj/LhgpGC/FHFas88hMjmX9IYsyHiN1yXcYqnyRN1xMI2T7bJGpesi6oTqWb9CshPTbWUZ1m4mSxoynccrqBk23g8MPWcZsrcK+fR5hMImVddRMHw0Njlq6nD2je3BbJl44Qb9WYkc9zUQcU4wK9GPTigwWLMwxXN5Dzu8k22tjawYd6RSFRb3MTDYY3j5Fw69gxSErlzVgZCHaQIZKawTPtym1Cgw4Jv0dAVVnB6NjQywxKkRWTk1Sx5xk1B2hFQ6xyNRUB+BsMMNRT72AQ1c9+99lmX8XMLu33s53v3MFQdXESpv0ZGr4kclEI8byTDqKPrumTQazBv0ZDy3vYYY2rdBj40SW/lSoZrmdt8jovprJO/foeLbGsqyHlknyCftmYdekzbrlDfbOmOQL0GPqDJdjJioW63orRE6acsNUEVHGCCnoMVOuzTELK0xUTaZCi15HciAqjqfiSp5DSvsx6UiShh2k/QY7zRxOvYpvm+hmQFdkMNJMkbWbyuUVcyaPTcUsyaYYHMjywFaXhX0h3ZajCoS7ZmdY3KFT9UweHTFY1KPRVTTJWA7Vqsua5YsYm9hBGNRpNS3KjT4OXRzhuk221ltUqlILgqFcF65Wo7P7EOxomH3TJn4zYmmPlACStVMLcgViv8LDMy2OH7Tp7imyaaSO45XI5dP0plM0Y59Ws0WsS8pBx0hJ6dRjqhnSn03hRhaNlkHKa1CSdIFn0HBraIZ0p1sUrSyx3qTluSzq7efYl1yPIZP9d2z/LmB+9s3z8Msj7KkU6c7r9C3oY2xijGJXkfJUidbeCSzHpC9tKB/dyMBAFraNhTQaaYabGU48qshg3mbn2B46i0NoE/vwCl20aJALPYyO5YxMTPDUw4aY3r0NVzdwA4u81eKhfREDXRPUWhZRM6InF7KvaVLDosfuYNCpMBp6lHwLt5Vi5UCWRqPBbMtlQtoZPZM1eZ1C0GRWt+npS1OUQNttMdCjoZkZlaoPoyzu1Ah3jJj09blk9JAl6UgVRSXim5U2ATtFEPbQa22mUckw0YDOoIsoO0oummaynqd/QZ6fPVGkmJtlKOWRNjJ4zVn2xYsZ7NQo2BHLelJMTEIvp5sAACAASURBVEyoCCmdMclnu/AaNQUQ387iBE10P6Jci0nnbDJpaHoubn2GtGGgeXk0J8eeVoklxRT1GuRCEz+UFLnkdUJa1RbNpoaftdn5WIl4cT+xJftPMVtyMDWLzoysCdNwWxpjTQk+PEIv5Jgz3kLPqpf+8YCpTG7nnu99mmoos9Onu5jn+NWrmNm9gbG6RjrVwncWkPIbKvkwW4uIW038jkHyXRmmmp0sytosT1WIqpNQ6MHuKBI162hWGm9mH5pfwTAylCbGmChNYZkRaUsSmyGBM8B0s8SSXJndMxGOZbGgr4tbt0mio8rq1BR7ggIdcYuObEAUpbBLERsqGnY+pwqVkqsI0zHdXsiOqsninipaaDPuQz5tYqUaTNdMDulvsH5zD0cUpK2xSq7Qi9usIbGepzdUcc+P+gn1KoNpGJdoy+yimyqeFVCfMVX/7+FDLo+UHSq+S58R0BHn2eI3Va3HNG2W2r0YhsuCQkiFfjR3An+qibGoj+nSKNtmXDpS/cp1rxvqxK+M0fJLFAoW28oxnXt1MgM6VaMLtCmm3QCrZDNVtzjkEI19XgVrOEPfUINymCGn+0z5Jr61kBRV+vKzirHNbItWxaaQyeBRZUnBZ7plktZdMt2nc8gzP/7HA+b2H3wJ35+ityNLzjZoeA4PbtzNqq4JLKOFkRsgZ2jkMya5vkH0zqUY8SzT4y53rd9BXyFPX3qKzqKlIolYaiJTY/hmisDTCMo1Zp0SY2WbrnSKqUaE2ajS0ptkumPGStClR6qDzw9MpmsWqxe7DFdgkW4wXc+TKs6ybyZNIdOiM+MR1EweGi+woltjsmSwdmGdzpzP1mrAzmmHFb0xlumhhSHTZZMVi2J27YWebo/7h7OsHfLYNmwTNh0WLWyxuK/OtnGL0XGNwxblGKvHFAyX5d11Fe57sc0tG9NEgc6KBS6re1rcNZzj+OUt9k5HbBzO87yjSxSsIntadZ4YNalVF3Dm8jql2iR9RYNOp8Lu6SIdXQGPTWusLvr0WTU2jy/A6rI4Sp/iiVqafIfLtOszNZljcCCN7zaouBr2PoflRzXY27CwahZLlsXsmSlTmdZZ1GkSaF3UJmfYUO3nhcemaVZmVDIv3aHRKDWwMqIBc+SdfgpZ6Mhmsde8DrvriN8Kmt/qkgK3wuz9n6VRi6lNl4jdGmnDpRW3yKY8LKdbLUDTo4isYxLqFkGrhu44tFouzXoD3YrACEmp/g+NUqvBbDVLxcvgpjqJW3vpDW0aUZU4zDBpWHRnJ3liV5rVK2bIGQZjYzqrD3Epu1lyzYBAb/BAuUBXK8ItLuWQrq08Pl6k3Gixus+j35IwOuauHUWOKEK2q6nWGz0xbtORixnK6OyegcWdLnqUUr0soR5RzMaUKzaTpQaOneXpi+vcM50jlWlSjwJG9qZZWOxhfHqMzpzOQJ9PQQ/YV86yZRyKxZhWy6Kvw+PxMYczVzQwVeQlT8kMuWePz4quOquLDUp+B6Ydksbn5zuKdGUjTlizjtGtY3QOLpJ8H/XRR6iaK+mymjy6dxPFgdXUS3tZlhqn7vShN4sEUyNofSa9HYsoT8+Q7pil4fWjUcXQS2jZ46mXdlBID6h+3jDexHgty0I3SymeIFvoxRxuUF/sqfrSQsei7Mq67oWYC5ex/NQP/OGA2bv+RqqbfoIRhkokDfb1krLTqsDlB0kzjy2tDDMjBK0SgZEsDJGcgNW3Wq00lMytpKt9X2NXtc7Y2AyWdELl+4kqLktWryBXHKDaSqHZNtM7dlGr/YqxHXs58vASRstGipX7ZrN09SynqXdRNgIG+g5ldrTJbH2WBcUmRX8rmjmGaS+iJ9ODEWlsm7bx4hT375jh+DWHYltlSkGWIafKhKfRYxeInRArmGW8VkGbLvHIiI9vNehI6Zy03GdbNcJtxfzr/R0U7RYn98SsPMSmoaXpHSowvDdPpaWzasBluponnfbxWh5u5NIVTWIak3iVLBsmYLRqM9TR5PjDsvxsUxfr+sos6ezhJ3sWsm7ApWg/julNELld1N0uBpeuohS3sGmoMDutp1jSU6bZDNg9mWJHpYO1A01VPO3MpNkxWlJdVHU/R8r2VEtH0RaG24zmeyxc2CQlGeXUWnbs7qAvF1CUjLReoTH1INN+B3XPIp2JSanJXecpL/sW2fyC3wDNbzCM7/u86tw3cqjTYEle+s98nnHaKSxd+Ty8W34IUmGVdUEnnYTX7TH+kytpRNKhFmGvOov+iSLx5KTax1i1Euussxi/5+vMPPxjUoUifSe9GqeSIvjVbYSbNhGXy5BKYSxZgnnKKVRXLWDi0RswyneyaQYWdriMu1nOPPVqgp/+m5Sz0Zcvw3reWQzf8hrSmUlqlYCFR7webUOGaN8+cBzsF76ATft+wMjwjznhuMtI/+L+5FwHbyIiOzsxDj+M0c4sD/36m6ywb2Kv2cudW+GIHp0fPJhhZ62Dd5zaYGV3kZbV4rCj343xswd/83iWhd7djb72cJq9EDz+NZqNMjazzPp9FAYk/wJW31lk7tpMPDODvngx3lMH2PvAhWzcoaN39fCCU6/Gv+UW8KRL99/fzKOPprbKwPFz6D9/SF2TJm7lJS/h6n9+Ny9cdx+7prP0ZyIOOfZm/O//EFot9IEBrJe/hOkb1/J4o1sRg2N7+FIxT0UMrHkVq449//cD5tENd3H/D6/glFOewsy0y96tW+k2Rzn2by6FT3yZ4LbbEzCsXk32umvYet8/s2/vDnp6i6yITsS99B/VjWrFItnPfRZ39SJ2/fBS/IHDOWL5WXj/9Dn8X/0qaYn7LZt+6KGk3/deKt07eGD9t6mNWywsaBw99AYaF71fytBYZ5xO5gufZcuNb2Cgt0F51qew8lUYV3yf8KGH0PJ5sl/6Irv0HYxtuY1jjnsTwdveS7R7928ffVlrfcThpC+5hLB3E3v37aBcbfCLe3exuHeGUtzJGeuGaFZ3YzuDLOt/Fa23XPS7jye9LCedSOqSD1GN76M8/iBB5JHTa+zbHnPEwCtovPsiaDbRenrIXXcNm/d9mnB8I1tchxes+ST1d5wPtdrvwwvOa1/D7GvOoKMaE57/UXVNWl8f+a/+b274yRWcdMgGNu5KsyyvccTKy6i/9TziSgXjqCPJfftGrr3sWSzoa9GZdhmZXshhi1uErQlco5envvyn6qHVB2+/wTAjt11BMPYg+UKOqjR3RwaPTpXJ55dw6qqzab79QuLxcaTTKXXuW+H1L6U5cTtmtZf4A1cSbd2qPnPO+QecC9/Bnd/5KFpU5oS1b6b1nvcTbt5y4PxSPMxkVN1kjrnkQzF45mOXMrV4nMm961W1+MjgLJoXvU8BxjzjdLJf+BzbbvsYgT9LqGt0LTiT/Me/oQBDPk/uS19ktvtuJnZ+h+VLL8d/6yWJgeWpDfm8WiQUuy1ltLlHshpr1pD50ue595cfwU7l2LB3Bi+qszBt05ctkcktIhPsZnDtJwnOe//840lrRb2urm9uM089FfMTlzB8+2fJ5Ge5d98Ig4e8lSO/dSv+z/4t2U1War7h9bgvP4En7rycZmOW09Zc+UcBpnHO08lVAlrnfqwNmF7yX/0q2/ddi++N4dZH0EOfIxZdcQAwRx5J7l+/xdidlzC170H1IIRytZMFXS1qje1ojs/yU68l03PS7wZMHAZsuOGlzPoRhcwSvNIYg4UyJbePDmcY+l/KwDab5mc+qwysDS4gd+01hAtiwqu/R+urX1UuwzhqLblrr2V65i5u+8V3OfKk1zH45W8eGKR8ntRrX4Nz9t8rapSB9n72M9wvXEW0K2EBfcliUld/gW/84loG8k2e1vk8mm2GEcCkv/AZfnDj6yiVqjzjiC7qznNY+IUfzgPMxvABHnn4ezz7qZeSfvfF8wZT3KU0Ufm//BWNiz+UTALLInP5J/g/5b20pn7Fok6D5QuWMrZvPY9uiekfKuL4TZ7x9A+iX5gAUOtLjKOO12zS+ta3aF5xJdTraB0dZK+9hnH/aww/sIsFRZ/BlZfQPO8C5Y7mNn3pUtLXfpHtj1xH0Lyfw/7me8RbtyH2kC24+x7cL35JsbJ54omk3n7e3GPP1fi1UsNEUyHhefMB8/jmjzPY1WTrni1YGYO1fZ+nMccwApibv8l9X30tK5YvxOZRqjM1oqhCkIrZNZVi7VEvp/vod/9uwIzuupsffONd1HzpIs6TsTxOHZxSTUyjUUxPOqZv7dXo//hlgl//Wh3I/ruXYj/vudQvfBfx7CwUCuQ+cyW1wxZy4w1vIh0v4pUnvIn6eW+Hak3plcxHPkztjBO477Yvk50cpZUyWHfGi+lsLqX+1nOJhvcoJhAGe+S4FPev/w7nLD+X5nsTlzQHmG9f/zfsnXA4+bAIvfPVrLn+lnmA+cHYA2x65Cbe8IKPk37Xh+bR9RP7bmHP8AinPOtlaBdfr4Ajsz39vovYe2yRyo7b6c/XCJolSuUMzThipukyWAxZte5DtM5937zjjXj3ELaaDPU/k+ab30G4aTOk02Q/eyXx0VmmH3uEpumw4N/20Pra1xQ4te5u4rExSdKQfs+7qZ9QZHr0ZsyOk5TQlUV1Vlcf9kaDhtx7EGA960yyV1/F+jsuoVIzqLeyBOVJzjzub4jOnw+YTbNfx27uZKbiEGqDHN//POpvfmviko48kuxN3+DeG87m8J5xWtEEJS1ZuNsMHEquxUDhcNY893/9bsDc/7OPUdnyHR7cW8BKQdYOSNs+ZywtM2PqNGKLbGqIFZ0X03zHhYm4zWbROzoSsSkL31/3WlIXvYv13z2fr9+xk+c/6+WcsqWczBBZaPaUk9Cv/ATv/+TbeO4xE5TKGo9vt1nUCS99xTtJ/2i3YhphKplNM5dfwsNffQfPPvKtTwLMZ/nnzz+freN56mGd15/1alZfP59h1jfv5d/uuJXzXvQ+jAvnA2Y865HyhsnU+2hd8D6inbuU4TL/+DF2HTLNQw/ewD0bJXscsHYg5NBFE4zX+vj5RpN/eP5H0S/8yDyGmXB2EdX30TPcQ/P9lyijKNd47ZfY69+OPnkP/Ye+B/cdHyQaHlaM5LzmNTQu+zg0GkpT6J+5nK13vIntM52kMlmO7pshzi+it3zWPMCEl17Arh++hGYqS6XRzcq+FsWhS9AuvDRxk7aNuW4dpOcvxI+rNcJHHlHAE8DkbvoGu7/5TIr5CXY0ZLWBTkEesYLO/ft0OswUT3vZ9aS61uwHzX4NI62Sn7/4uZyxapgp6URrONyxPc+6oQ4cbRLPrpPpCNGakFvyRo7dHON+/gvztId++GHkr72GjcP38cCt/8Sst5CzX/oicl++D/8HtyT++k1vZOvJQ/zwJ9/itCGXkUaDx3fBM44sMLRkCUPGS6mJ4KvX0Zctw/jezXz1+lfyD8v+YZ5Lyl71Ge7+/qsxM0NkUxm6u44g+/FE9M5pmI3xvfzy1u/zuud/DKPtQgQUEplIKB9L593effujEX3xELnrv8ytj1zO+gce5UePdbGiJ+JZR5XUKsfB7pjHZjK85NR/RL8wEZjzjlerEQljtCNJY906ctddy66dn8PNnc7y27bS/PSVajKIxku98Y3U3vRmwocfVpFd9pOXs6/4AObMD9hXKbK8uwH5IvnpN80DTHzZhWz48YdZ1B3i2LsZLbksO/Rz6BckDPOHbAnD3MidXz6V3kF5Mlcdrwp7x2FBX5bu7ilqLZOO5ecxsPa83wTM5J6NfOTiCzhlRciKQ2uk4hS/2Gww1AGFdImaPIuk6bC6z+Qrty3gI+96D9nLriK46+7kYBKZXPEp/HWH8KMvvJbHqx284vhpBk+6AO2K2/F/8lMFmNQF57P9hJDSjq8zvitPsW8Kr2Zw+HKD6swCVq76YEKb1Sr60BDZX/yU2798Mk8d/OB8DfP5z/Dwd86gXLKYGO/g9Gf/LdnP/Ns8wPx47E423P4d3va6Tx0AzO8YTa23l8wlF1M7biX33/RKfK/ObcNFTjm8QSEb0tdpUK4Z3HqPzdte+Y/o77zs3zWOvnQJmcsvp7rYYNsdb2Dl4R9Hf991hBs3onUWyV1zDfFRawiu/xrulZ9RILKefgbxh/6B0sOvZ9NMgRX9AWONIY42XjsPMNYnzmfDd9+A0+EwM11mQXeDJau/iPe2f/+aDr51AUzmphtZ/y+n05GNiOw8u0crTE34nL7WIp+fRfc01k+v5RmvvPk3AbPhzn/m5huvpe46qmp8wgKdbz+cZ2VvhWULGtw74lBvZujP2ZQCjyOXL+DkwqtpvDeJXIxTTiZ/zZe48p/eTo/1EEf1+HixyZKnXUjua1vwvvGNRPO87O+YfcUqdjx+JY/vdFjW26Lfhk0zaVYNLeNw+2zq730v0vEjUYtz09c5/9zn89kXvXMeYDJXfYZ7f/hUHnqin3qtxite9DqK//TzZLaKK7jmi9yw7V6WzH6DE5/xT/jnJS5ENJR1yilEU1OEGzYkbvKkk5TWGA8qbPzlO8lGw9x3X4ZVawIsrc6eisHIlM1pK3WilMuxR3+W+O1t46RSmKecjJbLockDgoqdmIcfrnRWIy4zuf5t3LnJ4O8WvpbG+z6g2ExfsgTn718h61+I9o3S+pcbE5FcKJD90tVsqnyFeukxFnZ4PDy5gGfl3jAPMK1Lzufrn/47dtcdlnQ7nHZEidXrvoB3bnJNBwvxg0Hi33vvPA2Tu/lGdn97HelWzM+3FTh2oMYTnq0Kly84uoOUto+d1ZhDXrgew+5Igrq5tdU7bn8Ho9t+ycTeNNumI7wOWJnzWWiG9AxFNOoaN93nsKg/y5GLqlihy+G9n6D1vg+qQTBPO1WFsue88TmsW9rkvl0pXvfMWZYffjaDW5bQ+Oiliqpl5qWuuoIND5/Hj+7wWLsmourFLE779B5zCcu+fhv+j3+iLs567lmULjqP//25c3jPM95L493vUyG4cfQ6sl++jlt/9GJqUy22TQW85tnvIvWRrxDt3Cm5evJfvpbtzV/ygc/+gOs+eBnmOz88bzAFKLU3volo715pySP76U/zUPgrxjf9kqqd49YNKY5Z2lKFvcXdNbqpqDXjdb3Imc+8mOC3GCcMfVqtFq3qdupjD7D5vn/lkeESL/ib8+m79icqWfn7NjWhXv1Ubvhfl/LM42J+tbmP84584zzAVD9wATMPnsPO7Toz5Tqak+XFL7iM8B3z73HUf4BHntjFmiUhViqkv/mcJ4neG7nluuM4cVGVxohNbypifFyj2e3Qs7gX9GGCMKJw1NfpGDx5PmDu+pfnEJSr3PaYTyYVsWNW53Wn6sxWfPoKPvfuM6hV+ujOT7G8M2A4NPnboYv3A8Y47TTyX7qa55z9XN578gSetZjBJf0UOvMsWnQBdTGOhMyygvDpZ2BedA7rH/0XZqceYaC7m8UrX0bh1lHcL12TaIpUSvn0RzMjbLznBp5/+mXo73xvIrQzGTIf+yija3Ks/7frCbuO5QXVAu5nPqfYTjLBua/+b3Zv+y47tt3PSSe9jfC8+VGN12PBV27Gvfa6RGAfdyz2Zy7n/odvwOhaQU+HRWlqH1tHfk2qVCVrzqgnQfmaxdqTLiN6Ugg7M3sFrcYwXiDtEqhntUhQrOsOS5wLaZ53YSKEf8+mLRgg++Vr+fzNF7OqfxtrejtZxIXzABNdej63feNNLMpCqWmQ6ShwxLp3EbxjLnGXhPo//fXFHL30Ltxyjt0lm6euvobGue3EnRK9N3L3DcewNN3JRMsjl64gT/z17QRg0kg2Vk/Rs/SdrDzh9QcAU6vO8K73vIRluSb7xgLOOiFgx54ujhgqo+dMYkseHriCQriVO4c1erMNlUI+c/DDuE9imEvf/3xOWzlDIdvLSHQUhw3lyS1/Bp2/2kzzU59SrkZR28AA9jOejgjNuFTGv+PXhI8/royn2OWss3A+9mFuuuYVbBmv8eJXfoLlX/nWgVxOLof97GchOYzw0UfxZfYK0OTpCq96JamLP8BDj3yFKKhzeOczCd78znlh8KSxhR5WUn/TuUS7kggp/c4LuX1pllt++TOekt8uD4/hK+vzPPOkgNVdLvnUISxdcgz9+RMJ3jY/r3P7fR8nKO0m0CJGaybjfsDRS1wWHPoKDv3+BN63vq3uy3nNq0l/6GK0g/7R0Khcpv6WcwnuvTdJJ7ztXDYfl8UduYpaMMipufmil4+8g/L3X8imVIZ1eV+ec0Y8cBXWRU8CzG0XMT61g1NXBGwv6Zxx+HXzAXPzjWy48SR0eYyrL1rVV2vBd8zYHNfXIkjBVN1h+ZpXsuiE9x4AzPoH7uDSD7+Xp6zSGSgELO+o4wcWO71+LKPB0xZPsHm8gz2zAfePmjxtRUgm2+I5gx89CDCnkfvS1ay/+e/IZXIMz/pUjV6OOmSQdG6A3hUvI7r2K7jX/7OqZfzOTdY4nXYa2U9cxkMP/QhqG7j3iQfRCis55+nn0zj/AqLdw7/z6xKp5a6+ilmG2bz+k1haxOGrLv4NA28e/hZG90ksvnsL7mc/p5Ji+sKFZL50FVOjl1KaHibT1UtY38qdIwW1hmjXbofnnznG0oEvY7VD2Lk0/C3/ehWHDnp0Zdfz6IiF0SWPyLd4+rrPEZ7/AeLR0URbXX0V3poOvOEbiT1ZPQqzC15P76130bz8k0nIu2ol2Ws+zcimV/DQjsWcNfAkDfOhC9nzi1erhw4d1h1TqcVkD70c693z8zAbH/tHxnY/xsqCz4+2ZjnnBZ+meRDDSJT0tU8eT3dBY8cE6LKKw4bFXTqFVMjj40mR+fSTiix/RlISUhrm7tu+wu5HvsCmnQatqkWlBYsGQroHAk7s97AaHjdvyHLTBoehvm4GM2VWLU/ztmPeRvO9iZAzn3YauS9ezeTWb1Pd/RCxlqLQu4DHtuxjaEBjb7nOsc/6KM6Gx3Cvu45g/QPzgSMV7uXLcV55Ns5LX8LIth8y8cQv2VjdzXGDM2zdHLLyxNexqvuZNK/8DP5tv9rPVupOslms5zyL9AUXMKXHXHflpzheZngh4LDj30Lj3CSVP2fgHY9+mruHJ/j7v72C5lvfvr9kYb/4xfjveiFXfPxNnHp88nSZBzalOX6lTZdmsn6kzt8+71M475wzTlK32br5W/S6D7J1ai9TnknFCujofSpP37cU96qrE7d3/HFkrrma4XvOoz6+hRs35DhlTZFcfoCnHPNO6m98M9HISJJx/siH8detx524m/zMu+e5pOYlF/DTm15KKjK4faPJcWsMXvLsTxC0hfjcPX771g8zs+VxjhzwKHQErD7yqwcY5qgjyX77Rr5y+fGccGSTu+7JcPqqBk3fpBwaxKFO0XSxUhr1wODYv78dK92TAObxn13InQ/dxgObLeTRgSeuqNOV09lS6uK0xVms6k5+ujXHE9Npjl7hkU812brb4OIrfkkqk5s323fc/Apma9vV4zSOPbQTiwEefWwHs9NVbhw9mfNe9xqOPe5E4lpd1Z2i2RJaJoOxdAn64CATE6M0hu9hYt9WMoOLeWzbKPf8/CtsHrVphgWuvOBpHHHq2zEaMeGWLcSNOnpnF8bKlUq8zu78OXfc8BHcVpW408KYCjn9vG/Su3DVvOv8ycdfyT2PbmfBmW/kzW/4h99grB/d+C7KYz9maYfJnRsdli/QefxhuKcEV3/hepYsXzvvO817X0E8+yB+ZPDdu3S++bjJ1Z+8hmUrnjJvv5Ed64l3n8v4cInv3zvAJS+r4mpprFWX4Aw8Z96+fnUzlQ1voPuUO+e9Pz2+jW9c/3Kq9ZCCYdLV7fHCV3+NdPe6eftt+uZzicPtPPKYRioHz7/oUfSD/oW3KGxxx1ePxcjE9Ecu5brJI6O2egzJSYelqDZq5CIf34SB064nv+D0BDC3/8vfMrxnh8rkhkGLR7eKP4NTV6TZNe2R74w5bElLrdLcO2owmAvZsteAgaeof7DhiX1QrZhMt2IeWH83J/f7+OmI5x8XsHPW4Nt3yCzqohRbnLrC5/iFdYaOPZWQ5fhaF4WsR+iPMrJ9hBX9MzSrO9iyO+IXWwY5++g9/HDDLMNTKZ66GF62dor1453Y3S9k7RGLmPT7WZhz2bNtB5s33kc3WxnMehQXBdw95dBjReTTx9PTmeZ7W2IWdRnc9ojNquheTjzEoZBu4ebWoulpvvFomlecVGdZV5O7H5plSd8mInl+XSvgC9+0ecvLA2YrEdvLpzFVz3HG6oBazWP1MpdM7QG27ItYlIGLvmExHqd4y8vWkdZSdHbXGewKyWdzBDMPMTo+TWkGfrohzZpDGvR1G7jhACcfu4hK2WLnWPLYRWliNysP0Tt0DMuWuhh1m5vudnheVxnPeYiiU8dxCty+w2DR0hVU/UEGu7J0GqOMj3q4s7vY5c4yNh7z+G6Nt77yBFx5+JE8Q9CPqbvQmLoLqcEOdqO6FBcvauKkdLwJWXpl8dis9CHHLH7Kh+hefnbbJX31aQxPNOko5vnmTyd4Ykzj0EUGrzpJ1ghFDM+G7JiI2DyiccIREWccrbNjn8mCIGKy6TIZ2GweNhgZ08g4WS566bE8uvPXzNZDbrjLoOJbvOjkDAPpOl39LRoln3t36/QB+6Ztli5Ns3xhQFiLWbK8m7C8h1ZD4+HtRRxvlp/t1vjo2RUKus7UlMWHbnE4clmadataVIOQjZt0Xv2Ubm7ZnGHXsMk5xwxzxjGjNMsGb/xWgXOeGzOYjtk6Y7K1bHHznYs5fdEExy11OPrIEmXd57GNvdzxSAcpfZyPnV3h0eFeMp1LGSm53PPQFk45HNUiumFYZ3gyzch4ived3eSeh0wKKRiZauDmdEa2yr8FkOGEwzIUOsqMT1v0DspjVyO6M7J2OGJiyiYwdJ4YDrnmJwXcOMWL1ricc+YMP36gS51n1cIqlarNsmLIFT9JM9VwbWAyFgAAIABJREFUeNWJTeKWw9Y98JJnjJPJBmyfKeDOBFiOwUMjKdYuGSJtjNMj3Y49nXzq5hq+1+ScZ/pUJ9J86/+Sdh5QUpTZ336qqnPuyQmGOAwZBAETopgwR1x1zZgj5oh5V0FFBcxZzDlnFwMoOWeYYXLs7pnOocJ33hrBnZX/hvPVORwGpqenuurWfW96f8/qLBcepeLNqazdoVCY7yHnz2EzVDwWzdSZaYnJ5AXBSEjEkpDMwNADLqH6gKuQ1FzG+PzhCea21UhGJ5vN4c8X7XxIxgzqQxLFZRJ1zQa1TTLjhgq9E51YQsfjlIgnDRpCBqUBic522N6hM2ZYPv9YFyeZ0ZEsXo6bmMFOmtYuC0ceoKI2y6xoExv0daLRAEUOIRkaZ9gQjSGFbr5bkaTMKwSHVFauNygo8rHP8JH0YTFbd8Dr62Sq+8tUFcNT/5DISC5mHmVhVU2K7kwZLinBBVOaSNkstIoRVlnUK1Ta2hV+2GLH7VSJJd0E/UVcc9Jm2mJ27DEbC37yEIo6WXJLM5u2B/i+OUgm18z0A/P54tdWrLrO8RNyNGatNHS6KC5SUbI5lm012NyocfJE3VT13hWy4nDJJPQcuxp1PPlOqitVghmNcEqiMF+jKyHTHJZ46xeFHe2FvD2ziaI8lTe/drLfcJlCa4KmsJ2JI8N8tymfH3YcwHWHLqbE3c78DwtZ1W5n1ikx6nIuRtq6SeYsvPqjg+OmaqZIUWubQjRioaxQxU0R+YU2uttbCCf9uHyddHfqDBuURbdZiCbBYW5+1ygvTrCj08XyzQ4MTUJL6WQzBvuOPZFJ5/0Nqb29wXh1zlHmDeiMy8iqKiRRsNhkxpXkaGqVaDQCDBp7IX3FxJjY1ys6mlmDeEqnKCjEl4VygYwkAiVPll2dMts6LZQXGESiKsmtb/LF0k30HWIl3OTnkHH9KRxyrClvIbY5OOw9Is2lPgO73RBFT6Jt9eSanidtCFEPOwu+K+HM6WdTkufBYheNMt38UxAUMlw2kkKWSYN0TmjgQWtEoq4tQrrxFfRsiGIX/P1THxeddzEDSoMU+6E55mRgmRBF1HEp/+CFd7+kPnEq1501wWRQJtN2nJYEwdoFvLk0zsTjzmXwwGISKYXaZglZgzH9NVrDW1j6y5vs3KrSLyDhqDqD0r4jSWfB79EZ2d8w58XiUZmmLoOiPCFdprNh6YvUNjTwwEfFnDCqg1OnBOk3/jb8fi9aohWbnKM1LJPntqA5vGRTXdgF7US3UN8kMbBMCCi1QsOTJFNJusIWnPkq7qIzKCweYe7mENnd9kaJ0gKo8EuksxZyaobWbpkiv46QZfHbMiTrfiBW9z35VUlaoy70qMHa9RZK82RaOyVKSvfnoMufQ2qsXWV8994FosFJXZPKT2tzJJIWnjgvQ75Nx4hKhPJPJjXofDZs2dUL//wfi1ASDOpfxpDCDs66eCaSJ8irj19PzjKRn5ZuIJP5Y9jon9/L43Zw2EFjkfUoNT/dQaZ7J/6BfyHhPey/PgcxUzysqi+jhpTyymuPYA9/yJDR08j4z6K2obXX5ygpDHL45FHMn3sQJ53xCT8v3WjKmAiViTHDBxKwRNA7P6TTdTabttf3+tlgwMO0Q8bzwrzD6I5FWbazlPtuf5IV67b/n9dKvO9+44bi1bbSsmQm29ocJFISlfteQsY+go7Qv4yS/h8X2m63MmW/kZQXWVn968Ms+/5jxgzy0Pewz/ju59XkxJPznwqFEgT8Ho6YvA+ZlsV0bb6LpnAcl4BtqLr58GsZMVZazelXv4/Utv1L49kXbqK2MceoMpkft+g0tsHMYxXaEjonVmdJlZ/GW2uG8dzrX/XIo/8Px/TjDuLsE4az9o1LGHvOOyxf38ATL35MOBL7t+/Sp6yAm6+YzvFHTGT+4xdw4LgJfLYy8D+dg5ARO+HI/bjp8tP48ZtXzOD602UuPvtuWa/fPWpofxbOv4nfvrmJsOU0bn/w5R49PeC0Yw/ihktO4K23n6exq5B3P/u5188OGVjBm0/ewstPn8r67RHyCybiKZrIy+/8PlG3l08pFCYuO/cYZp65D+vemW7uHRpSFKer9GZmPVfDus21//UVzgt4uerC4znn1MOI77iX+q3/oLvkSS69eR7xROq/fp9hg/twx8wz2X9EkKULp5k10Npm+Hp9khmH2IlRwGk3/YK0+tfXjLffn024PWdKQwhBvn3725hcoLAxrdKWNpg0aiAh343MmrOQUOQ/l7f/+SyFwZx4xEi+eWYGk/76PNfMeo7M79Xe//RpxNP76uM3oDW+zfJtzZRXn82ds1/9n8/hjBOncPHhbr776UOsFecz56n3SSSFrkPPMaCyhLeeuhVr5E3mferjxbe+2fO9SfsM4eXHbuD1d95j2YZOvl60cs/3LBbFNKi7rziUD+dO5+1VcNmFf+Htn+D7n9f82493zNQJzLv/Yja9cQBGVsfnS+CtOponvhvL6+//YHq4//YQnmb+A5czpGALnVvn4x72LLc//BEr1+34nx7w/n2Lefup23j6/iMZ5s2Yyhe7EgaZuEbQK3PT4+uQlv38vLF8yRPUteoc3CdDt+5k8doc5UUGkZREfadGLg33nLcPmf63c/WsF6mpb93zWSorirhmxol43E627mzkqVc+I5n6o5IrDOZvF1az9dvL2VX+DNfOeq7XxThk/1Gcdtxk84l+8a2vWb1h55739vvcvPzY9Sz5cSFa80eUDZnM8EnXccVtT/Y6hwF9S7j6whNwuRzsqG1mwcuf9jIIcQ7nnhDktw/vIpt3LFnHJB57/qM9F7O0OI93nrkNn9zAzIcW8cPitf/0+Qp5++nbaGttYPYzX7F4+aY93xPL5lMPzKDju7+yo6GWn7c6OXz6jdz/zPpeXmLKfqNobg+xbWfTnp8dP3oQrz5xExs+PZH6pgb8AmNTLJNxHkGjNI17Hn2DlAiCfj+OPnRfTjyqp6YjPOSn3y7dc/5ClnXe/ZczpGQH3y6ch2Et4sgzb2PuwhV89NXv4yeiLWGzmp5tWFWleY8WvPQJ24Ub+f3oU1bIu8/exlUXHMFhxWnyBzhp2BLD6pbRXRaufXg50rpfnzVWLV3ArysyjK+yUFGYIyXGFVQrNRErS1ZlzJ1ypxykM/n4OVz20HqWrt6655eMGFLJ6wtuZvLUqbz68kJm3PBErzVY3Kx7Zwzh8blXMPzwZ5h51x8GI+KMu677KycdYGPH0uf4tvk4nn7tiz0XYrfB0Pgm21d+QFNDlmOuW8idj3zR6xzGDB/Aw3ecxStzz+T8Gz/mjMsfpK2ja885inM4dpKfex78O4eMdjDiiEe44d7nTKUrcRTk+cwlqSg/YP6sMPzdh9/r4qXHrmdw/zLOvvph1vyTQZ93+uHcfO4Imr6/iLYOlRfXFHHNlXdwyR0f0NLeM7Mrlp9br5rO2o21fP79H0thv4oi3n7mNjZ8fQfJmiXUxMo5alwti9bbGHnMAi6ftZAukX38/h7iRl91xnh+/XQGrZ47uGP2K6aApDh2G0xZYDsrv56DJW1gq5hKm3wQjz7zwZ7r6XLaeerBK0nUvE7fAfsz972aXp5wt8HcfNGhDC3O4g9aTC3BxpYcbe05XvhwNdJHH8wzHnr8McoCCn85XGa/QXEiYTtWw8KXay18ukJlxQ6D8jyNF+bP5qHn/2wwLz9+PaMPPpC3FsxBVUpJZ3qeDHGxKkrzGWj7gPOueY5zrn6Ja/diMKP6y6xY/Cxhy8m9DCbgc5s3q2vHm/gib7Fyu53DznueWx/58k8G88y9p7L2zVMZdPoPezWYEw4I8v7C2VR404yb/iKX3/7sHi8kjOLFudfhcjr465Wzey15Ytl5eNZFHDhhOGde/iDbanq8hPhst1w5nbOnaHSsuoOvlxt8u8nLtTfP47LbniMqChi/38zH7r2U9Vt28fSrn++5eWK5fe2JG7G2vUuq4Ve69aSpbBVujJO//2wuv/O1PxnMX48ZyUcvzCAw5r69GkyxZzu/vvMg4wbb0QsPYXlk/70aTHLLC1QOO5BH3mncq8E8fstUttbFejQMZZVUqoff8Op7q5DeeP1x4/N3n2R1vcxDF6pUFebY3u40U8IfNurUt+n8tFZiwmAHs26/l0deW7NXD5Ps3oXT3AFvQ2tbxZpP5uD1BfhpUydTR2R55Rc/h894pNeStNvDjBkAtz/8LAcdeOpeDcabWUjTlk8IxWHCUS9w/d/+7GFem3cjdYuvx1U9a68Gc+UJAZZ8ejcrN+uced1LzLj1j3hs95MntG+vuv3JXjGWMIwrzz+O0084mL9c+ncaWzpNQ9htSIcPaceS/YSvF0uUBYtpdB7by3vtNkbh+v85mHbYrcx74HIGe5tJb/icnGQn57HS2WUlMOwULr7thT8ZzO1X/4XvXrmDJueUvRrM8MA2fvv4IfLcEkqfI1mX3LvBpHa+S9/qCTzy5o69GsyHc6exYVOUWE503rMEvYLsC2+8txpp/Q+vGR3rP2fwfuPp2rmLrpY2Zr6zhkuPsrOpLmuWu7d3FJPOqbw291YeWdjbYMQFOXzyPoiLLo6yknzOPfVQtv1tGtUVHhPXl5XCvLs1SMWRt3Pd3c/uiWF2G8z0feHTV5+lNr+3wexekpJt37N19TO0xAymn/0id8zpbTAiy3nu4WsI+DxmDHTZLfOIdP+xCUwsSVeeGKBx0e20RJwMPX4ul97zBfVN7Xtu/uP3XkpDcwcPLXj3T4HitEP35aoLjufcax7es9y6XQ6efugqplQn0TKtGLkMakrjqUVO5j734R/xUVHQXHpq61u57Jb5e+I78dnvnHkmR43Po/b9S2lOGpTm2anvkBl83Bxm3Nbbw8w480iuv+QU83yfee2LXjHY7iVpVMFWPnvxAWIZhdMuuJGP1vn36mF2LH2FikH7884/6vdqMF8+Pp3uVIZftzSb+oNtYRsnV0vc+OJypMbNnxnbl73LyKKduNLdLFrtZNl2g6AvRX4mTazbwlshL+eO1jl2xm1cNLf3krRnsf/9CxHTLJx3PfVPH0tBX5V4oUxfRxfxBiu/FTzFzLv/HMOcOxni615mwbbj9+ph+sXeZP77a9lY385d983j7kc/6+Xl/vUc/vXfZ550CJdN9VH37ROmXLzn4Gu49bk1ewJTcfPuv/lcVq7bzvuf9zT68oNe0+hEnDBqWH+unXGiaey744r8oA/h1ZyJlaSjDWQTMUZNOJQbFqzf8x7ifYZX9TVjvMbGOs6/4Zle8d150w/nposPY90bRxHqkulo9XBQ/yzhiY9w0R2v7/ld/+nzCW81/29XML5wDV9/Pp/WnXDeFbfw6lL7Xg1mxbcLGbfv/rz2Xe1eDeaumccLSgKJeAehhMa4oINyr8wlz65B+nXR28ayXx7niAGtNNbL7Gx20RmzUFSicEBpkg3tNrYnrAzPzzD2hHu55pHV//ZmCYN57YnrWP3ygaQtPioHQTaaRVIzNBU9u9cYZvpBCvXLn+Oj+hP3ajCB8Bvc9/LX+JwGV818itvm/HcGI5YTkYXdf/WxeBbfxObaXaa4c1Pfy3jr504W/bpuTzwilp2lq7aybM1WU0jgyCnjzAKeqGWIwt7l5x3Lg/Pf2eMh+pYXmplVufVnyIpCm0rcOp4L7/ySJcv/yKQmTxrBi49eR1tHG+ddO69XVnLYQWN4ds7V1H62Pze+ksEmubngcI28sQ8z47Y3/iuDcTrsXHbOMVxwwhjWvXslKzfWYmQM9jniBFbHJ+3VYLpXvEXxsLE8+8XeY5h3Zl+MEa41xRlr4lBo1cwhur+/uQnp62/eNRZ9PIsip8GXazOUl1g5Y4INLWOgWhWyslDHFjtLFcZMfYDbHlvay2BE7v7Q7Rfid/bs0nM4bNhym1n1/V0MrZBIJK2mnu2OVh25as5eY5jTJ9tpXv0U7+7cu8Ek2z7k/W/eMQEXl178PLMe+rzXOYjgeGC/MtZvriWb+50WJEmI+susa09nxSNHUZuWyXkVyiuriKT6sLw+f48nEIZ1/BGTWLl+O43NnYgnVrj/F976mtb2CKLyfNK0A3jro0V7llPhdRbOu4nm3/6GNd5lImyMwWdxwV0fs2PXH6mqqALfevXpZlX7pvtf6FU2GDm0H6/Pv5nOr64g1dZAIp0jocq4Dr6fS+7s7WFE6UAwBf45Nfd6nDxwy3mcMHUMH912OMW2OF2ajTgKtv6HUKdM3KvBNC9/ln5DD+T5r1r26mGuveAwWkNZikSYYYDfZeBzW5n/0Sqk5St/Ms65/EIkIadV7WbCCCH4I9g+ovPcA2syoVGyxLRJt/P3+Sv+FPS+Nu96nl54DJmswelTjmFoyRjmPzqX048fSqgxxafvbeD88U6W7fsA1+wlS6oarPDryjfIpQ/fa1q9s+kjFq/6ADWrc/nZT3P3vxiMSKsfvftirr7jKTZs/WNfjjCYS04dxeIPHyFhdJIkhc1QGFAynvXpSTz58md7Yg3RRhAxTCyeQlRPH7v3EmYveNd8P/HZx44YxOoNO/aksqK2suCBGVx33WHk91FMmfqzTpzPlbe98l8XFkt/j2/CK15nx9rfkLJpU0s3OPVOLrvr1T8FvRPHDuHyWxfsye7Ew/nEvZcyoSLLN/PuAsmKwFdkLAb9R+/PxtywvRpMaM1bVFTtyzNf7NqrwfztysMJRWImXbczKcSZcpRUDODnRf9Aqtm11bhn9nRseVZznLYjlCPSoWJ1SlRW2E39fZPjLMMZR9/F355c+SeDefWJ63l0/tEMLAji1GNmZVBWbeT73KTSKmvDUSqLFEpGPLTXJWn8SCs/L36N7vQRezWY7bs+MLe8dsQNLj//We5++M9Z0qtP3GgWDf+5jiOeShFnLHziSpraQwTcLsr9fhOVUzz+fGbNebVXLUNUV0XrQ/ycKBXc/fDCPUU84XUEF2D3ceoxB3LflUew+oNzaIsk8Re6YdCjXHH706TEgMl/cfg8TnO50pqW8ME775uYoCJHmv3OvpeZ9/3ZYC7569Gcc/Uc1m76o3VwytEHMGfWhcy74xKioQ1Ekgo+q5eqcYcSclbv1WA2/vg+w8eM59Vv954lXXnBuRjZJBhx6jo7aO9Ks+/EA/jsg4+QorGIcfrVh9LUqtHRqVGQpzFyhBOXU1A2emDjikWiuKCSi0+ew1V3vLJXD7Nj8Vxq2jvY1ZGhuX4LmqIy3C/TKmgkeEknY0w57OFehTuxFNxxzV+4/LzjTFTLrDmv8cKbX++51LuzpO2b3iHb/ANtej8uuuhRLrph3p/qMM/PvoLaphAXXvcY0XhPDUT0kmbfcSGHDZao/fQR4pkUm0OwrlVn2gX3c82sp/fappg0rtq8kQ/Nf4dX3v3uT7denPcV5x3HKVMGsP6zR2nq0tlnaCnbnUf/yQgPmjSCgryePT2NzR38unLzHiMVqfncuy9hv74GF155HR0xlQuOHcbY42/nwuvn/snDXHHu0Tyz8GvmvfjJHs/Yt6yAhQtuJt6ykWeeuZH2cASkINfdMJ/fNrXv1WCOOHicGYtddMNjvarauwt3N11yFkeOdNGVjTP/w810JXKcfPIZPP/0vJ4Bqor9RuFwa/SrsFJRZsXrUcyJLJMTpUgUBMuYedZLvPDmd2ZK989Nrd1Z0c6fHmL9um0UljhYXFtLPJnF43DT1iUyDfC6PBwx7e+9siRxEUVaXjWgwoRkiQrrP/d4dhvMunXv0tpaw7VXzOeZ177k2dfFOfzRCxJL0lOz/oKejnHdY9/0MibRLb/3xrOp6hPkrOknMbhAZupgO4XHP8IVdz5Pd6ynmvrPhyjBz73jbF75cAn3zn19zw3e/RqxRN174zmcMChG59LXcJRXY9/vBm6478VeN6Aw38frC26BjtXkNn5H96iLufjGJ3pdvxOOnMTfbj2fdMdWti79nooD/sr9j71pdpt3V3J3NytPO3o8tXUtXH//63vKBmaocMh4Zl13FhY9yoXnHcIj8z6mscPgnkde79VCEeCLoYP6IK6riPU2bq3r1cbZbTB3/vVAnNYcmp4lp+p0xTWmnXkpl15/X4/BXHj70WhSJ4qASpgoux4ChqC0i7/3GTGNjqZqs0ez+0Psvng9WdH1PPvUySZIIq3pJJI5MgKmJRRj06oJ1RpVPYxBY67l+vte21P8+k9ee2R1P56ZfTULFt5B9cBRtLUWmefwrx1zYTBzZ53N159+iuEfyJyn3ut1niIofuGRmcx75D72LQgz0pvBN+1eLr3/bTOo/edD3ByRQs+Y1p8lO3NcdcfTvZYi8VrRk5l3/2XsG6ijdfO3OPpPYfZH7Xz5w4pe7yWWtreevtVMCsY6NjLyrMe55N4v//Q7px8/mYduOp0dK77mpuc39gqMxRvuNpgTjxjLyp+/5NMVyV6ZmHjNvmOq+OTlu5l54ZGccsmjzLj+sb0+DP/XNd+dUf79pjO4+aTxZuPR5ZVMpoSiGZxx+V0cf/ZVPQZz74IL2Larp+EmDOJ3ezHhUeLYb8xRhFqr9zpaIAzm5cdmcvn1Uyn2e+jojiNaNIriYGB+gJKAA8NbwNo1dexfXc64Iy7itU/W89m3S/dkNP/6IUQR8KyTD+HsU6fw4Py5fLfkF66dcRldEetez0EYzL03nc1Nt9zGI7Mf5JKb55nZzu5DZBPC8Fa8dAel5XE6kx2MP+I+bluwuFeaK15vVnDvnEG/wHYSVHH13W/8KYj1e928+OhMVq74jq07tnDApMl8/mM93//Su0M9fvRgRGw1+5YpaKkwow+9iRc/28Wmbb23yYgRjL/feBo/f/UhCz5v/NN4w26DOeHQKh675Vz2/+vD3P/YW72W09HD+vPVGw/wxFVHMPz02f/TeIMI8q8471gmDC3g+QdvZldNrWkoKaHjm5NMct1ds+cz7fiTewzmuXfu54dfP0BV9Z6hn99RNeJLXTOw2t1ce87d5Pv8JjpPTH0J7yHk1aOqyur1P/Ll969jF+ygeNaEaR04cBhHFer4vVZ0i4UlW2IMLvdRGLAil02hqP8oE5MXiqRN9mBbV868ACavUDOobezg4QXPEu3uMgkifQdUcs9V5+N2OpD0rElg3Y06F1+/tPBt3v34S049/mjuvOREk4hmUtwsgqSik27ZTN2HD5IotNCvPIfTWkW/A24kpirUxXRK8oVkfM+WxbaMh5WfXEdpaX8OmnIOaYEL2X1NxF5sWWJbU5zrH3yJePNWyvIDPHj/7QwscaJrsjlUHUtncbtktm5awsavnmPD1iT7De/LpPPupcznRJMxkT4OWaIpqrNt1Ve89/0abrz+FvoXO8jlVDK6TiKtmddDcLS/++INVv/4NQcfcSIHHX4CksVK2qScg88mUbNzAx8/cz8H/+U6xo7Z10QGCiyhMDiTTyWk2eQe8JlA4JgOQiwmusYv333Bp+++arKvBRFXFc5CgL7EJTHggw+/p3roiB6D+XbxBzz52j09MYuwF1kySWLiVMygV+zOMelpPYpcAZvdFHEWiDrBbgxnMBt30aRBSyiF12HhjskVjChz0d6ZocAvs2J7gsohZRQE/Vgtsjnhl8sYJt1EENNmzFnNlnYNxW7HYrWRTeUwHE6zLiElusilkj1Ee7E/W/y8YqFLbGAnR7HfS2csZ25L9Tt0bp3sYEl7iPaUk/ZEkrOqXQz1ZPk5rCPGtvr0d5GMq0hJnaWbY6xtUhky0MmgIiutXTqrW/M5/4A0yUwOJavREQdb0IKiy4yuKKW7O0lrt0Y85WRscZzFtRotKSslfgstNbXsTLhojuSYPFRnWL6VcfkWamM6W9vS1HSonDLUxXYdMskc3ZGsid/xyi7WKw7TmHWBIhZLgWFQgJXGriR6VqIk4CKa1OhOaGiZDN0ZjcqgncE+D33dSZZFUvSxW1nZquH3GtR3GTREeoi+kk0kH3Zz3tfr1k2U4W5APL8zwAX0S3ChTNK1uNeSQk6gdaw2an/diCJEJIXB7Grcyk2z/0ImpZFqs7M1YlBV5aWyyEJ3TKc0AH45Taum8f0/DKwFXgYWOukIZfAELfiDNgoKkqxf1ISW8nJUtcpfxvelnzdJQ2eK8kInv67vYtTIEtw+P4ZioKYEVVQhlszgdbq4ZsE21rWq6JIFVVVJOovQYl1YggXI4QZCUaE/q5BTxeraI/NqksiEAKEzgJaLU1Xs5/iJHsJagqauKHFVp8qncFUfjbqYzHpBuw3Y2dqu09KZNgP7n5Z3I0kKffIsDC6S2NZhcPBYD3XtWUYUWFldn2ZjvY2/HhLg4CGFjB/dHy2XRTIy2H1BU7FhzYpGqkYP4LVXvuXBL+upLLXRGZMYNdhiog4rFIlfGlTzZmQxCIVU+pb3gNy1nGayAATYI+2WzYdJeIJqm53aTs2UsG3oTJLTcxR4xPQ0JFJi2Bz6BO2oOYVw0sHUsm5+SWTMra6htACVQjwhPIwgzikiezHxgrJFwu0RtFwJRfDGBY9KFSjjHnC88Ns2JYcksltTkcpg35Fj+eKlnq2+psEIYd8jjhlNfaeNfQb6SKOQly84hjIOOcs4awvhuMryBvhoi4WyAg+HjfXSFcsQlLPs6hZAiG66tiQJVvqoKPJzzkgXw/pAc3uK0kIbizemqKoKUFRcgF2k7JJMvCtFayRFadDBNc/UsKIhZw5xC/VvyeZHyqWQXW4iDVtNFpLwgBZFyMTbkCwODJsTqzOA0y4xojhqbrvo58qadLiN3YbpqQZYc6yq1/E5dSRZZ8QQD6EMFHgM3v86isspUdeUJZiv4JB1msMwYpCVbFKiqkAmnNYYOHgot100GR07uiKm6XuecF3NUrOtEbllE/1GVvDcG+t5ZVWIiWM8ZDMaHR1pPDYZpwS17Tr5Hsz5knRcY3mbAGPJ5qZ9uwOChTJ2u0yJ4DaoBg31FuJpA4/FEbvpAAAgAElEQVRDwFBVPC7h8XX65RfR0aVh0wzCGYeJIvK6UuTUNtJqDkNQdQ3wuBWa21UE+sxpd9GZUVDFvnOrTtCdxTAEpEIA5jWyqs3kboo/iqLjdvVUy8W/hUFddPq53H/DnX8YjPjquL+cRUNjC1MGCvkImVRWxu9xYFez6JEwFR6D+liQJouToN9DibuGbetjRFM5lrdL+PLArebj9od5+Nz9CGSj+C0p6lrS9Cuys6k+SZ++QawOH4pdlJqFnJZMU3vULPBd91wNP9ekSWU0ooko3oJikzprchMjTUR0K7IsMzBPwmc16Lb5SRkGXTk4sCJlBtpCYn28M4LXJvHjjhxnTvWby9dvm7MoOZ2cpHNAtcMksE/Og81bBVJYZkN7hm1hiV9bNWRDxufSKfLacctZBhcoyAX9ePLG/XrUNhU7qY52trVnKA/a2N6QRq9fS/8RlTz8dj2LdsTNXQEufxGpnBWjq5lwdwyXYG9ZeghzPjssbhMxkxWnNYvuMHC6BFcSAloOh2TQHpbY1m7Das1SWGinKBDA2p1Dy9ioUZ14nB7cNgPJkqY9EcZri6Nl0kiajter4LXZ2bgrTRYbBQ7DZCMJdmhJQDNZkWYcoxm0RDSTAJcSYteyjMuu4rQq5AQ/UXAhJXjqntmccszJvQ3mvTee55dP3iOjOIlms2hpmbQsY81l6V+RpbE1S0c0THMsS0meQixu4LInTOZQWb5Co9CJNaCy3MbHM4bSuTOE0ynR2pGjpMzJhq1x+vTx4i8tNhmOAY/DPEFBeRUwzBue3c4XG0MmSSyVjqHYrfgtMkMLrYz2J1kT0U0lyOEBC6FEDo/Twoa4QkyFvt4cv27WyVqcnNgvxcHlDlY1ZlmX00xRgNHlLryyhVC3xrgyaIhqjM1TSFtl1nVkGRmwsawhzec1Mu7CSqpGjmH8kEF4ZWEUCg6rzrTRDr5YFaPY0c6Py+r5YnMGj6yiZkMM8XZQPcBDIinzfftwzhhfwFEjVJat72ZFS4B44Ug0QYTVVBMsKtQ7VT1jkuQKupeyYsdOM3hNxtMkkhpum47D5cJQBFvSwGf3mF6irjWDw2owviiG32VjbchPQ5eOqiXMxqyWbibgEUGujk12UN8pvLGVoC2L3auRFsxun2IuR2JZEzbRnTKIppz4vQHGV/lZvKmD/hWl1DW3gUX09lUWf/YR/QcM7m0wy5b8wntvLKCPkmBrzEpXV47WVLtAuZPIQF1nmDEDy4mmmsnacyZDuX59AlVAwCWLCbLMd+jkWSXOH+ultjHJsAqHecMEPbYjqTJuRAEHThiAQyx1wsRlG7qsk8vK3PrCDt5aXC+o1+iayGI0plXKpLwySV3sNZJMRqIU1YjFcqzo1M3tFfsPsbOPU+HH2gwRp8Fl1Q6SSYEGhGcbBzJ+dB8OGFXMmh05vq9R2LVlPXWbf2VslZWBxU5zOjCXlQg5xtJt7cPhfbeYHMrhZROo9qVRPF4ikpOcu4gquR1LKsIpr7TQ2hVDyaUJtW6i1JVm2j5eAjaZbqUfY0aOJd+psbReQQ32N5nXbYk46dYfabJOYlj/vvRNbcIIbyWaaeOndY1ksLC5PotFtpBvSaNYRWwSJCX5yHO2kFEVNKWcCnuaU6vDqDmd7+vcNCczYlMtcb2UAlsEm10kJklkEbCqLuyyS2C7wJYlkYmZQa/bIhHP9UBZBfWgK1fCGSMEbyrK1rCXYrcIkMWuEY18l4W5736/h9S2R4EqFovy/rWTiaViNIQNVsTtyJLKuAofnV1xurNWNmmD6QwnyCV2IFCuhiqIp0myut8Uby5QVTp18AlSpZRlSNCgVLRY8qzmbsmxg/0cOL4vaVXH47LgcDjQRTwgK9z1UiMvL65jWFkeLptBRHUw2NpJQ0qwCtLkuxR2thoMCer09Sl0ZWBFWGJMic4xVU4yssH3NSlOG+bGJssUuGU686cwYWI/vD4/v6xp4cCqFDPnNfCPJT9TUlrAtINGcs5RoynwO3GVFJMJdXPNQ+9TbG/mlhEBjOFVSF3dLGl04yguo4+RJNPRwt82+Vm3uY7CwgB1m5bizCaQbQpDyiSmH5DPxFF9efrrNnZ1qhxXZSMWDrGtPU2bIlFeWMLgkgpSoU7sBQF+3bydeHeGXSkHCS2AQ0/g0DtwKgaduVITlCrlWgknLLh9ARQthkdOUe62UpsrxZ6pNxmTPocXXc6ankrwtfvlW5g8MIjNZidjQHM4weLaMCUuG01RgeSR6UhoJps7z+1igCOGzWolK3vJSAqNkTZCaTcnnXgS995z956aVi8l8A9nX8TiFetpTglops6UQ8eTF2tj7Y4QIYsPf34l73y1luYO0a8wzIBIQKp0kbnIkIm0ItmdyFY7RjqBJGnYLCqybhCwKxw92sNpEwtN0plN6tmhmNRllm5M8cnqFJKkcviofKwuF+uaDbbtitARTbJR6MEYogkquIgC2i0wv1YTrCX41MeP8pn8o+a4gSLEGSWZqYeNJb/fAaxauZXTRkq40108v07hvTUpoh01JhTdKeV45Kp9OGSoHUls6ZShdkcru7Y3My5aw0Z3Bfa2BnZ5RjK8KENhy05ShRXk4inu+U3jqBE+HvpsE0ktTl6ejWKfQVN7hkOGulm8PcPGesnkUU6otJKIZvm2QWLosMFINjeVSoRiv5VFOzoodkpsCQskoZehhflsb2mnoSWCZljwO8VebYOupGSOUIjMTrFZ8Luc5lIpZxNoktgBKeEWy55QYZd0c+BJcshkclba44LcCwf3FxB2aIxkcCheHBY3Cd1uAtLF+IXoHcoOB13EaAu1k9UVHpnzIsdP+0NVopfBNPz2Hl+98QyhpE6FR6V4QB/aGtqwOxWz19OYzWfuohgDXCni0SjRTE9NJKk7UHNZJpZbsMoSqWSKaCputgrsFpmyIBw3tpSM5mJwntSzi1fUGaxWVI+LylFDadqyix9/3c604QF+rtOY1NfCN5sTvLe8mw1NrT28a1kUnkRuZwW7i3yXjYMHwb4lI1hXoxLNKBhZlbPPG8wRp45j45oGCnauwq92gr+IXN1Ovo0WcsFLy7G6/KaixLBilb9OEiuvG3s8jLEzy9fNOSZXqjy2Pk2eK8uLZ41C9+UTNxI45Dy0rev4cH2MIyqt3LsxiyRIaCKoTqu0tKkcVOU00/1FGzLk2TSSgrCWlInLPizufJx2By6RWKST9AvmzEZvUhTQ4h1khVqpWkh3UqTU3TiMFF1dBnHRAJcVc6kV9DbFruB2C/6TqDWKrbcyVs3An4VgPsS3CdyyhRqn0GoQTG+BL7ZitVmxGXGG5kmce2AlmzpyZGUXa7a1sN/gAoq8KeZ9t51wVCWn29mxfotpyLuPXgaTiTSx6ckz6cZJTULB73aiZ5Ks2ZnCKhsoDhdi/9eXG8I0RNJk02EzcFUUG4rdy/PTgwT79SXbFqI1lDLH/IIOCVnXGFJpw+n38Vu9ztDBfZCzKWxNOwkcMBbF6yO0cTVNURtDAzpNzUlsJYW8+N5mvtqcZEckgZ7LmFtXS/Iluimnry3JcH+GqdV+RssyOaeCHYUCvx3nmCEw+kDiX7yFT6SpgkJvU3DkF7P922U8sCxO36GjefuXWnyWFEeOLWRY9Si+en8Jh7U18a2aY4mucLRiUOPPcfPBFZQPKCduM3DJXrStm/l4S4LKALxUn0RymjVlSoMW0mmVgMD8SPQYiiDXOiU2N+i0Zopw5PUl3t4ktj1TVOAhT2ohK0VMJbdM2kBVFbD6BAgbi+Bg6wrRpMsEqBpG2sSsigRbjJ247CLDkbDbdHRDxtalYnTlsBXKRMNCiUFBcwdMkLphCEi6BUOygWzFQZoSv41EPEJKDhAPt+NzKYzoI7O1LUUoqnPw5GP46K1Xe/fadqto7v7fL/9+DomuRn7aqVNVYUPSJSzCzdklE7jd3W3w9rImNrZnMIwssoiiBPbFP4BXjonTZ9RwjLZ6Cl0ZvttuMGnCIBMC7tCiuIIeVv64mX2q/OQEtLs9gTSqP2phObH6OhItHVQPLKelJYWNMM9/080PO1W259wMCHSysy4jViLGV1dicVfQLlStSiWaQim6MgatLV2MKNI47cShHH78VLa99RJbmxSGFdsp7OfHk5fHrkW/UR/VWdrmZIul0pTfOGWQxkGWMGuzfjasbGRTfTsJi43BRpa3UhJXTC5l8sQ+qIpKNmvl19+2sKItTXMiS7chhLx1hlQIGKduDnl53RJ2JKIZg2Kfgq5IJNM6axqK0FUF8SgpYhhANhgYDJNV09glja64aAWIXMBOiV80cjU6kwaptAUpk8UvS3R7nD1gc5dFdInxCqlXyWPCUbWsguEpR7NakDNxiowWmtQ8k7tk1+MoUhafIVJqOy0JsEoa4UQcyWpHUpwoWorKYp1Qt9hiKzPrroe56Pzz/r3BrPryRbpWv0YqAZ0OC33sCqmsqAwKMQCDXfVZ5n7XRENcFHdEZgQRw40t0IcF+zTRf1geVk3n3RU5Ptuc4vhxNq6Y2odIIme2ykOhOMP7uiCnkqwNY91vMF3uIOlwhFRzhCEuiVDCMInvz3/Xxk+1acJyhqq+Yj2W8ImnJZulPZPPvmVZlmeGsKVRQ0+E6eeFc6oTlA4I0JWIs25HhJjsZ3K5h/2qPMheO6GNO6kLabTFNd7aoDNxUIA7Tijgpc/a2NClMbpYZ2ltF8mcD58tS70I7vUsU0c6SCc1s+y+szVDFpUS2SCZVpCtNioKdYIugx11aTSvFS86SR36l9jYHoICL9h0q2mgq1sc5hLosCSxK0ILz05FMEesW9DRJMoKIRIzSKqYbQkh6V7otRDtzpG22ahw6/gDQaZO2gfJnk9nUqY1nKK1rZNsJkUslUPP5pCNDJXFBYwulIhJMorazsrV28i3qziknvivLWsn46sklsshbFDPdhJPdOO1yPzjl/UECkr+vcHEO+pZNOd0srpMYyxNkdhrpEtsbMqxvNOgK6qxpSWG3aKxnwgWVQ2bFGBjezczRlgZ0M9vYorn/SjEfnSTrfzKWQEKS4PEIikSmsqwQic72hLEmrqpOmwoWkGQtRtbsCeSjHLC8oYkpQEHT33SxPaOJI02C0f1F2hhiOo6VaUOdjSrFMgqeG3Ut7iYNNzKF+tUzu+TZWsiwc6YAIHqOHJ2+sd1tkVTjKpy0S/fxppQmhYdGtqz7OhS6FdmpSmioOs5PBaJnKExoKicqur+ODz1lHR00ppQ2dCaZckuxYSSi6qAFZ1Sh4rPA1abzKRKJz/WpejIyASdgtiqmg3C7qzXBLB7nTLNHSn8QTvJlEQyFSWryWRFhdXqx6uoVBerhFMaogwS1b2kc1lkJBOGroksK9/LySO92Dxu6loyFDhUxlcHKS32okkymqoQSjsJd2codsYpC9pQLOIBlEhkclz/9G+m2JDPAhnNoIM8Wm1laLrQlbGSjEZwZNqZefIkZj769p+mIfbKfHz6rgtwhNYRz+qUeyzE4zoP/ZajLaqaFcuuSJRhfQx8Lq2H55iSae6USOQUfAEvSU3BomVIpeP4HBIHD7Zy8kHlpNqTbBGFtHyDd37sRLZK9BlUyKSAnweXxjja1k2o2MnaVWEOG1HMGzUJjqi28UODi1JfJ5XFpfhkMRnYRak/i1skNm4FJSvx5hY4pVrjy3VQ6BYVTp2gR6GtPUvS7qMlqjGxj0qpYmFLawrVKhNJ6ex70IEsXrbc3KiVyDrw2ItZ+MKTPPnkM2zftIZ9ipP47HGufPgb3nvzKZ5c+An13Q4MQ+P2a69g2/qV7NrwG5rZsBP9GBnJIhFLdJNMCwall0F98tASLXSnRPFTx2tTGRTU2RzSzbFMQS45+cAqHFYrP64Nmw3XDG7asqD/vp1XDD+Jzo4m2bA5feb75ZJJKitKyVgLqC51QiZMhTPMsSO86Bb7nrkmQxdLac6Mia57rZ5EVqJSLJVCk1dyYw/kk++04Cwsw1VSzsqVv/HsrKuZNLm35t6eXtK/mtFP//iaB269nNJCIagDyS6VRQ05SvNUsxKZStrI6UkGlFmIRlWcdoUNzTKaLpPn0klodmQ1ZX5w4aBG5IuStMzOsI1Kl06XVSVTnyRndZCzuRijhajpO46xDWv40VPJ6dVJftsep2pwPjWNGULYuOrAFC8ut3HEsBydMRfxdIKklqGmJc2Efi52tOUYkicTlRW216cIFtrY0pBh/AAHKxozlHrdjNh3f375eRVyNkRHt4XiwgLefO9Trp55Hs0tG4mlPVhsQzjy2ONZtmgJqqh5ZOsZ4GvngGNm8Ok3v7BoQwNxLQ+bTWHND++x6Jff+PHr91i+vpECp4VHH3uIHdvX8ejjswmns+ZciailTPSl2dSmsqFdxqWojKnA9NbpnNgr6mD/if1NWX5RXR0z1Idf0ti4swvcQRo7c2za1USeO04kY2dVZDB9HAlGlllpNfLp8o0yC3Lhuo20iARBtpvjJ0J72OawmvdC62pjpLXZLInssvTHkO3kdKF3l6NYiZjnqTmDTJi4L3aPm6f+PstsxfzrsVcPI+ZrDzt8At1dTWgZ3awaNodyZp3CaxfarTIdXVncXhk9J8YsbbTHPHjsKkP6ZNhQY8Ohd9OWC+J3OjnhAAmLlmJXQ4Z0EjZ3iq6qwpC+Dra3OZk+KsO2uB9rrJttUZmZh1v4uS6JIrkx9DSba7OceYCL5S0ZAnYLXVkNOS3RLnB+skR1gZ3GUJZip4W6uG6CLtuzOt0xGZs1RyjuJt9nZc6jjzFr1r10tNZQ4tSIy3lEVCfRaJTKshidMS92Zwm1LTkq3IZ5sfu4YaCnwWwEtsYU1oZtxMhHki0mY7vQkmPIgADtkQyGrvDkU4/z22+/8eQLf6M9kcHuULj98hvI7VzC8l8W8d7mLF4nlNl1AoaBYQFvBpJ2GVm3YCkewCGjLNgkMVdkxer1UJHvZleokyUbdxHJSIQsB1NZ0Y+YYceXqaHYo7Az6qO+NUS8u5t0NEIukyIruN2KHcnuMjmOVkOm2B/A47JjxHaxpS5E0C5aIxkSmnjY8jm42s2kk6/kqBOm/8lY/k8PI77x+Px5zJ93D36rQjQtCG0SRhoau3WcTjsDC1WW1eSwyDKVeRZaU27iqTSVxTlSGRnshWb9QJj+g2epNIZy5NthzgdhoqqDKcOc+IM5Qm0KLp9hBl2lNgtrGzP0K5JpiPTs560MSOxosXPgYIWmeA5Dlwg4NHZ2uClxWtCkJGvaFQ4bqLEjZEGR3RQ4O7lt7vtcd+OtbKvtwOe0UOmPkmcRmZtGgcfC/uVZfmorI2YN4NbCOOxNeNx+cnoZzWGdcnuaaNpgcEBhkK+9pw4VVVjTaScuxDnsNuwK+G0GbkHVFeMCigWxdAjlp6TeRlpAxEv78P3HS1i9fBE3XHMGWyIGpQ7ZbBcIBGtK0vEqEo6sRH6enS6lyBxQkzUVvz1DWsuQH7BRUdmX79dtJ51OMqVvMaOCGtG0zPIuH4bVwcn7+PEFPHSkHLQlHbTEFXa1puhsayPcUUNDWyNup5/bp49iSJFixklLfmsiYE2yqylkJuvtegGDChVue+EfePx5/5vBRCIRTp06Ci2TxeKUKQ/KiE0WGxqgNamaEfagMgcFfoVMRmX5VpWE5jJbBZoUAIsTr6yZsqXH7pfEkdNYX5OlO2ahJuZkZLmd8RUxdnYG8VtibO9K0hZ3MCgo0xFP0ZGUGVYObREr3aqP4SWtbGqy43clzCmwtlR/7EqaCWWdrGkvxGtrJxyRkJx9SXXvxOvxYnH6icU1LEYcv03ENaKxKoJ0J6MKk6zL9Dc7t1apC7+lnaK8AkLJoAmksOkp3GJuR1UZnK/j1OPEcjKtWh7JQH+62prJd0jk2cVUmm7OjYjimZhlsaoq2XSMZnu7OYw0fOAQGhubaQvFRfuM/fbZn+fnPssjT87mzfdfwgbEs5g9O00zcHtk3HbZ/P19fBZSaY2mmJNsJkPQbuWoCQOwpUNIsS7qIgbbUwXk5we4/6QCXB6nqR2o6FlTRy/WleD9pVt5YVEryayF6sHDOXiAQihr4cvNKrZcDL+UEphOdM3O8cccyS333b9XY/m3HkZ887obbqRuxRsEvVbsLpk1dSnq2gU3KIPNGeDcyQa72tJsacrS0qmhY0O3BjE08cBZTVbyfv1USvtnWL4sQiJrZ/8KiU8bSujnDlFdYmdZqxeX0kAmlaMjU8Gwim60bIIiexDdGiUadZE0CohFaxhSWMS69lasFisutx3Z0HFLCldcdjlrl/7IqlWb2BxxEemO0b/IwGlJk9YVIhnDXONVw0JS9YJmNYUABQhUjGi6rDC1XwTD6WJNqD87muIUWxPIhsgcbHhddvpZa7DIOUJpO2sixSZUs6/PgphkzKo5c9RRjJqKcQkB7kpG40j5QhAgR3dWlN41HBaJULfBPmPG89nr77Hgxad58+WHcOiwpVug88RybxAMyCKUwSum4lSxjbBH9FwgIMV4RJ5DISt053TB1tboF8hjZbvB4UM9OIP5jOsnlEJlRhbBe6uaaGvp4tfaGM1hjaoSH4KFvKEpQ85agM3pR40nTO+f0C0s+nwhA4f8QWD7r2KY3S/q7OzgziunsGVnmoBLZlN9jMZulYPHeTEsFvJknc6OODUdGp0pAWnyY/ir0UOt5vjm4KIkp4/SWBbWKM4abG1XUDUVyVVCTVs30WzKbB8IOYn+PjuV/iA5KY7HnSYtajFW0TSzUGT3s6Ujxab2KOP6ZhFjrDlDIpYxGJEnekcZtnSodGVUHDY7jW1ZKsu8eK1JU5FctDo8PoVkDlJpmaCvn1nxVEQaicK4QBcOmklb3dTFy6jvstPHGjVT0bgmE9as9JE3E3AatCYV/PYyDIvLzGpyukFasBhlw5w3sYkxRgwS0W5iGmhSF6lsArdbFO8M0jkf6XgX+W6JLBIBm/AuBhdedA2nn3Qql90wg7r6bWalWNx0tzAaYYxZ2VT2bGjLmZOAHqsAR0imSrd38NHU7diGlkygBEvwqK2mER821Mrahg6zT5TM9kxAnzjKL+p9hLuz1EddrKxTGVMq0Z2xsN+06Tz6wD3/p3f5jx5GvOCJxx7m9vvnMLpUyHXqbOnQOO4QLy6XhY++C+NyGDgkic6YTsbZh6BNY1R52py17YjJDCwRn1ej3KqwukkxJ9giWS9dSdX8//4BGyWxME3efNyKyoiyqPkaXTRVDIOWLoNQWCGkObF5LBwzpoypUw7itw+fZ2tzFkdAMQt6YvThk3Vx8gMymuQk6HTit3fRHNVNDo3sF2V7jXBYwhksMQtnguMuyyl0QzdfW+pz4g2UEc+4CHdGzIZdc1ImEPBTIm8knskQ1xUq/ZXIko2QaiOVM0ymkJhLzrPreC0aVZ4wmhFnTYdIBhJYLBo+u41wykpnyoaeSxBwpdGFgcmQVmUenjOPM047nWtuuZbnXl2IRTEI5sm4rT2z1E5JNjOZtnbVHCEp8EvmgH3Ap9ASFb1gG1tanMSENUhJ5FwCl92gpEDGohpE0hJ+B+xT5TEzV5skUR/KouhimD+HYXfw2Iu/UFhU/v9nMOlUgmmHT6SpoYMsVorzFCr7QEsoS0tb1hyg0nUJWSyCgUHsU9hG34Icze0ZWiM6Fx6dzytfZsj32XHZJLaGFbqyDnLCv2oZ7FqKXCqDv6QPelpnUFErkpTDZxh0qAaZjEQ4U0ROMigPdGKkDcYWWGiPZelO66zv0LFaZQo8CtsachQEFHSrw9xD7bKlzWVFyxkkZYWEqpFMyOiyF0lNEiztS1DRUC1Octlu+jijFBaU0hR3EzfcjB47mkwqRUdbO7bwEjJ6hogq4Vfs5ijjulAJOeGHJMPMuoIOlSJbhgkFcTpSIoXOmqKSDhHnqMIrOqiJiI6XgcsiGpseCmxxbF4nzd1pSsoGs2z1ph6olUvipOOOJhKJ8f+6O+94uapy73/3ntnTZ86c3nJOeu8NCCWEHkoMUhSleRHpHZFqA8ULqCgqvUgR8CYmNOkEkhACCSSQXk/vdfrM7u9nrSMo6r0vIiL37r+SKbvM/p2113qeX3nr7ZUy71OscoXuPZVVGRnxYHkU6kpsetMaumXRlY2QdqLYrk5Q81MbHSTi0ynkTVl7sV2FGSMD8nx8fq9sT+Qsh617Mnzr3Is5/6Lv/49g+UQjjPjQyucf5oFffZcdA36EAWfBtNGzDqarSg5p24CD6yvC7/Nxwqw8ad2mO2nKOUNeD1AUsujNasRCFtG4IB1HSSaz5Aybtl4fXo8qmXaiFT22OkOxVUBxLXpzcOT0GkyxEmq26UwJorcf3bZpajVoH7CkmkFVhmgWrr9I1iCMXEr+hR5cYxLwmCQ8kLKFgs8hZWgUxUaRSOW54MzpnDK/hu3NGb77s2dQMaioncAV193GkfvP+KgOISa+Tz70K5565A6py27sLRCO2vQkYTCpoHlUxlWpctJa5hW8XHA9Dr2mOK4Hn88glXZIWRpJPYYruoGKh9Hi0eLto2DZ6EJWokcZ5hEGTCblU6ayfMmz5PM5jjliEt2JLOmcg275OXx0CWPqK3l9Zz9hTx97ukSZ0mUgo6L5whSIM8IPWrgLj2LJ4uq4YfUoWpi2RC8dnQlGlWrkTV1OJfJ2EevfXk+8aEjS+z9tf7cO89dfsC2LU046iFK6aegtyLKzaKn3Zxxm14laisOevgj1ZR4OmiwQbbO5XZe1i8kVYvGI1LlsazfpHrSlBkg4PaR0FSU2Es0qcNy8eubEuli7fQDDG6K73yGs6Zxxxpd4c/UyBnOWZNoJVn0ub9PY5UjJS02lh0LBlbWGXGQMSaWYQjJHoeN9ScSqVAsEoi7BqEpnv0PWUJk2eSot7YNYVprRlVEae5IUa2kOWHAyP/rRz/H7/azfsInfLX+Jhp07OXjedK68/ClQiscAACAASURBVGJuvvhEXli7hu6UaBQqWJ5iooK9HzNozfhIOQE01UM8pHHUgokoRo72znYa2/ZI7bpQCai+Cvy+oJxon3VonBUb9sjwi0yhQFwNcdm8CGu6DN7rhVt++Qiqa3LZ5V+nud0kEnEQ9oFHzBzHDy89lI07G7nhrlfJ5QVrUbQaIGWEiYZiFEccegY7KY3B6LII1110Knva9vKLR9+ktctmtJhimHnZu7rwku9yznmX/P+wIt//RIARH9z87krOO//rREQGQNokmXXoTDmMKBNDvZfBdJRTZxbY3mOQURRCCuzsNInES5hYniOqKjSmTBo7LEk8Fj131R/CEyzl4P2rOWFOiEJrAwMDGda1eFgwdzTxZDMbO9PoCgzkbBp7HerKVQlIodAU2QhVcY3uAdHeF1oeQSSCkKbQm3QZSDlSQiLqJK7XIRRUyQlrebWM8nCIusog73fYlCv9/OKnP2LhcacwMDjIBZdfxzMvvY3X52X+pBiKv5Jnn3qc55c/wfU3XCTL+XZsDIGqKQS7PyBAN5t6S3EcsfIKMTxice5pRzHQ38bm7XtYu7lRTji79VKCkRDRYJh9Q10ce+RInnxpLxm9gGUZJE0voUClrGAP9HVLAdnoET50xWX3HtFTElb0QaLeAMUVMfKFXhKZIWmJuPa84SNrxPB5PcRKisilE0wscSl2bQ6cN5ZdA1288M4AvSkX1U7Jqnx13XhWvr5K/pF8ku0TA0bs7Fc/vZHbfn0HmgKDGUfKKD2qFyVUxpQag+GxHJvbCwTCHqmAE3IIoZocU2X/qfFmkMs6eFQf7X0F0k6YUDhOadEAjqkyMmzL2J093TbiQfv1SaINr/NeS559J0bZ0GKheExEKEgeh0JuqF/U0G9RsEQdQfBZHWrL/LT22fSnvZJb4td8FPkShLQCRsrBULyyuRqJmmSsALMrA1z1o9ulGuIbF1zJzqZBXC1GSczHKL+Po76yiBuuv5o/Lv0dN/7gEvK2ihssp2j4viTzNn2dLaQ7d1ESCXLA9BG835Bk5pypNLY00NW0bciESMwXCqL5ZTGhPI5q6jLeuDfroARcSVkQj7SBhCOVo64KEU2hqspLOueipx16DQE2LxWKQnPGQzSUQfMYZLOiQKrg9/twXS+mEyRjhvCHglR5uhlbblERD9BmKry/J0HWMxI100K+4PLKH59l7uzZnwQr/9gIIz6dzWaYtd/+tLe246getGAUJViJlU8xucagsihLa5dOOOilNCyCxE268x5iXpuSuEpnn4lHGM04Cu+3C7loUDbTBD2gOpZj4bgMH+zIsbFb44hpAUYVOby2Pc3efh9TRlcysSJNY2+K1m7R1R0y8RGhFt0Fh0LeJeQRVWAxP1DoHHRpz4QoL68gaYewsp0M8yXw2o7sDveZglAkaKI+plUpDGZ0jp0dZ/XeAtt6yjF0g9oSMWMLsfyRO9h37hyuvfxMXl/5ggSnN1zDgHcEike0QQpYA9uxXY1BtRYnn8AbCOEzelFMnYgnL4i55PJeyds5aW4FjR1p4ppBc69OvFKhLeXidyBnq3hEIVB1qQl5GF3nZ0OrTjKBNH0KhhWqwh4+aI7gpUChkJXBF4JHXVkMOUPM0+JkzACBaAyf0YnXn2Z4iUYmb5JLOEwYFZQc6wOPOJ9rrrnhE4PlH3okfbjXFW+s5LiTz0T1CbAU4ehZFNti4Yxytja1UF9SYFxcY1uXRiSUozgSIJMXLHZo6Tfpyzr0JGxswTNRffjqZ1JUM4mi9ucZUZkmm0H67O03zkdlTYjtzXmaUiFuOm8BY0odbr/naWkRO3ukxnu72oj4FISOrjzkobLER1lUk65ZezsKrN/tEojWENI0hvtStBd6SQ9YmIpCaZlK3hbLhRFYpoudaWNEZYGC5aUvVy5rKoplUTtmIptX/oG2tjaOOGKWrH+I5a2phHBU0YS1iIU9FLJDlvoZtZ5MxsIs2JQPqyfo9zMh1kvUk6YvE2JTS5oizaI+WsDQFIb542g+m0FLFAAdHNMiVsjSMGhQElWZMiHIew06nRmLuOIwfGSQQcslkHGpCsPTmw1SeYtA0Mv4KpHZ6bKp3UtXTpT2FeJRL2WRjqEgEFthSrmGr8xPVc0YfnL782iaqDN/8u0feiR9uNtLv30NDz+3FtQAVqoXj2ISD5gcNNEibAuSaY5cOMy0mioyiXZefy+BbTjUlXnpSNpsbDexLUFOBV/NBPyxMuhvRNPbyBk+6uuLef2ltyguHupnvPDHp0g0LGPde9s54ssXc8ziM8jlMtQPHyZb9MURsbSFCSOCUgXp96lsac6zp9nF4wkzPuqScg3J7xFanFhYIRJWqS/2srVVoeBGsYw8CjkUTRPRHViCy6K43Pur2zj15EX84u77ueeX18nlall5NarmwfVGaG3aimEIUjWE4yOojHtJZYTa0ua3d/6UE4494mN3Y+u27Zz3ja+TyrsML1FZ+spayez/cPvD44+i7fgtNXXFvLM9yfr2LAGvkPmY1MV8hEs1ejobiToOmbwliVYNAzbjqz3oHgXLcUmmFXZ1F2HaKiHVprQ4QUSxKQ+okgGYDvm59fZnGT324zGEnwQ2nwow2WyOA0+6gD2b3pOTT8FeP26OjeCh7e1wUewwmYLOjJICU4b5WbUtzfE1IRKqQ2/G4Z4NaVxFk7oYYa+gBuMojoNS6Jcl9pO+fDS/feixj84/l8ty7KGTqKuC2fNPZsSYA2Wl9OiTzkHkFspKqOrhlDlBeYyC4dCVsMgbCoMpUXexpG5caJuEp+2ICoVokUpYQRbBNnSXkEv10V8QcyQXfGVYpsaEcWNY//oyUukssxYsRB/YxT77HMBTS5/+6Nxuvek7PPjQg2Qtlw3v7aC8vFz2n077xlmsWPs+G9e8Sm2VyJ7783bHHfdww93LKHYH+MbCffnh7b+Wb27atpvjTjyNS06ay4XX/IRg+M/k67/8/ltrXuTh2y6jv39QiuUFTVaoOj1Cl22JFo2HN/eEKJjCRQyqwgYjK3JypTm5NsjhX7uc08644pPg428+86kAI/aydfsuDj3udGJaiupSIUF1WLE1LZebebcMJ93DvGkxfGaeYTGN3rRJRrdp6TTZ1BOQdRaR6O6LlbD4iP15v8lm11t/kCPF7x97gGOPOYaWxr3UjxwtT/rWH17Kls3PMmnWUUyYMJt8vsCuXc2UV45ix7atZFODXPTNr6O7Jrf/5i4SA72cc84lxIqrWP78syz5/RJmT5nIGaefweSxwxjMOWQGmnl+2f1sbUsRsnW2tucZzFv4vHHybpTfP3Q7ixYeyo23/oY7lrxAUWIdtSUu11x/F8d86SR5Xkvu/gHPLL2X5k6bKQccx533PiBfX7N6FSeeeTavPf8UkydM+tgPLxQWJ552Ie+uXclBk6t58oWV8v3Vq17jjIu/w7uvv0ZpSVy+9vyyx+lJ55k6vpIxY2dSVDpUib33tku54/5H5QKkJu4lKwjyQZWQV6U5abGhNYLpeFEETTQGZfEsMY/JCV9axOnX3f+RMO0fRc2nBow40Isvv8HyB8+huTPDlGFBnnh9UFIC4pEQM8f6CHktObRXl/pp69Ulg0/QE2w9xp6eNJZwXfBq+EqHITowKT1IVZGHza/8Dq/Xy4033sjZZ51KzbDRrH/3bW7/8dc49aybOHbRadJDdvXq1Rx55EL6BwYpFSGFf9pSqaSUvZSUln/02s03Xc2VV30ffyDE+rdeoWbYSGrrx9Df28npX5lHPpWhPe3iOirFRT4mzD6JR+79Jc0t7cw8eDEBn4FqdlAWVbji2z/hjNPPlvt+7K7vsuTJ+/C7KiPHz+OW+/4gX1+1+k1OOOWrvPHqK0yZOImunj50vcDwumHy/WzPHo488igqYz6WrdouX9vy5lKuuPAClqzaTdGfimg/uOKr3LvkHQ7ebzSXn/c1iIwVAjBWPPcIz69YTWOXeHSq0tunNKIwYZiP/rTNey0h2SIR1eERYYUJY+NMqApz3Z1PEwiG/1GcfPT5fwowYi/PLL2TJ+/5CQNi4qWpsv9iOhomAWLKoGzX15f6JB9GzOBFC2xiWKW136SuIkBXymR1f7XsIemeuKyF/OCaoRT2KbPmcvE3T+PcCy+VNmXf+to+HLL4Ik792pmIx9Rbq1dz+FEL5XuP3fVjRk6cyYGHHCu/+/KLy9iyeSNXXHWT/H9H615q6kZLpeUdN19Jsr9LeI/R3rRHstl8Sp5EQWiOXYriAZ56ah011VWceNp5vPLaKoZXJrFt4UHjcvXVN3P6178l9/vTW6/ltl/dzf5VXoZPnc8vHhwCzMrVb3LKGV/m5WdXMHXKVBqbm7n4ym/z3NIh2wyx3f2rW9iy6hV+/SfjxTXP/46ffvcyHl6xm1jR0Agzdc5ULNdHdaiDpq4hT5o54y1CHtjWmGd8XZCNDXkmVvnwBDxDagxDkVXfYeEwa/piUh1QX13Ki089SnnVEGA/7fZPA0Yc+NFfX8pTS5eQd1xqi73s7bEkOUiU+kdFYMeAKWsk8YiXD5ryLBou2gUe2Q1uGzTZ4quj3O2hL2PwxH+tYNS4iWQyKX79659RN3oWp568WF7fQ/f8hFhpHSeedBqFXI7XVr7FsUcfTndXG/PnTefAwxbxwP2/lZ+9+D8WsXZHD+vWrJUl/qeX/o4Zs+YwfNSf86tt2+bll57hP751PuXFFvmCI9Wc3/nODzn77It4+bVX+fLplxLSTOorkgRdRRKPrr32Zk4/bQgw3772ah548F7qyjzsP28+d9+/7CPAnH7mYl547nUmT5rGnoYGZiw4mnt+djOnnjyUGSDKFL+67htc88ulQ9955jF+cP0VPP3mro8AUzd5Bk62XXJbBM9XIcLo0gRZQ3T2VOZMCJM0h7i/peUh9m4fkJYpiZTDqGIvG3uipO0gzy95gH333efT4uSj730mgLFMnWsv+jLbtm7Apym0JVWifpuoNuS5Mph32dFhSH+Ssng19W4n00dHKVYV2hI6XYLtlXYprZvBkmUv/rcX1di4l8Hm95m14ERMPcfKlas5/MijaGtrYv95M1lwyGIeeWQIMNdfcByvvdPMW+vfl5PC3z5wD7fcegOHHDyffWbMZrQYjRYslM/yCy+9hMeffEyaN86ZPollT71Ge3sbX1p8HE39HllMrC0dRLUMUlmX73//PznlTyPMd793Nfc/eB91lR4WHDSfW38xNMK8vfZNrrjiJO574GUJmL0Njcw58hSKwgHWv7ac8rKhFeDmDW8zddZ+8t+vPfUo37rwEjZsbSQeHxphRkyag5Xsko3DWQcczpH7jKIoovPci6+xaetO9p8eQwtqDGRMwgEvzbuT+BWYOjxMPKpx16oAN9/0Pb5x6sn/NFjEDj4TwIgdpVODfO/yk/lg1zZmhX14TZM+xSWRtlCDPt5tzKEToTyocmitQYfpUlek8crWFJEynzSOvvCyH3PSKUN/uW+uWEJDW1L2X+bOnM3UqUOp721NOxk2Yjy5bJbGbWuYPPdImpubWDhzJnMXn8AjDw1NOu+49ng2bljHAy+0SsCkBnvlIyUUKeaG6y6hu6+Lu+56nHA4ygWXfItHf7eEqZOmsuLll/BqGsd86Wg2bthA3inBDsQlDyfsL9DTP8B3rvoJXzt16Dwff+Jxnnn2aSn0mzZtFlde/p2h0eLNVZx//gks+68VTJg4jcaGvUw74DiqigKccPxR3PKf//k3N3Dp0kc565zLaN67h+LioTnZz390JWZhgISusejEs9l/v6FR4qqrLuDZPzzBlIlRikoCpNIGRXE/77wzyPhyhXmzy6TKY9jMy7jkovM/E7B8poARO8umB7n2/JMpLTSR7M5gCHusgJdtKV32j5r7oCIa4oA6G6/wg0tbtHXpuB6v5Gnc+sA64vFSenu7OeywmXT2mlionHrCQn79m4c/dtGCdrFj8xpm7HMkTU1NHLLfAcxftJiH77tTfk4EUjRufI/73miT1Iv1q5fjj1UwbfoBH+1HPJKWLXuCq6+5DEeNsGblGmpralm29D42bNrDlKnzmDZ1MqNG1EmniZdf+gNXfudcxo2awt33PEF5RfXfvRGi7PDNiy6mZ/dKnn5+PdFYMYMD/UyfezDzqjJ4YgpnffteDj/s4zWat95awfEnnsS551zAjT+46b9dyWzespHTz/gKuUQfM0aHyah+8ko1pcEgw+Ma5DooKTc48NhLOfjocz8zsHzmgBE7zKQGeeiqU2jauZvtAyJBW6U9ZdCdFH5rQiMsHlNZKuJCAiq4HH6KYxqLZ3loyQvhuEtzm01Dt0NUUygNq4SDKfwlMbyGj7QepaJER9EKDCbztA6GMdVy6gKDdCSFLZmfkpDGorJu1jYXOHReFW15k3V7EzS0JJk1eTih6NBfb0uTMDZOgSfKE48tYdbsv33Gi5u/dt277Nm2kv9a+hh6dlAog/H4ytlvv/nSTUFql21whDMmHt5at5OGXdt4+enHmL3voR/dsBdefIEbrz6DvHAr1Sp4c/U7RKOxj93Qn//sJm6+5XYuOGMBoXgt2awtdc6iams5wsLf5uVXn6ezJ4PiKyYUCOE1exlbXcJxB9bx0jaTRDrJ+WefyVlnX/aZguVfAhixU2GVevMVXyWs72Fdi87uTp3x5T629/ppT3o4uNKgzTDYf5LGc+/pBKLFzB2ZoytRQDdDbGlyqSkOctrMKBMnV7Nhb5KXN2+jWPPTZ9SStzqJBQu0dlokMz4C4TKKw15uOTHOqve7ebtDY2RJjqSRJxpRaejIk9UdegdsIgEhMhsiNQlClxC1L12+iomT/lz17O/v5oUXn+bhx19i4/sfyOLkzBEOAW+BgKbQKCxi8w4xn0cy5tqSNhEFdE084xXaBzWGDx/FosOnYRRyZPKuHC3aulKsXfuGpGOIMvfXF45n9NgJ5AVRzBIec9DQ2MLKNZs59qAI2YRBT4+NqSvSBl9XdOnpovkV0nkXNzIcv/DM626Qqz8rWo+j2Nx0zVVcePbHNdGfFXI+sznMX59QPpvg+TvP5pePryIe9RD3Kby4M8jkiWMYURPhgKpeXKeP5W8lWN9o8qX9q9hv+kRq60Zy6Y2/4+hxRVx3w+E4usnyF7dw33Pb2GeYny3dJhnRzNZc9raZFNwY/ngNI0K9XHCwj6Y+g6acl+2NBRLJHHW1Hoy8TVaI9ftMsgVX3hhBEBQCs+EVEe576GFmzj2Ud9et5sEH72Hj1jeIhlQ62iFoKgyYHoaV+KgK2wyLe9k9kGXAMPE5MLYsyPvdBakOHVYmjAFsbCVMvx7A0jOSkS+KawGfSrsex+tTMbMJgj6HSXWCgim61K50TjdshUQG5owNU12usaM9R6jgkTarRaEACT3HrLFBtrYWyKvCy8XLxs0WxREbf8iVptTnnXcD55978WeFj7/Zz78MMOJIpqnz5C+/zXPPLkU3HfZ2e3GicYxkmh9+LUJrr83W1jzL1iY5ZGYx/3HcGPb26zzyzG4OqCqhI5tl9PiR5AoKHV078Ti2JDC3CaZdUCWRUujMxCktCxFx2jl0XIis4qG116K1p0DaqqBcSzC12sZVFXoHTLb1WNIoOZsVHQWXEXWlRENiau3SPZglpCqMHDlMmg3tbTPwO4a03PAHNCqDDnNG+tjdm2R7wqAipDKtJkLrgMOu1rxsOeTcAFa+gOJEyWVyzBurMqC42F4PO5oV9loVFPpbGVFmyJEnnRJgUOR1Ce5uTWWA/SZE6OoXdioWiuDe6CqpPIyr92D6VFraC5JIlXEg6HUlu9HrD/KLn9/N4Ycf9y8Dy7/skfTXZ/zo/XfQ9+ZvWLs7I+kD+47xc8DkEEvXpfCJaoxrE4+o0iW8JKrRMSicwP1SPG4pDn3CXEc1JNWztlQjZKo0mwYix8ohTknYR89gLyPrVGlh6nVdupJDgRizqgy2dubJCt2PIdw7VTnitSSqMcqmoqYHGFOkkxvcyUCqQDprccT0GkmXaEk6mHpB2p0ISFWFFY6dEWJXe5JWXSGmGtKCtcSnERDabMehoixISshwHAEShUTAS8GjkhQO6kJf1Gawd8Cgqky4n9skk0NSWhngIYwacxqTxmmUl3glXUMYPNd6FXa0OMSLLNrSphwd87qgcFhyPlVVWsud9zzO5MlT/qVg+dwAIw7UtGUVP7n+Ysp8JgN6hr6kRUOrg9/jMLVOY/KYAOHygBSHvfpujg27vOxKFTC9cRyzgFtIMLHCoSwiqIgubRmbQPlcptRGaevqYnvbIOXFg5SI4VlSEIYszwXJSvBFomGVwbRNUDyKQio5yvB4S/nKPpWUhxTyukFLWy+PvdLIAQeNwxxM0TBgSZv6sN/DQNamOu5nfIXK+HKwQmH++FaLnDucMTNCUFVoTVm80ZymI2kxtcpPsCokyeDRmJ+O/gIVEY10MsiGHT04WNKJVPTOhGmkLRhUqpDOFkkz6EkVCuFK4RAKo2MBXtpUYEylw+buvLwWYenfm3aZMHkf7r7zUUpLS//lYPlcASMOtmPHDu649hw6+/dIS41sAtxAlEVzAlSXQ9OAjaYpiJXh71/XebvJYlyxkJIa7Bj0sE8drG+xKfU5DOqw77wjyIuWfiHBzs48qY7d+NQ0laUeogFFkqtEqyKTdTAMWXgm4BMrHJVxNZWMrqwkJmgKrh9H89LameX373YwudrHvEoPb7fnyZs2RfEgfSJkamoNZVaGZE8fobjJqzt0PLafq+YH5AjS1F9g6Za0nJMIAlAkqkod+kDOwbJcZo8KMH9SMZv3Zuka0Pmg1UQIZoWJgeLRUO08brCKmJrHNQ20gBe/V5e2b47tZVKVSbQACdukC5uFi0/j2utuQxPDzOe0/UvnMH/vGkQP6ME7f8TS5Q/S1QM9uTIWTk5S8AgJRFhqk9M5m0LG4vFVsGBMjsGCRVb3URS02dhZwczSTppSPsonz6exuQ9vro+MGsJI92FmOlFRmTEmJPm8rckgGUMU0YWI0EU3DTyuzVFfPYGTj5jC7q4c0bIqwZyk0p/mobueQDF0qvw6H7QnGcw6hHyCVuolHPAwOaLR2Z1h2Mg8Wzt0dvaF2adeSBJNWvsEL9clFlCloH9IsyjCH4QTlZdvHlZKIm/jE5MVReGFTQVSlJIwNGqjJomEcLIUBs/Cct7LQE7lvOOqeHNLN29uyRHyejhtvJe64aXMPPMG9jvo6M8JJn8+zOcOmA8Pvem9N7j+movZ3mQQ8PTK1I0jZkRRLYV3d+RoT2t4NIWQlievC/K3Jt2+u5MaFYE8O/u8+MsnMkrZyYxajbXdpTT15HAKSeI+DwePq2XHYFA6YhfFqyj0NdNb0OnzBvEXhfEUlWL7olKhOabcJ12/E73dhLLd5BwNSzdp6R7qywj3pxF1tSS7Oji5roo1TW0U4kl0r0NDp4Jt6SSyNrruMrbWz8hyTZpFZgsO63bmZKBEZZGHMw8olqEasYDEC70Zi5ZcEUs2OETUFGPKhOeuQcH2se/4Yt7fZbF43xB9XWmWrRskXzSC04+dzw9v+iHewMfrN58Xcv5tgBEXmM2k+MWtN/LTu38vBWEV4QxTilSqIiqvtselEbFwK5hQ5WVSfYBEzmZzk05PypIUz7BfY0KZJUla/Rl4dY/K+OHFBAYSHH7UTIZNmcaGnX10DSqkUoN053XUcBG97e0YakBKVjTbYGKxg2PYNKWH3Kdc02JCsUKikMe0XZnOIrRYtmGy+OB6etN9NDQ20i/W945LRDhLieV0weH4eSVSK9WcNPD7PKz5IElXymZkqVfKVMVoI4R3guohbKy6kiaPvWNw0GgPnhAM9OtyUiu4znrG5IhxQbqzJr35EN+46mecdMLxnxc2/u5x/q2A+fCMXnzpFe6+7fuM0dpYtzfDnkGLnO2XwnMRJXfknKhcLeiWw/ZWXS53hU19POhhfKXKIdNL0C2Xd3bnmTS6CiNlofpU3ukVjgeGdMrcWajCyIrgSxvXMnDNHL6ouIEOjiih+qP4w1HKfVnp07LvaIWe3pwElT8QpKcvS8AnjKTBr3SxqiVNEJVExqI15aIbDvXlGodOjcnJdkdCl20R4V/z3Po8s2oUyTd+Z3cBn6rQbboYjiKt28XhZ4/SmDVCZBfodCQUmlM+NCtFecTmwMMX8+Mf3UJZeeW/FSyf+6T3f7pa2zJZ/+KjbP7Db9AzA7zdnKcl7aXgNRg3IkDM76E/Y7B2W55ESrhdw5Q6H5NHBMk6UBNUGV/ppSTsld3x7n6TpgE/y3fZaGqWvmxAuhXYRk7mKslaqwyb8KJ4vTIIQwAUx2JMhZ8xRSLcOyS9XhTNR1AR6kUBtAKxYB9Rn0FRzEd7T4Gn383IZe7EOo2x1R6KAj4qgip7RHKGq/DyZofpIxXKyzTe32NQFzJJiVVOMkBfzi/tSw6dYjNrmId3d1m83Qw6AQ7cdxo//t41zJ41898OlA9P4Asxwvzlr6HnMmz/4728++yD7OhI8EHKYlR9kGTGQMhvTN0hkbSZMX4mxYbQAnnoy1ryr1MEgKo2MgBiT4fJBy0mS7ZnMcTo5A6pDdNWMY7gE4uMBNuRo4EYRWzBLRZqgngc3XY4YGKBzjZdkq+rY0NqS5/iEI6EKKpIMMybpz8nlJge3tucpmVAZXSln2l14JpeKQkWpoMrtoljGcybrNLXV6Ava5MYsAj6FIojPrb1lMoC5zHDBdXSzyutASKVw7jx+stZeMSCLwxQvrCA+fDEcoM9LPvt7Tz85JMUl5p4NZXm7gKmgbQfO2zWfLr2riPkd2RZPSNu8vCA1B/3ZSx6UwrLdxWTzfTh2OmhEUURAvYyLDUMXh+qbTAslJQT0b35EnyOyemLp1EZsHl+xVYaBhWpexbC+1FxLz4vxOI+SsszDPT2yXheUQxM9ln09Lv4/QFOnq0xjSzVnQAABApJREFUqNs09ZtEAmK0U2TuQU21l76Bgjw3YWHb3GXjCRSRLITk6DY8pjBj1iyO+coZHH/UIX/XX+6LgJ4v3Ajz1z9Kf38/r7zwOJtXPsG6hhY27XAlV/WSRbNY8d4auvoMJo/w0tEjHJfEctWVzUXhIdOb9chek/DOcoRgX1jOixBIRZghq2iKwahIPxlbk0aHPzs0xoounbSTZkdLBW1Zi4JpMq7EpayqiMFUXjTfObguy6ZUiu4BHcd0aem2SSVdykuL+M259dz0+B62tBn4wgGCHp3akiB1VY7USuVtRVqZCLXi8MqQTDGZf/C+LPrSORy64LBPTc7+vMD0hQfMhz+EyCbYtGkjq998m46m3dTETFZv2ElPSmFXUkNzDfx+DbdvCz19SWEgJpeuooBmIySzAZkdJJIONK+fgHTgF4I6EUKq4fUF+OZ+HuqjNpt7bN7eFaMhkZdFs7lVFk64nIaeQVTXYsFkUaLX6UsLg2QRUuXg0VWqKmLsM1XjoT/2yJFO8H9FOEAkGmRitU17QoSgKtJA2bZDnPet0zn2+LOoHz7m87rf//Rx/tcA5i+vtLd/gN6uJvbs2cuzK7exyzeJzr07ZY3daHmPzO6VRAIu+T+5LjmKh7xSjCX6BTLkwoPi8VASjJLWRRC7QdSnMmc4nDTXR0OfydK3/aR1g2jYR42WIx+I0iUScIX6sL4g09V6kyZBhHuWhmXZMr02lbfZ02PTmQ3g6Bk5mqleH4prUFXu58CDDub4Yxax8NgT/yn2/j995z/lDv5XAuYvr9XO9ZDu2s5FD2wnrHdz+KgUdibJA8tXsqO1RwaJLpoWpTvp4dVdYiYjongs+gsBYtFiMrkUfsWiIgQz6oUYzGRbh8PsQJyNBZus7aHerxMuKae9O0O3bVMfyxKLOfSkhRrRS15IY0W/rNuUtveikagLfZ3rEC8p5fgTv8qRhy3g8AUHEY1EPuWt+mJ87X89YP7yZ8xn03iyOzF63uGWu1/igeVvUR13mTsmTH/KpDup0NrnMK3c4oO+OClDCL8cKkK2XNFMGamjiZEnEUTQN1dmPQQdg4DXlrmMibRCwanlpv36Wd+Zo81wKS/ysqPbYFuHIZuImi/O9BkzmTVjJgcdeCDz5x8kNVb/V7b/U4D565ui6zpdrdvpbd7CyrfWs3LdVjq7elhQ58gaz6xIhvc7HTKaLlsT1SU+5nh9pNIuK3J+UskcQQqU1wtffodUxkuZG6AmmKF+VDEjx9bhiVSjB8ZQWjuF6dNnUTus/v8KNr64ld7P+xcWQeLZRC9Wupf+3i62NXcQsjMU2Q69WYsGEYIuQjDiHrKuSp/rpaSsguKSGmqrqqmpqiAS+//be33e1/V5HO//AWeTJBz5Xj/SAAAAAElFTkSuQmCC"/>
          <p:cNvSpPr>
            <a:spLocks noChangeAspect="1" noChangeArrowheads="1"/>
          </p:cNvSpPr>
          <p:nvPr/>
        </p:nvSpPr>
        <p:spPr bwMode="auto">
          <a:xfrm>
            <a:off x="155575" y="-144463"/>
            <a:ext cx="2761530" cy="2761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a:extLst>
              <a:ext uri="{FF2B5EF4-FFF2-40B4-BE49-F238E27FC236}">
                <a16:creationId xmlns:a16="http://schemas.microsoft.com/office/drawing/2014/main" id="{3781819B-1B64-0D47-BB53-0D0AFEF28ABE}"/>
              </a:ext>
            </a:extLst>
          </p:cNvPr>
          <p:cNvPicPr>
            <a:picLocks noGrp="1" noChangeAspect="1"/>
          </p:cNvPicPr>
          <p:nvPr>
            <p:ph idx="1"/>
          </p:nvPr>
        </p:nvPicPr>
        <p:blipFill>
          <a:blip r:embed="rId3"/>
          <a:stretch>
            <a:fillRect/>
          </a:stretch>
        </p:blipFill>
        <p:spPr>
          <a:xfrm>
            <a:off x="1438274" y="1407372"/>
            <a:ext cx="9315450" cy="3800475"/>
          </a:xfrm>
          <a:prstGeom prst="rect">
            <a:avLst/>
          </a:prstGeom>
        </p:spPr>
      </p:pic>
    </p:spTree>
    <p:extLst>
      <p:ext uri="{BB962C8B-B14F-4D97-AF65-F5344CB8AC3E}">
        <p14:creationId xmlns:p14="http://schemas.microsoft.com/office/powerpoint/2010/main" val="250285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09F2-5F10-4C05-808F-513DA482690D}"/>
              </a:ext>
            </a:extLst>
          </p:cNvPr>
          <p:cNvSpPr>
            <a:spLocks noGrp="1"/>
          </p:cNvSpPr>
          <p:nvPr>
            <p:ph type="title"/>
          </p:nvPr>
        </p:nvSpPr>
        <p:spPr>
          <a:xfrm>
            <a:off x="819728" y="300473"/>
            <a:ext cx="10515600" cy="1325563"/>
          </a:xfrm>
        </p:spPr>
        <p:txBody>
          <a:bodyPr>
            <a:normAutofit/>
          </a:bodyPr>
          <a:lstStyle/>
          <a:p>
            <a:r>
              <a:rPr lang="en-US" sz="4000" dirty="0">
                <a:latin typeface="Garamond" panose="02020404030301010803" pitchFamily="18" charset="0"/>
              </a:rPr>
              <a:t>Aims &amp; UNC Cooperative Registration Agreement </a:t>
            </a:r>
          </a:p>
        </p:txBody>
      </p:sp>
      <p:sp>
        <p:nvSpPr>
          <p:cNvPr id="3" name="Content Placeholder 2">
            <a:extLst>
              <a:ext uri="{FF2B5EF4-FFF2-40B4-BE49-F238E27FC236}">
                <a16:creationId xmlns:a16="http://schemas.microsoft.com/office/drawing/2014/main" id="{DF8A02CB-F911-4F62-97EB-78F0F6EE6263}"/>
              </a:ext>
            </a:extLst>
          </p:cNvPr>
          <p:cNvSpPr>
            <a:spLocks noGrp="1"/>
          </p:cNvSpPr>
          <p:nvPr>
            <p:ph idx="1"/>
          </p:nvPr>
        </p:nvSpPr>
        <p:spPr>
          <a:xfrm>
            <a:off x="624674" y="1563849"/>
            <a:ext cx="5344486" cy="4351338"/>
          </a:xfrm>
        </p:spPr>
        <p:txBody>
          <a:bodyPr>
            <a:normAutofit fontScale="62500" lnSpcReduction="20000"/>
          </a:bodyPr>
          <a:lstStyle/>
          <a:p>
            <a:r>
              <a:rPr lang="en-US" dirty="0">
                <a:latin typeface="Garamond" panose="02020404030301010803" pitchFamily="18" charset="0"/>
              </a:rPr>
              <a:t>Students at Aims or UNC may enroll in 1 course (max 5 credits) at the other institution, if it is not being offered at their home institution that term.  </a:t>
            </a:r>
          </a:p>
          <a:p>
            <a:r>
              <a:rPr lang="en-US" dirty="0">
                <a:latin typeface="Garamond" panose="02020404030301010803" pitchFamily="18" charset="0"/>
              </a:rPr>
              <a:t>Students enrolled in 12 credits of coursework at their home institution can take the class at the other institution with no additional tuition charges </a:t>
            </a:r>
          </a:p>
          <a:p>
            <a:r>
              <a:rPr lang="en-US" dirty="0">
                <a:latin typeface="Garamond" panose="02020404030301010803" pitchFamily="18" charset="0"/>
              </a:rPr>
              <a:t>Often referred to as a “free class”. Students do pay lab and special course fees, plus textbooks. </a:t>
            </a:r>
          </a:p>
          <a:p>
            <a:r>
              <a:rPr lang="en-US" dirty="0">
                <a:latin typeface="Garamond" panose="02020404030301010803" pitchFamily="18" charset="0"/>
              </a:rPr>
              <a:t>Example: </a:t>
            </a:r>
          </a:p>
          <a:p>
            <a:pPr lvl="1"/>
            <a:r>
              <a:rPr lang="en-US" dirty="0">
                <a:latin typeface="Garamond" panose="02020404030301010803" pitchFamily="18" charset="0"/>
              </a:rPr>
              <a:t>PSY 332 (Death and Dying) not offered every semester at UNC. Students can take the equivalent (PSY 2222 at Aims) in Fall or Spring </a:t>
            </a:r>
          </a:p>
          <a:p>
            <a:pPr lvl="1"/>
            <a:r>
              <a:rPr lang="en-US" dirty="0">
                <a:latin typeface="Garamond" panose="02020404030301010803" pitchFamily="18" charset="0"/>
              </a:rPr>
              <a:t>CHEM 331/331L (Aims Equivalent CHE 2111) and 332/332L (CHE 2112) not currently offered at Aims, could be taken at UNC via the agreement. </a:t>
            </a:r>
          </a:p>
          <a:p>
            <a:r>
              <a:rPr lang="en-US" dirty="0">
                <a:latin typeface="Garamond" panose="02020404030301010803" pitchFamily="18" charset="0"/>
              </a:rPr>
              <a:t>Websites for more info: </a:t>
            </a:r>
          </a:p>
          <a:p>
            <a:pPr lvl="1"/>
            <a:r>
              <a:rPr lang="en-US" dirty="0">
                <a:latin typeface="Garamond" panose="02020404030301010803" pitchFamily="18" charset="0"/>
                <a:hlinkClick r:id="rId2"/>
              </a:rPr>
              <a:t>https://www.unco.edu/registrar/registration/aims.aspx</a:t>
            </a:r>
            <a:endParaRPr lang="en-US" dirty="0">
              <a:latin typeface="Garamond" panose="02020404030301010803" pitchFamily="18" charset="0"/>
            </a:endParaRPr>
          </a:p>
          <a:p>
            <a:pPr lvl="1"/>
            <a:r>
              <a:rPr lang="en-US" dirty="0">
                <a:latin typeface="Garamond" panose="02020404030301010803" pitchFamily="18" charset="0"/>
                <a:hlinkClick r:id="rId3"/>
              </a:rPr>
              <a:t>https://www.aims.edu/departments/cashiers-office/coop-registration</a:t>
            </a:r>
            <a:r>
              <a:rPr lang="en-US" dirty="0">
                <a:latin typeface="Garamond" panose="02020404030301010803" pitchFamily="18" charset="0"/>
              </a:rPr>
              <a:t> </a:t>
            </a:r>
          </a:p>
        </p:txBody>
      </p:sp>
      <p:pic>
        <p:nvPicPr>
          <p:cNvPr id="4" name="Picture 3">
            <a:extLst>
              <a:ext uri="{FF2B5EF4-FFF2-40B4-BE49-F238E27FC236}">
                <a16:creationId xmlns:a16="http://schemas.microsoft.com/office/drawing/2014/main" id="{C75B87E8-5699-4DCE-9461-7D2AD324097E}"/>
              </a:ext>
            </a:extLst>
          </p:cNvPr>
          <p:cNvPicPr>
            <a:picLocks noChangeAspect="1"/>
          </p:cNvPicPr>
          <p:nvPr/>
        </p:nvPicPr>
        <p:blipFill>
          <a:blip r:embed="rId4"/>
          <a:stretch>
            <a:fillRect/>
          </a:stretch>
        </p:blipFill>
        <p:spPr>
          <a:xfrm>
            <a:off x="5447862" y="6105644"/>
            <a:ext cx="1296275" cy="529542"/>
          </a:xfrm>
          <a:prstGeom prst="rect">
            <a:avLst/>
          </a:prstGeom>
        </p:spPr>
      </p:pic>
      <p:cxnSp>
        <p:nvCxnSpPr>
          <p:cNvPr id="5" name="Straight Connector 4">
            <a:extLst>
              <a:ext uri="{FF2B5EF4-FFF2-40B4-BE49-F238E27FC236}">
                <a16:creationId xmlns:a16="http://schemas.microsoft.com/office/drawing/2014/main" id="{7C57C828-5F49-43B9-BE2B-7031C7CC3F88}"/>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B60413C-F6B3-4189-8588-F4A63989D198}"/>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6F7759BB-65BD-4CDE-860F-596CD65FE82D}"/>
              </a:ext>
            </a:extLst>
          </p:cNvPr>
          <p:cNvPicPr>
            <a:picLocks noChangeAspect="1"/>
          </p:cNvPicPr>
          <p:nvPr/>
        </p:nvPicPr>
        <p:blipFill>
          <a:blip r:embed="rId5"/>
          <a:stretch>
            <a:fillRect/>
          </a:stretch>
        </p:blipFill>
        <p:spPr>
          <a:xfrm>
            <a:off x="7155809" y="1513515"/>
            <a:ext cx="4374573" cy="4874890"/>
          </a:xfrm>
          <a:prstGeom prst="rect">
            <a:avLst/>
          </a:prstGeom>
        </p:spPr>
      </p:pic>
    </p:spTree>
    <p:extLst>
      <p:ext uri="{BB962C8B-B14F-4D97-AF65-F5344CB8AC3E}">
        <p14:creationId xmlns:p14="http://schemas.microsoft.com/office/powerpoint/2010/main" val="128127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D217-39E1-4988-8342-CA8529A7F0E0}"/>
              </a:ext>
            </a:extLst>
          </p:cNvPr>
          <p:cNvSpPr>
            <a:spLocks noGrp="1"/>
          </p:cNvSpPr>
          <p:nvPr>
            <p:ph type="title"/>
          </p:nvPr>
        </p:nvSpPr>
        <p:spPr/>
        <p:txBody>
          <a:bodyPr/>
          <a:lstStyle/>
          <a:p>
            <a:r>
              <a:rPr lang="en-US" dirty="0">
                <a:latin typeface="Garamond" panose="02020404030301010803" pitchFamily="18" charset="0"/>
              </a:rPr>
              <a:t>How would you like to collaborate?</a:t>
            </a:r>
          </a:p>
        </p:txBody>
      </p:sp>
      <p:pic>
        <p:nvPicPr>
          <p:cNvPr id="8" name="Content Placeholder 7">
            <a:extLst>
              <a:ext uri="{FF2B5EF4-FFF2-40B4-BE49-F238E27FC236}">
                <a16:creationId xmlns:a16="http://schemas.microsoft.com/office/drawing/2014/main" id="{CF3DCFB7-E4F5-4A0A-83C3-1906433147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38" y="1557302"/>
            <a:ext cx="2340864" cy="2340864"/>
          </a:xfrm>
        </p:spPr>
      </p:pic>
      <p:pic>
        <p:nvPicPr>
          <p:cNvPr id="4" name="Picture 3">
            <a:extLst>
              <a:ext uri="{FF2B5EF4-FFF2-40B4-BE49-F238E27FC236}">
                <a16:creationId xmlns:a16="http://schemas.microsoft.com/office/drawing/2014/main" id="{A8EE334C-3293-4E97-9D87-445D27C8C94B}"/>
              </a:ext>
            </a:extLst>
          </p:cNvPr>
          <p:cNvPicPr>
            <a:picLocks noChangeAspect="1"/>
          </p:cNvPicPr>
          <p:nvPr/>
        </p:nvPicPr>
        <p:blipFill>
          <a:blip r:embed="rId3"/>
          <a:stretch>
            <a:fillRect/>
          </a:stretch>
        </p:blipFill>
        <p:spPr>
          <a:xfrm>
            <a:off x="5447862" y="6105644"/>
            <a:ext cx="1296275" cy="529542"/>
          </a:xfrm>
          <a:prstGeom prst="rect">
            <a:avLst/>
          </a:prstGeom>
        </p:spPr>
      </p:pic>
      <p:cxnSp>
        <p:nvCxnSpPr>
          <p:cNvPr id="5" name="Straight Connector 4">
            <a:extLst>
              <a:ext uri="{FF2B5EF4-FFF2-40B4-BE49-F238E27FC236}">
                <a16:creationId xmlns:a16="http://schemas.microsoft.com/office/drawing/2014/main" id="{5E3CDCDB-526E-4A58-9F0D-DBEDFEC42515}"/>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66E507C-0EBA-42CA-AE90-178A3DE21C18}"/>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pic>
        <p:nvPicPr>
          <p:cNvPr id="4098" name="Picture 2" descr="Aims Community College on Twitter: &quot;Thank you for joining us for the # Aims2UNC Kickoff event this morning! Aims2UNC will simplify the transition  between @aimscc and @UNC_Colorado , UNC so you can focus">
            <a:extLst>
              <a:ext uri="{FF2B5EF4-FFF2-40B4-BE49-F238E27FC236}">
                <a16:creationId xmlns:a16="http://schemas.microsoft.com/office/drawing/2014/main" id="{AAF743F6-34AD-4EDD-917D-30CAD098D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43" y="3874951"/>
            <a:ext cx="1914525" cy="2390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4FE7E7-2938-4EC1-8E04-CC9AA7D572B9}"/>
              </a:ext>
            </a:extLst>
          </p:cNvPr>
          <p:cNvSpPr txBox="1"/>
          <p:nvPr/>
        </p:nvSpPr>
        <p:spPr>
          <a:xfrm>
            <a:off x="3615655" y="1557302"/>
            <a:ext cx="6333688"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More co-advising opportunities?</a:t>
            </a:r>
          </a:p>
          <a:p>
            <a:pPr marL="285750" indent="-285750">
              <a:buFont typeface="Arial" panose="020B0604020202020204" pitchFamily="34" charset="0"/>
              <a:buChar char="•"/>
            </a:pPr>
            <a:r>
              <a:rPr lang="en-US" dirty="0">
                <a:latin typeface="Garamond" panose="02020404030301010803" pitchFamily="18" charset="0"/>
              </a:rPr>
              <a:t>Collaboration with UNC Admissions? </a:t>
            </a:r>
          </a:p>
          <a:p>
            <a:pPr marL="285750" indent="-285750">
              <a:buFont typeface="Arial" panose="020B0604020202020204" pitchFamily="34" charset="0"/>
              <a:buChar char="•"/>
            </a:pPr>
            <a:r>
              <a:rPr lang="en-US" dirty="0">
                <a:latin typeface="Garamond" panose="02020404030301010803" pitchFamily="18" charset="0"/>
              </a:rPr>
              <a:t>Regular program updates?</a:t>
            </a:r>
          </a:p>
          <a:p>
            <a:pPr marL="285750" indent="-285750">
              <a:buFont typeface="Arial" panose="020B0604020202020204" pitchFamily="34" charset="0"/>
              <a:buChar char="•"/>
            </a:pPr>
            <a:r>
              <a:rPr lang="en-US" dirty="0">
                <a:latin typeface="Garamond" panose="02020404030301010803" pitchFamily="18" charset="0"/>
              </a:rPr>
              <a:t>How to connect with non Aims2UNC students (general degree-seeking, high school concurrent students)</a:t>
            </a:r>
          </a:p>
          <a:p>
            <a:pPr marL="285750" indent="-285750">
              <a:buFont typeface="Arial" panose="020B0604020202020204" pitchFamily="34" charset="0"/>
              <a:buChar char="•"/>
            </a:pPr>
            <a:r>
              <a:rPr lang="en-US" dirty="0">
                <a:latin typeface="Garamond" panose="02020404030301010803" pitchFamily="18" charset="0"/>
              </a:rPr>
              <a:t>Students taking coursework at Aims</a:t>
            </a:r>
          </a:p>
          <a:p>
            <a:pPr marL="285750" indent="-285750">
              <a:buFont typeface="Arial" panose="020B0604020202020204" pitchFamily="34" charset="0"/>
              <a:buChar char="•"/>
            </a:pPr>
            <a:r>
              <a:rPr lang="en-US" dirty="0">
                <a:latin typeface="Garamond" panose="02020404030301010803" pitchFamily="18" charset="0"/>
              </a:rPr>
              <a:t>?</a:t>
            </a:r>
          </a:p>
        </p:txBody>
      </p:sp>
    </p:spTree>
    <p:extLst>
      <p:ext uri="{BB962C8B-B14F-4D97-AF65-F5344CB8AC3E}">
        <p14:creationId xmlns:p14="http://schemas.microsoft.com/office/powerpoint/2010/main" val="82989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D4B6-5F87-43B4-95E0-800A54277D3F}"/>
              </a:ext>
            </a:extLst>
          </p:cNvPr>
          <p:cNvSpPr>
            <a:spLocks noGrp="1"/>
          </p:cNvSpPr>
          <p:nvPr>
            <p:ph type="title"/>
          </p:nvPr>
        </p:nvSpPr>
        <p:spPr/>
        <p:txBody>
          <a:bodyPr/>
          <a:lstStyle/>
          <a:p>
            <a:pPr algn="ctr"/>
            <a:r>
              <a:rPr lang="en-US" dirty="0">
                <a:latin typeface="Garamond" panose="02020404030301010803" pitchFamily="18" charset="0"/>
              </a:rPr>
              <a:t>Questions? Contact us! </a:t>
            </a:r>
          </a:p>
        </p:txBody>
      </p:sp>
      <p:pic>
        <p:nvPicPr>
          <p:cNvPr id="4" name="Content Placeholder 3">
            <a:extLst>
              <a:ext uri="{FF2B5EF4-FFF2-40B4-BE49-F238E27FC236}">
                <a16:creationId xmlns:a16="http://schemas.microsoft.com/office/drawing/2014/main" id="{ED0EAE49-0F08-41C9-9498-86246067A1F4}"/>
              </a:ext>
            </a:extLst>
          </p:cNvPr>
          <p:cNvPicPr>
            <a:picLocks noGrp="1" noChangeAspect="1"/>
          </p:cNvPicPr>
          <p:nvPr>
            <p:ph idx="1"/>
          </p:nvPr>
        </p:nvPicPr>
        <p:blipFill>
          <a:blip r:embed="rId2"/>
          <a:stretch>
            <a:fillRect/>
          </a:stretch>
        </p:blipFill>
        <p:spPr>
          <a:xfrm>
            <a:off x="326122" y="1525291"/>
            <a:ext cx="7848600" cy="2314575"/>
          </a:xfrm>
          <a:prstGeom prst="rect">
            <a:avLst/>
          </a:prstGeom>
        </p:spPr>
      </p:pic>
      <p:sp>
        <p:nvSpPr>
          <p:cNvPr id="5" name="TextBox 4">
            <a:extLst>
              <a:ext uri="{FF2B5EF4-FFF2-40B4-BE49-F238E27FC236}">
                <a16:creationId xmlns:a16="http://schemas.microsoft.com/office/drawing/2014/main" id="{E5CE0D84-9618-4A19-A1F5-A52D852F1439}"/>
              </a:ext>
            </a:extLst>
          </p:cNvPr>
          <p:cNvSpPr txBox="1"/>
          <p:nvPr/>
        </p:nvSpPr>
        <p:spPr>
          <a:xfrm>
            <a:off x="584345" y="3839866"/>
            <a:ext cx="1838036" cy="461665"/>
          </a:xfrm>
          <a:prstGeom prst="rect">
            <a:avLst/>
          </a:prstGeom>
          <a:noFill/>
        </p:spPr>
        <p:txBody>
          <a:bodyPr wrap="square" rtlCol="0">
            <a:spAutoFit/>
          </a:bodyPr>
          <a:lstStyle/>
          <a:p>
            <a:pPr algn="ctr"/>
            <a:r>
              <a:rPr lang="en-US" sz="1200" dirty="0">
                <a:latin typeface="Garamond" panose="02020404030301010803" pitchFamily="18" charset="0"/>
                <a:hlinkClick r:id="rId3"/>
              </a:rPr>
              <a:t>Steve.Mitchell@aims.edu</a:t>
            </a:r>
            <a:endParaRPr lang="en-US" sz="1200" dirty="0">
              <a:latin typeface="Garamond" panose="02020404030301010803" pitchFamily="18" charset="0"/>
            </a:endParaRPr>
          </a:p>
          <a:p>
            <a:pPr algn="ctr"/>
            <a:r>
              <a:rPr lang="en-US" sz="1200" dirty="0">
                <a:latin typeface="Garamond" panose="02020404030301010803" pitchFamily="18" charset="0"/>
              </a:rPr>
              <a:t>970-339-6557 </a:t>
            </a:r>
          </a:p>
        </p:txBody>
      </p:sp>
      <p:sp>
        <p:nvSpPr>
          <p:cNvPr id="6" name="TextBox 5">
            <a:extLst>
              <a:ext uri="{FF2B5EF4-FFF2-40B4-BE49-F238E27FC236}">
                <a16:creationId xmlns:a16="http://schemas.microsoft.com/office/drawing/2014/main" id="{2719819C-5C4D-4444-B267-F127848CDB42}"/>
              </a:ext>
            </a:extLst>
          </p:cNvPr>
          <p:cNvSpPr txBox="1"/>
          <p:nvPr/>
        </p:nvSpPr>
        <p:spPr>
          <a:xfrm>
            <a:off x="3355253" y="3839866"/>
            <a:ext cx="1985819" cy="461665"/>
          </a:xfrm>
          <a:prstGeom prst="rect">
            <a:avLst/>
          </a:prstGeom>
          <a:noFill/>
        </p:spPr>
        <p:txBody>
          <a:bodyPr wrap="square" rtlCol="0">
            <a:spAutoFit/>
          </a:bodyPr>
          <a:lstStyle/>
          <a:p>
            <a:pPr algn="ctr"/>
            <a:r>
              <a:rPr lang="en-US" sz="1200" dirty="0">
                <a:latin typeface="Garamond" panose="02020404030301010803" pitchFamily="18" charset="0"/>
                <a:hlinkClick r:id="rId4"/>
              </a:rPr>
              <a:t>Jackie.Chabot@aims.edu</a:t>
            </a:r>
            <a:endParaRPr lang="en-US" sz="1200" dirty="0">
              <a:latin typeface="Garamond" panose="02020404030301010803" pitchFamily="18" charset="0"/>
            </a:endParaRPr>
          </a:p>
          <a:p>
            <a:pPr algn="ctr"/>
            <a:r>
              <a:rPr lang="en-US" sz="1200" dirty="0">
                <a:latin typeface="Garamond" panose="02020404030301010803" pitchFamily="18" charset="0"/>
              </a:rPr>
              <a:t>970-339-6531 </a:t>
            </a:r>
          </a:p>
        </p:txBody>
      </p:sp>
      <p:sp>
        <p:nvSpPr>
          <p:cNvPr id="7" name="TextBox 6">
            <a:extLst>
              <a:ext uri="{FF2B5EF4-FFF2-40B4-BE49-F238E27FC236}">
                <a16:creationId xmlns:a16="http://schemas.microsoft.com/office/drawing/2014/main" id="{B30BB90B-EF96-4258-BC78-AC300A5DC66F}"/>
              </a:ext>
            </a:extLst>
          </p:cNvPr>
          <p:cNvSpPr txBox="1"/>
          <p:nvPr/>
        </p:nvSpPr>
        <p:spPr>
          <a:xfrm>
            <a:off x="6366887" y="3839866"/>
            <a:ext cx="1717963" cy="461665"/>
          </a:xfrm>
          <a:prstGeom prst="rect">
            <a:avLst/>
          </a:prstGeom>
          <a:noFill/>
        </p:spPr>
        <p:txBody>
          <a:bodyPr wrap="square" rtlCol="0">
            <a:spAutoFit/>
          </a:bodyPr>
          <a:lstStyle/>
          <a:p>
            <a:pPr algn="ctr"/>
            <a:r>
              <a:rPr lang="en-US" sz="1200" dirty="0">
                <a:latin typeface="Garamond" panose="02020404030301010803" pitchFamily="18" charset="0"/>
                <a:hlinkClick r:id="rId5"/>
              </a:rPr>
              <a:t>Jacob.Sutton@unco.edu</a:t>
            </a:r>
            <a:r>
              <a:rPr lang="en-US" sz="1200" dirty="0">
                <a:latin typeface="Garamond" panose="02020404030301010803" pitchFamily="18" charset="0"/>
              </a:rPr>
              <a:t> </a:t>
            </a:r>
          </a:p>
          <a:p>
            <a:pPr algn="ctr"/>
            <a:r>
              <a:rPr lang="en-US" sz="1200" dirty="0">
                <a:latin typeface="Garamond" panose="02020404030301010803" pitchFamily="18" charset="0"/>
              </a:rPr>
              <a:t>970-829-5097</a:t>
            </a:r>
          </a:p>
        </p:txBody>
      </p:sp>
      <p:sp>
        <p:nvSpPr>
          <p:cNvPr id="8" name="TextBox 7">
            <a:extLst>
              <a:ext uri="{FF2B5EF4-FFF2-40B4-BE49-F238E27FC236}">
                <a16:creationId xmlns:a16="http://schemas.microsoft.com/office/drawing/2014/main" id="{8757DA7A-A060-434D-81C1-7C01A69D655E}"/>
              </a:ext>
            </a:extLst>
          </p:cNvPr>
          <p:cNvSpPr txBox="1"/>
          <p:nvPr/>
        </p:nvSpPr>
        <p:spPr>
          <a:xfrm>
            <a:off x="608420" y="4649643"/>
            <a:ext cx="7848600" cy="923330"/>
          </a:xfrm>
          <a:prstGeom prst="rect">
            <a:avLst/>
          </a:prstGeom>
          <a:noFill/>
        </p:spPr>
        <p:txBody>
          <a:bodyPr wrap="square" rtlCol="0">
            <a:spAutoFit/>
          </a:bodyPr>
          <a:lstStyle/>
          <a:p>
            <a:r>
              <a:rPr lang="en-US" dirty="0">
                <a:latin typeface="Garamond" panose="02020404030301010803" pitchFamily="18" charset="0"/>
              </a:rPr>
              <a:t>General Program Inquiries: </a:t>
            </a:r>
          </a:p>
          <a:p>
            <a:r>
              <a:rPr lang="en-US" dirty="0">
                <a:latin typeface="Garamond" panose="02020404030301010803" pitchFamily="18" charset="0"/>
                <a:hlinkClick r:id="" action="ppaction://noaction"/>
              </a:rPr>
              <a:t>https://www.unco.edu/aims2unc/ </a:t>
            </a:r>
          </a:p>
          <a:p>
            <a:r>
              <a:rPr lang="en-US" dirty="0">
                <a:latin typeface="Garamond" panose="02020404030301010803" pitchFamily="18" charset="0"/>
                <a:hlinkClick r:id="" action="ppaction://noaction"/>
              </a:rPr>
              <a:t>aims2unc@aims.edu</a:t>
            </a:r>
            <a:r>
              <a:rPr lang="en-US" dirty="0">
                <a:latin typeface="Garamond" panose="02020404030301010803" pitchFamily="18" charset="0"/>
              </a:rPr>
              <a:t> </a:t>
            </a:r>
          </a:p>
        </p:txBody>
      </p:sp>
      <p:pic>
        <p:nvPicPr>
          <p:cNvPr id="9" name="Picture 8">
            <a:extLst>
              <a:ext uri="{FF2B5EF4-FFF2-40B4-BE49-F238E27FC236}">
                <a16:creationId xmlns:a16="http://schemas.microsoft.com/office/drawing/2014/main" id="{33DCEE49-2D6D-4538-B695-46A0DBE7AAC9}"/>
              </a:ext>
            </a:extLst>
          </p:cNvPr>
          <p:cNvPicPr>
            <a:picLocks noChangeAspect="1"/>
          </p:cNvPicPr>
          <p:nvPr/>
        </p:nvPicPr>
        <p:blipFill>
          <a:blip r:embed="rId6"/>
          <a:stretch>
            <a:fillRect/>
          </a:stretch>
        </p:blipFill>
        <p:spPr>
          <a:xfrm>
            <a:off x="5447862" y="6105644"/>
            <a:ext cx="1296275" cy="529542"/>
          </a:xfrm>
          <a:prstGeom prst="rect">
            <a:avLst/>
          </a:prstGeom>
        </p:spPr>
      </p:pic>
      <p:cxnSp>
        <p:nvCxnSpPr>
          <p:cNvPr id="10" name="Straight Connector 9">
            <a:extLst>
              <a:ext uri="{FF2B5EF4-FFF2-40B4-BE49-F238E27FC236}">
                <a16:creationId xmlns:a16="http://schemas.microsoft.com/office/drawing/2014/main" id="{573DF02B-F4FC-4F3F-A529-E3850591F95F}"/>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BC32DFB-1927-4BD0-B566-0550B1F6EA92}"/>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165BF92-6472-4A61-B4B5-1EF4990A3C61}"/>
              </a:ext>
            </a:extLst>
          </p:cNvPr>
          <p:cNvSpPr txBox="1"/>
          <p:nvPr/>
        </p:nvSpPr>
        <p:spPr>
          <a:xfrm>
            <a:off x="8867163" y="3778484"/>
            <a:ext cx="2416030" cy="461665"/>
          </a:xfrm>
          <a:prstGeom prst="rect">
            <a:avLst/>
          </a:prstGeom>
          <a:noFill/>
        </p:spPr>
        <p:txBody>
          <a:bodyPr wrap="square" rtlCol="0">
            <a:spAutoFit/>
          </a:bodyPr>
          <a:lstStyle/>
          <a:p>
            <a:r>
              <a:rPr lang="en-US" sz="1200" dirty="0">
                <a:latin typeface="Garamond" panose="02020404030301010803" pitchFamily="18" charset="0"/>
              </a:rPr>
              <a:t>TBD: Future Aims2UNC Student Success Coach</a:t>
            </a:r>
          </a:p>
        </p:txBody>
      </p:sp>
      <p:pic>
        <p:nvPicPr>
          <p:cNvPr id="1026" name="Picture 2" descr="University of Northern Colorado, UNC - Mascot pals Klawz and Arty. |  Facebook">
            <a:extLst>
              <a:ext uri="{FF2B5EF4-FFF2-40B4-BE49-F238E27FC236}">
                <a16:creationId xmlns:a16="http://schemas.microsoft.com/office/drawing/2014/main" id="{66460E52-2799-4F8C-A81C-5DA38D1B88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5429" y="173948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2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81819B-1B64-0D47-BB53-0D0AFEF28ABE}"/>
              </a:ext>
            </a:extLst>
          </p:cNvPr>
          <p:cNvPicPr>
            <a:picLocks noChangeAspect="1"/>
          </p:cNvPicPr>
          <p:nvPr/>
        </p:nvPicPr>
        <p:blipFill>
          <a:blip r:embed="rId3"/>
          <a:stretch>
            <a:fillRect/>
          </a:stretch>
        </p:blipFill>
        <p:spPr>
          <a:xfrm>
            <a:off x="5447862" y="6105644"/>
            <a:ext cx="1296275" cy="529542"/>
          </a:xfrm>
          <a:prstGeom prst="rect">
            <a:avLst/>
          </a:prstGeom>
        </p:spPr>
      </p:pic>
      <p:cxnSp>
        <p:nvCxnSpPr>
          <p:cNvPr id="9" name="Straight Connector 8">
            <a:extLst>
              <a:ext uri="{FF2B5EF4-FFF2-40B4-BE49-F238E27FC236}">
                <a16:creationId xmlns:a16="http://schemas.microsoft.com/office/drawing/2014/main" id="{B127209A-9B25-F943-A4EF-F3D78A8F03AB}"/>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A34B67-6119-EF43-95A3-91E2FBCB0B7F}"/>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
        <p:nvSpPr>
          <p:cNvPr id="3" name="Title 2"/>
          <p:cNvSpPr>
            <a:spLocks noGrp="1"/>
          </p:cNvSpPr>
          <p:nvPr>
            <p:ph type="title"/>
          </p:nvPr>
        </p:nvSpPr>
        <p:spPr/>
        <p:txBody>
          <a:bodyPr/>
          <a:lstStyle/>
          <a:p>
            <a:pPr algn="ctr"/>
            <a:r>
              <a:rPr lang="en-US" b="1" dirty="0">
                <a:latin typeface="Garamond" panose="02020404030301010803" pitchFamily="18" charset="0"/>
              </a:rPr>
              <a:t>Aims2UNC Staff</a:t>
            </a:r>
          </a:p>
        </p:txBody>
      </p:sp>
      <p:sp>
        <p:nvSpPr>
          <p:cNvPr id="4" name="Content Placeholder 3"/>
          <p:cNvSpPr>
            <a:spLocks noGrp="1"/>
          </p:cNvSpPr>
          <p:nvPr>
            <p:ph idx="1"/>
          </p:nvPr>
        </p:nvSpPr>
        <p:spPr>
          <a:xfrm>
            <a:off x="859225" y="1936629"/>
            <a:ext cx="10515600" cy="4351338"/>
          </a:xfrm>
        </p:spPr>
        <p:txBody>
          <a:bodyPr/>
          <a:lstStyle/>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7" name="Content Placeholder 2"/>
          <p:cNvSpPr txBox="1">
            <a:spLocks/>
          </p:cNvSpPr>
          <p:nvPr/>
        </p:nvSpPr>
        <p:spPr>
          <a:xfrm>
            <a:off x="953296" y="4304799"/>
            <a:ext cx="2313432" cy="657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1">
                    <a:lumMod val="75000"/>
                  </a:schemeClr>
                </a:solidFill>
                <a:latin typeface="Garamond" panose="02020404030301010803" pitchFamily="18" charset="0"/>
              </a:rPr>
              <a:t>Steve Mitchell</a:t>
            </a:r>
          </a:p>
        </p:txBody>
      </p:sp>
      <p:pic>
        <p:nvPicPr>
          <p:cNvPr id="8" name="Picture Placeholder 11"/>
          <p:cNvPicPr>
            <a:picLocks noChangeAspect="1"/>
          </p:cNvPicPr>
          <p:nvPr/>
        </p:nvPicPr>
        <p:blipFill rotWithShape="1">
          <a:blip r:embed="rId4" cstate="print">
            <a:extLst>
              <a:ext uri="{28A0092B-C50C-407E-A947-70E740481C1C}">
                <a14:useLocalDpi xmlns:a14="http://schemas.microsoft.com/office/drawing/2010/main" val="0"/>
              </a:ext>
            </a:extLst>
          </a:blip>
          <a:srcRect l="-825" t="33" r="825" b="-152"/>
          <a:stretch/>
        </p:blipFill>
        <p:spPr>
          <a:xfrm>
            <a:off x="1102440" y="2021794"/>
            <a:ext cx="2015144" cy="2016298"/>
          </a:xfrm>
          <a:prstGeom prst="rect">
            <a:avLst/>
          </a:prstGeom>
          <a:ln>
            <a:noFill/>
          </a:ln>
          <a:effectLst>
            <a:outerShdw blurRad="292100" dist="139700" dir="2700000" algn="tl" rotWithShape="0">
              <a:srgbClr val="333333">
                <a:alpha val="65000"/>
              </a:srgbClr>
            </a:outerShdw>
          </a:effectLst>
        </p:spPr>
      </p:pic>
      <p:sp>
        <p:nvSpPr>
          <p:cNvPr id="10" name="Text Placeholder 6"/>
          <p:cNvSpPr txBox="1">
            <a:spLocks/>
          </p:cNvSpPr>
          <p:nvPr/>
        </p:nvSpPr>
        <p:spPr>
          <a:xfrm>
            <a:off x="1035462" y="4829656"/>
            <a:ext cx="2313432" cy="939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Garamond" panose="02020404030301010803" pitchFamily="18" charset="0"/>
              </a:rPr>
              <a:t>Program Coordinator</a:t>
            </a:r>
          </a:p>
        </p:txBody>
      </p:sp>
      <p:sp>
        <p:nvSpPr>
          <p:cNvPr id="11" name="Text Placeholder 3"/>
          <p:cNvSpPr txBox="1">
            <a:spLocks/>
          </p:cNvSpPr>
          <p:nvPr/>
        </p:nvSpPr>
        <p:spPr>
          <a:xfrm>
            <a:off x="5076707" y="4254733"/>
            <a:ext cx="2318918" cy="657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1">
                    <a:lumMod val="75000"/>
                  </a:schemeClr>
                </a:solidFill>
                <a:latin typeface="Garamond" panose="02020404030301010803" pitchFamily="18" charset="0"/>
              </a:rPr>
              <a:t>Jacob Sutton</a:t>
            </a:r>
          </a:p>
        </p:txBody>
      </p:sp>
      <p:sp>
        <p:nvSpPr>
          <p:cNvPr id="13" name="Text Placeholder 7"/>
          <p:cNvSpPr txBox="1">
            <a:spLocks/>
          </p:cNvSpPr>
          <p:nvPr/>
        </p:nvSpPr>
        <p:spPr>
          <a:xfrm>
            <a:off x="4957565" y="4751493"/>
            <a:ext cx="2318918" cy="848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Garamond" panose="02020404030301010803" pitchFamily="18" charset="0"/>
              </a:rPr>
              <a:t>Senior Advisor</a:t>
            </a:r>
          </a:p>
          <a:p>
            <a:pPr marL="0" indent="0" algn="ctr">
              <a:buNone/>
            </a:pPr>
            <a:r>
              <a:rPr lang="en-US" sz="2000" dirty="0">
                <a:latin typeface="Garamond" panose="02020404030301010803" pitchFamily="18" charset="0"/>
              </a:rPr>
              <a:t>(Advising)</a:t>
            </a:r>
          </a:p>
        </p:txBody>
      </p:sp>
      <p:pic>
        <p:nvPicPr>
          <p:cNvPr id="14" name="Picture 2" descr="https://www.unco.edu/aims2unc/images/jackie-chab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6268" y="2001308"/>
            <a:ext cx="2110989" cy="2110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70147" y="4645493"/>
            <a:ext cx="3956579" cy="1015663"/>
          </a:xfrm>
          <a:prstGeom prst="rect">
            <a:avLst/>
          </a:prstGeom>
        </p:spPr>
        <p:txBody>
          <a:bodyPr wrap="square">
            <a:spAutoFit/>
          </a:bodyPr>
          <a:lstStyle/>
          <a:p>
            <a:pPr algn="ctr"/>
            <a:r>
              <a:rPr lang="en-US" sz="2000" dirty="0">
                <a:latin typeface="Garamond" panose="02020404030301010803" pitchFamily="18" charset="0"/>
              </a:rPr>
              <a:t>Coordinator</a:t>
            </a:r>
          </a:p>
          <a:p>
            <a:pPr algn="ctr"/>
            <a:r>
              <a:rPr lang="en-US" sz="2000" dirty="0">
                <a:latin typeface="Garamond" panose="02020404030301010803" pitchFamily="18" charset="0"/>
              </a:rPr>
              <a:t>(Engagement Activities &amp; Admissions) </a:t>
            </a:r>
          </a:p>
        </p:txBody>
      </p:sp>
      <p:sp>
        <p:nvSpPr>
          <p:cNvPr id="17" name="Rectangle 16"/>
          <p:cNvSpPr/>
          <p:nvPr/>
        </p:nvSpPr>
        <p:spPr>
          <a:xfrm>
            <a:off x="8892697" y="4295174"/>
            <a:ext cx="2298130" cy="523220"/>
          </a:xfrm>
          <a:prstGeom prst="rect">
            <a:avLst/>
          </a:prstGeom>
        </p:spPr>
        <p:txBody>
          <a:bodyPr wrap="none">
            <a:spAutoFit/>
          </a:bodyPr>
          <a:lstStyle/>
          <a:p>
            <a:pPr algn="ctr"/>
            <a:r>
              <a:rPr lang="en-US" sz="2800" b="1" dirty="0">
                <a:solidFill>
                  <a:schemeClr val="accent1">
                    <a:lumMod val="75000"/>
                  </a:schemeClr>
                </a:solidFill>
                <a:latin typeface="Garamond" panose="02020404030301010803" pitchFamily="18" charset="0"/>
              </a:rPr>
              <a:t>Jackie Chabot</a:t>
            </a:r>
          </a:p>
        </p:txBody>
      </p:sp>
      <p:pic>
        <p:nvPicPr>
          <p:cNvPr id="6" name="Picture 5">
            <a:extLst>
              <a:ext uri="{FF2B5EF4-FFF2-40B4-BE49-F238E27FC236}">
                <a16:creationId xmlns:a16="http://schemas.microsoft.com/office/drawing/2014/main" id="{6F06C6D1-C476-49E1-9E1B-11EC6319A478}"/>
              </a:ext>
            </a:extLst>
          </p:cNvPr>
          <p:cNvPicPr>
            <a:picLocks noChangeAspect="1"/>
          </p:cNvPicPr>
          <p:nvPr/>
        </p:nvPicPr>
        <p:blipFill>
          <a:blip r:embed="rId6"/>
          <a:stretch>
            <a:fillRect/>
          </a:stretch>
        </p:blipFill>
        <p:spPr>
          <a:xfrm>
            <a:off x="5180671" y="1974448"/>
            <a:ext cx="2110989" cy="2110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828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81819B-1B64-0D47-BB53-0D0AFEF28ABE}"/>
              </a:ext>
            </a:extLst>
          </p:cNvPr>
          <p:cNvPicPr>
            <a:picLocks noChangeAspect="1"/>
          </p:cNvPicPr>
          <p:nvPr/>
        </p:nvPicPr>
        <p:blipFill>
          <a:blip r:embed="rId3"/>
          <a:stretch>
            <a:fillRect/>
          </a:stretch>
        </p:blipFill>
        <p:spPr>
          <a:xfrm>
            <a:off x="5447862" y="6105644"/>
            <a:ext cx="1296275" cy="529542"/>
          </a:xfrm>
          <a:prstGeom prst="rect">
            <a:avLst/>
          </a:prstGeom>
        </p:spPr>
      </p:pic>
      <p:cxnSp>
        <p:nvCxnSpPr>
          <p:cNvPr id="9" name="Straight Connector 8">
            <a:extLst>
              <a:ext uri="{FF2B5EF4-FFF2-40B4-BE49-F238E27FC236}">
                <a16:creationId xmlns:a16="http://schemas.microsoft.com/office/drawing/2014/main" id="{B127209A-9B25-F943-A4EF-F3D78A8F03AB}"/>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A34B67-6119-EF43-95A3-91E2FBCB0B7F}"/>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
        <p:nvSpPr>
          <p:cNvPr id="3" name="Title 2"/>
          <p:cNvSpPr>
            <a:spLocks noGrp="1"/>
          </p:cNvSpPr>
          <p:nvPr>
            <p:ph type="title"/>
          </p:nvPr>
        </p:nvSpPr>
        <p:spPr/>
        <p:txBody>
          <a:bodyPr/>
          <a:lstStyle/>
          <a:p>
            <a:r>
              <a:rPr lang="en-US" dirty="0">
                <a:latin typeface="Garamond" panose="02020404030301010803" pitchFamily="18" charset="0"/>
              </a:rPr>
              <a:t>Program Overview: Transition v. Transfer</a:t>
            </a:r>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latin typeface="Garamond" panose="02020404030301010803" pitchFamily="18" charset="0"/>
              </a:rPr>
              <a:t>Aims2UNC is a </a:t>
            </a:r>
            <a:r>
              <a:rPr lang="en-US" b="1" dirty="0">
                <a:latin typeface="Garamond" panose="02020404030301010803" pitchFamily="18" charset="0"/>
              </a:rPr>
              <a:t>transition</a:t>
            </a:r>
            <a:r>
              <a:rPr lang="en-US" dirty="0">
                <a:latin typeface="Garamond" panose="02020404030301010803" pitchFamily="18" charset="0"/>
              </a:rPr>
              <a:t> program that is centered on supporting students as they pursue an associate’s degree from Aims and a four-year degree at UNC. </a:t>
            </a:r>
          </a:p>
        </p:txBody>
      </p:sp>
    </p:spTree>
    <p:extLst>
      <p:ext uri="{BB962C8B-B14F-4D97-AF65-F5344CB8AC3E}">
        <p14:creationId xmlns:p14="http://schemas.microsoft.com/office/powerpoint/2010/main" val="156191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81819B-1B64-0D47-BB53-0D0AFEF28ABE}"/>
              </a:ext>
            </a:extLst>
          </p:cNvPr>
          <p:cNvPicPr>
            <a:picLocks noChangeAspect="1"/>
          </p:cNvPicPr>
          <p:nvPr/>
        </p:nvPicPr>
        <p:blipFill>
          <a:blip r:embed="rId3"/>
          <a:stretch>
            <a:fillRect/>
          </a:stretch>
        </p:blipFill>
        <p:spPr>
          <a:xfrm>
            <a:off x="5447862" y="6105644"/>
            <a:ext cx="1296275" cy="529542"/>
          </a:xfrm>
          <a:prstGeom prst="rect">
            <a:avLst/>
          </a:prstGeom>
        </p:spPr>
      </p:pic>
      <p:cxnSp>
        <p:nvCxnSpPr>
          <p:cNvPr id="9" name="Straight Connector 8">
            <a:extLst>
              <a:ext uri="{FF2B5EF4-FFF2-40B4-BE49-F238E27FC236}">
                <a16:creationId xmlns:a16="http://schemas.microsoft.com/office/drawing/2014/main" id="{B127209A-9B25-F943-A4EF-F3D78A8F03AB}"/>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A34B67-6119-EF43-95A3-91E2FBCB0B7F}"/>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
        <p:nvSpPr>
          <p:cNvPr id="3" name="Title 2"/>
          <p:cNvSpPr>
            <a:spLocks noGrp="1"/>
          </p:cNvSpPr>
          <p:nvPr>
            <p:ph type="title"/>
          </p:nvPr>
        </p:nvSpPr>
        <p:spPr>
          <a:xfrm>
            <a:off x="1016160" y="350915"/>
            <a:ext cx="3502574" cy="1325563"/>
          </a:xfrm>
        </p:spPr>
        <p:txBody>
          <a:bodyPr/>
          <a:lstStyle/>
          <a:p>
            <a:r>
              <a:rPr lang="en-US" dirty="0">
                <a:latin typeface="Garamond" panose="02020404030301010803" pitchFamily="18" charset="0"/>
              </a:rPr>
              <a:t>Benefits of Aims2UNC</a:t>
            </a:r>
          </a:p>
        </p:txBody>
      </p:sp>
      <p:sp>
        <p:nvSpPr>
          <p:cNvPr id="4" name="Content Placeholder 3"/>
          <p:cNvSpPr>
            <a:spLocks noGrp="1"/>
          </p:cNvSpPr>
          <p:nvPr>
            <p:ph idx="1"/>
          </p:nvPr>
        </p:nvSpPr>
        <p:spPr>
          <a:xfrm>
            <a:off x="4900473" y="324090"/>
            <a:ext cx="6968971" cy="5756281"/>
          </a:xfrm>
        </p:spPr>
        <p:txBody>
          <a:bodyPr>
            <a:normAutofit lnSpcReduction="10000"/>
          </a:bodyPr>
          <a:lstStyle/>
          <a:p>
            <a:r>
              <a:rPr lang="en-US" sz="1600" dirty="0">
                <a:latin typeface="Garamond" panose="02020404030301010803" pitchFamily="18" charset="0"/>
              </a:rPr>
              <a:t>Streamlined Advising</a:t>
            </a:r>
          </a:p>
          <a:p>
            <a:pPr lvl="1"/>
            <a:r>
              <a:rPr lang="en-US" sz="1400" dirty="0">
                <a:latin typeface="Garamond" panose="02020404030301010803" pitchFamily="18" charset="0"/>
              </a:rPr>
              <a:t>Customized advising with both your Aims and UNC degree requirements in mind</a:t>
            </a:r>
          </a:p>
          <a:p>
            <a:r>
              <a:rPr lang="en-US" sz="1600" dirty="0">
                <a:latin typeface="Garamond" panose="02020404030301010803" pitchFamily="18" charset="0"/>
              </a:rPr>
              <a:t>Engagement Activities</a:t>
            </a:r>
          </a:p>
          <a:p>
            <a:pPr lvl="1"/>
            <a:r>
              <a:rPr lang="en-US" sz="1400" dirty="0">
                <a:latin typeface="Garamond" panose="02020404030301010803" pitchFamily="18" charset="0"/>
              </a:rPr>
              <a:t>Access to Aims and UNC resources, facilities, clubs, etc.</a:t>
            </a:r>
          </a:p>
          <a:p>
            <a:r>
              <a:rPr lang="en-US" sz="1600" dirty="0">
                <a:latin typeface="Garamond" panose="02020404030301010803" pitchFamily="18" charset="0"/>
              </a:rPr>
              <a:t>Dual Campus Experience: </a:t>
            </a:r>
          </a:p>
          <a:p>
            <a:pPr lvl="1"/>
            <a:r>
              <a:rPr lang="en-US" sz="1400" dirty="0">
                <a:latin typeface="Garamond" panose="02020404030301010803" pitchFamily="18" charset="0"/>
              </a:rPr>
              <a:t>Ability to live in UNC Housing while a student at Aims</a:t>
            </a:r>
          </a:p>
          <a:p>
            <a:pPr lvl="1"/>
            <a:r>
              <a:rPr lang="en-US" sz="1400" dirty="0">
                <a:latin typeface="Garamond" panose="02020404030301010803" pitchFamily="18" charset="0"/>
              </a:rPr>
              <a:t>Access to UNC campus without paying student fees </a:t>
            </a:r>
          </a:p>
          <a:p>
            <a:pPr lvl="1"/>
            <a:r>
              <a:rPr lang="en-US" sz="1400" dirty="0">
                <a:latin typeface="Garamond" panose="02020404030301010803" pitchFamily="18" charset="0"/>
              </a:rPr>
              <a:t>Access to Aims classes, facilities, and services</a:t>
            </a:r>
          </a:p>
          <a:p>
            <a:r>
              <a:rPr lang="en-US" sz="1600" b="1" u="sng" dirty="0">
                <a:solidFill>
                  <a:srgbClr val="FF0000"/>
                </a:solidFill>
                <a:latin typeface="Garamond" panose="02020404030301010803" pitchFamily="18" charset="0"/>
              </a:rPr>
              <a:t>Overall Cost Savings</a:t>
            </a:r>
          </a:p>
          <a:p>
            <a:pPr lvl="1"/>
            <a:r>
              <a:rPr lang="en-US" sz="1400" dirty="0">
                <a:latin typeface="Garamond" panose="02020404030301010803" pitchFamily="18" charset="0"/>
              </a:rPr>
              <a:t>The </a:t>
            </a:r>
            <a:r>
              <a:rPr lang="en-US" sz="1400" dirty="0">
                <a:latin typeface="Garamond" panose="02020404030301010803" pitchFamily="18" charset="0"/>
                <a:hlinkClick r:id="rId4"/>
              </a:rPr>
              <a:t>Aims2UNC Scholarship</a:t>
            </a:r>
            <a:r>
              <a:rPr lang="en-US" sz="1400" dirty="0">
                <a:latin typeface="Garamond" panose="02020404030301010803" pitchFamily="18" charset="0"/>
              </a:rPr>
              <a:t> (up to $500 per semester)</a:t>
            </a:r>
          </a:p>
          <a:p>
            <a:pPr lvl="1"/>
            <a:r>
              <a:rPr lang="en-US" sz="1400" dirty="0">
                <a:latin typeface="Garamond" panose="02020404030301010803" pitchFamily="18" charset="0"/>
              </a:rPr>
              <a:t>Aims Tuition Rate for  2023-2024: </a:t>
            </a:r>
          </a:p>
          <a:p>
            <a:pPr lvl="2"/>
            <a:r>
              <a:rPr lang="en-US" sz="1200" dirty="0">
                <a:latin typeface="Garamond" panose="02020404030301010803" pitchFamily="18" charset="0"/>
              </a:rPr>
              <a:t>Weld County Tax District: $77/credit</a:t>
            </a:r>
          </a:p>
          <a:p>
            <a:pPr lvl="2"/>
            <a:r>
              <a:rPr lang="en-US" sz="1200" dirty="0">
                <a:latin typeface="Garamond" panose="02020404030301010803" pitchFamily="18" charset="0"/>
              </a:rPr>
              <a:t>In-State: $122/credit</a:t>
            </a:r>
          </a:p>
          <a:p>
            <a:pPr lvl="2"/>
            <a:r>
              <a:rPr lang="en-US" sz="1200" dirty="0">
                <a:latin typeface="Garamond" panose="02020404030301010803" pitchFamily="18" charset="0"/>
              </a:rPr>
              <a:t>WUE: $183/credit</a:t>
            </a:r>
          </a:p>
          <a:p>
            <a:pPr lvl="2"/>
            <a:r>
              <a:rPr lang="en-US" sz="1200" dirty="0">
                <a:latin typeface="Garamond" panose="02020404030301010803" pitchFamily="18" charset="0"/>
              </a:rPr>
              <a:t>Out-of-State: $461/credit</a:t>
            </a:r>
          </a:p>
          <a:p>
            <a:pPr lvl="1"/>
            <a:r>
              <a:rPr lang="en-US" sz="1400" dirty="0">
                <a:latin typeface="Garamond" panose="02020404030301010803" pitchFamily="18" charset="0"/>
              </a:rPr>
              <a:t>22-23 UNC In-State: $435.75/credit ($331.75 after COF)</a:t>
            </a:r>
          </a:p>
          <a:p>
            <a:pPr lvl="1"/>
            <a:r>
              <a:rPr lang="en-US" sz="1400" dirty="0">
                <a:latin typeface="Garamond" panose="02020404030301010803" pitchFamily="18" charset="0"/>
              </a:rPr>
              <a:t>22-23 WUE: $610.25/credit</a:t>
            </a:r>
          </a:p>
          <a:p>
            <a:pPr lvl="1"/>
            <a:r>
              <a:rPr lang="en-US" sz="1400" dirty="0">
                <a:latin typeface="Garamond" panose="02020404030301010803" pitchFamily="18" charset="0"/>
              </a:rPr>
              <a:t>22-23 UNC Out-of-State: $872.50/credit</a:t>
            </a:r>
          </a:p>
          <a:p>
            <a:pPr lvl="1"/>
            <a:r>
              <a:rPr lang="en-US" sz="1400" dirty="0">
                <a:latin typeface="Garamond" panose="02020404030301010803" pitchFamily="18" charset="0"/>
              </a:rPr>
              <a:t>Assistance applying for UNC Scholarships when preparing to transition. </a:t>
            </a:r>
          </a:p>
          <a:p>
            <a:r>
              <a:rPr lang="en-US" sz="1600" dirty="0">
                <a:latin typeface="Garamond" panose="02020404030301010803" pitchFamily="18" charset="0"/>
              </a:rPr>
              <a:t>Option to attend UNC in the future for applicants who were denied admission</a:t>
            </a:r>
          </a:p>
          <a:p>
            <a:pPr lvl="1"/>
            <a:r>
              <a:rPr lang="en-US" sz="1400" dirty="0">
                <a:latin typeface="Garamond" panose="02020404030301010803" pitchFamily="18" charset="0"/>
              </a:rPr>
              <a:t>These students receive communications encouraging them to apply to Aims2UNC after their admission decision is released</a:t>
            </a:r>
          </a:p>
        </p:txBody>
      </p:sp>
      <p:pic>
        <p:nvPicPr>
          <p:cNvPr id="3074" name="Picture 2">
            <a:extLst>
              <a:ext uri="{FF2B5EF4-FFF2-40B4-BE49-F238E27FC236}">
                <a16:creationId xmlns:a16="http://schemas.microsoft.com/office/drawing/2014/main" id="{B098A8CB-3C31-4DD5-9A0E-464A3B95CD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980" y="1859808"/>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6DD2C77-A768-4FFA-A92B-AE717D606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980" y="3778253"/>
            <a:ext cx="3057524" cy="190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9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3B3A-1E00-4CB2-A975-6877B97BB30B}"/>
              </a:ext>
            </a:extLst>
          </p:cNvPr>
          <p:cNvSpPr>
            <a:spLocks noGrp="1"/>
          </p:cNvSpPr>
          <p:nvPr>
            <p:ph type="title"/>
          </p:nvPr>
        </p:nvSpPr>
        <p:spPr>
          <a:xfrm>
            <a:off x="173182" y="-227517"/>
            <a:ext cx="10515600" cy="1325563"/>
          </a:xfrm>
        </p:spPr>
        <p:txBody>
          <a:bodyPr/>
          <a:lstStyle/>
          <a:p>
            <a:r>
              <a:rPr lang="en-US" u="sng" dirty="0">
                <a:latin typeface="Garamond" panose="02020404030301010803" pitchFamily="18" charset="0"/>
              </a:rPr>
              <a:t>Program Requirements:</a:t>
            </a:r>
          </a:p>
        </p:txBody>
      </p:sp>
      <p:sp>
        <p:nvSpPr>
          <p:cNvPr id="4" name="Rectangle 1">
            <a:extLst>
              <a:ext uri="{FF2B5EF4-FFF2-40B4-BE49-F238E27FC236}">
                <a16:creationId xmlns:a16="http://schemas.microsoft.com/office/drawing/2014/main" id="{CE125A0C-AA1E-46BF-AB98-077DC3B3CA7D}"/>
              </a:ext>
            </a:extLst>
          </p:cNvPr>
          <p:cNvSpPr>
            <a:spLocks noGrp="1" noChangeArrowheads="1"/>
          </p:cNvSpPr>
          <p:nvPr>
            <p:ph idx="1"/>
          </p:nvPr>
        </p:nvSpPr>
        <p:spPr bwMode="auto">
          <a:xfrm>
            <a:off x="5447862" y="435264"/>
            <a:ext cx="6854815" cy="6217087"/>
          </a:xfrm>
          <a:prstGeom prst="rect">
            <a:avLst/>
          </a:prstGeom>
          <a:noFill/>
          <a:ln>
            <a:noFill/>
          </a:ln>
          <a:effec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kumimoji="0" lang="en-US" altLang="en-US" sz="2000" b="1"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Once Admitted: </a:t>
            </a:r>
          </a:p>
          <a:p>
            <a:pPr>
              <a:lnSpc>
                <a:spcPct val="100000"/>
              </a:lnSpc>
            </a:pPr>
            <a:r>
              <a:rPr kumimoji="0" lang="en-US" altLang="en-US" sz="20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All students have a minimum of 2 advising appointments per term</a:t>
            </a:r>
            <a:br>
              <a:rPr kumimoji="0" lang="en-US" altLang="en-US" sz="20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br>
            <a:endParaRPr kumimoji="0" lang="en-US" altLang="en-US" sz="20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endParaRPr>
          </a:p>
          <a:p>
            <a:pPr>
              <a:lnSpc>
                <a:spcPct val="100000"/>
              </a:lnSpc>
            </a:pPr>
            <a:r>
              <a:rPr kumimoji="0" lang="en-US" altLang="en-US" sz="20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Students must maintain a 2.0 to be in good academic standing, 3.0 GPA to receive our scholarship at Aims (up to $500 per semester). This is in line with UNC’s Admission Based Transfer Scholarships (2.75 GPA or higher): </a:t>
            </a:r>
            <a:r>
              <a:rPr kumimoji="0" lang="en-US" altLang="en-US" sz="20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hlinkClick r:id="rId2"/>
              </a:rPr>
              <a:t>https://www.unco.edu/admissions/costs-aid/transfer-scholarships.aspx</a:t>
            </a:r>
            <a:br>
              <a:rPr kumimoji="0" lang="en-US" altLang="en-US" sz="20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rPr>
            </a:br>
            <a:endParaRPr lang="en-US" altLang="en-US" sz="2000" dirty="0">
              <a:solidFill>
                <a:srgbClr val="222222"/>
              </a:solidFill>
              <a:latin typeface="Garamond" panose="02020404030301010803" pitchFamily="18" charset="0"/>
              <a:cs typeface="Calibri" panose="020F0502020204030204" pitchFamily="34" charset="0"/>
            </a:endParaRPr>
          </a:p>
          <a:p>
            <a:pPr>
              <a:lnSpc>
                <a:spcPct val="100000"/>
              </a:lnSpc>
            </a:pPr>
            <a:r>
              <a:rPr kumimoji="0" lang="en-US" altLang="en-US" sz="20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All students must complete 2 Aims2UNC sponsored/approved engagement opportunities per term. </a:t>
            </a:r>
          </a:p>
          <a:p>
            <a:pPr lvl="1">
              <a:lnSpc>
                <a:spcPct val="100000"/>
              </a:lnSpc>
            </a:pPr>
            <a:r>
              <a:rPr kumimoji="0" lang="en-US" altLang="en-US" sz="16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Many of these will take place on the UNC campus before students become full students there. </a:t>
            </a:r>
          </a:p>
          <a:p>
            <a:pPr lvl="1">
              <a:lnSpc>
                <a:spcPct val="100000"/>
              </a:lnSpc>
            </a:pPr>
            <a:r>
              <a:rPr kumimoji="0" lang="en-US" altLang="en-US" sz="16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This helps them to be familiar with the campus, services, and programs before they transition from Aims to UNC.</a:t>
            </a:r>
          </a:p>
          <a:p>
            <a:pPr lvl="1">
              <a:lnSpc>
                <a:spcPct val="100000"/>
              </a:lnSpc>
            </a:pPr>
            <a:endParaRPr lang="en-US" altLang="en-US" sz="1600" dirty="0">
              <a:solidFill>
                <a:srgbClr val="222222"/>
              </a:solidFill>
              <a:latin typeface="Garamond" panose="02020404030301010803" pitchFamily="18" charset="0"/>
              <a:cs typeface="Calibri" panose="020F0502020204030204" pitchFamily="34" charset="0"/>
            </a:endParaRPr>
          </a:p>
          <a:p>
            <a:pPr marL="0" indent="0">
              <a:lnSpc>
                <a:spcPct val="100000"/>
              </a:lnSpc>
              <a:buNone/>
            </a:pPr>
            <a:r>
              <a:rPr kumimoji="0" lang="en-US" altLang="en-US" sz="1400" b="1" i="1" u="none" strike="noStrike" cap="none" normalizeH="0" baseline="0" dirty="0">
                <a:ln>
                  <a:noFill/>
                </a:ln>
                <a:solidFill>
                  <a:srgbClr val="222222"/>
                </a:solidFill>
                <a:effectLst/>
                <a:latin typeface="Garamond" panose="02020404030301010803" pitchFamily="18" charset="0"/>
                <a:cs typeface="Calibri" panose="020F0502020204030204" pitchFamily="34" charset="0"/>
              </a:rPr>
              <a:t>Reminder: Not all students who attend UNC after Aims will have gone through the Aims2UNC program. </a:t>
            </a:r>
            <a:endParaRPr kumimoji="0" lang="en-US" altLang="en-US" sz="1400" b="1" i="1"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 </a:t>
            </a: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sp>
        <p:nvSpPr>
          <p:cNvPr id="5" name="TextBox 4">
            <a:extLst>
              <a:ext uri="{FF2B5EF4-FFF2-40B4-BE49-F238E27FC236}">
                <a16:creationId xmlns:a16="http://schemas.microsoft.com/office/drawing/2014/main" id="{E04C81AF-87B9-4918-A267-C0B765EC2669}"/>
              </a:ext>
            </a:extLst>
          </p:cNvPr>
          <p:cNvSpPr txBox="1"/>
          <p:nvPr/>
        </p:nvSpPr>
        <p:spPr>
          <a:xfrm>
            <a:off x="240148" y="1109429"/>
            <a:ext cx="5461233" cy="1015663"/>
          </a:xfrm>
          <a:prstGeom prst="rect">
            <a:avLst/>
          </a:prstGeom>
          <a:noFill/>
        </p:spPr>
        <p:txBody>
          <a:bodyPr wrap="square" rtlCol="0">
            <a:spAutoFit/>
          </a:bodyPr>
          <a:lstStyle/>
          <a:p>
            <a:r>
              <a:rPr lang="en-US" sz="2000" b="1" dirty="0">
                <a:latin typeface="Garamond" panose="02020404030301010803" pitchFamily="18" charset="0"/>
              </a:rPr>
              <a:t>To Apply: </a:t>
            </a:r>
          </a:p>
          <a:p>
            <a:r>
              <a:rPr lang="en-US" sz="2000" dirty="0">
                <a:latin typeface="Garamond" panose="02020404030301010803" pitchFamily="18" charset="0"/>
                <a:hlinkClick r:id="rId3"/>
              </a:rPr>
              <a:t>https://www.unco.edu/aims2unc/apply.aspx</a:t>
            </a:r>
            <a:r>
              <a:rPr lang="en-US" sz="2000" dirty="0">
                <a:latin typeface="Garamond" panose="02020404030301010803" pitchFamily="18" charset="0"/>
              </a:rPr>
              <a:t> </a:t>
            </a:r>
          </a:p>
          <a:p>
            <a:pPr marL="285750" indent="-285750">
              <a:buFont typeface="Arial" panose="020B0604020202020204" pitchFamily="34" charset="0"/>
              <a:buChar char="•"/>
            </a:pPr>
            <a:endParaRPr lang="en-US" sz="2000" dirty="0">
              <a:latin typeface="Garamond" panose="02020404030301010803" pitchFamily="18" charset="0"/>
            </a:endParaRPr>
          </a:p>
        </p:txBody>
      </p:sp>
      <p:pic>
        <p:nvPicPr>
          <p:cNvPr id="7" name="Picture 6">
            <a:extLst>
              <a:ext uri="{FF2B5EF4-FFF2-40B4-BE49-F238E27FC236}">
                <a16:creationId xmlns:a16="http://schemas.microsoft.com/office/drawing/2014/main" id="{0DA678F3-B815-483D-93A6-6FBA1CC23E32}"/>
              </a:ext>
            </a:extLst>
          </p:cNvPr>
          <p:cNvPicPr>
            <a:picLocks noChangeAspect="1"/>
          </p:cNvPicPr>
          <p:nvPr/>
        </p:nvPicPr>
        <p:blipFill>
          <a:blip r:embed="rId4"/>
          <a:stretch>
            <a:fillRect/>
          </a:stretch>
        </p:blipFill>
        <p:spPr>
          <a:xfrm>
            <a:off x="339427" y="1800550"/>
            <a:ext cx="4380094" cy="4156526"/>
          </a:xfrm>
          <a:prstGeom prst="rect">
            <a:avLst/>
          </a:prstGeom>
        </p:spPr>
      </p:pic>
      <p:pic>
        <p:nvPicPr>
          <p:cNvPr id="8" name="Picture 7">
            <a:extLst>
              <a:ext uri="{FF2B5EF4-FFF2-40B4-BE49-F238E27FC236}">
                <a16:creationId xmlns:a16="http://schemas.microsoft.com/office/drawing/2014/main" id="{744A72F1-124B-4E78-8BEB-4719B805A6D7}"/>
              </a:ext>
            </a:extLst>
          </p:cNvPr>
          <p:cNvPicPr>
            <a:picLocks noChangeAspect="1"/>
          </p:cNvPicPr>
          <p:nvPr/>
        </p:nvPicPr>
        <p:blipFill>
          <a:blip r:embed="rId5"/>
          <a:stretch>
            <a:fillRect/>
          </a:stretch>
        </p:blipFill>
        <p:spPr>
          <a:xfrm>
            <a:off x="5447862" y="6105644"/>
            <a:ext cx="1296275" cy="529542"/>
          </a:xfrm>
          <a:prstGeom prst="rect">
            <a:avLst/>
          </a:prstGeom>
        </p:spPr>
      </p:pic>
      <p:cxnSp>
        <p:nvCxnSpPr>
          <p:cNvPr id="9" name="Straight Connector 8">
            <a:extLst>
              <a:ext uri="{FF2B5EF4-FFF2-40B4-BE49-F238E27FC236}">
                <a16:creationId xmlns:a16="http://schemas.microsoft.com/office/drawing/2014/main" id="{E2720EC6-152F-4A7B-A16D-B680EC9A0285}"/>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28E8A37-3B98-4D2A-BA9D-DA0A73B68AAA}"/>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133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2E11-6C16-4731-B652-8FCE8ADC89DA}"/>
              </a:ext>
            </a:extLst>
          </p:cNvPr>
          <p:cNvSpPr>
            <a:spLocks noGrp="1"/>
          </p:cNvSpPr>
          <p:nvPr>
            <p:ph type="title"/>
          </p:nvPr>
        </p:nvSpPr>
        <p:spPr>
          <a:xfrm>
            <a:off x="838200" y="298013"/>
            <a:ext cx="10515600" cy="1325563"/>
          </a:xfrm>
        </p:spPr>
        <p:txBody>
          <a:bodyPr/>
          <a:lstStyle/>
          <a:p>
            <a:r>
              <a:rPr lang="en-US" dirty="0">
                <a:latin typeface="Garamond" panose="02020404030301010803" pitchFamily="18" charset="0"/>
              </a:rPr>
              <a:t>Academic Standing Referrals	</a:t>
            </a:r>
          </a:p>
        </p:txBody>
      </p:sp>
      <p:sp>
        <p:nvSpPr>
          <p:cNvPr id="3" name="Content Placeholder 2">
            <a:extLst>
              <a:ext uri="{FF2B5EF4-FFF2-40B4-BE49-F238E27FC236}">
                <a16:creationId xmlns:a16="http://schemas.microsoft.com/office/drawing/2014/main" id="{5CA39556-8F5F-409A-A0DB-6807317BCEE8}"/>
              </a:ext>
            </a:extLst>
          </p:cNvPr>
          <p:cNvSpPr>
            <a:spLocks noGrp="1"/>
          </p:cNvSpPr>
          <p:nvPr>
            <p:ph idx="1"/>
          </p:nvPr>
        </p:nvSpPr>
        <p:spPr>
          <a:xfrm>
            <a:off x="671119" y="1367406"/>
            <a:ext cx="10682681" cy="4809557"/>
          </a:xfrm>
        </p:spPr>
        <p:txBody>
          <a:bodyPr/>
          <a:lstStyle/>
          <a:p>
            <a:r>
              <a:rPr lang="en-US" dirty="0">
                <a:latin typeface="Garamond" panose="02020404030301010803" pitchFamily="18" charset="0"/>
              </a:rPr>
              <a:t>UNC does </a:t>
            </a:r>
            <a:r>
              <a:rPr lang="en-US" b="1" dirty="0">
                <a:latin typeface="Garamond" panose="02020404030301010803" pitchFamily="18" charset="0"/>
              </a:rPr>
              <a:t>not</a:t>
            </a:r>
            <a:r>
              <a:rPr lang="en-US" dirty="0">
                <a:latin typeface="Garamond" panose="02020404030301010803" pitchFamily="18" charset="0"/>
              </a:rPr>
              <a:t> allow students on </a:t>
            </a:r>
            <a:r>
              <a:rPr lang="en-US" b="1" dirty="0">
                <a:latin typeface="Garamond" panose="02020404030301010803" pitchFamily="18" charset="0"/>
              </a:rPr>
              <a:t>academic suspension </a:t>
            </a:r>
            <a:r>
              <a:rPr lang="en-US" dirty="0">
                <a:latin typeface="Garamond" panose="02020404030301010803" pitchFamily="18" charset="0"/>
              </a:rPr>
              <a:t>to participate in the Aims2UNC Program. Those students </a:t>
            </a:r>
            <a:r>
              <a:rPr lang="en-US" i="1" u="sng" dirty="0">
                <a:latin typeface="Garamond" panose="02020404030301010803" pitchFamily="18" charset="0"/>
              </a:rPr>
              <a:t>could</a:t>
            </a:r>
            <a:r>
              <a:rPr lang="en-US" dirty="0">
                <a:latin typeface="Garamond" panose="02020404030301010803" pitchFamily="18" charset="0"/>
              </a:rPr>
              <a:t> enroll as general students at Aims Community College. </a:t>
            </a:r>
            <a:br>
              <a:rPr lang="en-US" dirty="0">
                <a:latin typeface="Garamond" panose="02020404030301010803" pitchFamily="18" charset="0"/>
              </a:rPr>
            </a:br>
            <a:endParaRPr lang="en-US" dirty="0">
              <a:latin typeface="Garamond" panose="02020404030301010803" pitchFamily="18" charset="0"/>
            </a:endParaRPr>
          </a:p>
          <a:p>
            <a:r>
              <a:rPr lang="en-US" dirty="0">
                <a:latin typeface="Garamond" panose="02020404030301010803" pitchFamily="18" charset="0"/>
              </a:rPr>
              <a:t>Students on Academic Probation </a:t>
            </a:r>
            <a:r>
              <a:rPr lang="en-US" b="1" i="1" u="sng" dirty="0">
                <a:latin typeface="Garamond" panose="02020404030301010803" pitchFamily="18" charset="0"/>
              </a:rPr>
              <a:t>can</a:t>
            </a:r>
            <a:r>
              <a:rPr lang="en-US" dirty="0">
                <a:latin typeface="Garamond" panose="02020404030301010803" pitchFamily="18" charset="0"/>
              </a:rPr>
              <a:t> participate in Aims2UNC. </a:t>
            </a:r>
            <a:br>
              <a:rPr lang="en-US" dirty="0">
                <a:latin typeface="Garamond" panose="02020404030301010803" pitchFamily="18" charset="0"/>
              </a:rPr>
            </a:br>
            <a:endParaRPr lang="en-US" dirty="0">
              <a:latin typeface="Garamond" panose="02020404030301010803" pitchFamily="18" charset="0"/>
            </a:endParaRPr>
          </a:p>
          <a:p>
            <a:r>
              <a:rPr lang="en-US" dirty="0">
                <a:latin typeface="Garamond" panose="02020404030301010803" pitchFamily="18" charset="0"/>
              </a:rPr>
              <a:t>We will work with eligible students to complete </a:t>
            </a:r>
            <a:r>
              <a:rPr lang="en-US" dirty="0">
                <a:latin typeface="Garamond" panose="02020404030301010803" pitchFamily="18" charset="0"/>
                <a:hlinkClick r:id="rId2"/>
              </a:rPr>
              <a:t>Fresh Start </a:t>
            </a:r>
            <a:r>
              <a:rPr lang="en-US" dirty="0">
                <a:latin typeface="Garamond" panose="02020404030301010803" pitchFamily="18" charset="0"/>
              </a:rPr>
              <a:t>when returning to UNC in collaboration with their current/future UNC Advisor.</a:t>
            </a:r>
          </a:p>
        </p:txBody>
      </p:sp>
    </p:spTree>
    <p:extLst>
      <p:ext uri="{BB962C8B-B14F-4D97-AF65-F5344CB8AC3E}">
        <p14:creationId xmlns:p14="http://schemas.microsoft.com/office/powerpoint/2010/main" val="187012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0904-C682-4951-AEDB-215FEF4F506A}"/>
              </a:ext>
            </a:extLst>
          </p:cNvPr>
          <p:cNvSpPr>
            <a:spLocks noGrp="1"/>
          </p:cNvSpPr>
          <p:nvPr>
            <p:ph type="title"/>
          </p:nvPr>
        </p:nvSpPr>
        <p:spPr>
          <a:xfrm>
            <a:off x="242581" y="142570"/>
            <a:ext cx="10515600" cy="1325563"/>
          </a:xfrm>
        </p:spPr>
        <p:txBody>
          <a:bodyPr/>
          <a:lstStyle/>
          <a:p>
            <a:r>
              <a:rPr lang="en-US" dirty="0">
                <a:latin typeface="Garamond" panose="02020404030301010803" pitchFamily="18" charset="0"/>
              </a:rPr>
              <a:t>Program Statistics: </a:t>
            </a:r>
          </a:p>
        </p:txBody>
      </p:sp>
      <p:sp>
        <p:nvSpPr>
          <p:cNvPr id="3" name="Content Placeholder 2">
            <a:extLst>
              <a:ext uri="{FF2B5EF4-FFF2-40B4-BE49-F238E27FC236}">
                <a16:creationId xmlns:a16="http://schemas.microsoft.com/office/drawing/2014/main" id="{F8C85EE2-C689-489A-9283-67915A72226F}"/>
              </a:ext>
            </a:extLst>
          </p:cNvPr>
          <p:cNvSpPr>
            <a:spLocks noGrp="1"/>
          </p:cNvSpPr>
          <p:nvPr>
            <p:ph idx="1"/>
          </p:nvPr>
        </p:nvSpPr>
        <p:spPr>
          <a:xfrm>
            <a:off x="242582" y="1381008"/>
            <a:ext cx="4640162" cy="4351338"/>
          </a:xfrm>
        </p:spPr>
        <p:txBody>
          <a:bodyPr>
            <a:normAutofit fontScale="92500" lnSpcReduction="20000"/>
          </a:bodyPr>
          <a:lstStyle/>
          <a:p>
            <a:pPr marL="457200" lvl="1" indent="0">
              <a:buNone/>
            </a:pPr>
            <a:r>
              <a:rPr lang="en-US" u="sng" dirty="0">
                <a:latin typeface="Garamond" panose="02020404030301010803" pitchFamily="18" charset="0"/>
              </a:rPr>
              <a:t>Top Majors: </a:t>
            </a:r>
          </a:p>
          <a:p>
            <a:pPr lvl="1"/>
            <a:r>
              <a:rPr lang="en-US" dirty="0">
                <a:latin typeface="Garamond" panose="02020404030301010803" pitchFamily="18" charset="0"/>
              </a:rPr>
              <a:t>Psychology (on-campus and extended campus)</a:t>
            </a:r>
          </a:p>
          <a:p>
            <a:pPr lvl="1"/>
            <a:r>
              <a:rPr lang="en-US" dirty="0">
                <a:latin typeface="Garamond" panose="02020404030301010803" pitchFamily="18" charset="0"/>
              </a:rPr>
              <a:t>Business Administration</a:t>
            </a:r>
          </a:p>
          <a:p>
            <a:pPr lvl="1"/>
            <a:r>
              <a:rPr lang="en-US" dirty="0">
                <a:latin typeface="Garamond" panose="02020404030301010803" pitchFamily="18" charset="0"/>
              </a:rPr>
              <a:t>Elementary Education</a:t>
            </a:r>
          </a:p>
          <a:p>
            <a:pPr lvl="1"/>
            <a:r>
              <a:rPr lang="en-US" dirty="0">
                <a:latin typeface="Garamond" panose="02020404030301010803" pitchFamily="18" charset="0"/>
              </a:rPr>
              <a:t>Human Services</a:t>
            </a:r>
          </a:p>
          <a:p>
            <a:pPr lvl="1"/>
            <a:r>
              <a:rPr lang="en-US" dirty="0">
                <a:latin typeface="Garamond" panose="02020404030301010803" pitchFamily="18" charset="0"/>
              </a:rPr>
              <a:t>Biological Sciences</a:t>
            </a:r>
          </a:p>
          <a:p>
            <a:pPr lvl="1"/>
            <a:r>
              <a:rPr lang="en-US" dirty="0">
                <a:latin typeface="Garamond" panose="02020404030301010803" pitchFamily="18" charset="0"/>
              </a:rPr>
              <a:t>Criminology &amp; Criminal Justice</a:t>
            </a:r>
          </a:p>
          <a:p>
            <a:pPr lvl="1"/>
            <a:r>
              <a:rPr lang="en-US" dirty="0">
                <a:latin typeface="Garamond" panose="02020404030301010803" pitchFamily="18" charset="0"/>
              </a:rPr>
              <a:t>Sport &amp; Exercise Science</a:t>
            </a:r>
          </a:p>
          <a:p>
            <a:pPr lvl="1"/>
            <a:r>
              <a:rPr lang="en-US" dirty="0">
                <a:latin typeface="Garamond" panose="02020404030301010803" pitchFamily="18" charset="0"/>
              </a:rPr>
              <a:t>Sociology (on-campus and extended campus)</a:t>
            </a:r>
          </a:p>
          <a:p>
            <a:pPr lvl="1"/>
            <a:r>
              <a:rPr lang="en-US" dirty="0">
                <a:latin typeface="Garamond" panose="02020404030301010803" pitchFamily="18" charset="0"/>
              </a:rPr>
              <a:t>Communication Studies (on-campus and extended campus)</a:t>
            </a:r>
          </a:p>
          <a:p>
            <a:pPr lvl="1"/>
            <a:r>
              <a:rPr lang="en-US" dirty="0">
                <a:latin typeface="Garamond" panose="02020404030301010803" pitchFamily="18" charset="0"/>
              </a:rPr>
              <a:t>Software Engineering</a:t>
            </a:r>
          </a:p>
          <a:p>
            <a:pPr lvl="1"/>
            <a:r>
              <a:rPr lang="en-US" dirty="0">
                <a:latin typeface="Garamond" panose="02020404030301010803" pitchFamily="18" charset="0"/>
              </a:rPr>
              <a:t>Early Childhood Education</a:t>
            </a:r>
          </a:p>
          <a:p>
            <a:pPr marL="457200" lvl="1" indent="0">
              <a:buNone/>
            </a:pPr>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00BC5BA5-5D98-40F1-8E44-F6ED3EC33C85}"/>
              </a:ext>
            </a:extLst>
          </p:cNvPr>
          <p:cNvPicPr>
            <a:picLocks noChangeAspect="1"/>
          </p:cNvPicPr>
          <p:nvPr/>
        </p:nvPicPr>
        <p:blipFill>
          <a:blip r:embed="rId2"/>
          <a:stretch>
            <a:fillRect/>
          </a:stretch>
        </p:blipFill>
        <p:spPr>
          <a:xfrm>
            <a:off x="4882744" y="233298"/>
            <a:ext cx="7309256" cy="3704074"/>
          </a:xfrm>
          <a:prstGeom prst="rect">
            <a:avLst/>
          </a:prstGeom>
        </p:spPr>
      </p:pic>
      <p:pic>
        <p:nvPicPr>
          <p:cNvPr id="5" name="Picture 4">
            <a:extLst>
              <a:ext uri="{FF2B5EF4-FFF2-40B4-BE49-F238E27FC236}">
                <a16:creationId xmlns:a16="http://schemas.microsoft.com/office/drawing/2014/main" id="{619ED8E8-FD07-4BB4-BB08-E9BB6D7B8FD3}"/>
              </a:ext>
            </a:extLst>
          </p:cNvPr>
          <p:cNvPicPr>
            <a:picLocks noChangeAspect="1"/>
          </p:cNvPicPr>
          <p:nvPr/>
        </p:nvPicPr>
        <p:blipFill>
          <a:blip r:embed="rId3"/>
          <a:stretch>
            <a:fillRect/>
          </a:stretch>
        </p:blipFill>
        <p:spPr>
          <a:xfrm>
            <a:off x="5901605" y="4004407"/>
            <a:ext cx="5240459" cy="2569216"/>
          </a:xfrm>
          <a:prstGeom prst="rect">
            <a:avLst/>
          </a:prstGeom>
        </p:spPr>
      </p:pic>
    </p:spTree>
    <p:extLst>
      <p:ext uri="{BB962C8B-B14F-4D97-AF65-F5344CB8AC3E}">
        <p14:creationId xmlns:p14="http://schemas.microsoft.com/office/powerpoint/2010/main" val="348428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7A8D-F855-4193-9540-E66CF9050D46}"/>
              </a:ext>
            </a:extLst>
          </p:cNvPr>
          <p:cNvSpPr>
            <a:spLocks noGrp="1"/>
          </p:cNvSpPr>
          <p:nvPr>
            <p:ph type="title"/>
          </p:nvPr>
        </p:nvSpPr>
        <p:spPr>
          <a:xfrm>
            <a:off x="838200" y="160938"/>
            <a:ext cx="10515600" cy="1325563"/>
          </a:xfrm>
        </p:spPr>
        <p:txBody>
          <a:bodyPr/>
          <a:lstStyle/>
          <a:p>
            <a:r>
              <a:rPr lang="en-US" dirty="0">
                <a:latin typeface="Garamond" panose="02020404030301010803" pitchFamily="18" charset="0"/>
              </a:rPr>
              <a:t>Transitioning Students: Fall 2023</a:t>
            </a:r>
          </a:p>
        </p:txBody>
      </p:sp>
      <p:sp>
        <p:nvSpPr>
          <p:cNvPr id="7" name="Content Placeholder 6">
            <a:extLst>
              <a:ext uri="{FF2B5EF4-FFF2-40B4-BE49-F238E27FC236}">
                <a16:creationId xmlns:a16="http://schemas.microsoft.com/office/drawing/2014/main" id="{B45FEAC7-740E-4D89-9F33-63EBEDB6AA35}"/>
              </a:ext>
            </a:extLst>
          </p:cNvPr>
          <p:cNvSpPr>
            <a:spLocks noGrp="1"/>
          </p:cNvSpPr>
          <p:nvPr>
            <p:ph idx="1"/>
          </p:nvPr>
        </p:nvSpPr>
        <p:spPr>
          <a:xfrm>
            <a:off x="630315" y="1322773"/>
            <a:ext cx="10723485" cy="5170102"/>
          </a:xfrm>
        </p:spPr>
        <p:txBody>
          <a:bodyPr>
            <a:normAutofit fontScale="92500" lnSpcReduction="10000"/>
          </a:bodyPr>
          <a:lstStyle/>
          <a:p>
            <a:pPr marL="0" indent="0">
              <a:buNone/>
            </a:pPr>
            <a:r>
              <a:rPr lang="en-US" sz="1500" b="1" u="sng" dirty="0">
                <a:latin typeface="Garamond" panose="02020404030301010803" pitchFamily="18" charset="0"/>
              </a:rPr>
              <a:t>Note</a:t>
            </a:r>
            <a:r>
              <a:rPr lang="en-US" sz="1500" dirty="0">
                <a:latin typeface="Garamond" panose="02020404030301010803" pitchFamily="18" charset="0"/>
              </a:rPr>
              <a:t>: Data are changing daily due to student graduation applications and summer course decisions</a:t>
            </a:r>
          </a:p>
          <a:p>
            <a:r>
              <a:rPr lang="en-US" sz="1500" dirty="0">
                <a:latin typeface="Garamond" panose="02020404030301010803" pitchFamily="18" charset="0"/>
              </a:rPr>
              <a:t>Graduating Spring or Summer 2023: 74</a:t>
            </a:r>
          </a:p>
          <a:p>
            <a:r>
              <a:rPr lang="en-US" sz="1500" dirty="0">
                <a:latin typeface="Garamond" panose="02020404030301010803" pitchFamily="18" charset="0"/>
              </a:rPr>
              <a:t>Planning to attend UNC this Fall: 47 registered (as of 4/25)</a:t>
            </a:r>
          </a:p>
          <a:p>
            <a:r>
              <a:rPr lang="en-US" sz="1400" b="1" dirty="0">
                <a:latin typeface="Garamond" panose="02020404030301010803" pitchFamily="18" charset="0"/>
              </a:rPr>
              <a:t>Top Incoming Majors: </a:t>
            </a:r>
          </a:p>
          <a:p>
            <a:pPr lvl="1"/>
            <a:r>
              <a:rPr lang="en-US" sz="1400" dirty="0">
                <a:latin typeface="Garamond" panose="02020404030301010803" pitchFamily="18" charset="0"/>
              </a:rPr>
              <a:t>Business Administration (10)</a:t>
            </a:r>
          </a:p>
          <a:p>
            <a:pPr lvl="1"/>
            <a:r>
              <a:rPr lang="en-US" sz="1400" dirty="0">
                <a:latin typeface="Garamond" panose="02020404030301010803" pitchFamily="18" charset="0"/>
              </a:rPr>
              <a:t>Psychology (10)</a:t>
            </a:r>
          </a:p>
          <a:p>
            <a:pPr lvl="1"/>
            <a:r>
              <a:rPr lang="en-US" sz="1400" dirty="0">
                <a:latin typeface="Garamond" panose="02020404030301010803" pitchFamily="18" charset="0"/>
              </a:rPr>
              <a:t>Human Services (7) </a:t>
            </a:r>
          </a:p>
          <a:p>
            <a:pPr lvl="1"/>
            <a:r>
              <a:rPr lang="en-US" sz="1400" dirty="0">
                <a:latin typeface="Garamond" panose="02020404030301010803" pitchFamily="18" charset="0"/>
              </a:rPr>
              <a:t>Criminology &amp; Criminal Justice (6)</a:t>
            </a:r>
          </a:p>
          <a:p>
            <a:pPr lvl="1"/>
            <a:r>
              <a:rPr lang="en-US" sz="1400" dirty="0">
                <a:latin typeface="Garamond" panose="02020404030301010803" pitchFamily="18" charset="0"/>
              </a:rPr>
              <a:t>Sport &amp; Exercise Science (Human Performance, Exercise Science, Physical Education Concentrations) (6)</a:t>
            </a:r>
          </a:p>
          <a:p>
            <a:pPr lvl="1"/>
            <a:r>
              <a:rPr lang="en-US" sz="1400" dirty="0">
                <a:latin typeface="Garamond" panose="02020404030301010803" pitchFamily="18" charset="0"/>
              </a:rPr>
              <a:t>Early Childhood Education (3)</a:t>
            </a:r>
          </a:p>
          <a:p>
            <a:pPr lvl="1"/>
            <a:r>
              <a:rPr lang="en-US" sz="1400" dirty="0">
                <a:latin typeface="Garamond" panose="02020404030301010803" pitchFamily="18" charset="0"/>
              </a:rPr>
              <a:t>History Education &amp; History (Liberal Arts) (3)</a:t>
            </a:r>
          </a:p>
          <a:p>
            <a:pPr lvl="1"/>
            <a:r>
              <a:rPr lang="en-US" sz="1400" dirty="0">
                <a:latin typeface="Garamond" panose="02020404030301010803" pitchFamily="18" charset="0"/>
              </a:rPr>
              <a:t>Software Engineering (3)</a:t>
            </a:r>
          </a:p>
          <a:p>
            <a:pPr lvl="1"/>
            <a:r>
              <a:rPr lang="en-US" sz="1400" dirty="0">
                <a:latin typeface="Garamond" panose="02020404030301010803" pitchFamily="18" charset="0"/>
              </a:rPr>
              <a:t>Elementary Education (2)</a:t>
            </a:r>
          </a:p>
          <a:p>
            <a:pPr lvl="1"/>
            <a:r>
              <a:rPr lang="en-US" sz="1400" dirty="0">
                <a:latin typeface="Garamond" panose="02020404030301010803" pitchFamily="18" charset="0"/>
              </a:rPr>
              <a:t>Economics (2)</a:t>
            </a:r>
          </a:p>
          <a:p>
            <a:pPr marL="457200" lvl="1" indent="0">
              <a:buNone/>
            </a:pPr>
            <a:endParaRPr lang="en-US" sz="1100" dirty="0">
              <a:latin typeface="Garamond" panose="02020404030301010803" pitchFamily="18" charset="0"/>
            </a:endParaRPr>
          </a:p>
          <a:p>
            <a:pPr marL="0" indent="0">
              <a:buNone/>
            </a:pPr>
            <a:r>
              <a:rPr lang="en-US" sz="2000" dirty="0">
                <a:latin typeface="Garamond" panose="02020404030301010803" pitchFamily="18" charset="0"/>
              </a:rPr>
              <a:t>We are working with students to get set up for advising appointments with respective advisors/departments at UNC. </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Several students have attended Destination UNC, and are being invited to Transfer Student Orientation in August as well. </a:t>
            </a:r>
          </a:p>
          <a:p>
            <a:endParaRPr lang="en-US" sz="2000" dirty="0"/>
          </a:p>
        </p:txBody>
      </p:sp>
    </p:spTree>
    <p:extLst>
      <p:ext uri="{BB962C8B-B14F-4D97-AF65-F5344CB8AC3E}">
        <p14:creationId xmlns:p14="http://schemas.microsoft.com/office/powerpoint/2010/main" val="176702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B904-BA0D-4D8D-BD2A-83CF5475386C}"/>
              </a:ext>
            </a:extLst>
          </p:cNvPr>
          <p:cNvSpPr>
            <a:spLocks noGrp="1"/>
          </p:cNvSpPr>
          <p:nvPr>
            <p:ph type="title"/>
          </p:nvPr>
        </p:nvSpPr>
        <p:spPr>
          <a:xfrm>
            <a:off x="2028825" y="-92075"/>
            <a:ext cx="10515600" cy="1325563"/>
          </a:xfrm>
        </p:spPr>
        <p:txBody>
          <a:bodyPr/>
          <a:lstStyle/>
          <a:p>
            <a:r>
              <a:rPr lang="en-US" dirty="0">
                <a:latin typeface="Garamond" panose="02020404030301010803" pitchFamily="18" charset="0"/>
              </a:rPr>
              <a:t>Aims2UNC Advising Resources</a:t>
            </a:r>
          </a:p>
        </p:txBody>
      </p:sp>
      <p:sp>
        <p:nvSpPr>
          <p:cNvPr id="4" name="Rectangle 1">
            <a:extLst>
              <a:ext uri="{FF2B5EF4-FFF2-40B4-BE49-F238E27FC236}">
                <a16:creationId xmlns:a16="http://schemas.microsoft.com/office/drawing/2014/main" id="{77DCB36C-E88C-4000-90AF-95D280E85A7D}"/>
              </a:ext>
            </a:extLst>
          </p:cNvPr>
          <p:cNvSpPr>
            <a:spLocks noGrp="1" noChangeArrowheads="1"/>
          </p:cNvSpPr>
          <p:nvPr>
            <p:ph idx="1"/>
          </p:nvPr>
        </p:nvSpPr>
        <p:spPr bwMode="auto">
          <a:xfrm>
            <a:off x="422113" y="1264540"/>
            <a:ext cx="10051497" cy="49859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Aims2UNC Site: </a:t>
            </a:r>
            <a:r>
              <a:rPr kumimoji="0" lang="en-US" altLang="en-US" sz="18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hlinkClick r:id="rId2"/>
              </a:rPr>
              <a:t>https://www.unco.edu/aims2unc/</a:t>
            </a:r>
            <a:br>
              <a:rPr kumimoji="0" lang="en-US" altLang="en-US" sz="18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rPr>
            </a:br>
            <a:endPar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Aims2UNC FAQ’s: </a:t>
            </a:r>
            <a:r>
              <a:rPr kumimoji="0" lang="en-US" altLang="en-US" sz="18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hlinkClick r:id="rId3"/>
              </a:rPr>
              <a:t>https://www.unco.edu/aims2unc/frequently-asked-questions.aspx</a:t>
            </a:r>
            <a:endParaRPr lang="en-US" sz="1800" dirty="0">
              <a:latin typeface="Garamond" panose="02020404030301010803" pitchFamily="18" charset="0"/>
            </a:endParaRPr>
          </a:p>
          <a:p>
            <a:pPr marL="0" indent="0" eaLnBrk="0" fontAlgn="base" hangingPunct="0">
              <a:lnSpc>
                <a:spcPct val="100000"/>
              </a:lnSpc>
              <a:spcBef>
                <a:spcPct val="0"/>
              </a:spcBef>
              <a:spcAft>
                <a:spcPct val="0"/>
              </a:spcAft>
              <a:buNone/>
            </a:pPr>
            <a:endParaRPr lang="en-US" altLang="en-US" sz="1800" dirty="0">
              <a:solidFill>
                <a:srgbClr val="222222"/>
              </a:solidFill>
              <a:latin typeface="Garamond" panose="02020404030301010803" pitchFamily="18" charset="0"/>
              <a:cs typeface="Calibri" panose="020F050202020403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Aims2UNC Curriculum Maps</a:t>
            </a:r>
            <a:r>
              <a:rPr lang="en-US" altLang="en-US" sz="1800" dirty="0">
                <a:solidFill>
                  <a:srgbClr val="222222"/>
                </a:solidFill>
                <a:latin typeface="Garamond" panose="02020404030301010803" pitchFamily="18" charset="0"/>
                <a:cs typeface="Calibri" panose="020F0502020204030204" pitchFamily="34" charset="0"/>
              </a:rPr>
              <a:t>: </a:t>
            </a:r>
            <a:r>
              <a:rPr lang="en-US" altLang="en-US" sz="1800" i="1" dirty="0">
                <a:solidFill>
                  <a:srgbClr val="222222"/>
                </a:solidFill>
                <a:latin typeface="Garamond" panose="02020404030301010803" pitchFamily="18" charset="0"/>
                <a:cs typeface="Calibri" panose="020F0502020204030204" pitchFamily="34" charset="0"/>
              </a:rPr>
              <a:t>More of these guides are in process</a:t>
            </a:r>
            <a:br>
              <a:rPr kumimoji="0" lang="en-US" altLang="en-US" sz="1800" b="0" i="0" strike="noStrike" cap="none" normalizeH="0" baseline="0" dirty="0">
                <a:ln>
                  <a:noFill/>
                </a:ln>
                <a:solidFill>
                  <a:srgbClr val="222222"/>
                </a:solidFill>
                <a:effectLst/>
                <a:latin typeface="Garamond" panose="02020404030301010803" pitchFamily="18" charset="0"/>
                <a:cs typeface="Calibri" panose="020F0502020204030204" pitchFamily="34" charset="0"/>
              </a:rPr>
            </a:br>
            <a:r>
              <a:rPr kumimoji="0" lang="en-US" altLang="en-US" sz="1800" b="0" i="0" u="none" strike="noStrike" cap="none" normalizeH="0" baseline="0" dirty="0">
                <a:ln>
                  <a:noFill/>
                </a:ln>
                <a:solidFill>
                  <a:srgbClr val="1155CC"/>
                </a:solidFill>
                <a:effectLst/>
                <a:latin typeface="Garamond" panose="02020404030301010803" pitchFamily="18" charset="0"/>
                <a:cs typeface="Calibri" panose="020F0502020204030204" pitchFamily="34" charset="0"/>
                <a:hlinkClick r:id="rId4"/>
              </a:rPr>
              <a:t>https://www.unco.edu/registrar/transfer/partnerships-transfer-guides/aims2unc-curriculum-maps.aspx</a:t>
            </a:r>
            <a:endParaRPr lang="en-US" altLang="en-US" sz="1800" dirty="0">
              <a:solidFill>
                <a:srgbClr val="222222"/>
              </a:solidFill>
              <a:latin typeface="Garamond" panose="02020404030301010803" pitchFamily="18" charset="0"/>
              <a:cs typeface="Arial" panose="020B0604020202020204" pitchFamily="34" charset="0"/>
            </a:endParaRPr>
          </a:p>
          <a:p>
            <a:pPr lvl="1"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Guides how Aims2UNC advises </a:t>
            </a: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students before coming to UNC. </a:t>
            </a:r>
          </a:p>
          <a:p>
            <a:pPr lvl="1" eaLnBrk="0" fontAlgn="base" hangingPunct="0">
              <a:lnSpc>
                <a:spcPct val="100000"/>
              </a:lnSpc>
              <a:spcBef>
                <a:spcPct val="0"/>
              </a:spcBef>
              <a:spcAft>
                <a:spcPct val="0"/>
              </a:spcAft>
            </a:pPr>
            <a:r>
              <a:rPr lang="en-US" altLang="en-US" sz="1800" dirty="0">
                <a:solidFill>
                  <a:srgbClr val="222222"/>
                </a:solidFill>
                <a:latin typeface="Garamond" panose="02020404030301010803" pitchFamily="18" charset="0"/>
                <a:cs typeface="Calibri" panose="020F0502020204030204" pitchFamily="34" charset="0"/>
              </a:rPr>
              <a:t>Provides </a:t>
            </a: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clear map of which courses both Aims and UNC advise students to take towards both degrees</a:t>
            </a:r>
            <a:r>
              <a:rPr lang="en-US" altLang="en-US" sz="1800" dirty="0">
                <a:solidFill>
                  <a:srgbClr val="222222"/>
                </a:solidFill>
                <a:latin typeface="Garamond" panose="02020404030301010803" pitchFamily="18" charset="0"/>
                <a:cs typeface="Calibri" panose="020F0502020204030204" pitchFamily="34" charset="0"/>
              </a:rPr>
              <a:t>. </a:t>
            </a:r>
          </a:p>
          <a:p>
            <a:pPr lvl="1"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Sets students up to transition to UNC and have the LAC waived (with the exception of Graphic Design). </a:t>
            </a:r>
          </a:p>
          <a:p>
            <a:pPr lvl="1"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Identify which classes towards UNC degrees that can be taken for lower cost at Aims. </a:t>
            </a:r>
            <a:b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br>
            <a:endPar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Aims-UNC Institutional Transfer Guides: </a:t>
            </a:r>
            <a:br>
              <a:rPr lang="en-US" altLang="en-US" sz="1800" dirty="0">
                <a:solidFill>
                  <a:srgbClr val="222222"/>
                </a:solidFill>
                <a:latin typeface="Garamond" panose="02020404030301010803" pitchFamily="18" charset="0"/>
                <a:cs typeface="Calibri" panose="020F0502020204030204" pitchFamily="34" charset="0"/>
              </a:rPr>
            </a:br>
            <a:r>
              <a:rPr lang="en-US" altLang="en-US" sz="1800" dirty="0">
                <a:solidFill>
                  <a:srgbClr val="222222"/>
                </a:solidFill>
                <a:latin typeface="Garamond" panose="02020404030301010803" pitchFamily="18" charset="0"/>
                <a:cs typeface="Calibri" panose="020F0502020204030204" pitchFamily="34" charset="0"/>
                <a:hlinkClick r:id="rId5"/>
              </a:rPr>
              <a:t>https://www.unco.edu/registrar/transfer/partnerships-transfer-guides/</a:t>
            </a:r>
            <a:r>
              <a:rPr lang="en-US" altLang="en-US" sz="1800" dirty="0">
                <a:solidFill>
                  <a:srgbClr val="222222"/>
                </a:solidFill>
                <a:latin typeface="Garamond" panose="02020404030301010803" pitchFamily="18" charset="0"/>
                <a:cs typeface="Calibri" panose="020F0502020204030204" pitchFamily="34" charset="0"/>
              </a:rPr>
              <a:t> </a:t>
            </a:r>
          </a:p>
          <a:p>
            <a:pPr lvl="1" eaLnBrk="0" fontAlgn="base" hangingPunct="0">
              <a:lnSpc>
                <a:spcPct val="100000"/>
              </a:lnSpc>
              <a:spcBef>
                <a:spcPct val="0"/>
              </a:spcBef>
              <a:spcAft>
                <a:spcPct val="0"/>
              </a:spcAft>
            </a:pPr>
            <a:r>
              <a:rPr kumimoji="0" lang="en-US" altLang="en-US" sz="1800" b="0" i="0" u="none" strike="noStrike" cap="none" normalizeH="0" baseline="0" dirty="0">
                <a:ln>
                  <a:noFill/>
                </a:ln>
                <a:solidFill>
                  <a:srgbClr val="222222"/>
                </a:solidFill>
                <a:effectLst/>
                <a:latin typeface="Garamond" panose="02020404030301010803" pitchFamily="18" charset="0"/>
                <a:cs typeface="Calibri" panose="020F0502020204030204" pitchFamily="34" charset="0"/>
              </a:rPr>
              <a:t>We utilize on these, as well as the UNC catalog &amp; Transferology, to help students identify what they can take at Aims towards their UNC degree if curriculum maps are not yet available. </a:t>
            </a:r>
            <a:endParaRPr kumimoji="0" lang="en-US" altLang="en-US" sz="18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aramond" panose="02020404030301010803" pitchFamily="18" charset="0"/>
            </a:endParaRPr>
          </a:p>
        </p:txBody>
      </p:sp>
      <p:pic>
        <p:nvPicPr>
          <p:cNvPr id="6" name="Picture 5">
            <a:extLst>
              <a:ext uri="{FF2B5EF4-FFF2-40B4-BE49-F238E27FC236}">
                <a16:creationId xmlns:a16="http://schemas.microsoft.com/office/drawing/2014/main" id="{4BFF3B37-25EB-4017-B073-2C9340B269CC}"/>
              </a:ext>
            </a:extLst>
          </p:cNvPr>
          <p:cNvPicPr>
            <a:picLocks noChangeAspect="1"/>
          </p:cNvPicPr>
          <p:nvPr/>
        </p:nvPicPr>
        <p:blipFill>
          <a:blip r:embed="rId6"/>
          <a:stretch>
            <a:fillRect/>
          </a:stretch>
        </p:blipFill>
        <p:spPr>
          <a:xfrm>
            <a:off x="5447862" y="6181145"/>
            <a:ext cx="1296275" cy="529542"/>
          </a:xfrm>
          <a:prstGeom prst="rect">
            <a:avLst/>
          </a:prstGeom>
        </p:spPr>
      </p:pic>
      <p:cxnSp>
        <p:nvCxnSpPr>
          <p:cNvPr id="7" name="Straight Connector 6">
            <a:extLst>
              <a:ext uri="{FF2B5EF4-FFF2-40B4-BE49-F238E27FC236}">
                <a16:creationId xmlns:a16="http://schemas.microsoft.com/office/drawing/2014/main" id="{0C45E2AC-A28F-4506-9DC2-4318F6DE8561}"/>
              </a:ext>
            </a:extLst>
          </p:cNvPr>
          <p:cNvCxnSpPr/>
          <p:nvPr/>
        </p:nvCxnSpPr>
        <p:spPr>
          <a:xfrm flipH="1">
            <a:off x="208344" y="6533909"/>
            <a:ext cx="5168097"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B10DAE3-7E12-408C-9B4B-16E2FF2AC3E4}"/>
              </a:ext>
            </a:extLst>
          </p:cNvPr>
          <p:cNvCxnSpPr/>
          <p:nvPr/>
        </p:nvCxnSpPr>
        <p:spPr>
          <a:xfrm flipH="1">
            <a:off x="6840638" y="6533909"/>
            <a:ext cx="5168097" cy="0"/>
          </a:xfrm>
          <a:prstGeom prst="line">
            <a:avLst/>
          </a:prstGeom>
          <a:ln w="9525">
            <a:solidFill>
              <a:srgbClr val="203D6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658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8361</TotalTime>
  <Words>1732</Words>
  <Application>Microsoft Office PowerPoint</Application>
  <PresentationFormat>Widescreen</PresentationFormat>
  <Paragraphs>148</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Garamond</vt:lpstr>
      <vt:lpstr>Office Theme</vt:lpstr>
      <vt:lpstr>PowerPoint Presentation</vt:lpstr>
      <vt:lpstr>Aims2UNC Staff</vt:lpstr>
      <vt:lpstr>Program Overview: Transition v. Transfer</vt:lpstr>
      <vt:lpstr>Benefits of Aims2UNC</vt:lpstr>
      <vt:lpstr>Program Requirements:</vt:lpstr>
      <vt:lpstr>Academic Standing Referrals </vt:lpstr>
      <vt:lpstr>Program Statistics: </vt:lpstr>
      <vt:lpstr>Transitioning Students: Fall 2023</vt:lpstr>
      <vt:lpstr>Aims2UNC Advising Resources</vt:lpstr>
      <vt:lpstr>Aims &amp; UNC Cooperative Registration Agreement </vt:lpstr>
      <vt:lpstr>How would you like to collaborate?</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Sutton</dc:creator>
  <cp:lastModifiedBy>Elliott, Mikay</cp:lastModifiedBy>
  <cp:revision>22</cp:revision>
  <dcterms:created xsi:type="dcterms:W3CDTF">2023-04-20T21:28:26Z</dcterms:created>
  <dcterms:modified xsi:type="dcterms:W3CDTF">2023-05-02T19:04:12Z</dcterms:modified>
</cp:coreProperties>
</file>