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57" r:id="rId3"/>
    <p:sldId id="258" r:id="rId4"/>
    <p:sldId id="259" r:id="rId5"/>
    <p:sldId id="260" r:id="rId6"/>
    <p:sldId id="261" r:id="rId7"/>
    <p:sldId id="265" r:id="rId8"/>
    <p:sldId id="266" r:id="rId9"/>
    <p:sldId id="262"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3"/>
    <p:restoredTop sz="94752"/>
  </p:normalViewPr>
  <p:slideViewPr>
    <p:cSldViewPr snapToGrid="0" snapToObjects="1">
      <p:cViewPr varScale="1">
        <p:scale>
          <a:sx n="65" d="100"/>
          <a:sy n="65" d="100"/>
        </p:scale>
        <p:origin x="5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9AA27-0E93-2647-A80E-128F0EEDFB50}"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52135-3738-8E43-8D18-FB382632143A}" type="slidenum">
              <a:rPr lang="en-US" smtClean="0"/>
              <a:t>‹#›</a:t>
            </a:fld>
            <a:endParaRPr lang="en-US"/>
          </a:p>
        </p:txBody>
      </p:sp>
    </p:spTree>
    <p:extLst>
      <p:ext uri="{BB962C8B-B14F-4D97-AF65-F5344CB8AC3E}">
        <p14:creationId xmlns:p14="http://schemas.microsoft.com/office/powerpoint/2010/main" val="382672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victorianweb.org/photos/mayall/9.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http://www.victorianweb.org/photos/mayall/9.html</a:t>
            </a:r>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20152135-3738-8E43-8D18-FB382632143A}" type="slidenum">
              <a:rPr lang="en-US" smtClean="0"/>
              <a:t>2</a:t>
            </a:fld>
            <a:endParaRPr lang="en-US"/>
          </a:p>
        </p:txBody>
      </p:sp>
    </p:spTree>
    <p:extLst>
      <p:ext uri="{BB962C8B-B14F-4D97-AF65-F5344CB8AC3E}">
        <p14:creationId xmlns:p14="http://schemas.microsoft.com/office/powerpoint/2010/main" val="58509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Auden, </a:t>
            </a:r>
            <a:r>
              <a:rPr lang="en-US" i="1" dirty="0"/>
              <a:t>The </a:t>
            </a:r>
            <a:r>
              <a:rPr lang="en-US" i="1" dirty="0" err="1"/>
              <a:t>Enchafed</a:t>
            </a:r>
            <a:r>
              <a:rPr lang="en-US" i="1" dirty="0"/>
              <a:t> Flood </a:t>
            </a:r>
            <a:endParaRPr lang="en-US" dirty="0"/>
          </a:p>
        </p:txBody>
      </p:sp>
      <p:sp>
        <p:nvSpPr>
          <p:cNvPr id="4" name="Slide Number Placeholder 3"/>
          <p:cNvSpPr>
            <a:spLocks noGrp="1"/>
          </p:cNvSpPr>
          <p:nvPr>
            <p:ph type="sldNum" sz="quarter" idx="5"/>
          </p:nvPr>
        </p:nvSpPr>
        <p:spPr/>
        <p:txBody>
          <a:bodyPr/>
          <a:lstStyle/>
          <a:p>
            <a:fld id="{20152135-3738-8E43-8D18-FB382632143A}" type="slidenum">
              <a:rPr lang="en-US" smtClean="0"/>
              <a:t>4</a:t>
            </a:fld>
            <a:endParaRPr lang="en-US"/>
          </a:p>
        </p:txBody>
      </p:sp>
    </p:spTree>
    <p:extLst>
      <p:ext uri="{BB962C8B-B14F-4D97-AF65-F5344CB8AC3E}">
        <p14:creationId xmlns:p14="http://schemas.microsoft.com/office/powerpoint/2010/main" val="362941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of Congress</a:t>
            </a:r>
          </a:p>
        </p:txBody>
      </p:sp>
      <p:sp>
        <p:nvSpPr>
          <p:cNvPr id="4" name="Slide Number Placeholder 3"/>
          <p:cNvSpPr>
            <a:spLocks noGrp="1"/>
          </p:cNvSpPr>
          <p:nvPr>
            <p:ph type="sldNum" sz="quarter" idx="5"/>
          </p:nvPr>
        </p:nvSpPr>
        <p:spPr/>
        <p:txBody>
          <a:bodyPr/>
          <a:lstStyle/>
          <a:p>
            <a:fld id="{20152135-3738-8E43-8D18-FB382632143A}" type="slidenum">
              <a:rPr lang="en-US" smtClean="0"/>
              <a:t>6</a:t>
            </a:fld>
            <a:endParaRPr lang="en-US"/>
          </a:p>
        </p:txBody>
      </p:sp>
    </p:spTree>
    <p:extLst>
      <p:ext uri="{BB962C8B-B14F-4D97-AF65-F5344CB8AC3E}">
        <p14:creationId xmlns:p14="http://schemas.microsoft.com/office/powerpoint/2010/main" val="287204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 Griffith image from </a:t>
            </a:r>
            <a:r>
              <a:rPr lang="en-US" dirty="0" err="1"/>
              <a:t>Biography.com</a:t>
            </a:r>
            <a:r>
              <a:rPr lang="en-US" dirty="0"/>
              <a:t> (Film Actor, Theater Actor, Director)</a:t>
            </a:r>
          </a:p>
          <a:p>
            <a:r>
              <a:rPr lang="en-US" dirty="0"/>
              <a:t>Both Griffith and </a:t>
            </a:r>
            <a:r>
              <a:rPr lang="en-US" dirty="0" err="1"/>
              <a:t>Cabanne</a:t>
            </a:r>
            <a:r>
              <a:rPr lang="en-US" dirty="0"/>
              <a:t> versions have been preserved</a:t>
            </a:r>
          </a:p>
        </p:txBody>
      </p:sp>
      <p:sp>
        <p:nvSpPr>
          <p:cNvPr id="4" name="Slide Number Placeholder 3"/>
          <p:cNvSpPr>
            <a:spLocks noGrp="1"/>
          </p:cNvSpPr>
          <p:nvPr>
            <p:ph type="sldNum" sz="quarter" idx="5"/>
          </p:nvPr>
        </p:nvSpPr>
        <p:spPr/>
        <p:txBody>
          <a:bodyPr/>
          <a:lstStyle/>
          <a:p>
            <a:fld id="{20152135-3738-8E43-8D18-FB382632143A}" type="slidenum">
              <a:rPr lang="en-US" smtClean="0"/>
              <a:t>9</a:t>
            </a:fld>
            <a:endParaRPr lang="en-US"/>
          </a:p>
        </p:txBody>
      </p:sp>
    </p:spTree>
    <p:extLst>
      <p:ext uri="{BB962C8B-B14F-4D97-AF65-F5344CB8AC3E}">
        <p14:creationId xmlns:p14="http://schemas.microsoft.com/office/powerpoint/2010/main" val="22852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Silent Film Archives https://</a:t>
            </a:r>
            <a:r>
              <a:rPr lang="en-US" i="1" dirty="0" err="1"/>
              <a:t>www.silentfilmstillarchive.com</a:t>
            </a:r>
            <a:r>
              <a:rPr lang="en-US" i="1" dirty="0"/>
              <a:t>/</a:t>
            </a:r>
            <a:r>
              <a:rPr lang="en-US" i="1" dirty="0" err="1"/>
              <a:t>enoch_arden.htm</a:t>
            </a:r>
            <a:r>
              <a:rPr lang="en-US" i="1" dirty="0"/>
              <a:t> </a:t>
            </a:r>
          </a:p>
        </p:txBody>
      </p:sp>
      <p:sp>
        <p:nvSpPr>
          <p:cNvPr id="4" name="Slide Number Placeholder 3"/>
          <p:cNvSpPr>
            <a:spLocks noGrp="1"/>
          </p:cNvSpPr>
          <p:nvPr>
            <p:ph type="sldNum" sz="quarter" idx="5"/>
          </p:nvPr>
        </p:nvSpPr>
        <p:spPr/>
        <p:txBody>
          <a:bodyPr/>
          <a:lstStyle/>
          <a:p>
            <a:fld id="{20152135-3738-8E43-8D18-FB382632143A}" type="slidenum">
              <a:rPr lang="en-US" smtClean="0"/>
              <a:t>10</a:t>
            </a:fld>
            <a:endParaRPr lang="en-US"/>
          </a:p>
        </p:txBody>
      </p:sp>
    </p:spTree>
    <p:extLst>
      <p:ext uri="{BB962C8B-B14F-4D97-AF65-F5344CB8AC3E}">
        <p14:creationId xmlns:p14="http://schemas.microsoft.com/office/powerpoint/2010/main" val="415756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Imdb.com</a:t>
            </a:r>
            <a:endParaRPr lang="en-US" dirty="0"/>
          </a:p>
          <a:p>
            <a:endParaRPr lang="en-US" dirty="0"/>
          </a:p>
        </p:txBody>
      </p:sp>
      <p:sp>
        <p:nvSpPr>
          <p:cNvPr id="4" name="Slide Number Placeholder 3"/>
          <p:cNvSpPr>
            <a:spLocks noGrp="1"/>
          </p:cNvSpPr>
          <p:nvPr>
            <p:ph type="sldNum" sz="quarter" idx="5"/>
          </p:nvPr>
        </p:nvSpPr>
        <p:spPr/>
        <p:txBody>
          <a:bodyPr/>
          <a:lstStyle/>
          <a:p>
            <a:fld id="{20152135-3738-8E43-8D18-FB382632143A}" type="slidenum">
              <a:rPr lang="en-US" smtClean="0"/>
              <a:t>14</a:t>
            </a:fld>
            <a:endParaRPr lang="en-US"/>
          </a:p>
        </p:txBody>
      </p:sp>
    </p:spTree>
    <p:extLst>
      <p:ext uri="{BB962C8B-B14F-4D97-AF65-F5344CB8AC3E}">
        <p14:creationId xmlns:p14="http://schemas.microsoft.com/office/powerpoint/2010/main" val="138413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C10470-EA32-E440-A1F2-7DFE081B4840}"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42926260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10470-EA32-E440-A1F2-7DFE081B484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83293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10470-EA32-E440-A1F2-7DFE081B484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289272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C10470-EA32-E440-A1F2-7DFE081B4840}"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323440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BC10470-EA32-E440-A1F2-7DFE081B4840}"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14060165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C10470-EA32-E440-A1F2-7DFE081B4840}" type="datetimeFigureOut">
              <a:rPr lang="en-US" smtClean="0"/>
              <a:t>3/16/2020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304808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BC10470-EA32-E440-A1F2-7DFE081B4840}"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7DC2-5DFF-3F49-84AF-5FC336E4101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30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C10470-EA32-E440-A1F2-7DFE081B4840}"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258388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10470-EA32-E440-A1F2-7DFE081B4840}"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85890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BC10470-EA32-E440-A1F2-7DFE081B4840}" type="datetimeFigureOut">
              <a:rPr lang="en-US" smtClean="0"/>
              <a:t>3/16/2020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184088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C10470-EA32-E440-A1F2-7DFE081B4840}" type="datetimeFigureOut">
              <a:rPr lang="en-US" smtClean="0"/>
              <a:t>3/16/2020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6DB7DC2-5DFF-3F49-84AF-5FC336E4101F}" type="slidenum">
              <a:rPr lang="en-US" smtClean="0"/>
              <a:t>‹#›</a:t>
            </a:fld>
            <a:endParaRPr lang="en-US"/>
          </a:p>
        </p:txBody>
      </p:sp>
    </p:spTree>
    <p:extLst>
      <p:ext uri="{BB962C8B-B14F-4D97-AF65-F5344CB8AC3E}">
        <p14:creationId xmlns:p14="http://schemas.microsoft.com/office/powerpoint/2010/main" val="364897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BC10470-EA32-E440-A1F2-7DFE081B4840}" type="datetimeFigureOut">
              <a:rPr lang="en-US" smtClean="0"/>
              <a:t>3/16/2020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6DB7DC2-5DFF-3F49-84AF-5FC336E4101F}" type="slidenum">
              <a:rPr lang="en-US" smtClean="0"/>
              <a:t>‹#›</a:t>
            </a:fld>
            <a:endParaRPr lang="en-US"/>
          </a:p>
        </p:txBody>
      </p:sp>
    </p:spTree>
    <p:extLst>
      <p:ext uri="{BB962C8B-B14F-4D97-AF65-F5344CB8AC3E}">
        <p14:creationId xmlns:p14="http://schemas.microsoft.com/office/powerpoint/2010/main" val="32273811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DCD7-54AA-8D42-9E9D-F51E729C3669}"/>
              </a:ext>
            </a:extLst>
          </p:cNvPr>
          <p:cNvSpPr>
            <a:spLocks noGrp="1"/>
          </p:cNvSpPr>
          <p:nvPr>
            <p:ph type="ctrTitle"/>
          </p:nvPr>
        </p:nvSpPr>
        <p:spPr/>
        <p:txBody>
          <a:bodyPr>
            <a:normAutofit/>
          </a:bodyPr>
          <a:lstStyle/>
          <a:p>
            <a:r>
              <a:rPr lang="en-US" sz="3100" dirty="0"/>
              <a:t>Presumed Dead: Tennyson’s Impact on the Cinema</a:t>
            </a:r>
          </a:p>
        </p:txBody>
      </p:sp>
      <p:sp>
        <p:nvSpPr>
          <p:cNvPr id="3" name="Subtitle 2">
            <a:extLst>
              <a:ext uri="{FF2B5EF4-FFF2-40B4-BE49-F238E27FC236}">
                <a16:creationId xmlns:a16="http://schemas.microsoft.com/office/drawing/2014/main" id="{C612C871-4E82-DB4F-BFBF-6F15150ABDFA}"/>
              </a:ext>
            </a:extLst>
          </p:cNvPr>
          <p:cNvSpPr>
            <a:spLocks noGrp="1"/>
          </p:cNvSpPr>
          <p:nvPr>
            <p:ph type="subTitle" idx="1"/>
          </p:nvPr>
        </p:nvSpPr>
        <p:spPr/>
        <p:txBody>
          <a:bodyPr>
            <a:normAutofit/>
          </a:bodyPr>
          <a:lstStyle/>
          <a:p>
            <a:r>
              <a:rPr lang="en-US" sz="1800" dirty="0"/>
              <a:t>Dr. Rebecca Umland</a:t>
            </a:r>
          </a:p>
          <a:p>
            <a:r>
              <a:rPr lang="en-US" sz="1800" dirty="0"/>
              <a:t>University of Nebraska at Kearney</a:t>
            </a:r>
          </a:p>
        </p:txBody>
      </p:sp>
    </p:spTree>
    <p:extLst>
      <p:ext uri="{BB962C8B-B14F-4D97-AF65-F5344CB8AC3E}">
        <p14:creationId xmlns:p14="http://schemas.microsoft.com/office/powerpoint/2010/main" val="213232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40EF-70CF-1E4C-8830-9D5A61954C63}"/>
              </a:ext>
            </a:extLst>
          </p:cNvPr>
          <p:cNvSpPr>
            <a:spLocks noGrp="1"/>
          </p:cNvSpPr>
          <p:nvPr>
            <p:ph type="title"/>
          </p:nvPr>
        </p:nvSpPr>
        <p:spPr>
          <a:xfrm>
            <a:off x="769620" y="803648"/>
            <a:ext cx="4486656" cy="1141497"/>
          </a:xfrm>
        </p:spPr>
        <p:txBody>
          <a:bodyPr>
            <a:normAutofit/>
          </a:bodyPr>
          <a:lstStyle/>
          <a:p>
            <a:r>
              <a:rPr lang="en-US" sz="1800" i="1" dirty="0"/>
              <a:t>ENOCH ARDEN </a:t>
            </a:r>
            <a:r>
              <a:rPr lang="en-US" sz="1800" dirty="0"/>
              <a:t>1915</a:t>
            </a:r>
            <a:br>
              <a:rPr lang="en-US" sz="1800" dirty="0"/>
            </a:br>
            <a:r>
              <a:rPr lang="en-US" sz="1800" dirty="0" err="1"/>
              <a:t>CHriSTY</a:t>
            </a:r>
            <a:r>
              <a:rPr lang="en-US" sz="1800" dirty="0"/>
              <a:t> CABANNE (1888-1950)</a:t>
            </a:r>
            <a:endParaRPr lang="en-US" sz="1800" i="1" dirty="0"/>
          </a:p>
        </p:txBody>
      </p:sp>
      <p:sp>
        <p:nvSpPr>
          <p:cNvPr id="4" name="Text Placeholder 3">
            <a:extLst>
              <a:ext uri="{FF2B5EF4-FFF2-40B4-BE49-F238E27FC236}">
                <a16:creationId xmlns:a16="http://schemas.microsoft.com/office/drawing/2014/main" id="{5BBDE24E-C8A2-4341-AAEA-223C5A5B8930}"/>
              </a:ext>
            </a:extLst>
          </p:cNvPr>
          <p:cNvSpPr>
            <a:spLocks noGrp="1"/>
          </p:cNvSpPr>
          <p:nvPr>
            <p:ph type="body" sz="half" idx="2"/>
          </p:nvPr>
        </p:nvSpPr>
        <p:spPr/>
        <p:txBody>
          <a:bodyPr/>
          <a:lstStyle/>
          <a:p>
            <a:endParaRPr lang="en-US" dirty="0"/>
          </a:p>
        </p:txBody>
      </p:sp>
      <p:pic>
        <p:nvPicPr>
          <p:cNvPr id="10" name="Content Placeholder 9">
            <a:extLst>
              <a:ext uri="{FF2B5EF4-FFF2-40B4-BE49-F238E27FC236}">
                <a16:creationId xmlns:a16="http://schemas.microsoft.com/office/drawing/2014/main" id="{AC8DB637-D1B0-7A46-BBE2-C6A7B66C3DE0}"/>
              </a:ext>
            </a:extLst>
          </p:cNvPr>
          <p:cNvPicPr>
            <a:picLocks noGrp="1" noChangeAspect="1"/>
          </p:cNvPicPr>
          <p:nvPr>
            <p:ph idx="1"/>
          </p:nvPr>
        </p:nvPicPr>
        <p:blipFill>
          <a:blip r:embed="rId3"/>
          <a:stretch>
            <a:fillRect/>
          </a:stretch>
        </p:blipFill>
        <p:spPr>
          <a:xfrm>
            <a:off x="6139815" y="1088507"/>
            <a:ext cx="6059679" cy="4215013"/>
          </a:xfrm>
        </p:spPr>
      </p:pic>
      <p:pic>
        <p:nvPicPr>
          <p:cNvPr id="5" name="Picture 4">
            <a:extLst>
              <a:ext uri="{FF2B5EF4-FFF2-40B4-BE49-F238E27FC236}">
                <a16:creationId xmlns:a16="http://schemas.microsoft.com/office/drawing/2014/main" id="{A42B7B21-F488-384F-B3BB-670B4F951558}"/>
              </a:ext>
            </a:extLst>
          </p:cNvPr>
          <p:cNvPicPr>
            <a:picLocks noChangeAspect="1"/>
          </p:cNvPicPr>
          <p:nvPr/>
        </p:nvPicPr>
        <p:blipFill>
          <a:blip r:embed="rId4"/>
          <a:stretch>
            <a:fillRect/>
          </a:stretch>
        </p:blipFill>
        <p:spPr>
          <a:xfrm>
            <a:off x="1999107" y="3176888"/>
            <a:ext cx="2207133" cy="2567066"/>
          </a:xfrm>
          <a:prstGeom prst="rect">
            <a:avLst/>
          </a:prstGeom>
        </p:spPr>
      </p:pic>
    </p:spTree>
    <p:extLst>
      <p:ext uri="{BB962C8B-B14F-4D97-AF65-F5344CB8AC3E}">
        <p14:creationId xmlns:p14="http://schemas.microsoft.com/office/powerpoint/2010/main" val="357313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2C2A-6B61-424C-A114-DFC5B6BDC053}"/>
              </a:ext>
            </a:extLst>
          </p:cNvPr>
          <p:cNvSpPr>
            <a:spLocks noGrp="1"/>
          </p:cNvSpPr>
          <p:nvPr>
            <p:ph type="title"/>
          </p:nvPr>
        </p:nvSpPr>
        <p:spPr>
          <a:xfrm>
            <a:off x="769620" y="745746"/>
            <a:ext cx="4486656" cy="1141497"/>
          </a:xfrm>
        </p:spPr>
        <p:txBody>
          <a:bodyPr>
            <a:normAutofit/>
          </a:bodyPr>
          <a:lstStyle/>
          <a:p>
            <a:r>
              <a:rPr lang="en-US" sz="1800" i="1" dirty="0"/>
              <a:t>Enoch Arden</a:t>
            </a:r>
            <a:r>
              <a:rPr lang="en-US" sz="1800" dirty="0"/>
              <a:t>(1911)</a:t>
            </a:r>
            <a:br>
              <a:rPr lang="en-US" sz="1800" dirty="0"/>
            </a:br>
            <a:r>
              <a:rPr lang="en-US" sz="1800" dirty="0"/>
              <a:t>33 minutes (Parts 1 and 2)</a:t>
            </a:r>
            <a:br>
              <a:rPr lang="en-US" sz="1800" dirty="0"/>
            </a:br>
            <a:r>
              <a:rPr lang="en-US" sz="1800" dirty="0"/>
              <a:t>Enoch’s Departure</a:t>
            </a:r>
            <a:endParaRPr lang="en-US" sz="1800" i="1" dirty="0"/>
          </a:p>
        </p:txBody>
      </p:sp>
      <p:pic>
        <p:nvPicPr>
          <p:cNvPr id="6" name="Content Placeholder 5">
            <a:extLst>
              <a:ext uri="{FF2B5EF4-FFF2-40B4-BE49-F238E27FC236}">
                <a16:creationId xmlns:a16="http://schemas.microsoft.com/office/drawing/2014/main" id="{F952FCB2-F6E4-064D-AAE3-FEB3CA54F6C1}"/>
              </a:ext>
            </a:extLst>
          </p:cNvPr>
          <p:cNvPicPr>
            <a:picLocks noGrp="1" noChangeAspect="1"/>
          </p:cNvPicPr>
          <p:nvPr>
            <p:ph idx="1"/>
          </p:nvPr>
        </p:nvPicPr>
        <p:blipFill>
          <a:blip r:embed="rId2"/>
          <a:stretch>
            <a:fillRect/>
          </a:stretch>
        </p:blipFill>
        <p:spPr>
          <a:xfrm>
            <a:off x="6146409" y="940056"/>
            <a:ext cx="6045591" cy="4366260"/>
          </a:xfrm>
        </p:spPr>
      </p:pic>
      <p:sp>
        <p:nvSpPr>
          <p:cNvPr id="4" name="Text Placeholder 3">
            <a:extLst>
              <a:ext uri="{FF2B5EF4-FFF2-40B4-BE49-F238E27FC236}">
                <a16:creationId xmlns:a16="http://schemas.microsoft.com/office/drawing/2014/main" id="{21808F0E-7B0F-EE49-B187-93C6362557FE}"/>
              </a:ext>
            </a:extLst>
          </p:cNvPr>
          <p:cNvSpPr>
            <a:spLocks noGrp="1"/>
          </p:cNvSpPr>
          <p:nvPr>
            <p:ph type="body" sz="half" idx="2"/>
          </p:nvPr>
        </p:nvSpPr>
        <p:spPr>
          <a:xfrm>
            <a:off x="1115568" y="2806968"/>
            <a:ext cx="3794760" cy="2194036"/>
          </a:xfrm>
        </p:spPr>
        <p:txBody>
          <a:bodyPr/>
          <a:lstStyle/>
          <a:p>
            <a:r>
              <a:rPr lang="en-US" dirty="0"/>
              <a:t>Griffith’s adaptation follows the poem very closely, and singles out dramatic moments that lend themselves to the silent cinema</a:t>
            </a:r>
          </a:p>
          <a:p>
            <a:r>
              <a:rPr lang="en-US" dirty="0"/>
              <a:t>One instance is Enoch’s departure for the sea journey that will change their lives forever</a:t>
            </a:r>
          </a:p>
          <a:p>
            <a:r>
              <a:rPr lang="en-US" dirty="0"/>
              <a:t>An anxious Annie (Linda </a:t>
            </a:r>
            <a:r>
              <a:rPr lang="en-US" dirty="0" err="1"/>
              <a:t>Arvidson</a:t>
            </a:r>
            <a:r>
              <a:rPr lang="en-US" dirty="0"/>
              <a:t>) implores Enoch (Wilfred Lucas) to stay, as their young  children look on</a:t>
            </a:r>
          </a:p>
          <a:p>
            <a:endParaRPr lang="en-US" dirty="0"/>
          </a:p>
        </p:txBody>
      </p:sp>
    </p:spTree>
    <p:extLst>
      <p:ext uri="{BB962C8B-B14F-4D97-AF65-F5344CB8AC3E}">
        <p14:creationId xmlns:p14="http://schemas.microsoft.com/office/powerpoint/2010/main" val="83452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DA05-AC9B-A047-A3BD-DA3B13A6A59D}"/>
              </a:ext>
            </a:extLst>
          </p:cNvPr>
          <p:cNvSpPr>
            <a:spLocks noGrp="1"/>
          </p:cNvSpPr>
          <p:nvPr>
            <p:ph type="title"/>
          </p:nvPr>
        </p:nvSpPr>
        <p:spPr>
          <a:xfrm>
            <a:off x="896112" y="906518"/>
            <a:ext cx="4486656" cy="1141497"/>
          </a:xfrm>
        </p:spPr>
        <p:txBody>
          <a:bodyPr/>
          <a:lstStyle/>
          <a:p>
            <a:r>
              <a:rPr lang="en-US" i="1" dirty="0"/>
              <a:t>Enoch Arden (1911)</a:t>
            </a:r>
            <a:br>
              <a:rPr lang="en-US" i="1" dirty="0"/>
            </a:br>
            <a:r>
              <a:rPr lang="en-US" i="1" dirty="0"/>
              <a:t>Enoch’s Return</a:t>
            </a:r>
          </a:p>
        </p:txBody>
      </p:sp>
      <p:pic>
        <p:nvPicPr>
          <p:cNvPr id="6" name="Content Placeholder 5">
            <a:extLst>
              <a:ext uri="{FF2B5EF4-FFF2-40B4-BE49-F238E27FC236}">
                <a16:creationId xmlns:a16="http://schemas.microsoft.com/office/drawing/2014/main" id="{58F1D6F1-ED3C-A34F-9C54-2072FA43B72D}"/>
              </a:ext>
            </a:extLst>
          </p:cNvPr>
          <p:cNvPicPr>
            <a:picLocks noGrp="1" noChangeAspect="1"/>
          </p:cNvPicPr>
          <p:nvPr>
            <p:ph idx="1"/>
          </p:nvPr>
        </p:nvPicPr>
        <p:blipFill>
          <a:blip r:embed="rId2"/>
          <a:stretch>
            <a:fillRect/>
          </a:stretch>
        </p:blipFill>
        <p:spPr>
          <a:xfrm>
            <a:off x="6086046" y="906518"/>
            <a:ext cx="6105954" cy="4674870"/>
          </a:xfrm>
        </p:spPr>
      </p:pic>
      <p:sp>
        <p:nvSpPr>
          <p:cNvPr id="4" name="Text Placeholder 3">
            <a:extLst>
              <a:ext uri="{FF2B5EF4-FFF2-40B4-BE49-F238E27FC236}">
                <a16:creationId xmlns:a16="http://schemas.microsoft.com/office/drawing/2014/main" id="{629B665D-68A7-A741-95FE-2970B0A48B60}"/>
              </a:ext>
            </a:extLst>
          </p:cNvPr>
          <p:cNvSpPr>
            <a:spLocks noGrp="1"/>
          </p:cNvSpPr>
          <p:nvPr>
            <p:ph type="body" sz="half" idx="2"/>
          </p:nvPr>
        </p:nvSpPr>
        <p:spPr>
          <a:xfrm>
            <a:off x="1097280" y="2937510"/>
            <a:ext cx="3813048" cy="2806444"/>
          </a:xfrm>
        </p:spPr>
        <p:txBody>
          <a:bodyPr/>
          <a:lstStyle/>
          <a:p>
            <a:r>
              <a:rPr lang="en-US" dirty="0"/>
              <a:t>Through the window, Enoch </a:t>
            </a:r>
            <a:r>
              <a:rPr lang="en-US" i="1" dirty="0"/>
              <a:t>incognito, </a:t>
            </a:r>
            <a:r>
              <a:rPr lang="en-US" dirty="0"/>
              <a:t>witnesses the domestic happiness that should have been his</a:t>
            </a:r>
          </a:p>
          <a:p>
            <a:r>
              <a:rPr lang="en-US" dirty="0"/>
              <a:t>His son (Robert </a:t>
            </a:r>
            <a:r>
              <a:rPr lang="en-US" dirty="0" err="1"/>
              <a:t>Harron</a:t>
            </a:r>
            <a:r>
              <a:rPr lang="en-US" dirty="0"/>
              <a:t>)  and daughter (Florence La </a:t>
            </a:r>
            <a:r>
              <a:rPr lang="en-US" dirty="0" err="1"/>
              <a:t>Badie</a:t>
            </a:r>
            <a:r>
              <a:rPr lang="en-US" dirty="0"/>
              <a:t>), now teenagers, look adoringly upon their infant half-sibling,  the child of Annie and Philip (Francis J. Grandon), in a prosperous parlor setting</a:t>
            </a:r>
          </a:p>
        </p:txBody>
      </p:sp>
    </p:spTree>
    <p:extLst>
      <p:ext uri="{BB962C8B-B14F-4D97-AF65-F5344CB8AC3E}">
        <p14:creationId xmlns:p14="http://schemas.microsoft.com/office/powerpoint/2010/main" val="199649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EA82-4BA0-A54F-BE6C-93BC4C460266}"/>
              </a:ext>
            </a:extLst>
          </p:cNvPr>
          <p:cNvSpPr>
            <a:spLocks noGrp="1"/>
          </p:cNvSpPr>
          <p:nvPr>
            <p:ph type="title"/>
          </p:nvPr>
        </p:nvSpPr>
        <p:spPr>
          <a:xfrm>
            <a:off x="884682" y="757928"/>
            <a:ext cx="4486656" cy="1141497"/>
          </a:xfrm>
        </p:spPr>
        <p:txBody>
          <a:bodyPr/>
          <a:lstStyle/>
          <a:p>
            <a:r>
              <a:rPr lang="en-US" dirty="0"/>
              <a:t>Hollywood and the romantic comedy</a:t>
            </a:r>
          </a:p>
        </p:txBody>
      </p:sp>
      <p:pic>
        <p:nvPicPr>
          <p:cNvPr id="6" name="Content Placeholder 5">
            <a:extLst>
              <a:ext uri="{FF2B5EF4-FFF2-40B4-BE49-F238E27FC236}">
                <a16:creationId xmlns:a16="http://schemas.microsoft.com/office/drawing/2014/main" id="{C0B275A7-FD14-F24B-911A-EFF9A2CE5BDC}"/>
              </a:ext>
            </a:extLst>
          </p:cNvPr>
          <p:cNvPicPr>
            <a:picLocks noGrp="1" noChangeAspect="1"/>
          </p:cNvPicPr>
          <p:nvPr>
            <p:ph idx="1"/>
          </p:nvPr>
        </p:nvPicPr>
        <p:blipFill>
          <a:blip r:embed="rId2"/>
          <a:stretch>
            <a:fillRect/>
          </a:stretch>
        </p:blipFill>
        <p:spPr>
          <a:xfrm>
            <a:off x="6960870" y="662940"/>
            <a:ext cx="3776066" cy="5779692"/>
          </a:xfrm>
        </p:spPr>
      </p:pic>
      <p:sp>
        <p:nvSpPr>
          <p:cNvPr id="4" name="Text Placeholder 3">
            <a:extLst>
              <a:ext uri="{FF2B5EF4-FFF2-40B4-BE49-F238E27FC236}">
                <a16:creationId xmlns:a16="http://schemas.microsoft.com/office/drawing/2014/main" id="{403FF376-3AB4-4A4B-A501-C230814D4D3F}"/>
              </a:ext>
            </a:extLst>
          </p:cNvPr>
          <p:cNvSpPr>
            <a:spLocks noGrp="1"/>
          </p:cNvSpPr>
          <p:nvPr>
            <p:ph type="body" sz="half" idx="2"/>
          </p:nvPr>
        </p:nvSpPr>
        <p:spPr>
          <a:xfrm>
            <a:off x="1154430" y="2983230"/>
            <a:ext cx="3755898" cy="2760724"/>
          </a:xfrm>
        </p:spPr>
        <p:txBody>
          <a:bodyPr/>
          <a:lstStyle/>
          <a:p>
            <a:r>
              <a:rPr lang="en-US" dirty="0"/>
              <a:t>The romantic comedy, particularly the “screwball comedy,” and the “remarriage comedy” were all ways of dodging the Hollywood Production Code (1934-1968)</a:t>
            </a:r>
          </a:p>
          <a:p>
            <a:r>
              <a:rPr lang="en-US" dirty="0"/>
              <a:t>A missing spouse was also a sensitive issue during the war years of the 1940s and 1950s</a:t>
            </a:r>
          </a:p>
          <a:p>
            <a:r>
              <a:rPr lang="en-US" i="1" dirty="0"/>
              <a:t>Too Many Husbands </a:t>
            </a:r>
            <a:r>
              <a:rPr lang="en-US" dirty="0"/>
              <a:t>(1940), directed by Wesley </a:t>
            </a:r>
            <a:r>
              <a:rPr lang="en-US" dirty="0" err="1"/>
              <a:t>Ruggles</a:t>
            </a:r>
            <a:r>
              <a:rPr lang="en-US" dirty="0"/>
              <a:t>, is one successful comic version </a:t>
            </a:r>
          </a:p>
        </p:txBody>
      </p:sp>
    </p:spTree>
    <p:extLst>
      <p:ext uri="{BB962C8B-B14F-4D97-AF65-F5344CB8AC3E}">
        <p14:creationId xmlns:p14="http://schemas.microsoft.com/office/powerpoint/2010/main" val="100105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9A75-34C8-894A-ABF5-0DB3E07E9921}"/>
              </a:ext>
            </a:extLst>
          </p:cNvPr>
          <p:cNvSpPr>
            <a:spLocks noGrp="1"/>
          </p:cNvSpPr>
          <p:nvPr>
            <p:ph type="title"/>
          </p:nvPr>
        </p:nvSpPr>
        <p:spPr>
          <a:xfrm>
            <a:off x="794766" y="800432"/>
            <a:ext cx="4486656" cy="1141497"/>
          </a:xfrm>
        </p:spPr>
        <p:txBody>
          <a:bodyPr>
            <a:normAutofit/>
          </a:bodyPr>
          <a:lstStyle/>
          <a:p>
            <a:r>
              <a:rPr lang="en-US" sz="1800" i="1" dirty="0"/>
              <a:t>Too Many Husbands: Too much of a good thing?</a:t>
            </a:r>
          </a:p>
        </p:txBody>
      </p:sp>
      <p:pic>
        <p:nvPicPr>
          <p:cNvPr id="6" name="Content Placeholder 5">
            <a:extLst>
              <a:ext uri="{FF2B5EF4-FFF2-40B4-BE49-F238E27FC236}">
                <a16:creationId xmlns:a16="http://schemas.microsoft.com/office/drawing/2014/main" id="{AE31CC42-72A9-6C42-B6C2-78A6EC0BF1B3}"/>
              </a:ext>
            </a:extLst>
          </p:cNvPr>
          <p:cNvPicPr>
            <a:picLocks noGrp="1" noChangeAspect="1"/>
          </p:cNvPicPr>
          <p:nvPr>
            <p:ph idx="1"/>
          </p:nvPr>
        </p:nvPicPr>
        <p:blipFill>
          <a:blip r:embed="rId3"/>
          <a:stretch>
            <a:fillRect/>
          </a:stretch>
        </p:blipFill>
        <p:spPr>
          <a:xfrm>
            <a:off x="6195060" y="801721"/>
            <a:ext cx="5862445" cy="4500178"/>
          </a:xfrm>
        </p:spPr>
      </p:pic>
      <p:sp>
        <p:nvSpPr>
          <p:cNvPr id="4" name="Text Placeholder 3">
            <a:extLst>
              <a:ext uri="{FF2B5EF4-FFF2-40B4-BE49-F238E27FC236}">
                <a16:creationId xmlns:a16="http://schemas.microsoft.com/office/drawing/2014/main" id="{8A345400-BBBA-7D4D-9AAA-317A8141902A}"/>
              </a:ext>
            </a:extLst>
          </p:cNvPr>
          <p:cNvSpPr>
            <a:spLocks noGrp="1"/>
          </p:cNvSpPr>
          <p:nvPr>
            <p:ph type="body" sz="half" idx="2"/>
          </p:nvPr>
        </p:nvSpPr>
        <p:spPr>
          <a:xfrm>
            <a:off x="1131570" y="2834640"/>
            <a:ext cx="3778758" cy="2909314"/>
          </a:xfrm>
        </p:spPr>
        <p:txBody>
          <a:bodyPr/>
          <a:lstStyle/>
          <a:p>
            <a:r>
              <a:rPr lang="en-US" dirty="0"/>
              <a:t>After the initial shock of his return, Vicky (Jean Arthur) finds herself in the thrilling position of being the object of competition by both husbands, thriving on the rivalry</a:t>
            </a:r>
          </a:p>
          <a:p>
            <a:r>
              <a:rPr lang="en-US" dirty="0"/>
              <a:t> Her first husband, Bill  (Fred MacMurray) surfaces only six months  after being presumed dead in boating accident to find she has wed his business partner and best friend, Henry (Melvyn Douglas)</a:t>
            </a:r>
          </a:p>
        </p:txBody>
      </p:sp>
    </p:spTree>
    <p:extLst>
      <p:ext uri="{BB962C8B-B14F-4D97-AF65-F5344CB8AC3E}">
        <p14:creationId xmlns:p14="http://schemas.microsoft.com/office/powerpoint/2010/main" val="10200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F04A-2CDF-DB48-807C-12DE56FA6D16}"/>
              </a:ext>
            </a:extLst>
          </p:cNvPr>
          <p:cNvSpPr>
            <a:spLocks noGrp="1"/>
          </p:cNvSpPr>
          <p:nvPr>
            <p:ph type="title"/>
          </p:nvPr>
        </p:nvSpPr>
        <p:spPr>
          <a:xfrm>
            <a:off x="829056" y="986528"/>
            <a:ext cx="4486656" cy="1141497"/>
          </a:xfrm>
        </p:spPr>
        <p:txBody>
          <a:bodyPr>
            <a:normAutofit/>
          </a:bodyPr>
          <a:lstStyle/>
          <a:p>
            <a:r>
              <a:rPr lang="en-US" sz="1800" i="1" dirty="0"/>
              <a:t>Too Many Husbands: Three’s a Crowd? </a:t>
            </a:r>
          </a:p>
        </p:txBody>
      </p:sp>
      <p:pic>
        <p:nvPicPr>
          <p:cNvPr id="6" name="Content Placeholder 5">
            <a:extLst>
              <a:ext uri="{FF2B5EF4-FFF2-40B4-BE49-F238E27FC236}">
                <a16:creationId xmlns:a16="http://schemas.microsoft.com/office/drawing/2014/main" id="{1E090858-05C0-674F-B4AF-77439402DDB7}"/>
              </a:ext>
            </a:extLst>
          </p:cNvPr>
          <p:cNvPicPr>
            <a:picLocks noGrp="1" noChangeAspect="1"/>
          </p:cNvPicPr>
          <p:nvPr>
            <p:ph idx="1"/>
          </p:nvPr>
        </p:nvPicPr>
        <p:blipFill>
          <a:blip r:embed="rId2"/>
          <a:stretch>
            <a:fillRect/>
          </a:stretch>
        </p:blipFill>
        <p:spPr>
          <a:xfrm>
            <a:off x="6191576" y="1143000"/>
            <a:ext cx="5844214" cy="4371472"/>
          </a:xfrm>
        </p:spPr>
      </p:pic>
      <p:sp>
        <p:nvSpPr>
          <p:cNvPr id="4" name="Text Placeholder 3">
            <a:extLst>
              <a:ext uri="{FF2B5EF4-FFF2-40B4-BE49-F238E27FC236}">
                <a16:creationId xmlns:a16="http://schemas.microsoft.com/office/drawing/2014/main" id="{C4453193-888F-C645-9895-2D3656CC593B}"/>
              </a:ext>
            </a:extLst>
          </p:cNvPr>
          <p:cNvSpPr>
            <a:spLocks noGrp="1"/>
          </p:cNvSpPr>
          <p:nvPr>
            <p:ph type="body" sz="half" idx="2"/>
          </p:nvPr>
        </p:nvSpPr>
        <p:spPr>
          <a:xfrm>
            <a:off x="1234440" y="2868930"/>
            <a:ext cx="3675888" cy="2875024"/>
          </a:xfrm>
        </p:spPr>
        <p:txBody>
          <a:bodyPr/>
          <a:lstStyle/>
          <a:p>
            <a:r>
              <a:rPr lang="en-US" dirty="0"/>
              <a:t>A second honeymoon in Paris after a judge declares Vicky’s marriage to Bill, her first husband, to be the binding one.</a:t>
            </a:r>
          </a:p>
          <a:p>
            <a:r>
              <a:rPr lang="en-US" dirty="0"/>
              <a:t>Henry refuses to give up, and follows along, bringing travel brochures to spark Bill’s wanderlust in the hopes he will repeat his past mistake and set out on another journey (like Tennyson’s “Ulysses”)</a:t>
            </a:r>
          </a:p>
          <a:p>
            <a:r>
              <a:rPr lang="en-US" dirty="0"/>
              <a:t>Vicky once again seems thrilled with the rivalry</a:t>
            </a:r>
          </a:p>
        </p:txBody>
      </p:sp>
    </p:spTree>
    <p:extLst>
      <p:ext uri="{BB962C8B-B14F-4D97-AF65-F5344CB8AC3E}">
        <p14:creationId xmlns:p14="http://schemas.microsoft.com/office/powerpoint/2010/main" val="248755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001E-E035-FC45-8FDF-6A866226EC34}"/>
              </a:ext>
            </a:extLst>
          </p:cNvPr>
          <p:cNvSpPr>
            <a:spLocks noGrp="1"/>
          </p:cNvSpPr>
          <p:nvPr>
            <p:ph type="title"/>
          </p:nvPr>
        </p:nvSpPr>
        <p:spPr>
          <a:xfrm>
            <a:off x="834771" y="849368"/>
            <a:ext cx="4486656" cy="1141497"/>
          </a:xfrm>
        </p:spPr>
        <p:txBody>
          <a:bodyPr>
            <a:normAutofit/>
          </a:bodyPr>
          <a:lstStyle/>
          <a:p>
            <a:r>
              <a:rPr lang="en-US" sz="1800" i="1" dirty="0"/>
              <a:t>My favorite wife </a:t>
            </a:r>
            <a:r>
              <a:rPr lang="en-US" sz="1800" dirty="0"/>
              <a:t>(1940): A Comic Reversal</a:t>
            </a:r>
          </a:p>
        </p:txBody>
      </p:sp>
      <p:pic>
        <p:nvPicPr>
          <p:cNvPr id="6" name="Content Placeholder 5">
            <a:extLst>
              <a:ext uri="{FF2B5EF4-FFF2-40B4-BE49-F238E27FC236}">
                <a16:creationId xmlns:a16="http://schemas.microsoft.com/office/drawing/2014/main" id="{A961DB6B-589C-FC4A-9327-F76998CEECEF}"/>
              </a:ext>
            </a:extLst>
          </p:cNvPr>
          <p:cNvPicPr>
            <a:picLocks noGrp="1" noChangeAspect="1"/>
          </p:cNvPicPr>
          <p:nvPr>
            <p:ph idx="1"/>
          </p:nvPr>
        </p:nvPicPr>
        <p:blipFill>
          <a:blip r:embed="rId2"/>
          <a:stretch>
            <a:fillRect/>
          </a:stretch>
        </p:blipFill>
        <p:spPr>
          <a:xfrm>
            <a:off x="6182371" y="1064561"/>
            <a:ext cx="5870224" cy="4593289"/>
          </a:xfrm>
        </p:spPr>
      </p:pic>
      <p:sp>
        <p:nvSpPr>
          <p:cNvPr id="4" name="Text Placeholder 3">
            <a:extLst>
              <a:ext uri="{FF2B5EF4-FFF2-40B4-BE49-F238E27FC236}">
                <a16:creationId xmlns:a16="http://schemas.microsoft.com/office/drawing/2014/main" id="{B0ECA716-5225-3B4B-A4FC-C781DBA9A044}"/>
              </a:ext>
            </a:extLst>
          </p:cNvPr>
          <p:cNvSpPr>
            <a:spLocks noGrp="1"/>
          </p:cNvSpPr>
          <p:nvPr>
            <p:ph type="body" sz="half" idx="2"/>
          </p:nvPr>
        </p:nvSpPr>
        <p:spPr>
          <a:xfrm>
            <a:off x="1245870" y="2788920"/>
            <a:ext cx="3664458" cy="2955034"/>
          </a:xfrm>
        </p:spPr>
        <p:txBody>
          <a:bodyPr/>
          <a:lstStyle/>
          <a:p>
            <a:r>
              <a:rPr lang="en-US" dirty="0"/>
              <a:t>A clever reversal of the missing husband motif, the wife (Irene Dunne) is stranded on an island with a handsome man (Randolph Scott), while her husband, Nick Arden (Cary Grant) has her declared dead so he can wed Bianca (Gail Patrick)</a:t>
            </a:r>
          </a:p>
        </p:txBody>
      </p:sp>
    </p:spTree>
    <p:extLst>
      <p:ext uri="{BB962C8B-B14F-4D97-AF65-F5344CB8AC3E}">
        <p14:creationId xmlns:p14="http://schemas.microsoft.com/office/powerpoint/2010/main" val="152641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DFF0-BF32-E547-AEA6-693FF716AB76}"/>
              </a:ext>
            </a:extLst>
          </p:cNvPr>
          <p:cNvSpPr>
            <a:spLocks noGrp="1"/>
          </p:cNvSpPr>
          <p:nvPr>
            <p:ph type="title"/>
          </p:nvPr>
        </p:nvSpPr>
        <p:spPr>
          <a:xfrm>
            <a:off x="850392" y="906518"/>
            <a:ext cx="4486656" cy="1141497"/>
          </a:xfrm>
        </p:spPr>
        <p:txBody>
          <a:bodyPr>
            <a:normAutofit/>
          </a:bodyPr>
          <a:lstStyle/>
          <a:p>
            <a:r>
              <a:rPr lang="en-US" sz="1800" dirty="0"/>
              <a:t>A double love triangle in </a:t>
            </a:r>
            <a:r>
              <a:rPr lang="en-US" sz="1800" i="1" dirty="0"/>
              <a:t>my favorite wife </a:t>
            </a:r>
            <a:r>
              <a:rPr lang="en-US" sz="1800" dirty="0"/>
              <a:t>(1940)</a:t>
            </a:r>
          </a:p>
        </p:txBody>
      </p:sp>
      <p:pic>
        <p:nvPicPr>
          <p:cNvPr id="6" name="Content Placeholder 5">
            <a:extLst>
              <a:ext uri="{FF2B5EF4-FFF2-40B4-BE49-F238E27FC236}">
                <a16:creationId xmlns:a16="http://schemas.microsoft.com/office/drawing/2014/main" id="{FB139B16-8180-F348-80F1-211CE82CCF09}"/>
              </a:ext>
            </a:extLst>
          </p:cNvPr>
          <p:cNvPicPr>
            <a:picLocks noGrp="1" noChangeAspect="1"/>
          </p:cNvPicPr>
          <p:nvPr>
            <p:ph idx="1"/>
          </p:nvPr>
        </p:nvPicPr>
        <p:blipFill>
          <a:blip r:embed="rId2"/>
          <a:stretch>
            <a:fillRect/>
          </a:stretch>
        </p:blipFill>
        <p:spPr>
          <a:xfrm>
            <a:off x="6275896" y="1212410"/>
            <a:ext cx="5872099" cy="4489372"/>
          </a:xfrm>
        </p:spPr>
      </p:pic>
      <p:sp>
        <p:nvSpPr>
          <p:cNvPr id="4" name="Text Placeholder 3">
            <a:extLst>
              <a:ext uri="{FF2B5EF4-FFF2-40B4-BE49-F238E27FC236}">
                <a16:creationId xmlns:a16="http://schemas.microsoft.com/office/drawing/2014/main" id="{0F5367E0-6966-674A-A6FC-89C70976A8A4}"/>
              </a:ext>
            </a:extLst>
          </p:cNvPr>
          <p:cNvSpPr>
            <a:spLocks noGrp="1"/>
          </p:cNvSpPr>
          <p:nvPr>
            <p:ph type="body" sz="half" idx="2"/>
          </p:nvPr>
        </p:nvSpPr>
        <p:spPr>
          <a:xfrm>
            <a:off x="1154430" y="2743200"/>
            <a:ext cx="3755898" cy="3000754"/>
          </a:xfrm>
        </p:spPr>
        <p:txBody>
          <a:bodyPr/>
          <a:lstStyle/>
          <a:p>
            <a:r>
              <a:rPr lang="en-US" dirty="0"/>
              <a:t>During their seven years on the island, Steve Burkett (Scott) and Ellen (Dunne) referred to each other as “Adam” and “Eve”</a:t>
            </a:r>
          </a:p>
          <a:p>
            <a:r>
              <a:rPr lang="en-US" dirty="0"/>
              <a:t>Jealous Nick Arden (Grant) nonetheless finds himself in a second marriage to Bianca (Patrick) but when Ellen returns just after the ceremony, guilt prevents consummation, while cowardice prevents confession</a:t>
            </a:r>
          </a:p>
        </p:txBody>
      </p:sp>
    </p:spTree>
    <p:extLst>
      <p:ext uri="{BB962C8B-B14F-4D97-AF65-F5344CB8AC3E}">
        <p14:creationId xmlns:p14="http://schemas.microsoft.com/office/powerpoint/2010/main" val="147000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F6E-3319-3249-920A-EF9B8B5902A9}"/>
              </a:ext>
            </a:extLst>
          </p:cNvPr>
          <p:cNvSpPr>
            <a:spLocks noGrp="1"/>
          </p:cNvSpPr>
          <p:nvPr>
            <p:ph type="title"/>
          </p:nvPr>
        </p:nvSpPr>
        <p:spPr>
          <a:xfrm>
            <a:off x="829056" y="472178"/>
            <a:ext cx="4486656" cy="1141497"/>
          </a:xfrm>
        </p:spPr>
        <p:txBody>
          <a:bodyPr>
            <a:noAutofit/>
          </a:bodyPr>
          <a:lstStyle/>
          <a:p>
            <a:r>
              <a:rPr lang="en-US" sz="1800" dirty="0"/>
              <a:t>Outside looking in: ENOCH’S RETURN</a:t>
            </a:r>
            <a:br>
              <a:rPr lang="en-US" sz="1800" dirty="0"/>
            </a:br>
            <a:r>
              <a:rPr lang="en-US" sz="1800" i="1" dirty="0"/>
              <a:t>CAST AWAY </a:t>
            </a:r>
            <a:r>
              <a:rPr lang="en-US" sz="1800" dirty="0"/>
              <a:t>(2000)</a:t>
            </a:r>
          </a:p>
        </p:txBody>
      </p:sp>
      <p:pic>
        <p:nvPicPr>
          <p:cNvPr id="6" name="Content Placeholder 5">
            <a:extLst>
              <a:ext uri="{FF2B5EF4-FFF2-40B4-BE49-F238E27FC236}">
                <a16:creationId xmlns:a16="http://schemas.microsoft.com/office/drawing/2014/main" id="{53930014-EAED-BF45-9750-689C45AB9A55}"/>
              </a:ext>
            </a:extLst>
          </p:cNvPr>
          <p:cNvPicPr>
            <a:picLocks noGrp="1" noChangeAspect="1"/>
          </p:cNvPicPr>
          <p:nvPr>
            <p:ph idx="1"/>
          </p:nvPr>
        </p:nvPicPr>
        <p:blipFill>
          <a:blip r:embed="rId2"/>
          <a:stretch>
            <a:fillRect/>
          </a:stretch>
        </p:blipFill>
        <p:spPr>
          <a:xfrm>
            <a:off x="6152320" y="263667"/>
            <a:ext cx="5870915" cy="3180077"/>
          </a:xfrm>
        </p:spPr>
      </p:pic>
      <p:sp>
        <p:nvSpPr>
          <p:cNvPr id="4" name="Text Placeholder 3">
            <a:extLst>
              <a:ext uri="{FF2B5EF4-FFF2-40B4-BE49-F238E27FC236}">
                <a16:creationId xmlns:a16="http://schemas.microsoft.com/office/drawing/2014/main" id="{9F510FE2-71B7-754F-BF85-817486DFB9BC}"/>
              </a:ext>
            </a:extLst>
          </p:cNvPr>
          <p:cNvSpPr>
            <a:spLocks noGrp="1"/>
          </p:cNvSpPr>
          <p:nvPr>
            <p:ph type="body" sz="half" idx="2"/>
          </p:nvPr>
        </p:nvSpPr>
        <p:spPr>
          <a:xfrm>
            <a:off x="1234440" y="2537460"/>
            <a:ext cx="3675888" cy="3206494"/>
          </a:xfrm>
        </p:spPr>
        <p:txBody>
          <a:bodyPr>
            <a:normAutofit/>
          </a:bodyPr>
          <a:lstStyle/>
          <a:p>
            <a:r>
              <a:rPr lang="en-US" dirty="0"/>
              <a:t>A cautionary story about both the misuse of time, and how to survive when hope is gone, this film signals a return to Tennyson’s poem, featuring both the love triangle and dispossession. Top: A painful gaze through a window at Kelly’s new life ( </a:t>
            </a:r>
            <a:r>
              <a:rPr lang="en-US" i="1" dirty="0"/>
              <a:t>a la </a:t>
            </a:r>
            <a:r>
              <a:rPr lang="en-US" dirty="0"/>
              <a:t>Enoch)</a:t>
            </a:r>
          </a:p>
          <a:p>
            <a:r>
              <a:rPr lang="en-US" dirty="0"/>
              <a:t>Tom Hanks turns in a stellar performance as the Enoch character, Chuck Noland, who returns to find his fiancée, Kelly </a:t>
            </a:r>
            <a:r>
              <a:rPr lang="en-US" dirty="0" err="1"/>
              <a:t>Frears</a:t>
            </a:r>
            <a:r>
              <a:rPr lang="en-US" dirty="0"/>
              <a:t> (Helen Hunt), has married his dentist, Jerry Lovett (Chris North), with whom she has a daughter. Bottom: pictures of her new life</a:t>
            </a:r>
          </a:p>
        </p:txBody>
      </p:sp>
      <p:pic>
        <p:nvPicPr>
          <p:cNvPr id="8" name="Picture 7">
            <a:extLst>
              <a:ext uri="{FF2B5EF4-FFF2-40B4-BE49-F238E27FC236}">
                <a16:creationId xmlns:a16="http://schemas.microsoft.com/office/drawing/2014/main" id="{86B4F068-2C08-0141-8C9C-B4D0F9CF51DC}"/>
              </a:ext>
            </a:extLst>
          </p:cNvPr>
          <p:cNvPicPr>
            <a:picLocks noChangeAspect="1"/>
          </p:cNvPicPr>
          <p:nvPr/>
        </p:nvPicPr>
        <p:blipFill>
          <a:blip r:embed="rId3"/>
          <a:stretch>
            <a:fillRect/>
          </a:stretch>
        </p:blipFill>
        <p:spPr>
          <a:xfrm>
            <a:off x="6152320" y="3520440"/>
            <a:ext cx="5870915" cy="3180079"/>
          </a:xfrm>
          <a:prstGeom prst="rect">
            <a:avLst/>
          </a:prstGeom>
        </p:spPr>
      </p:pic>
    </p:spTree>
    <p:extLst>
      <p:ext uri="{BB962C8B-B14F-4D97-AF65-F5344CB8AC3E}">
        <p14:creationId xmlns:p14="http://schemas.microsoft.com/office/powerpoint/2010/main" val="213903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6E56-602E-A648-A624-76EBCC59D954}"/>
              </a:ext>
            </a:extLst>
          </p:cNvPr>
          <p:cNvSpPr>
            <a:spLocks noGrp="1"/>
          </p:cNvSpPr>
          <p:nvPr>
            <p:ph type="title"/>
          </p:nvPr>
        </p:nvSpPr>
        <p:spPr>
          <a:xfrm>
            <a:off x="788670" y="548641"/>
            <a:ext cx="4502658" cy="1451610"/>
          </a:xfrm>
        </p:spPr>
        <p:txBody>
          <a:bodyPr>
            <a:normAutofit/>
          </a:bodyPr>
          <a:lstStyle/>
          <a:p>
            <a:r>
              <a:rPr lang="en-US" sz="1800" dirty="0"/>
              <a:t>A Parting kiss: affirmation and a bittersweet farewell</a:t>
            </a:r>
          </a:p>
        </p:txBody>
      </p:sp>
      <p:pic>
        <p:nvPicPr>
          <p:cNvPr id="6" name="Content Placeholder 5">
            <a:extLst>
              <a:ext uri="{FF2B5EF4-FFF2-40B4-BE49-F238E27FC236}">
                <a16:creationId xmlns:a16="http://schemas.microsoft.com/office/drawing/2014/main" id="{ADB32A2D-8750-FF48-9EA8-7F1A3B4A64A0}"/>
              </a:ext>
            </a:extLst>
          </p:cNvPr>
          <p:cNvPicPr>
            <a:picLocks noGrp="1" noChangeAspect="1"/>
          </p:cNvPicPr>
          <p:nvPr>
            <p:ph idx="1"/>
          </p:nvPr>
        </p:nvPicPr>
        <p:blipFill>
          <a:blip r:embed="rId2"/>
          <a:stretch>
            <a:fillRect/>
          </a:stretch>
        </p:blipFill>
        <p:spPr>
          <a:xfrm>
            <a:off x="6162261" y="658874"/>
            <a:ext cx="6029739" cy="5085080"/>
          </a:xfrm>
        </p:spPr>
      </p:pic>
      <p:sp>
        <p:nvSpPr>
          <p:cNvPr id="4" name="Text Placeholder 3">
            <a:extLst>
              <a:ext uri="{FF2B5EF4-FFF2-40B4-BE49-F238E27FC236}">
                <a16:creationId xmlns:a16="http://schemas.microsoft.com/office/drawing/2014/main" id="{EA977E35-57F8-124D-850A-CF486C4BC0D8}"/>
              </a:ext>
            </a:extLst>
          </p:cNvPr>
          <p:cNvSpPr>
            <a:spLocks noGrp="1"/>
          </p:cNvSpPr>
          <p:nvPr>
            <p:ph type="body" sz="half" idx="2"/>
          </p:nvPr>
        </p:nvSpPr>
        <p:spPr>
          <a:xfrm>
            <a:off x="1154430" y="2903220"/>
            <a:ext cx="3755898" cy="2840734"/>
          </a:xfrm>
        </p:spPr>
        <p:txBody>
          <a:bodyPr/>
          <a:lstStyle/>
          <a:p>
            <a:r>
              <a:rPr lang="en-US" dirty="0"/>
              <a:t>Unlike Enoch, Chuck is given a final reunion with his love, culminating in an affirmative kiss</a:t>
            </a:r>
          </a:p>
          <a:p>
            <a:r>
              <a:rPr lang="en-US" dirty="0"/>
              <a:t> Yet he knows his life with Kelly is over; he has been dispossessed in time and makes the sacrifice for the well-being of her new family,  like Enoch before him</a:t>
            </a:r>
          </a:p>
        </p:txBody>
      </p:sp>
    </p:spTree>
    <p:extLst>
      <p:ext uri="{BB962C8B-B14F-4D97-AF65-F5344CB8AC3E}">
        <p14:creationId xmlns:p14="http://schemas.microsoft.com/office/powerpoint/2010/main" val="383159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A86B8-6181-8A43-B249-4B1242AC1D27}"/>
              </a:ext>
            </a:extLst>
          </p:cNvPr>
          <p:cNvSpPr>
            <a:spLocks noGrp="1"/>
          </p:cNvSpPr>
          <p:nvPr>
            <p:ph type="title"/>
          </p:nvPr>
        </p:nvSpPr>
        <p:spPr>
          <a:xfrm>
            <a:off x="765449" y="917948"/>
            <a:ext cx="4494998" cy="1134640"/>
          </a:xfrm>
        </p:spPr>
        <p:txBody>
          <a:bodyPr/>
          <a:lstStyle/>
          <a:p>
            <a:r>
              <a:rPr lang="en-US" dirty="0"/>
              <a:t>Alfred, Lord Tennyson</a:t>
            </a:r>
            <a:br>
              <a:rPr lang="en-US" dirty="0"/>
            </a:br>
            <a:r>
              <a:rPr lang="en-US" sz="1800" dirty="0"/>
              <a:t>(1809-1892)</a:t>
            </a:r>
            <a:br>
              <a:rPr lang="en-US" sz="1800" dirty="0"/>
            </a:br>
            <a:r>
              <a:rPr lang="en-US" sz="1800" dirty="0"/>
              <a:t>Poet Laureate 1850-1892</a:t>
            </a:r>
          </a:p>
        </p:txBody>
      </p:sp>
      <p:pic>
        <p:nvPicPr>
          <p:cNvPr id="8" name="Picture Placeholder 7">
            <a:extLst>
              <a:ext uri="{FF2B5EF4-FFF2-40B4-BE49-F238E27FC236}">
                <a16:creationId xmlns:a16="http://schemas.microsoft.com/office/drawing/2014/main" id="{96843B66-5529-2B4F-83DA-6CD053DADE47}"/>
              </a:ext>
            </a:extLst>
          </p:cNvPr>
          <p:cNvPicPr>
            <a:picLocks noGrp="1" noChangeAspect="1"/>
          </p:cNvPicPr>
          <p:nvPr>
            <p:ph type="pic" idx="1"/>
          </p:nvPr>
        </p:nvPicPr>
        <p:blipFill>
          <a:blip r:embed="rId3"/>
          <a:srcRect t="15021" b="15021"/>
          <a:stretch>
            <a:fillRect/>
          </a:stretch>
        </p:blipFill>
        <p:spPr/>
      </p:pic>
      <p:sp>
        <p:nvSpPr>
          <p:cNvPr id="6" name="Text Placeholder 5">
            <a:extLst>
              <a:ext uri="{FF2B5EF4-FFF2-40B4-BE49-F238E27FC236}">
                <a16:creationId xmlns:a16="http://schemas.microsoft.com/office/drawing/2014/main" id="{B88FA62D-09AF-1449-A905-B45275E7CC71}"/>
              </a:ext>
            </a:extLst>
          </p:cNvPr>
          <p:cNvSpPr>
            <a:spLocks noGrp="1"/>
          </p:cNvSpPr>
          <p:nvPr>
            <p:ph type="body" sz="half" idx="2"/>
          </p:nvPr>
        </p:nvSpPr>
        <p:spPr/>
        <p:txBody>
          <a:bodyPr/>
          <a:lstStyle/>
          <a:p>
            <a:r>
              <a:rPr lang="en-US" dirty="0"/>
              <a:t>Photographed by John Jabez Edwin </a:t>
            </a:r>
            <a:r>
              <a:rPr lang="en-US" dirty="0" err="1"/>
              <a:t>Mayall</a:t>
            </a:r>
            <a:endParaRPr lang="en-US" dirty="0"/>
          </a:p>
          <a:p>
            <a:r>
              <a:rPr lang="en-US" dirty="0"/>
              <a:t>in 1864,</a:t>
            </a:r>
          </a:p>
          <a:p>
            <a:r>
              <a:rPr lang="en-US" dirty="0"/>
              <a:t>the year </a:t>
            </a:r>
            <a:r>
              <a:rPr lang="en-US" i="1" dirty="0"/>
              <a:t>Enoch Arden </a:t>
            </a:r>
            <a:r>
              <a:rPr lang="en-US" dirty="0"/>
              <a:t>was published</a:t>
            </a:r>
          </a:p>
          <a:p>
            <a:endParaRPr lang="en-US" dirty="0"/>
          </a:p>
          <a:p>
            <a:endParaRPr lang="en-US" dirty="0"/>
          </a:p>
        </p:txBody>
      </p:sp>
    </p:spTree>
    <p:extLst>
      <p:ext uri="{BB962C8B-B14F-4D97-AF65-F5344CB8AC3E}">
        <p14:creationId xmlns:p14="http://schemas.microsoft.com/office/powerpoint/2010/main" val="45871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C351-8459-9C4F-9929-D9B73F862A38}"/>
              </a:ext>
            </a:extLst>
          </p:cNvPr>
          <p:cNvSpPr>
            <a:spLocks noGrp="1"/>
          </p:cNvSpPr>
          <p:nvPr>
            <p:ph type="title"/>
          </p:nvPr>
        </p:nvSpPr>
        <p:spPr>
          <a:xfrm>
            <a:off x="925830" y="491491"/>
            <a:ext cx="4502658" cy="1314450"/>
          </a:xfrm>
        </p:spPr>
        <p:txBody>
          <a:bodyPr>
            <a:normAutofit/>
          </a:bodyPr>
          <a:lstStyle/>
          <a:p>
            <a:r>
              <a:rPr lang="en-US" sz="1800" dirty="0"/>
              <a:t>Providence:</a:t>
            </a:r>
            <a:br>
              <a:rPr lang="en-US" sz="1800" dirty="0"/>
            </a:br>
            <a:r>
              <a:rPr lang="en-US" sz="1800" dirty="0"/>
              <a:t/>
            </a:r>
            <a:br>
              <a:rPr lang="en-US" sz="1800" dirty="0"/>
            </a:br>
            <a:r>
              <a:rPr lang="en-US" sz="1600" dirty="0"/>
              <a:t>“This package saved my life. Thank you. Chuck Noland”</a:t>
            </a:r>
            <a:endParaRPr lang="en-US" sz="1800" dirty="0"/>
          </a:p>
        </p:txBody>
      </p:sp>
      <p:sp>
        <p:nvSpPr>
          <p:cNvPr id="4" name="Text Placeholder 3">
            <a:extLst>
              <a:ext uri="{FF2B5EF4-FFF2-40B4-BE49-F238E27FC236}">
                <a16:creationId xmlns:a16="http://schemas.microsoft.com/office/drawing/2014/main" id="{8B1075AE-C6ED-0248-8EEB-98E458AB9121}"/>
              </a:ext>
            </a:extLst>
          </p:cNvPr>
          <p:cNvSpPr>
            <a:spLocks noGrp="1"/>
          </p:cNvSpPr>
          <p:nvPr>
            <p:ph type="body" sz="half" idx="2"/>
          </p:nvPr>
        </p:nvSpPr>
        <p:spPr>
          <a:xfrm>
            <a:off x="1257300" y="2400300"/>
            <a:ext cx="3653028" cy="3343654"/>
          </a:xfrm>
        </p:spPr>
        <p:txBody>
          <a:bodyPr/>
          <a:lstStyle/>
          <a:p>
            <a:r>
              <a:rPr lang="en-US" dirty="0"/>
              <a:t>Top: The opening of </a:t>
            </a:r>
            <a:r>
              <a:rPr lang="en-US" i="1" dirty="0"/>
              <a:t>Cast Away </a:t>
            </a:r>
            <a:r>
              <a:rPr lang="en-US" dirty="0"/>
              <a:t>features the FedEx pick-up of a package from a ranch in Texas. This is one of three items that sustains Chuck while marooned on the island</a:t>
            </a:r>
          </a:p>
          <a:p>
            <a:r>
              <a:rPr lang="en-US" dirty="0"/>
              <a:t>Bottom: He never opens the package, which has a pair of angel wings sketched on the outside, but opts to return it to its sender, with an attached note</a:t>
            </a:r>
          </a:p>
        </p:txBody>
      </p:sp>
      <p:pic>
        <p:nvPicPr>
          <p:cNvPr id="10" name="Content Placeholder 9">
            <a:extLst>
              <a:ext uri="{FF2B5EF4-FFF2-40B4-BE49-F238E27FC236}">
                <a16:creationId xmlns:a16="http://schemas.microsoft.com/office/drawing/2014/main" id="{8FD75B7E-19F4-6C47-BF32-DC6481ED0D6A}"/>
              </a:ext>
            </a:extLst>
          </p:cNvPr>
          <p:cNvPicPr>
            <a:picLocks noGrp="1" noChangeAspect="1"/>
          </p:cNvPicPr>
          <p:nvPr>
            <p:ph idx="1"/>
          </p:nvPr>
        </p:nvPicPr>
        <p:blipFill>
          <a:blip r:embed="rId2"/>
          <a:stretch>
            <a:fillRect/>
          </a:stretch>
        </p:blipFill>
        <p:spPr>
          <a:xfrm>
            <a:off x="6515901" y="142311"/>
            <a:ext cx="5466869" cy="3072035"/>
          </a:xfrm>
        </p:spPr>
      </p:pic>
      <p:pic>
        <p:nvPicPr>
          <p:cNvPr id="12" name="Picture 11">
            <a:extLst>
              <a:ext uri="{FF2B5EF4-FFF2-40B4-BE49-F238E27FC236}">
                <a16:creationId xmlns:a16="http://schemas.microsoft.com/office/drawing/2014/main" id="{D077CFD8-6461-5143-BBE2-33422F764AF9}"/>
              </a:ext>
            </a:extLst>
          </p:cNvPr>
          <p:cNvPicPr>
            <a:picLocks noChangeAspect="1"/>
          </p:cNvPicPr>
          <p:nvPr/>
        </p:nvPicPr>
        <p:blipFill>
          <a:blip r:embed="rId3"/>
          <a:stretch>
            <a:fillRect/>
          </a:stretch>
        </p:blipFill>
        <p:spPr>
          <a:xfrm>
            <a:off x="6306672" y="3549918"/>
            <a:ext cx="5885328" cy="3187886"/>
          </a:xfrm>
          <a:prstGeom prst="rect">
            <a:avLst/>
          </a:prstGeom>
        </p:spPr>
      </p:pic>
    </p:spTree>
    <p:extLst>
      <p:ext uri="{BB962C8B-B14F-4D97-AF65-F5344CB8AC3E}">
        <p14:creationId xmlns:p14="http://schemas.microsoft.com/office/powerpoint/2010/main" val="336556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8784-2EC7-9448-B135-4C898B6D3FAA}"/>
              </a:ext>
            </a:extLst>
          </p:cNvPr>
          <p:cNvSpPr>
            <a:spLocks noGrp="1"/>
          </p:cNvSpPr>
          <p:nvPr>
            <p:ph type="title"/>
          </p:nvPr>
        </p:nvSpPr>
        <p:spPr>
          <a:xfrm>
            <a:off x="994410" y="318120"/>
            <a:ext cx="4319778" cy="1373520"/>
          </a:xfrm>
        </p:spPr>
        <p:txBody>
          <a:bodyPr>
            <a:normAutofit/>
          </a:bodyPr>
          <a:lstStyle/>
          <a:p>
            <a:r>
              <a:rPr lang="en-US" sz="1800" dirty="0"/>
              <a:t>Angel lady: Lost and found</a:t>
            </a:r>
          </a:p>
        </p:txBody>
      </p:sp>
      <p:pic>
        <p:nvPicPr>
          <p:cNvPr id="6" name="Content Placeholder 5">
            <a:extLst>
              <a:ext uri="{FF2B5EF4-FFF2-40B4-BE49-F238E27FC236}">
                <a16:creationId xmlns:a16="http://schemas.microsoft.com/office/drawing/2014/main" id="{2C917CAD-A07E-8A45-AC88-9A501A489274}"/>
              </a:ext>
            </a:extLst>
          </p:cNvPr>
          <p:cNvPicPr>
            <a:picLocks noGrp="1" noChangeAspect="1"/>
          </p:cNvPicPr>
          <p:nvPr>
            <p:ph idx="1"/>
          </p:nvPr>
        </p:nvPicPr>
        <p:blipFill>
          <a:blip r:embed="rId2"/>
          <a:stretch>
            <a:fillRect/>
          </a:stretch>
        </p:blipFill>
        <p:spPr>
          <a:xfrm>
            <a:off x="6357442" y="318120"/>
            <a:ext cx="5552617" cy="2862216"/>
          </a:xfrm>
        </p:spPr>
      </p:pic>
      <p:sp>
        <p:nvSpPr>
          <p:cNvPr id="4" name="Text Placeholder 3">
            <a:extLst>
              <a:ext uri="{FF2B5EF4-FFF2-40B4-BE49-F238E27FC236}">
                <a16:creationId xmlns:a16="http://schemas.microsoft.com/office/drawing/2014/main" id="{EE94AD4E-28C6-EF40-9D5E-B8757644AB49}"/>
              </a:ext>
            </a:extLst>
          </p:cNvPr>
          <p:cNvSpPr>
            <a:spLocks noGrp="1"/>
          </p:cNvSpPr>
          <p:nvPr>
            <p:ph type="body" sz="half" idx="2"/>
          </p:nvPr>
        </p:nvSpPr>
        <p:spPr>
          <a:xfrm>
            <a:off x="1280160" y="2457450"/>
            <a:ext cx="3630168" cy="3286504"/>
          </a:xfrm>
        </p:spPr>
        <p:txBody>
          <a:bodyPr>
            <a:normAutofit/>
          </a:bodyPr>
          <a:lstStyle/>
          <a:p>
            <a:r>
              <a:rPr lang="en-US" dirty="0"/>
              <a:t>Bettina Peterson (</a:t>
            </a:r>
            <a:r>
              <a:rPr lang="en-US" dirty="0" err="1"/>
              <a:t>Lari</a:t>
            </a:r>
            <a:r>
              <a:rPr lang="en-US" dirty="0"/>
              <a:t> White) stops to give directions to Chuck, who “seems lost” in rural Texas (top)</a:t>
            </a:r>
          </a:p>
          <a:p>
            <a:r>
              <a:rPr lang="en-US" dirty="0"/>
              <a:t>At a crossroads, literally and figuratively, Chuck sees the same angel wings etched on the back of her pick-up as Bettina drives away</a:t>
            </a:r>
          </a:p>
          <a:p>
            <a:r>
              <a:rPr lang="en-US" dirty="0"/>
              <a:t>In the final shot of the film (bottom), hope for a new life is conveyed, even without </a:t>
            </a:r>
            <a:r>
              <a:rPr lang="en-US"/>
              <a:t>definite direction</a:t>
            </a:r>
            <a:endParaRPr lang="en-US" dirty="0"/>
          </a:p>
        </p:txBody>
      </p:sp>
      <p:pic>
        <p:nvPicPr>
          <p:cNvPr id="14" name="Picture 13">
            <a:extLst>
              <a:ext uri="{FF2B5EF4-FFF2-40B4-BE49-F238E27FC236}">
                <a16:creationId xmlns:a16="http://schemas.microsoft.com/office/drawing/2014/main" id="{DDF17BF4-E5BE-6C4F-9B55-DC6842B02D64}"/>
              </a:ext>
            </a:extLst>
          </p:cNvPr>
          <p:cNvPicPr>
            <a:picLocks noChangeAspect="1"/>
          </p:cNvPicPr>
          <p:nvPr/>
        </p:nvPicPr>
        <p:blipFill>
          <a:blip r:embed="rId3"/>
          <a:stretch>
            <a:fillRect/>
          </a:stretch>
        </p:blipFill>
        <p:spPr>
          <a:xfrm>
            <a:off x="6478080" y="3549918"/>
            <a:ext cx="5431979" cy="2942322"/>
          </a:xfrm>
          <a:prstGeom prst="rect">
            <a:avLst/>
          </a:prstGeom>
        </p:spPr>
      </p:pic>
    </p:spTree>
    <p:extLst>
      <p:ext uri="{BB962C8B-B14F-4D97-AF65-F5344CB8AC3E}">
        <p14:creationId xmlns:p14="http://schemas.microsoft.com/office/powerpoint/2010/main" val="92503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79D1-1A59-3549-A9FC-076B8C218708}"/>
              </a:ext>
            </a:extLst>
          </p:cNvPr>
          <p:cNvSpPr>
            <a:spLocks noGrp="1"/>
          </p:cNvSpPr>
          <p:nvPr>
            <p:ph type="title"/>
          </p:nvPr>
        </p:nvSpPr>
        <p:spPr>
          <a:xfrm>
            <a:off x="765449" y="780788"/>
            <a:ext cx="4494998" cy="1134640"/>
          </a:xfrm>
        </p:spPr>
        <p:txBody>
          <a:bodyPr/>
          <a:lstStyle/>
          <a:p>
            <a:r>
              <a:rPr lang="en-US" i="1" dirty="0"/>
              <a:t>Enoch Arden</a:t>
            </a:r>
            <a:br>
              <a:rPr lang="en-US" i="1" dirty="0"/>
            </a:br>
            <a:r>
              <a:rPr lang="en-US" dirty="0"/>
              <a:t>1864</a:t>
            </a:r>
            <a:r>
              <a:rPr lang="en-US" i="1" dirty="0"/>
              <a:t> </a:t>
            </a:r>
          </a:p>
        </p:txBody>
      </p:sp>
      <p:pic>
        <p:nvPicPr>
          <p:cNvPr id="6" name="Picture Placeholder 5">
            <a:extLst>
              <a:ext uri="{FF2B5EF4-FFF2-40B4-BE49-F238E27FC236}">
                <a16:creationId xmlns:a16="http://schemas.microsoft.com/office/drawing/2014/main" id="{F18E93BC-7732-6F4F-88A8-3271CABA96D1}"/>
              </a:ext>
            </a:extLst>
          </p:cNvPr>
          <p:cNvPicPr>
            <a:picLocks noGrp="1" noChangeAspect="1"/>
          </p:cNvPicPr>
          <p:nvPr>
            <p:ph type="pic" idx="1"/>
          </p:nvPr>
        </p:nvPicPr>
        <p:blipFill rotWithShape="1">
          <a:blip r:embed="rId2"/>
          <a:srcRect l="-15483" r="-15483"/>
          <a:stretch/>
        </p:blipFill>
        <p:spPr>
          <a:xfrm>
            <a:off x="6610354" y="206643"/>
            <a:ext cx="4956806" cy="6686550"/>
          </a:xfrm>
        </p:spPr>
      </p:pic>
      <p:sp>
        <p:nvSpPr>
          <p:cNvPr id="4" name="Text Placeholder 3">
            <a:extLst>
              <a:ext uri="{FF2B5EF4-FFF2-40B4-BE49-F238E27FC236}">
                <a16:creationId xmlns:a16="http://schemas.microsoft.com/office/drawing/2014/main" id="{F672FB0C-253C-7448-A204-583E7DB2BEA8}"/>
              </a:ext>
            </a:extLst>
          </p:cNvPr>
          <p:cNvSpPr>
            <a:spLocks noGrp="1"/>
          </p:cNvSpPr>
          <p:nvPr>
            <p:ph type="body" sz="half" idx="2"/>
          </p:nvPr>
        </p:nvSpPr>
        <p:spPr>
          <a:xfrm>
            <a:off x="1154430" y="2457450"/>
            <a:ext cx="3755898" cy="3286505"/>
          </a:xfrm>
        </p:spPr>
        <p:txBody>
          <a:bodyPr/>
          <a:lstStyle/>
          <a:p>
            <a:endParaRPr lang="en-US" dirty="0"/>
          </a:p>
          <a:p>
            <a:r>
              <a:rPr lang="en-US" dirty="0"/>
              <a:t>The story for the title poem was suggested to Tennyson by his sculptor friend, Thomas </a:t>
            </a:r>
            <a:r>
              <a:rPr lang="en-US" dirty="0" err="1"/>
              <a:t>Woolner</a:t>
            </a:r>
            <a:r>
              <a:rPr lang="en-US" dirty="0"/>
              <a:t>, though many versions exist</a:t>
            </a:r>
          </a:p>
          <a:p>
            <a:r>
              <a:rPr lang="en-US" i="1" dirty="0"/>
              <a:t>Enoch Arden </a:t>
            </a:r>
            <a:r>
              <a:rPr lang="en-US" dirty="0"/>
              <a:t>quickly established Tennyson as a </a:t>
            </a:r>
            <a:r>
              <a:rPr lang="en-US" i="1" dirty="0"/>
              <a:t>”Poet of the People,”  </a:t>
            </a:r>
            <a:r>
              <a:rPr lang="en-US" dirty="0"/>
              <a:t>garnering both critical and popular acclaim</a:t>
            </a:r>
          </a:p>
        </p:txBody>
      </p:sp>
    </p:spTree>
    <p:extLst>
      <p:ext uri="{BB962C8B-B14F-4D97-AF65-F5344CB8AC3E}">
        <p14:creationId xmlns:p14="http://schemas.microsoft.com/office/powerpoint/2010/main" val="124552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DB7ED77-E678-F446-BE2B-BF4BAFAA5572}"/>
              </a:ext>
            </a:extLst>
          </p:cNvPr>
          <p:cNvSpPr>
            <a:spLocks noGrp="1"/>
          </p:cNvSpPr>
          <p:nvPr>
            <p:ph type="title"/>
          </p:nvPr>
        </p:nvSpPr>
        <p:spPr>
          <a:xfrm>
            <a:off x="701040" y="539591"/>
            <a:ext cx="4486656" cy="1141497"/>
          </a:xfrm>
        </p:spPr>
        <p:txBody>
          <a:bodyPr/>
          <a:lstStyle/>
          <a:p>
            <a:r>
              <a:rPr lang="en-US" dirty="0"/>
              <a:t>Tennyson and Homer’s </a:t>
            </a:r>
            <a:r>
              <a:rPr lang="en-US" i="1" dirty="0"/>
              <a:t>Odyssey</a:t>
            </a:r>
            <a:endParaRPr lang="en-US" dirty="0"/>
          </a:p>
        </p:txBody>
      </p:sp>
      <p:pic>
        <p:nvPicPr>
          <p:cNvPr id="11" name="Content Placeholder 10">
            <a:extLst>
              <a:ext uri="{FF2B5EF4-FFF2-40B4-BE49-F238E27FC236}">
                <a16:creationId xmlns:a16="http://schemas.microsoft.com/office/drawing/2014/main" id="{737219D9-5C52-D044-B3EA-389FFC2670BF}"/>
              </a:ext>
            </a:extLst>
          </p:cNvPr>
          <p:cNvPicPr>
            <a:picLocks noGrp="1" noChangeAspect="1"/>
          </p:cNvPicPr>
          <p:nvPr>
            <p:ph idx="1"/>
          </p:nvPr>
        </p:nvPicPr>
        <p:blipFill>
          <a:blip r:embed="rId3"/>
          <a:stretch>
            <a:fillRect/>
          </a:stretch>
        </p:blipFill>
        <p:spPr>
          <a:xfrm>
            <a:off x="8022748" y="3288445"/>
            <a:ext cx="2275681" cy="3497807"/>
          </a:xfrm>
          <a:solidFill>
            <a:schemeClr val="accent2"/>
          </a:solidFill>
        </p:spPr>
      </p:pic>
      <p:sp>
        <p:nvSpPr>
          <p:cNvPr id="18" name="Text Placeholder 17">
            <a:extLst>
              <a:ext uri="{FF2B5EF4-FFF2-40B4-BE49-F238E27FC236}">
                <a16:creationId xmlns:a16="http://schemas.microsoft.com/office/drawing/2014/main" id="{CC1FDF05-4FB5-CE4F-8EC7-94C57B12E86D}"/>
              </a:ext>
            </a:extLst>
          </p:cNvPr>
          <p:cNvSpPr>
            <a:spLocks noGrp="1"/>
          </p:cNvSpPr>
          <p:nvPr>
            <p:ph type="body" sz="half" idx="2"/>
          </p:nvPr>
        </p:nvSpPr>
        <p:spPr>
          <a:xfrm>
            <a:off x="1154430" y="2674620"/>
            <a:ext cx="3755898" cy="3069334"/>
          </a:xfrm>
        </p:spPr>
        <p:txBody>
          <a:bodyPr/>
          <a:lstStyle/>
          <a:p>
            <a:r>
              <a:rPr lang="en-US" dirty="0"/>
              <a:t>“The </a:t>
            </a:r>
            <a:r>
              <a:rPr lang="en-US" dirty="0" err="1"/>
              <a:t>Lotos</a:t>
            </a:r>
            <a:r>
              <a:rPr lang="en-US" dirty="0"/>
              <a:t>-Eaters” (1832) expands and alters a brief episode from Book IX of </a:t>
            </a:r>
            <a:r>
              <a:rPr lang="en-US" i="1" dirty="0"/>
              <a:t>The Odyssey</a:t>
            </a:r>
          </a:p>
          <a:p>
            <a:r>
              <a:rPr lang="en-US" dirty="0"/>
              <a:t>”Ulysses” (1833, 1842), a companion poem, creates a moment suggested by Canto XXVI of Dante’s </a:t>
            </a:r>
            <a:r>
              <a:rPr lang="en-US" i="1" dirty="0"/>
              <a:t>Inferno</a:t>
            </a:r>
          </a:p>
          <a:p>
            <a:r>
              <a:rPr lang="en-US" dirty="0"/>
              <a:t>Water journeys as either perilous and/or agents of change are prominent in Tennyson’s poetry</a:t>
            </a:r>
          </a:p>
          <a:p>
            <a:endParaRPr lang="en-US" dirty="0"/>
          </a:p>
        </p:txBody>
      </p:sp>
      <p:pic>
        <p:nvPicPr>
          <p:cNvPr id="16" name="Content Placeholder 15">
            <a:extLst>
              <a:ext uri="{FF2B5EF4-FFF2-40B4-BE49-F238E27FC236}">
                <a16:creationId xmlns:a16="http://schemas.microsoft.com/office/drawing/2014/main" id="{E3B2B727-F8DD-E540-9DBD-24F4CFB76EBF}"/>
              </a:ext>
            </a:extLst>
          </p:cNvPr>
          <p:cNvPicPr>
            <a:picLocks noGrp="1" noChangeAspect="1"/>
          </p:cNvPicPr>
          <p:nvPr>
            <p:ph sz="half" idx="4294967295"/>
          </p:nvPr>
        </p:nvPicPr>
        <p:blipFill>
          <a:blip r:embed="rId4"/>
          <a:stretch>
            <a:fillRect/>
          </a:stretch>
        </p:blipFill>
        <p:spPr>
          <a:xfrm>
            <a:off x="6276658" y="199951"/>
            <a:ext cx="5561012" cy="2962275"/>
          </a:xfrm>
        </p:spPr>
      </p:pic>
    </p:spTree>
    <p:extLst>
      <p:ext uri="{BB962C8B-B14F-4D97-AF65-F5344CB8AC3E}">
        <p14:creationId xmlns:p14="http://schemas.microsoft.com/office/powerpoint/2010/main" val="197642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F632-E6F8-8D49-9A46-B3F6944639F5}"/>
              </a:ext>
            </a:extLst>
          </p:cNvPr>
          <p:cNvSpPr>
            <a:spLocks noGrp="1"/>
          </p:cNvSpPr>
          <p:nvPr>
            <p:ph type="title"/>
          </p:nvPr>
        </p:nvSpPr>
        <p:spPr>
          <a:xfrm>
            <a:off x="760476" y="826508"/>
            <a:ext cx="4486656" cy="1141497"/>
          </a:xfrm>
        </p:spPr>
        <p:txBody>
          <a:bodyPr/>
          <a:lstStyle/>
          <a:p>
            <a:r>
              <a:rPr lang="en-US" dirty="0"/>
              <a:t>Tennyson’s Arthurian poems: water journeys</a:t>
            </a:r>
          </a:p>
        </p:txBody>
      </p:sp>
      <p:pic>
        <p:nvPicPr>
          <p:cNvPr id="6" name="Content Placeholder 5">
            <a:extLst>
              <a:ext uri="{FF2B5EF4-FFF2-40B4-BE49-F238E27FC236}">
                <a16:creationId xmlns:a16="http://schemas.microsoft.com/office/drawing/2014/main" id="{F8380748-C405-1E43-8DB2-456E5D7EF23A}"/>
              </a:ext>
            </a:extLst>
          </p:cNvPr>
          <p:cNvPicPr>
            <a:picLocks noGrp="1" noChangeAspect="1"/>
          </p:cNvPicPr>
          <p:nvPr>
            <p:ph idx="1"/>
          </p:nvPr>
        </p:nvPicPr>
        <p:blipFill>
          <a:blip r:embed="rId2"/>
          <a:stretch>
            <a:fillRect/>
          </a:stretch>
        </p:blipFill>
        <p:spPr>
          <a:xfrm>
            <a:off x="7261860" y="208280"/>
            <a:ext cx="3810000" cy="2921000"/>
          </a:xfrm>
        </p:spPr>
      </p:pic>
      <p:sp>
        <p:nvSpPr>
          <p:cNvPr id="4" name="Text Placeholder 3">
            <a:extLst>
              <a:ext uri="{FF2B5EF4-FFF2-40B4-BE49-F238E27FC236}">
                <a16:creationId xmlns:a16="http://schemas.microsoft.com/office/drawing/2014/main" id="{19692E0C-343A-954E-AEF8-1EB3FCD05F26}"/>
              </a:ext>
            </a:extLst>
          </p:cNvPr>
          <p:cNvSpPr>
            <a:spLocks noGrp="1"/>
          </p:cNvSpPr>
          <p:nvPr>
            <p:ph type="body" sz="half" idx="2"/>
          </p:nvPr>
        </p:nvSpPr>
        <p:spPr>
          <a:xfrm>
            <a:off x="1120140" y="2686050"/>
            <a:ext cx="3790188" cy="3057904"/>
          </a:xfrm>
        </p:spPr>
        <p:txBody>
          <a:bodyPr>
            <a:normAutofit/>
          </a:bodyPr>
          <a:lstStyle/>
          <a:p>
            <a:r>
              <a:rPr lang="en-US" dirty="0"/>
              <a:t>An early excursion into the Arthurian Legends was “The Lady of </a:t>
            </a:r>
            <a:r>
              <a:rPr lang="en-US" dirty="0" err="1"/>
              <a:t>Shalott</a:t>
            </a:r>
            <a:r>
              <a:rPr lang="en-US" dirty="0"/>
              <a:t>” (1832).  Many artistic renditions of this poem exist. Top is that of John William Waterhouse (1888)</a:t>
            </a:r>
          </a:p>
          <a:p>
            <a:r>
              <a:rPr lang="en-US" dirty="0"/>
              <a:t>The “</a:t>
            </a:r>
            <a:r>
              <a:rPr lang="en-US" dirty="0" err="1"/>
              <a:t>Morte</a:t>
            </a:r>
            <a:r>
              <a:rPr lang="en-US" dirty="0"/>
              <a:t> </a:t>
            </a:r>
            <a:r>
              <a:rPr lang="en-US" dirty="0" err="1"/>
              <a:t>D’Arthur</a:t>
            </a:r>
            <a:r>
              <a:rPr lang="en-US" dirty="0"/>
              <a:t>” (1842) and a later more complete version, “The Passing of Arthur,” in </a:t>
            </a:r>
            <a:r>
              <a:rPr lang="en-US" i="1" dirty="0"/>
              <a:t>Idylls of the King, </a:t>
            </a:r>
            <a:r>
              <a:rPr lang="en-US" dirty="0"/>
              <a:t>feature Arthur’s death barge and the last witness, Sir </a:t>
            </a:r>
            <a:r>
              <a:rPr lang="en-US" dirty="0" err="1"/>
              <a:t>Bedivere</a:t>
            </a:r>
            <a:r>
              <a:rPr lang="en-US" dirty="0"/>
              <a:t>. Bottom: “The Death of King Arthur,” by James Archer (1860)</a:t>
            </a:r>
          </a:p>
        </p:txBody>
      </p:sp>
      <p:pic>
        <p:nvPicPr>
          <p:cNvPr id="8" name="Picture 7">
            <a:extLst>
              <a:ext uri="{FF2B5EF4-FFF2-40B4-BE49-F238E27FC236}">
                <a16:creationId xmlns:a16="http://schemas.microsoft.com/office/drawing/2014/main" id="{D216DC1F-4026-7445-A17D-42A767FC66D2}"/>
              </a:ext>
            </a:extLst>
          </p:cNvPr>
          <p:cNvPicPr>
            <a:picLocks noChangeAspect="1"/>
          </p:cNvPicPr>
          <p:nvPr/>
        </p:nvPicPr>
        <p:blipFill>
          <a:blip r:embed="rId3"/>
          <a:stretch>
            <a:fillRect/>
          </a:stretch>
        </p:blipFill>
        <p:spPr>
          <a:xfrm>
            <a:off x="7422634" y="3549918"/>
            <a:ext cx="3649226" cy="3071432"/>
          </a:xfrm>
          <a:prstGeom prst="rect">
            <a:avLst/>
          </a:prstGeom>
        </p:spPr>
      </p:pic>
    </p:spTree>
    <p:extLst>
      <p:ext uri="{BB962C8B-B14F-4D97-AF65-F5344CB8AC3E}">
        <p14:creationId xmlns:p14="http://schemas.microsoft.com/office/powerpoint/2010/main" val="118644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126D-E007-C747-87A5-D20B2B0D0B2D}"/>
              </a:ext>
            </a:extLst>
          </p:cNvPr>
          <p:cNvSpPr>
            <a:spLocks noGrp="1"/>
          </p:cNvSpPr>
          <p:nvPr>
            <p:ph type="title"/>
          </p:nvPr>
        </p:nvSpPr>
        <p:spPr>
          <a:xfrm>
            <a:off x="840486" y="712208"/>
            <a:ext cx="4486656" cy="1141497"/>
          </a:xfrm>
        </p:spPr>
        <p:txBody>
          <a:bodyPr>
            <a:normAutofit fontScale="90000"/>
          </a:bodyPr>
          <a:lstStyle/>
          <a:p>
            <a:r>
              <a:rPr lang="en-US" dirty="0"/>
              <a:t>19</a:t>
            </a:r>
            <a:r>
              <a:rPr lang="en-US" baseline="30000" dirty="0"/>
              <a:t>th</a:t>
            </a:r>
            <a:r>
              <a:rPr lang="en-US" dirty="0"/>
              <a:t> Century Illustrations of Tennyson’s </a:t>
            </a:r>
            <a:r>
              <a:rPr lang="en-US" i="1" dirty="0"/>
              <a:t>Enoch Arden</a:t>
            </a:r>
            <a:endParaRPr lang="en-US" dirty="0"/>
          </a:p>
        </p:txBody>
      </p:sp>
      <p:sp>
        <p:nvSpPr>
          <p:cNvPr id="4" name="Text Placeholder 3">
            <a:extLst>
              <a:ext uri="{FF2B5EF4-FFF2-40B4-BE49-F238E27FC236}">
                <a16:creationId xmlns:a16="http://schemas.microsoft.com/office/drawing/2014/main" id="{1710298E-806E-BD45-83E0-464BCDEF3BD0}"/>
              </a:ext>
            </a:extLst>
          </p:cNvPr>
          <p:cNvSpPr>
            <a:spLocks noGrp="1"/>
          </p:cNvSpPr>
          <p:nvPr>
            <p:ph type="body" sz="half" idx="2"/>
          </p:nvPr>
        </p:nvSpPr>
        <p:spPr>
          <a:xfrm>
            <a:off x="1245870" y="2617470"/>
            <a:ext cx="3664458" cy="3126484"/>
          </a:xfrm>
        </p:spPr>
        <p:txBody>
          <a:bodyPr>
            <a:normAutofit/>
          </a:bodyPr>
          <a:lstStyle/>
          <a:p>
            <a:r>
              <a:rPr lang="en-US" sz="1600" dirty="0"/>
              <a:t>A sure sign of popularity--Currier and Ives Lithographs (1869):</a:t>
            </a:r>
            <a:endParaRPr lang="en-US" dirty="0"/>
          </a:p>
          <a:p>
            <a:r>
              <a:rPr lang="en-US" dirty="0"/>
              <a:t>Top :“The Lonely Isle” depicts Enoch’s ten years  as a cast away after he survives the shipwreck</a:t>
            </a:r>
          </a:p>
          <a:p>
            <a:r>
              <a:rPr lang="en-US" dirty="0"/>
              <a:t>Bottom:  “The Hour of Trial” details the moment when Enoch views the domestic happiness of Philip, Annie, his own surviving son and daughter, and Annie and Philip’s infant</a:t>
            </a:r>
          </a:p>
        </p:txBody>
      </p:sp>
      <p:pic>
        <p:nvPicPr>
          <p:cNvPr id="8" name="Picture 7">
            <a:extLst>
              <a:ext uri="{FF2B5EF4-FFF2-40B4-BE49-F238E27FC236}">
                <a16:creationId xmlns:a16="http://schemas.microsoft.com/office/drawing/2014/main" id="{BCC9A7B8-E43A-B644-A81A-E2676A68D582}"/>
              </a:ext>
            </a:extLst>
          </p:cNvPr>
          <p:cNvPicPr>
            <a:picLocks noChangeAspect="1"/>
          </p:cNvPicPr>
          <p:nvPr/>
        </p:nvPicPr>
        <p:blipFill>
          <a:blip r:embed="rId3"/>
          <a:stretch>
            <a:fillRect/>
          </a:stretch>
        </p:blipFill>
        <p:spPr>
          <a:xfrm>
            <a:off x="7143115" y="134125"/>
            <a:ext cx="4064000" cy="3251200"/>
          </a:xfrm>
          <a:prstGeom prst="rect">
            <a:avLst/>
          </a:prstGeom>
        </p:spPr>
      </p:pic>
      <p:pic>
        <p:nvPicPr>
          <p:cNvPr id="11" name="Content Placeholder 10">
            <a:extLst>
              <a:ext uri="{FF2B5EF4-FFF2-40B4-BE49-F238E27FC236}">
                <a16:creationId xmlns:a16="http://schemas.microsoft.com/office/drawing/2014/main" id="{11DAC58E-3499-B147-B9C7-8B0D9C2960D5}"/>
              </a:ext>
            </a:extLst>
          </p:cNvPr>
          <p:cNvPicPr>
            <a:picLocks noGrp="1" noChangeAspect="1"/>
          </p:cNvPicPr>
          <p:nvPr>
            <p:ph idx="1"/>
          </p:nvPr>
        </p:nvPicPr>
        <p:blipFill>
          <a:blip r:embed="rId4"/>
          <a:stretch>
            <a:fillRect/>
          </a:stretch>
        </p:blipFill>
        <p:spPr>
          <a:xfrm>
            <a:off x="7143115" y="3531362"/>
            <a:ext cx="4064000" cy="3251200"/>
          </a:xfrm>
        </p:spPr>
      </p:pic>
    </p:spTree>
    <p:extLst>
      <p:ext uri="{BB962C8B-B14F-4D97-AF65-F5344CB8AC3E}">
        <p14:creationId xmlns:p14="http://schemas.microsoft.com/office/powerpoint/2010/main" val="342446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711D-F73D-B640-97FA-9F8D089F02C9}"/>
              </a:ext>
            </a:extLst>
          </p:cNvPr>
          <p:cNvSpPr>
            <a:spLocks noGrp="1"/>
          </p:cNvSpPr>
          <p:nvPr>
            <p:ph type="title"/>
          </p:nvPr>
        </p:nvSpPr>
        <p:spPr>
          <a:xfrm>
            <a:off x="817626" y="837938"/>
            <a:ext cx="4486656" cy="1141497"/>
          </a:xfrm>
        </p:spPr>
        <p:txBody>
          <a:bodyPr>
            <a:normAutofit fontScale="90000"/>
          </a:bodyPr>
          <a:lstStyle/>
          <a:p>
            <a:r>
              <a:rPr lang="en-US" dirty="0"/>
              <a:t/>
            </a:r>
            <a:br>
              <a:rPr lang="en-US" dirty="0"/>
            </a:br>
            <a:r>
              <a:rPr lang="en-US" dirty="0"/>
              <a:t>Remediation of Tennyson’s </a:t>
            </a:r>
            <a:r>
              <a:rPr lang="en-US" i="1" dirty="0"/>
              <a:t>Enoch Arden</a:t>
            </a:r>
            <a:br>
              <a:rPr lang="en-US" i="1" dirty="0"/>
            </a:br>
            <a:endParaRPr lang="en-US" dirty="0"/>
          </a:p>
        </p:txBody>
      </p:sp>
      <p:pic>
        <p:nvPicPr>
          <p:cNvPr id="6" name="Content Placeholder 5">
            <a:extLst>
              <a:ext uri="{FF2B5EF4-FFF2-40B4-BE49-F238E27FC236}">
                <a16:creationId xmlns:a16="http://schemas.microsoft.com/office/drawing/2014/main" id="{ED528A9F-4D46-B349-9D1E-8F95D5A7699A}"/>
              </a:ext>
            </a:extLst>
          </p:cNvPr>
          <p:cNvPicPr>
            <a:picLocks noGrp="1" noChangeAspect="1"/>
          </p:cNvPicPr>
          <p:nvPr>
            <p:ph idx="1"/>
          </p:nvPr>
        </p:nvPicPr>
        <p:blipFill>
          <a:blip r:embed="rId2"/>
          <a:stretch>
            <a:fillRect/>
          </a:stretch>
        </p:blipFill>
        <p:spPr>
          <a:xfrm>
            <a:off x="6859884" y="495679"/>
            <a:ext cx="4478256" cy="6053711"/>
          </a:xfrm>
        </p:spPr>
      </p:pic>
      <p:sp>
        <p:nvSpPr>
          <p:cNvPr id="4" name="Text Placeholder 3">
            <a:extLst>
              <a:ext uri="{FF2B5EF4-FFF2-40B4-BE49-F238E27FC236}">
                <a16:creationId xmlns:a16="http://schemas.microsoft.com/office/drawing/2014/main" id="{B3E4BD9D-55D3-9044-A52D-8C3E0A764756}"/>
              </a:ext>
            </a:extLst>
          </p:cNvPr>
          <p:cNvSpPr>
            <a:spLocks noGrp="1"/>
          </p:cNvSpPr>
          <p:nvPr>
            <p:ph type="body" sz="half" idx="2"/>
          </p:nvPr>
        </p:nvSpPr>
        <p:spPr>
          <a:xfrm>
            <a:off x="1211580" y="2983230"/>
            <a:ext cx="3698748" cy="2760724"/>
          </a:xfrm>
        </p:spPr>
        <p:txBody>
          <a:bodyPr>
            <a:normAutofit/>
          </a:bodyPr>
          <a:lstStyle/>
          <a:p>
            <a:r>
              <a:rPr lang="en-US" sz="1800" i="1" dirty="0"/>
              <a:t>Enoch Arden’s popularity led to its transposition in music  and the silent screen</a:t>
            </a:r>
          </a:p>
        </p:txBody>
      </p:sp>
    </p:spTree>
    <p:extLst>
      <p:ext uri="{BB962C8B-B14F-4D97-AF65-F5344CB8AC3E}">
        <p14:creationId xmlns:p14="http://schemas.microsoft.com/office/powerpoint/2010/main" val="88767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CF44-3FE6-F24D-869C-8974A1C19EDD}"/>
              </a:ext>
            </a:extLst>
          </p:cNvPr>
          <p:cNvSpPr>
            <a:spLocks noGrp="1"/>
          </p:cNvSpPr>
          <p:nvPr>
            <p:ph type="title"/>
          </p:nvPr>
        </p:nvSpPr>
        <p:spPr>
          <a:xfrm>
            <a:off x="769620" y="837938"/>
            <a:ext cx="4486656" cy="1141497"/>
          </a:xfrm>
        </p:spPr>
        <p:txBody>
          <a:bodyPr>
            <a:normAutofit/>
          </a:bodyPr>
          <a:lstStyle/>
          <a:p>
            <a:r>
              <a:rPr lang="en-US" sz="1800" dirty="0"/>
              <a:t>Music: </a:t>
            </a:r>
            <a:r>
              <a:rPr lang="en-US" sz="1800" i="1" dirty="0"/>
              <a:t>Enoch Arden (1897)</a:t>
            </a:r>
            <a:r>
              <a:rPr lang="en-US" sz="1800" dirty="0"/>
              <a:t/>
            </a:r>
            <a:br>
              <a:rPr lang="en-US" sz="1800" dirty="0"/>
            </a:br>
            <a:r>
              <a:rPr lang="en-US" sz="1800" dirty="0"/>
              <a:t>Richard Strauss (1864-1949)</a:t>
            </a:r>
            <a:endParaRPr lang="en-US" sz="1800" i="1" dirty="0"/>
          </a:p>
        </p:txBody>
      </p:sp>
      <p:pic>
        <p:nvPicPr>
          <p:cNvPr id="6" name="Content Placeholder 5">
            <a:extLst>
              <a:ext uri="{FF2B5EF4-FFF2-40B4-BE49-F238E27FC236}">
                <a16:creationId xmlns:a16="http://schemas.microsoft.com/office/drawing/2014/main" id="{F1F8FEC8-49E4-AD4E-AF1D-C4CE20B783AE}"/>
              </a:ext>
            </a:extLst>
          </p:cNvPr>
          <p:cNvPicPr>
            <a:picLocks noGrp="1" noChangeAspect="1"/>
          </p:cNvPicPr>
          <p:nvPr>
            <p:ph idx="1"/>
          </p:nvPr>
        </p:nvPicPr>
        <p:blipFill>
          <a:blip r:embed="rId2"/>
          <a:stretch>
            <a:fillRect/>
          </a:stretch>
        </p:blipFill>
        <p:spPr>
          <a:xfrm>
            <a:off x="7554595" y="91440"/>
            <a:ext cx="3126740" cy="3126740"/>
          </a:xfrm>
        </p:spPr>
      </p:pic>
      <p:sp>
        <p:nvSpPr>
          <p:cNvPr id="4" name="Text Placeholder 3">
            <a:extLst>
              <a:ext uri="{FF2B5EF4-FFF2-40B4-BE49-F238E27FC236}">
                <a16:creationId xmlns:a16="http://schemas.microsoft.com/office/drawing/2014/main" id="{16175940-902E-6E4B-AE66-E6B973B5F598}"/>
              </a:ext>
            </a:extLst>
          </p:cNvPr>
          <p:cNvSpPr>
            <a:spLocks noGrp="1"/>
          </p:cNvSpPr>
          <p:nvPr>
            <p:ph type="body" sz="half" idx="2"/>
          </p:nvPr>
        </p:nvSpPr>
        <p:spPr>
          <a:xfrm>
            <a:off x="1188720" y="2583180"/>
            <a:ext cx="3721608" cy="3160774"/>
          </a:xfrm>
        </p:spPr>
        <p:txBody>
          <a:bodyPr/>
          <a:lstStyle/>
          <a:p>
            <a:r>
              <a:rPr lang="en-US" dirty="0"/>
              <a:t>Strauss was a German composer of late romantic and early modern music.</a:t>
            </a:r>
          </a:p>
          <a:p>
            <a:r>
              <a:rPr lang="en-US" dirty="0"/>
              <a:t>Note that Strauss was born the year Tennyson’s poem was published.</a:t>
            </a:r>
          </a:p>
          <a:p>
            <a:r>
              <a:rPr lang="en-US" dirty="0"/>
              <a:t>This version was written for piano and a narrator. (Op. 38)</a:t>
            </a:r>
          </a:p>
        </p:txBody>
      </p:sp>
      <p:pic>
        <p:nvPicPr>
          <p:cNvPr id="8" name="Picture 7">
            <a:extLst>
              <a:ext uri="{FF2B5EF4-FFF2-40B4-BE49-F238E27FC236}">
                <a16:creationId xmlns:a16="http://schemas.microsoft.com/office/drawing/2014/main" id="{1AE61ADB-C362-C84A-9967-2A28AA5B2787}"/>
              </a:ext>
            </a:extLst>
          </p:cNvPr>
          <p:cNvPicPr>
            <a:picLocks noChangeAspect="1"/>
          </p:cNvPicPr>
          <p:nvPr/>
        </p:nvPicPr>
        <p:blipFill>
          <a:blip r:embed="rId3"/>
          <a:stretch>
            <a:fillRect/>
          </a:stretch>
        </p:blipFill>
        <p:spPr>
          <a:xfrm>
            <a:off x="7366000" y="3373120"/>
            <a:ext cx="3503930" cy="3503930"/>
          </a:xfrm>
          <a:prstGeom prst="rect">
            <a:avLst/>
          </a:prstGeom>
        </p:spPr>
      </p:pic>
    </p:spTree>
    <p:extLst>
      <p:ext uri="{BB962C8B-B14F-4D97-AF65-F5344CB8AC3E}">
        <p14:creationId xmlns:p14="http://schemas.microsoft.com/office/powerpoint/2010/main" val="44192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083C-90DA-7541-8829-CDEAFE8CF150}"/>
              </a:ext>
            </a:extLst>
          </p:cNvPr>
          <p:cNvSpPr>
            <a:spLocks noGrp="1"/>
          </p:cNvSpPr>
          <p:nvPr>
            <p:ph type="title"/>
          </p:nvPr>
        </p:nvSpPr>
        <p:spPr>
          <a:xfrm>
            <a:off x="868680" y="937260"/>
            <a:ext cx="4491990" cy="1165860"/>
          </a:xfrm>
        </p:spPr>
        <p:txBody>
          <a:bodyPr>
            <a:normAutofit fontScale="90000"/>
          </a:bodyPr>
          <a:lstStyle/>
          <a:p>
            <a:r>
              <a:rPr lang="en-US" dirty="0"/>
              <a:t>Silent cinema</a:t>
            </a:r>
            <a:br>
              <a:rPr lang="en-US" dirty="0"/>
            </a:br>
            <a:r>
              <a:rPr lang="en-US" i="1" dirty="0"/>
              <a:t>ENOCH ARDEN </a:t>
            </a:r>
            <a:r>
              <a:rPr lang="en-US" dirty="0"/>
              <a:t>1911</a:t>
            </a:r>
            <a:br>
              <a:rPr lang="en-US" dirty="0"/>
            </a:br>
            <a:r>
              <a:rPr lang="en-US" dirty="0"/>
              <a:t>D.W. Griffith 1875-1948</a:t>
            </a:r>
          </a:p>
        </p:txBody>
      </p:sp>
      <p:pic>
        <p:nvPicPr>
          <p:cNvPr id="6" name="Content Placeholder 5">
            <a:extLst>
              <a:ext uri="{FF2B5EF4-FFF2-40B4-BE49-F238E27FC236}">
                <a16:creationId xmlns:a16="http://schemas.microsoft.com/office/drawing/2014/main" id="{718EC98E-73FE-914A-AEB5-7908E5EC70C6}"/>
              </a:ext>
            </a:extLst>
          </p:cNvPr>
          <p:cNvPicPr>
            <a:picLocks noGrp="1" noChangeAspect="1"/>
          </p:cNvPicPr>
          <p:nvPr>
            <p:ph idx="1"/>
          </p:nvPr>
        </p:nvPicPr>
        <p:blipFill>
          <a:blip r:embed="rId3"/>
          <a:stretch>
            <a:fillRect/>
          </a:stretch>
        </p:blipFill>
        <p:spPr>
          <a:xfrm>
            <a:off x="6587173" y="40184"/>
            <a:ext cx="4816475" cy="2709267"/>
          </a:xfrm>
        </p:spPr>
      </p:pic>
      <p:sp>
        <p:nvSpPr>
          <p:cNvPr id="4" name="Text Placeholder 3">
            <a:extLst>
              <a:ext uri="{FF2B5EF4-FFF2-40B4-BE49-F238E27FC236}">
                <a16:creationId xmlns:a16="http://schemas.microsoft.com/office/drawing/2014/main" id="{7FE53CC6-42F5-7441-8DD8-74F75820DC94}"/>
              </a:ext>
            </a:extLst>
          </p:cNvPr>
          <p:cNvSpPr>
            <a:spLocks noGrp="1"/>
          </p:cNvSpPr>
          <p:nvPr>
            <p:ph type="body" sz="half" idx="2"/>
          </p:nvPr>
        </p:nvSpPr>
        <p:spPr>
          <a:xfrm>
            <a:off x="1165860" y="2844698"/>
            <a:ext cx="3744468" cy="2899256"/>
          </a:xfrm>
        </p:spPr>
        <p:txBody>
          <a:bodyPr/>
          <a:lstStyle/>
          <a:p>
            <a:r>
              <a:rPr lang="en-US" dirty="0"/>
              <a:t>The  1911 silent film version of Tennyson’s </a:t>
            </a:r>
            <a:r>
              <a:rPr lang="en-US" i="1" dirty="0"/>
              <a:t>Enoch Arden, </a:t>
            </a:r>
            <a:r>
              <a:rPr lang="en-US" dirty="0"/>
              <a:t>directed by D. W. Griffith, is a straight transposition of the poem</a:t>
            </a:r>
          </a:p>
          <a:p>
            <a:r>
              <a:rPr lang="en-US" dirty="0"/>
              <a:t>An advertisement for the film. Griffith worked for the New York company, </a:t>
            </a:r>
            <a:r>
              <a:rPr lang="en-US" i="1" dirty="0"/>
              <a:t>Biograph, </a:t>
            </a:r>
            <a:r>
              <a:rPr lang="en-US" dirty="0"/>
              <a:t>a pioneer in the American Film Industry, before he moved to Los Angeles</a:t>
            </a:r>
            <a:endParaRPr lang="en-US" i="1" dirty="0"/>
          </a:p>
          <a:p>
            <a:endParaRPr lang="en-US" dirty="0"/>
          </a:p>
        </p:txBody>
      </p:sp>
      <p:pic>
        <p:nvPicPr>
          <p:cNvPr id="8" name="Picture 7">
            <a:extLst>
              <a:ext uri="{FF2B5EF4-FFF2-40B4-BE49-F238E27FC236}">
                <a16:creationId xmlns:a16="http://schemas.microsoft.com/office/drawing/2014/main" id="{00ED15FE-183E-4043-9852-421E7F4CBA9D}"/>
              </a:ext>
            </a:extLst>
          </p:cNvPr>
          <p:cNvPicPr>
            <a:picLocks noChangeAspect="1"/>
          </p:cNvPicPr>
          <p:nvPr/>
        </p:nvPicPr>
        <p:blipFill>
          <a:blip r:embed="rId4"/>
          <a:stretch>
            <a:fillRect/>
          </a:stretch>
        </p:blipFill>
        <p:spPr>
          <a:xfrm>
            <a:off x="8042910" y="2844698"/>
            <a:ext cx="1969770" cy="4097122"/>
          </a:xfrm>
          <a:prstGeom prst="rect">
            <a:avLst/>
          </a:prstGeom>
        </p:spPr>
      </p:pic>
    </p:spTree>
    <p:extLst>
      <p:ext uri="{BB962C8B-B14F-4D97-AF65-F5344CB8AC3E}">
        <p14:creationId xmlns:p14="http://schemas.microsoft.com/office/powerpoint/2010/main" val="15071472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{E5C5F8EC-C350-F545-924C-9D8FD2CC0A6C}tf10001120</Template>
  <TotalTime>339</TotalTime>
  <Words>1351</Words>
  <Application>Microsoft Office PowerPoint</Application>
  <PresentationFormat>Widescreen</PresentationFormat>
  <Paragraphs>82</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Presumed Dead: Tennyson’s Impact on the Cinema</vt:lpstr>
      <vt:lpstr>Alfred, Lord Tennyson (1809-1892) Poet Laureate 1850-1892</vt:lpstr>
      <vt:lpstr>Enoch Arden 1864 </vt:lpstr>
      <vt:lpstr>Tennyson and Homer’s Odyssey</vt:lpstr>
      <vt:lpstr>Tennyson’s Arthurian poems: water journeys</vt:lpstr>
      <vt:lpstr>19th Century Illustrations of Tennyson’s Enoch Arden</vt:lpstr>
      <vt:lpstr> Remediation of Tennyson’s Enoch Arden </vt:lpstr>
      <vt:lpstr>Music: Enoch Arden (1897) Richard Strauss (1864-1949)</vt:lpstr>
      <vt:lpstr>Silent cinema ENOCH ARDEN 1911 D.W. Griffith 1875-1948</vt:lpstr>
      <vt:lpstr>ENOCH ARDEN 1915 CHriSTY CABANNE (1888-1950)</vt:lpstr>
      <vt:lpstr>Enoch Arden(1911) 33 minutes (Parts 1 and 2) Enoch’s Departure</vt:lpstr>
      <vt:lpstr>Enoch Arden (1911) Enoch’s Return</vt:lpstr>
      <vt:lpstr>Hollywood and the romantic comedy</vt:lpstr>
      <vt:lpstr>Too Many Husbands: Too much of a good thing?</vt:lpstr>
      <vt:lpstr>Too Many Husbands: Three’s a Crowd? </vt:lpstr>
      <vt:lpstr>My favorite wife (1940): A Comic Reversal</vt:lpstr>
      <vt:lpstr>A double love triangle in my favorite wife (1940)</vt:lpstr>
      <vt:lpstr>Outside looking in: ENOCH’S RETURN CAST AWAY (2000)</vt:lpstr>
      <vt:lpstr>A Parting kiss: affirmation and a bittersweet farewell</vt:lpstr>
      <vt:lpstr>Providence:  “This package saved my life. Thank you. Chuck Noland”</vt:lpstr>
      <vt:lpstr>Angel lady: Lost and found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Presumed Dead: Tennyson’s Impact on the Cinema</dc:title>
  <dc:creator>Rebecca Umland</dc:creator>
  <cp:lastModifiedBy>Endres, Thomas</cp:lastModifiedBy>
  <cp:revision>144</cp:revision>
  <dcterms:created xsi:type="dcterms:W3CDTF">2020-03-08T19:39:45Z</dcterms:created>
  <dcterms:modified xsi:type="dcterms:W3CDTF">2020-03-16T19:07:43Z</dcterms:modified>
</cp:coreProperties>
</file>