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57" r:id="rId3"/>
    <p:sldId id="267" r:id="rId4"/>
    <p:sldId id="273" r:id="rId5"/>
    <p:sldId id="270" r:id="rId6"/>
    <p:sldId id="268" r:id="rId7"/>
    <p:sldId id="258" r:id="rId8"/>
    <p:sldId id="269" r:id="rId9"/>
    <p:sldId id="266" r:id="rId10"/>
    <p:sldId id="262" r:id="rId11"/>
    <p:sldId id="259" r:id="rId12"/>
    <p:sldId id="260" r:id="rId13"/>
    <p:sldId id="263" r:id="rId14"/>
    <p:sldId id="261" r:id="rId15"/>
    <p:sldId id="265" r:id="rId16"/>
    <p:sldId id="274" r:id="rId17"/>
    <p:sldId id="272" r:id="rId18"/>
    <p:sldId id="276" r:id="rId19"/>
    <p:sldId id="278" r:id="rId20"/>
    <p:sldId id="277" r:id="rId21"/>
    <p:sldId id="264" r:id="rId2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2"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A51D"/>
    <a:srgbClr val="FF9900"/>
    <a:srgbClr val="FFFF99"/>
    <a:srgbClr val="600000"/>
    <a:srgbClr val="800000"/>
    <a:srgbClr val="660033"/>
    <a:srgbClr val="6600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706" autoAdjust="0"/>
  </p:normalViewPr>
  <p:slideViewPr>
    <p:cSldViewPr>
      <p:cViewPr varScale="1">
        <p:scale>
          <a:sx n="57" d="100"/>
          <a:sy n="57" d="100"/>
        </p:scale>
        <p:origin x="78" y="1698"/>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4/24/2020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4/24/2020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4/24/2020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4/24/2020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4/24/2020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4/24/2020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4/24/2020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EDF33987-6305-4E2A-BF18-EF013ECE927B}" type="datetimeFigureOut">
              <a:rPr lang="en-US"/>
              <a:t>4/24/2020</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DF33987-6305-4E2A-BF18-EF013ECE927B}" type="datetimeFigureOut">
              <a:rPr lang="en-US"/>
              <a:t>4/24/2020</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4/24/2020</a:t>
            </a:fld>
            <a:endParaRPr/>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4/24/2020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4/24/2020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4/24/2020</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hyperlink" Target="http://www.publicdomainfiles.com/show_file.php?id=1392541921563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Gregory.Williams@unco.edu" TargetMode="External"/><Relationship Id="rId1" Type="http://schemas.openxmlformats.org/officeDocument/2006/relationships/slideLayout" Target="../slideLayouts/slideLayout2.xml"/><Relationship Id="rId5" Type="http://schemas.openxmlformats.org/officeDocument/2006/relationships/hyperlink" Target="https://www.unco.edu/hss/political-science-international-affairs/current-students/internships.aspx" TargetMode="Externa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mailto:Chelsea.DeCarlo@unco.edu" TargetMode="External"/><Relationship Id="rId3" Type="http://schemas.openxmlformats.org/officeDocument/2006/relationships/hyperlink" Target="mailto:PoliticalScience.InternationalAffairs@unco.edu" TargetMode="External"/><Relationship Id="rId7" Type="http://schemas.openxmlformats.org/officeDocument/2006/relationships/hyperlink" Target="mailto:Gregory.Williams@unco.edu" TargetMode="External"/><Relationship Id="rId2" Type="http://schemas.openxmlformats.org/officeDocument/2006/relationships/hyperlink" Target="https://www.unco.edu/hss/political-science-international-affairs/" TargetMode="External"/><Relationship Id="rId1" Type="http://schemas.openxmlformats.org/officeDocument/2006/relationships/slideLayout" Target="../slideLayouts/slideLayout2.xml"/><Relationship Id="rId6" Type="http://schemas.openxmlformats.org/officeDocument/2006/relationships/hyperlink" Target="mailto:Richard.Bownas@unco.edu" TargetMode="External"/><Relationship Id="rId5" Type="http://schemas.openxmlformats.org/officeDocument/2006/relationships/hyperlink" Target="mailto:Brook.Blair@unco.edu" TargetMode="External"/><Relationship Id="rId4" Type="http://schemas.openxmlformats.org/officeDocument/2006/relationships/hyperlink" Target="mailto:Stan.Luger@unco.edu" TargetMode="Externa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hyperlink" Target="https://www.apsanet.org/RESOURCES/For-Students/Internship-Resources" TargetMode="External"/><Relationship Id="rId2" Type="http://schemas.openxmlformats.org/officeDocument/2006/relationships/hyperlink" Target="https://www.apsanet.org/Portals/54/files/Publications/APSA%20Ideal%20Liberal%20Arts%20Major.pdf?ver=2015-06-17-105627-340" TargetMode="External"/><Relationship Id="rId1" Type="http://schemas.openxmlformats.org/officeDocument/2006/relationships/slideLayout" Target="../slideLayouts/slideLayout2.xml"/><Relationship Id="rId4" Type="http://schemas.openxmlformats.org/officeDocument/2006/relationships/hyperlink" Target="https://www.apsanet.org/CAREERS/Careers-In-Political-Science/After-Completing-a-Bachelors-Degre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youtube.com/watch?v=Dp8rk1prA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0224" y="757766"/>
            <a:ext cx="4876799" cy="3048001"/>
          </a:xfrm>
        </p:spPr>
        <p:txBody>
          <a:bodyPr>
            <a:normAutofit fontScale="90000"/>
          </a:bodyPr>
          <a:lstStyle/>
          <a:p>
            <a:r>
              <a:rPr lang="en-US" dirty="0">
                <a:solidFill>
                  <a:schemeClr val="bg2">
                    <a:lumMod val="10000"/>
                    <a:lumOff val="90000"/>
                  </a:schemeClr>
                </a:solidFill>
              </a:rPr>
              <a:t>Why major in political science</a:t>
            </a:r>
            <a:br>
              <a:rPr lang="en-US" dirty="0">
                <a:solidFill>
                  <a:schemeClr val="bg2">
                    <a:lumMod val="10000"/>
                    <a:lumOff val="90000"/>
                  </a:schemeClr>
                </a:solidFill>
              </a:rPr>
            </a:br>
            <a:r>
              <a:rPr lang="en-US" dirty="0">
                <a:solidFill>
                  <a:schemeClr val="bg2">
                    <a:lumMod val="10000"/>
                    <a:lumOff val="90000"/>
                  </a:schemeClr>
                </a:solidFill>
              </a:rPr>
              <a:t>Or </a:t>
            </a:r>
            <a:br>
              <a:rPr lang="en-US" dirty="0">
                <a:solidFill>
                  <a:schemeClr val="bg2">
                    <a:lumMod val="10000"/>
                    <a:lumOff val="90000"/>
                  </a:schemeClr>
                </a:solidFill>
              </a:rPr>
            </a:br>
            <a:r>
              <a:rPr lang="en-US" dirty="0">
                <a:solidFill>
                  <a:schemeClr val="bg2">
                    <a:lumMod val="10000"/>
                    <a:lumOff val="90000"/>
                  </a:schemeClr>
                </a:solidFill>
              </a:rPr>
              <a:t>international </a:t>
            </a:r>
            <a:br>
              <a:rPr lang="en-US" dirty="0">
                <a:solidFill>
                  <a:schemeClr val="bg2">
                    <a:lumMod val="10000"/>
                    <a:lumOff val="90000"/>
                  </a:schemeClr>
                </a:solidFill>
              </a:rPr>
            </a:br>
            <a:r>
              <a:rPr lang="en-US" dirty="0">
                <a:solidFill>
                  <a:schemeClr val="bg2">
                    <a:lumMod val="10000"/>
                    <a:lumOff val="90000"/>
                  </a:schemeClr>
                </a:solidFill>
              </a:rPr>
              <a:t>affairs? </a:t>
            </a:r>
          </a:p>
        </p:txBody>
      </p:sp>
      <p:sp>
        <p:nvSpPr>
          <p:cNvPr id="3" name="Subtitle 2"/>
          <p:cNvSpPr>
            <a:spLocks noGrp="1"/>
          </p:cNvSpPr>
          <p:nvPr>
            <p:ph type="subTitle" idx="1"/>
          </p:nvPr>
        </p:nvSpPr>
        <p:spPr>
          <a:xfrm>
            <a:off x="530224" y="4191000"/>
            <a:ext cx="6629400" cy="1143000"/>
          </a:xfrm>
        </p:spPr>
        <p:txBody>
          <a:bodyPr>
            <a:normAutofit/>
          </a:bodyPr>
          <a:lstStyle/>
          <a:p>
            <a:endParaRPr lang="en-US" sz="1800" dirty="0">
              <a:solidFill>
                <a:schemeClr val="tx1">
                  <a:lumMod val="85000"/>
                </a:schemeClr>
              </a:solidFill>
            </a:endParaRPr>
          </a:p>
          <a:p>
            <a:r>
              <a:rPr lang="en-US" sz="1800" dirty="0">
                <a:solidFill>
                  <a:schemeClr val="tx1">
                    <a:lumMod val="85000"/>
                  </a:schemeClr>
                </a:solidFill>
              </a:rPr>
              <a:t>Department of Political Science and International Affairs, </a:t>
            </a:r>
          </a:p>
          <a:p>
            <a:r>
              <a:rPr lang="en-US" sz="1800" dirty="0">
                <a:solidFill>
                  <a:schemeClr val="tx1">
                    <a:lumMod val="85000"/>
                  </a:schemeClr>
                </a:solidFill>
              </a:rPr>
              <a:t>University of Northern Colorado, Greeley, CO, USA </a:t>
            </a:r>
          </a:p>
        </p:txBody>
      </p:sp>
      <p:pic>
        <p:nvPicPr>
          <p:cNvPr id="5" name="Picture 4" descr="A close up of a sign&#10;&#10;Description automatically generated">
            <a:extLst>
              <a:ext uri="{FF2B5EF4-FFF2-40B4-BE49-F238E27FC236}">
                <a16:creationId xmlns:a16="http://schemas.microsoft.com/office/drawing/2014/main" id="{05FB9B8F-7B92-4F8F-BAB7-9641813F5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24" y="5566357"/>
            <a:ext cx="4192588" cy="1257776"/>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Content Placeholder 4" descr="A screenshot of a cell phone&#10;&#10;Description automatically generated">
            <a:extLst>
              <a:ext uri="{FF2B5EF4-FFF2-40B4-BE49-F238E27FC236}">
                <a16:creationId xmlns:a16="http://schemas.microsoft.com/office/drawing/2014/main" id="{B6FE7071-E031-44B4-BE96-395D6DC21178}"/>
              </a:ext>
            </a:extLst>
          </p:cNvPr>
          <p:cNvPicPr>
            <a:picLocks noChangeAspect="1"/>
          </p:cNvPicPr>
          <p:nvPr/>
        </p:nvPicPr>
        <p:blipFill rotWithShape="1">
          <a:blip r:embed="rId2">
            <a:extLst>
              <a:ext uri="{28A0092B-C50C-407E-A947-70E740481C1C}">
                <a14:useLocalDpi xmlns:a14="http://schemas.microsoft.com/office/drawing/2010/main" val="0"/>
              </a:ext>
            </a:extLst>
          </a:blip>
          <a:srcRect l="3038" r="1135" b="4752"/>
          <a:stretch/>
        </p:blipFill>
        <p:spPr>
          <a:xfrm>
            <a:off x="280690" y="40871"/>
            <a:ext cx="11627443" cy="6776258"/>
          </a:xfrm>
          <a:prstGeom prst="rect">
            <a:avLst/>
          </a:prstGeom>
          <a:noFill/>
        </p:spPr>
      </p:pic>
    </p:spTree>
    <p:extLst>
      <p:ext uri="{BB962C8B-B14F-4D97-AF65-F5344CB8AC3E}">
        <p14:creationId xmlns:p14="http://schemas.microsoft.com/office/powerpoint/2010/main" val="221881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7C30-0371-4CF2-88EC-30B9CFD2B0FB}"/>
              </a:ext>
            </a:extLst>
          </p:cNvPr>
          <p:cNvSpPr>
            <a:spLocks noGrp="1"/>
          </p:cNvSpPr>
          <p:nvPr>
            <p:ph type="title"/>
          </p:nvPr>
        </p:nvSpPr>
        <p:spPr/>
        <p:txBody>
          <a:bodyPr>
            <a:normAutofit/>
          </a:bodyPr>
          <a:lstStyle/>
          <a:p>
            <a:r>
              <a:rPr lang="en-US" dirty="0">
                <a:solidFill>
                  <a:schemeClr val="tx1">
                    <a:lumMod val="95000"/>
                  </a:schemeClr>
                </a:solidFill>
              </a:rPr>
              <a:t>Career options: Government service </a:t>
            </a:r>
          </a:p>
        </p:txBody>
      </p:sp>
      <p:sp>
        <p:nvSpPr>
          <p:cNvPr id="3" name="Content Placeholder 2">
            <a:extLst>
              <a:ext uri="{FF2B5EF4-FFF2-40B4-BE49-F238E27FC236}">
                <a16:creationId xmlns:a16="http://schemas.microsoft.com/office/drawing/2014/main" id="{EEFAB8EB-B1DB-45A5-9C4D-3D0833C9FA38}"/>
              </a:ext>
            </a:extLst>
          </p:cNvPr>
          <p:cNvSpPr>
            <a:spLocks noGrp="1"/>
          </p:cNvSpPr>
          <p:nvPr>
            <p:ph idx="1"/>
          </p:nvPr>
        </p:nvSpPr>
        <p:spPr>
          <a:xfrm>
            <a:off x="1217614" y="1828800"/>
            <a:ext cx="7010398" cy="5029200"/>
          </a:xfrm>
        </p:spPr>
        <p:txBody>
          <a:bodyPr>
            <a:normAutofit/>
          </a:bodyPr>
          <a:lstStyle/>
          <a:p>
            <a:r>
              <a:rPr lang="en-US" dirty="0"/>
              <a:t>Government</a:t>
            </a:r>
          </a:p>
          <a:p>
            <a:pPr lvl="1"/>
            <a:r>
              <a:rPr lang="en-US" dirty="0"/>
              <a:t>Public Policy </a:t>
            </a:r>
          </a:p>
          <a:p>
            <a:pPr lvl="1"/>
            <a:r>
              <a:rPr lang="en-US" dirty="0"/>
              <a:t>Research </a:t>
            </a:r>
          </a:p>
          <a:p>
            <a:pPr lvl="1"/>
            <a:r>
              <a:rPr lang="en-US" dirty="0"/>
              <a:t>Legislative Assistant/ Congressional Staff Member </a:t>
            </a:r>
          </a:p>
          <a:p>
            <a:pPr lvl="1"/>
            <a:r>
              <a:rPr lang="en-US" dirty="0"/>
              <a:t>Regional Planning </a:t>
            </a:r>
          </a:p>
          <a:p>
            <a:pPr lvl="1"/>
            <a:r>
              <a:rPr lang="en-US" dirty="0"/>
              <a:t>Intelligence (ex: CIA agent!) </a:t>
            </a:r>
          </a:p>
          <a:p>
            <a:pPr lvl="1"/>
            <a:r>
              <a:rPr lang="en-US" dirty="0"/>
              <a:t>Foreign Services (ex: Department of State)</a:t>
            </a:r>
          </a:p>
          <a:p>
            <a:pPr lvl="1"/>
            <a:r>
              <a:rPr lang="en-US" dirty="0"/>
              <a:t>Law enforcement </a:t>
            </a:r>
          </a:p>
          <a:p>
            <a:pPr lvl="1"/>
            <a:r>
              <a:rPr lang="en-US" dirty="0"/>
              <a:t>Legislative, Judicial, Executive Services</a:t>
            </a:r>
          </a:p>
          <a:p>
            <a:pPr lvl="1"/>
            <a:r>
              <a:rPr lang="en-US" dirty="0"/>
              <a:t>Program Administration </a:t>
            </a:r>
          </a:p>
          <a:p>
            <a:pPr lvl="1"/>
            <a:r>
              <a:rPr lang="en-US" dirty="0"/>
              <a:t>City/Town Management </a:t>
            </a:r>
          </a:p>
          <a:p>
            <a:pPr lvl="1"/>
            <a:r>
              <a:rPr lang="en-US" dirty="0"/>
              <a:t>Local or State Government Administration / City Planner / City Housing Administrator/ County Treasurer </a:t>
            </a:r>
          </a:p>
        </p:txBody>
      </p:sp>
      <p:pic>
        <p:nvPicPr>
          <p:cNvPr id="5" name="Picture 4" descr="A picture containing building, table&#10;&#10;Description automatically generated">
            <a:extLst>
              <a:ext uri="{FF2B5EF4-FFF2-40B4-BE49-F238E27FC236}">
                <a16:creationId xmlns:a16="http://schemas.microsoft.com/office/drawing/2014/main" id="{BBC07866-F352-4DC6-844A-778069521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2569" y="1828800"/>
            <a:ext cx="3562350" cy="3407982"/>
          </a:xfrm>
          <a:prstGeom prst="rect">
            <a:avLst/>
          </a:prstGeom>
        </p:spPr>
      </p:pic>
    </p:spTree>
    <p:extLst>
      <p:ext uri="{BB962C8B-B14F-4D97-AF65-F5344CB8AC3E}">
        <p14:creationId xmlns:p14="http://schemas.microsoft.com/office/powerpoint/2010/main" val="285680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7C30-0371-4CF2-88EC-30B9CFD2B0FB}"/>
              </a:ext>
            </a:extLst>
          </p:cNvPr>
          <p:cNvSpPr>
            <a:spLocks noGrp="1"/>
          </p:cNvSpPr>
          <p:nvPr>
            <p:ph type="title"/>
          </p:nvPr>
        </p:nvSpPr>
        <p:spPr>
          <a:xfrm>
            <a:off x="303212" y="274638"/>
            <a:ext cx="10668002" cy="1325562"/>
          </a:xfrm>
        </p:spPr>
        <p:txBody>
          <a:bodyPr>
            <a:normAutofit/>
          </a:bodyPr>
          <a:lstStyle/>
          <a:p>
            <a:r>
              <a:rPr lang="en-US" dirty="0">
                <a:solidFill>
                  <a:schemeClr val="tx1">
                    <a:lumMod val="95000"/>
                  </a:schemeClr>
                </a:solidFill>
              </a:rPr>
              <a:t>Career Options: International Affairs &amp; Political Advocacy </a:t>
            </a:r>
          </a:p>
        </p:txBody>
      </p:sp>
      <p:sp>
        <p:nvSpPr>
          <p:cNvPr id="6" name="Content Placeholder 5">
            <a:extLst>
              <a:ext uri="{FF2B5EF4-FFF2-40B4-BE49-F238E27FC236}">
                <a16:creationId xmlns:a16="http://schemas.microsoft.com/office/drawing/2014/main" id="{CA409C5E-C273-46E4-9113-42BF36DC7A39}"/>
              </a:ext>
            </a:extLst>
          </p:cNvPr>
          <p:cNvSpPr>
            <a:spLocks noGrp="1"/>
          </p:cNvSpPr>
          <p:nvPr>
            <p:ph idx="1"/>
          </p:nvPr>
        </p:nvSpPr>
        <p:spPr>
          <a:xfrm>
            <a:off x="720033" y="1803760"/>
            <a:ext cx="6172198" cy="4876800"/>
          </a:xfrm>
        </p:spPr>
        <p:txBody>
          <a:bodyPr>
            <a:normAutofit fontScale="85000" lnSpcReduction="10000"/>
          </a:bodyPr>
          <a:lstStyle/>
          <a:p>
            <a:r>
              <a:rPr lang="en-US" sz="2800" dirty="0"/>
              <a:t>International Affairs*</a:t>
            </a:r>
          </a:p>
          <a:p>
            <a:pPr lvl="1"/>
            <a:r>
              <a:rPr lang="en-US" sz="2400" dirty="0"/>
              <a:t>Ethics and anti-corruption </a:t>
            </a:r>
          </a:p>
          <a:p>
            <a:pPr lvl="1"/>
            <a:r>
              <a:rPr lang="en-US" sz="2400" dirty="0"/>
              <a:t>Media/ Communication Policy</a:t>
            </a:r>
          </a:p>
          <a:p>
            <a:pPr lvl="1"/>
            <a:r>
              <a:rPr lang="en-US" sz="2400" dirty="0"/>
              <a:t>Foreign Policy / Foreign Service </a:t>
            </a:r>
          </a:p>
          <a:p>
            <a:pPr lvl="1"/>
            <a:r>
              <a:rPr lang="en-US" sz="2400" dirty="0"/>
              <a:t>Resource Development </a:t>
            </a:r>
          </a:p>
          <a:p>
            <a:pPr lvl="1"/>
            <a:r>
              <a:rPr lang="en-US" sz="2400" dirty="0"/>
              <a:t>UN/ Intergovernmental Organizations </a:t>
            </a:r>
          </a:p>
          <a:p>
            <a:pPr lvl="1"/>
            <a:r>
              <a:rPr lang="en-US" sz="2400" dirty="0"/>
              <a:t>Non-Governmental Organizations (Int’l NGOs too!)</a:t>
            </a:r>
          </a:p>
          <a:p>
            <a:pPr lvl="1"/>
            <a:endParaRPr lang="en-US" sz="2400" dirty="0"/>
          </a:p>
          <a:p>
            <a:r>
              <a:rPr lang="en-US" sz="2800" dirty="0"/>
              <a:t>Advocacy/Activism</a:t>
            </a:r>
          </a:p>
          <a:p>
            <a:pPr lvl="2"/>
            <a:r>
              <a:rPr lang="en-US" sz="2200" dirty="0"/>
              <a:t>Human Rights, the Environment, Gun Rights, Refugees, Immigration, Public Health, etc... </a:t>
            </a:r>
            <a:endParaRPr lang="en-US" sz="3000" dirty="0"/>
          </a:p>
          <a:p>
            <a:pPr marL="274320" lvl="1" indent="0">
              <a:buNone/>
            </a:pPr>
            <a:endParaRPr lang="en-US" sz="1800" dirty="0"/>
          </a:p>
          <a:p>
            <a:pPr marL="274320" lvl="1" indent="0">
              <a:buNone/>
            </a:pPr>
            <a:endParaRPr lang="en-US" sz="1800" dirty="0"/>
          </a:p>
          <a:p>
            <a:pPr marL="274320" lvl="1" indent="0">
              <a:buNone/>
            </a:pPr>
            <a:r>
              <a:rPr lang="en-US" sz="1600" dirty="0"/>
              <a:t>*International Affairs careers are often available to Political Science majors as well! </a:t>
            </a:r>
          </a:p>
        </p:txBody>
      </p:sp>
      <p:sp>
        <p:nvSpPr>
          <p:cNvPr id="7" name="Rectangle 6">
            <a:extLst>
              <a:ext uri="{FF2B5EF4-FFF2-40B4-BE49-F238E27FC236}">
                <a16:creationId xmlns:a16="http://schemas.microsoft.com/office/drawing/2014/main" id="{0EEDCE2E-DCE1-4596-9438-ED65C45EA28B}"/>
              </a:ext>
            </a:extLst>
          </p:cNvPr>
          <p:cNvSpPr/>
          <p:nvPr/>
        </p:nvSpPr>
        <p:spPr>
          <a:xfrm>
            <a:off x="6856412" y="4611231"/>
            <a:ext cx="4665994" cy="2246769"/>
          </a:xfrm>
          <a:prstGeom prst="rect">
            <a:avLst/>
          </a:prstGeom>
        </p:spPr>
        <p:txBody>
          <a:bodyPr wrap="square">
            <a:spAutoFit/>
          </a:bodyPr>
          <a:lstStyle/>
          <a:p>
            <a:pPr lvl="1"/>
            <a:r>
              <a:rPr lang="en-US" sz="2000" dirty="0"/>
              <a:t>Int’l Affairs majors also have proficiency in another language, which some jobs may require. Language skills increase the number of jobs you might be qualified for, especially if you want to work overseas! </a:t>
            </a:r>
            <a:endParaRPr lang="en-US" sz="1600" dirty="0"/>
          </a:p>
        </p:txBody>
      </p:sp>
      <p:pic>
        <p:nvPicPr>
          <p:cNvPr id="10" name="Picture 9" descr="A close up of a flag&#10;&#10;Description automatically generated">
            <a:extLst>
              <a:ext uri="{FF2B5EF4-FFF2-40B4-BE49-F238E27FC236}">
                <a16:creationId xmlns:a16="http://schemas.microsoft.com/office/drawing/2014/main" id="{D4AA8E7D-5874-4164-A68F-615DBFEE2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766" y="1803760"/>
            <a:ext cx="4541239" cy="2671762"/>
          </a:xfrm>
          <a:prstGeom prst="rect">
            <a:avLst/>
          </a:prstGeom>
        </p:spPr>
      </p:pic>
    </p:spTree>
    <p:extLst>
      <p:ext uri="{BB962C8B-B14F-4D97-AF65-F5344CB8AC3E}">
        <p14:creationId xmlns:p14="http://schemas.microsoft.com/office/powerpoint/2010/main" val="255813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7C30-0371-4CF2-88EC-30B9CFD2B0FB}"/>
              </a:ext>
            </a:extLst>
          </p:cNvPr>
          <p:cNvSpPr>
            <a:spLocks noGrp="1"/>
          </p:cNvSpPr>
          <p:nvPr>
            <p:ph type="title"/>
          </p:nvPr>
        </p:nvSpPr>
        <p:spPr>
          <a:xfrm>
            <a:off x="1027113" y="-5357"/>
            <a:ext cx="10134598" cy="1325562"/>
          </a:xfrm>
        </p:spPr>
        <p:txBody>
          <a:bodyPr>
            <a:normAutofit/>
          </a:bodyPr>
          <a:lstStyle/>
          <a:p>
            <a:pPr algn="ctr"/>
            <a:r>
              <a:rPr lang="en-US" dirty="0">
                <a:solidFill>
                  <a:schemeClr val="tx1">
                    <a:lumMod val="95000"/>
                  </a:schemeClr>
                </a:solidFill>
              </a:rPr>
              <a:t>Career options: Politics &amp; Business</a:t>
            </a:r>
          </a:p>
        </p:txBody>
      </p:sp>
      <p:sp>
        <p:nvSpPr>
          <p:cNvPr id="3" name="Content Placeholder 2">
            <a:extLst>
              <a:ext uri="{FF2B5EF4-FFF2-40B4-BE49-F238E27FC236}">
                <a16:creationId xmlns:a16="http://schemas.microsoft.com/office/drawing/2014/main" id="{BA51E1D6-7093-46E7-A28C-BE0C8C8641F3}"/>
              </a:ext>
            </a:extLst>
          </p:cNvPr>
          <p:cNvSpPr>
            <a:spLocks noGrp="1"/>
          </p:cNvSpPr>
          <p:nvPr>
            <p:ph sz="half" idx="1"/>
          </p:nvPr>
        </p:nvSpPr>
        <p:spPr>
          <a:xfrm>
            <a:off x="310062" y="1766487"/>
            <a:ext cx="4039962" cy="2209800"/>
          </a:xfrm>
        </p:spPr>
        <p:txBody>
          <a:bodyPr>
            <a:normAutofit fontScale="85000" lnSpcReduction="10000"/>
          </a:bodyPr>
          <a:lstStyle/>
          <a:p>
            <a:r>
              <a:rPr lang="en-US" dirty="0"/>
              <a:t>Politics</a:t>
            </a:r>
          </a:p>
          <a:p>
            <a:pPr lvl="1"/>
            <a:r>
              <a:rPr lang="en-US" dirty="0"/>
              <a:t>Elected or appointed official</a:t>
            </a:r>
          </a:p>
          <a:p>
            <a:pPr lvl="1"/>
            <a:r>
              <a:rPr lang="en-US" dirty="0"/>
              <a:t>Campaign management </a:t>
            </a:r>
          </a:p>
          <a:p>
            <a:pPr lvl="1"/>
            <a:r>
              <a:rPr lang="en-US" dirty="0"/>
              <a:t>Political Advising / Consulting </a:t>
            </a:r>
          </a:p>
          <a:p>
            <a:pPr lvl="1"/>
            <a:r>
              <a:rPr lang="en-US" dirty="0"/>
              <a:t>Staff administration </a:t>
            </a:r>
          </a:p>
          <a:p>
            <a:pPr lvl="1"/>
            <a:r>
              <a:rPr lang="en-US" dirty="0"/>
              <a:t>Special interest advocacy </a:t>
            </a:r>
          </a:p>
          <a:p>
            <a:pPr lvl="1"/>
            <a:r>
              <a:rPr lang="en-US" dirty="0"/>
              <a:t>Public Relations Specialist </a:t>
            </a:r>
          </a:p>
        </p:txBody>
      </p:sp>
      <p:sp>
        <p:nvSpPr>
          <p:cNvPr id="4" name="Content Placeholder 3">
            <a:extLst>
              <a:ext uri="{FF2B5EF4-FFF2-40B4-BE49-F238E27FC236}">
                <a16:creationId xmlns:a16="http://schemas.microsoft.com/office/drawing/2014/main" id="{499A4558-EC79-4425-93E2-F5DDACFE5C23}"/>
              </a:ext>
            </a:extLst>
          </p:cNvPr>
          <p:cNvSpPr>
            <a:spLocks noGrp="1"/>
          </p:cNvSpPr>
          <p:nvPr>
            <p:ph sz="half" idx="2"/>
          </p:nvPr>
        </p:nvSpPr>
        <p:spPr>
          <a:xfrm>
            <a:off x="4722516" y="1766487"/>
            <a:ext cx="3124498" cy="2391177"/>
          </a:xfrm>
        </p:spPr>
        <p:txBody>
          <a:bodyPr>
            <a:normAutofit fontScale="85000" lnSpcReduction="10000"/>
          </a:bodyPr>
          <a:lstStyle/>
          <a:p>
            <a:r>
              <a:rPr lang="en-US" dirty="0"/>
              <a:t>Business </a:t>
            </a:r>
          </a:p>
          <a:p>
            <a:pPr lvl="1"/>
            <a:r>
              <a:rPr lang="en-US" dirty="0"/>
              <a:t>Sales </a:t>
            </a:r>
          </a:p>
          <a:p>
            <a:pPr lvl="1"/>
            <a:r>
              <a:rPr lang="en-US" dirty="0"/>
              <a:t>Human Resources </a:t>
            </a:r>
          </a:p>
          <a:p>
            <a:pPr lvl="1"/>
            <a:r>
              <a:rPr lang="en-US" dirty="0"/>
              <a:t>Management</a:t>
            </a:r>
          </a:p>
          <a:p>
            <a:pPr lvl="1"/>
            <a:r>
              <a:rPr lang="en-US" dirty="0"/>
              <a:t>Advertising </a:t>
            </a:r>
          </a:p>
          <a:p>
            <a:pPr lvl="1"/>
            <a:r>
              <a:rPr lang="en-US" dirty="0"/>
              <a:t>Market Research Analyst</a:t>
            </a:r>
          </a:p>
        </p:txBody>
      </p:sp>
      <p:pic>
        <p:nvPicPr>
          <p:cNvPr id="5" name="Picture 4">
            <a:extLst>
              <a:ext uri="{FF2B5EF4-FFF2-40B4-BE49-F238E27FC236}">
                <a16:creationId xmlns:a16="http://schemas.microsoft.com/office/drawing/2014/main" id="{DFC82E9E-61B3-4B7D-AED0-8150A95F9D82}"/>
              </a:ext>
            </a:extLst>
          </p:cNvPr>
          <p:cNvPicPr>
            <a:picLocks noChangeAspect="1"/>
          </p:cNvPicPr>
          <p:nvPr/>
        </p:nvPicPr>
        <p:blipFill>
          <a:blip r:embed="rId2"/>
          <a:stretch>
            <a:fillRect/>
          </a:stretch>
        </p:blipFill>
        <p:spPr>
          <a:xfrm>
            <a:off x="4423464" y="4338745"/>
            <a:ext cx="3488779" cy="192068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B1289D7-0BEC-4486-9063-3A26A9D44F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4377918"/>
            <a:ext cx="3316206" cy="1842337"/>
          </a:xfrm>
          <a:prstGeom prst="rect">
            <a:avLst/>
          </a:prstGeom>
        </p:spPr>
      </p:pic>
      <p:sp>
        <p:nvSpPr>
          <p:cNvPr id="10" name="Content Placeholder 3">
            <a:extLst>
              <a:ext uri="{FF2B5EF4-FFF2-40B4-BE49-F238E27FC236}">
                <a16:creationId xmlns:a16="http://schemas.microsoft.com/office/drawing/2014/main" id="{63EB4136-ABF3-47C1-8A9C-29F20E98F5FF}"/>
              </a:ext>
            </a:extLst>
          </p:cNvPr>
          <p:cNvSpPr txBox="1">
            <a:spLocks/>
          </p:cNvSpPr>
          <p:nvPr/>
        </p:nvSpPr>
        <p:spPr>
          <a:xfrm>
            <a:off x="8532812" y="1675798"/>
            <a:ext cx="3488779" cy="239117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r>
              <a:rPr lang="en-US" sz="2000" dirty="0"/>
              <a:t>Education </a:t>
            </a:r>
          </a:p>
          <a:p>
            <a:pPr lvl="1"/>
            <a:r>
              <a:rPr lang="en-US" sz="1800" dirty="0"/>
              <a:t>College-Student Leadership and Activities Directors </a:t>
            </a:r>
          </a:p>
          <a:p>
            <a:pPr lvl="1"/>
            <a:r>
              <a:rPr lang="en-US" sz="1800" dirty="0"/>
              <a:t>K-12 Educator/ Government teacher</a:t>
            </a:r>
          </a:p>
          <a:p>
            <a:pPr lvl="1"/>
            <a:r>
              <a:rPr lang="en-US" sz="1800" dirty="0"/>
              <a:t>Professor/ Higher Education</a:t>
            </a:r>
          </a:p>
          <a:p>
            <a:pPr lvl="1"/>
            <a:endParaRPr lang="en-US" sz="1800" dirty="0"/>
          </a:p>
        </p:txBody>
      </p:sp>
      <p:pic>
        <p:nvPicPr>
          <p:cNvPr id="3074" name="Picture 2" descr="Philosophy of Education">
            <a:extLst>
              <a:ext uri="{FF2B5EF4-FFF2-40B4-BE49-F238E27FC236}">
                <a16:creationId xmlns:a16="http://schemas.microsoft.com/office/drawing/2014/main" id="{FA8FC1BE-560B-4B48-A4F4-FFC6FC6D7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3890" y="4354365"/>
            <a:ext cx="3429789" cy="192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4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7C30-0371-4CF2-88EC-30B9CFD2B0FB}"/>
              </a:ext>
            </a:extLst>
          </p:cNvPr>
          <p:cNvSpPr>
            <a:spLocks noGrp="1"/>
          </p:cNvSpPr>
          <p:nvPr>
            <p:ph type="title"/>
          </p:nvPr>
        </p:nvSpPr>
        <p:spPr>
          <a:xfrm>
            <a:off x="1175391" y="304800"/>
            <a:ext cx="9753600" cy="1325562"/>
          </a:xfrm>
        </p:spPr>
        <p:txBody>
          <a:bodyPr>
            <a:normAutofit/>
          </a:bodyPr>
          <a:lstStyle/>
          <a:p>
            <a:r>
              <a:rPr lang="en-US" dirty="0">
                <a:solidFill>
                  <a:schemeClr val="tx1">
                    <a:lumMod val="95000"/>
                  </a:schemeClr>
                </a:solidFill>
              </a:rPr>
              <a:t>Career Options: </a:t>
            </a:r>
            <a:br>
              <a:rPr lang="en-US" dirty="0">
                <a:solidFill>
                  <a:schemeClr val="tx1">
                    <a:lumMod val="95000"/>
                  </a:schemeClr>
                </a:solidFill>
              </a:rPr>
            </a:br>
            <a:r>
              <a:rPr lang="en-US" dirty="0">
                <a:solidFill>
                  <a:schemeClr val="tx1">
                    <a:lumMod val="95000"/>
                  </a:schemeClr>
                </a:solidFill>
              </a:rPr>
              <a:t>Nonprofit &amp; Journalism </a:t>
            </a:r>
          </a:p>
        </p:txBody>
      </p:sp>
      <p:sp>
        <p:nvSpPr>
          <p:cNvPr id="3" name="Content Placeholder 2">
            <a:extLst>
              <a:ext uri="{FF2B5EF4-FFF2-40B4-BE49-F238E27FC236}">
                <a16:creationId xmlns:a16="http://schemas.microsoft.com/office/drawing/2014/main" id="{EEFAB8EB-B1DB-45A5-9C4D-3D0833C9FA38}"/>
              </a:ext>
            </a:extLst>
          </p:cNvPr>
          <p:cNvSpPr>
            <a:spLocks noGrp="1"/>
          </p:cNvSpPr>
          <p:nvPr>
            <p:ph sz="half" idx="1"/>
          </p:nvPr>
        </p:nvSpPr>
        <p:spPr>
          <a:xfrm>
            <a:off x="1173803" y="1828800"/>
            <a:ext cx="4708734" cy="4343400"/>
          </a:xfrm>
        </p:spPr>
        <p:txBody>
          <a:bodyPr/>
          <a:lstStyle/>
          <a:p>
            <a:r>
              <a:rPr lang="en-US" dirty="0"/>
              <a:t>Nonprofit </a:t>
            </a:r>
          </a:p>
          <a:p>
            <a:pPr lvl="1"/>
            <a:r>
              <a:rPr lang="en-US" dirty="0"/>
              <a:t>Administration</a:t>
            </a:r>
          </a:p>
          <a:p>
            <a:pPr lvl="1"/>
            <a:r>
              <a:rPr lang="en-US" dirty="0"/>
              <a:t>Management</a:t>
            </a:r>
          </a:p>
          <a:p>
            <a:pPr lvl="1"/>
            <a:r>
              <a:rPr lang="en-US" dirty="0"/>
              <a:t>Public Relations</a:t>
            </a:r>
          </a:p>
          <a:p>
            <a:pPr lvl="1"/>
            <a:r>
              <a:rPr lang="en-US" dirty="0"/>
              <a:t>Fundraising</a:t>
            </a:r>
          </a:p>
          <a:p>
            <a:pPr lvl="1"/>
            <a:r>
              <a:rPr lang="en-US" dirty="0"/>
              <a:t>Nonprofit organizations</a:t>
            </a:r>
          </a:p>
          <a:p>
            <a:pPr lvl="1"/>
            <a:r>
              <a:rPr lang="en-US" dirty="0"/>
              <a:t>Foundations</a:t>
            </a:r>
          </a:p>
          <a:p>
            <a:pPr lvl="1"/>
            <a:r>
              <a:rPr lang="en-US" dirty="0"/>
              <a:t>Professional associations </a:t>
            </a:r>
          </a:p>
          <a:p>
            <a:pPr lvl="1"/>
            <a:r>
              <a:rPr lang="en-US" dirty="0"/>
              <a:t>Special interest groups/ lobbying </a:t>
            </a:r>
          </a:p>
        </p:txBody>
      </p:sp>
      <p:sp>
        <p:nvSpPr>
          <p:cNvPr id="4" name="Content Placeholder 3">
            <a:extLst>
              <a:ext uri="{FF2B5EF4-FFF2-40B4-BE49-F238E27FC236}">
                <a16:creationId xmlns:a16="http://schemas.microsoft.com/office/drawing/2014/main" id="{1A6639BF-773C-4FA4-8FFB-82994590C24B}"/>
              </a:ext>
            </a:extLst>
          </p:cNvPr>
          <p:cNvSpPr>
            <a:spLocks noGrp="1"/>
          </p:cNvSpPr>
          <p:nvPr>
            <p:ph sz="half" idx="2"/>
          </p:nvPr>
        </p:nvSpPr>
        <p:spPr>
          <a:xfrm>
            <a:off x="4799012" y="1828800"/>
            <a:ext cx="4708734" cy="4343400"/>
          </a:xfrm>
        </p:spPr>
        <p:txBody>
          <a:bodyPr/>
          <a:lstStyle/>
          <a:p>
            <a:r>
              <a:rPr lang="en-US" dirty="0"/>
              <a:t>Journalism</a:t>
            </a:r>
          </a:p>
          <a:p>
            <a:pPr lvl="1"/>
            <a:r>
              <a:rPr lang="en-US" dirty="0"/>
              <a:t>Editing</a:t>
            </a:r>
          </a:p>
          <a:p>
            <a:pPr lvl="1"/>
            <a:r>
              <a:rPr lang="en-US" dirty="0"/>
              <a:t>Reporting</a:t>
            </a:r>
          </a:p>
          <a:p>
            <a:pPr lvl="1"/>
            <a:r>
              <a:rPr lang="en-US" dirty="0"/>
              <a:t>Sales</a:t>
            </a:r>
          </a:p>
          <a:p>
            <a:pPr lvl="1"/>
            <a:r>
              <a:rPr lang="en-US" dirty="0"/>
              <a:t>Newspapers &amp; Magazines</a:t>
            </a:r>
          </a:p>
          <a:p>
            <a:pPr lvl="1"/>
            <a:r>
              <a:rPr lang="en-US" dirty="0"/>
              <a:t>Internet news companies </a:t>
            </a:r>
          </a:p>
          <a:p>
            <a:pPr lvl="1"/>
            <a:r>
              <a:rPr lang="en-US" dirty="0"/>
              <a:t>Corporations</a:t>
            </a:r>
          </a:p>
          <a:p>
            <a:pPr lvl="1"/>
            <a:r>
              <a:rPr lang="en-US" dirty="0"/>
              <a:t>Political parties &amp; action committees </a:t>
            </a:r>
          </a:p>
        </p:txBody>
      </p:sp>
      <p:pic>
        <p:nvPicPr>
          <p:cNvPr id="7" name="Picture 6">
            <a:extLst>
              <a:ext uri="{FF2B5EF4-FFF2-40B4-BE49-F238E27FC236}">
                <a16:creationId xmlns:a16="http://schemas.microsoft.com/office/drawing/2014/main" id="{22DFB86A-10D4-44DD-AA6D-B55BC284E83D}"/>
              </a:ext>
            </a:extLst>
          </p:cNvPr>
          <p:cNvPicPr>
            <a:picLocks noChangeAspect="1"/>
          </p:cNvPicPr>
          <p:nvPr/>
        </p:nvPicPr>
        <p:blipFill>
          <a:blip r:embed="rId2"/>
          <a:stretch>
            <a:fillRect/>
          </a:stretch>
        </p:blipFill>
        <p:spPr>
          <a:xfrm>
            <a:off x="9085526" y="95514"/>
            <a:ext cx="2952486" cy="2952486"/>
          </a:xfrm>
          <a:prstGeom prst="rect">
            <a:avLst/>
          </a:prstGeom>
        </p:spPr>
      </p:pic>
      <p:pic>
        <p:nvPicPr>
          <p:cNvPr id="9" name="Picture 8" descr="A picture containing sign, room&#10;&#10;Description automatically generated">
            <a:extLst>
              <a:ext uri="{FF2B5EF4-FFF2-40B4-BE49-F238E27FC236}">
                <a16:creationId xmlns:a16="http://schemas.microsoft.com/office/drawing/2014/main" id="{55F5900C-A291-4C89-8858-F207E4A2A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7005" y="3668239"/>
            <a:ext cx="2952486" cy="2952486"/>
          </a:xfrm>
          <a:prstGeom prst="rect">
            <a:avLst/>
          </a:prstGeom>
        </p:spPr>
      </p:pic>
    </p:spTree>
    <p:extLst>
      <p:ext uri="{BB962C8B-B14F-4D97-AF65-F5344CB8AC3E}">
        <p14:creationId xmlns:p14="http://schemas.microsoft.com/office/powerpoint/2010/main" val="161911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201E-5DAC-41A7-940F-2F71DECC56DC}"/>
              </a:ext>
            </a:extLst>
          </p:cNvPr>
          <p:cNvSpPr>
            <a:spLocks noGrp="1"/>
          </p:cNvSpPr>
          <p:nvPr>
            <p:ph type="title"/>
          </p:nvPr>
        </p:nvSpPr>
        <p:spPr/>
        <p:txBody>
          <a:bodyPr/>
          <a:lstStyle/>
          <a:p>
            <a:r>
              <a:rPr lang="en-US" dirty="0">
                <a:solidFill>
                  <a:schemeClr val="tx1"/>
                </a:solidFill>
              </a:rPr>
              <a:t>Other options: </a:t>
            </a:r>
            <a:br>
              <a:rPr lang="en-US" dirty="0">
                <a:solidFill>
                  <a:schemeClr val="tx1"/>
                </a:solidFill>
              </a:rPr>
            </a:br>
            <a:r>
              <a:rPr lang="en-US" dirty="0">
                <a:solidFill>
                  <a:schemeClr val="tx1"/>
                </a:solidFill>
              </a:rPr>
              <a:t>go to graduate or Law school!</a:t>
            </a:r>
          </a:p>
        </p:txBody>
      </p:sp>
      <p:sp>
        <p:nvSpPr>
          <p:cNvPr id="3" name="Content Placeholder 2">
            <a:extLst>
              <a:ext uri="{FF2B5EF4-FFF2-40B4-BE49-F238E27FC236}">
                <a16:creationId xmlns:a16="http://schemas.microsoft.com/office/drawing/2014/main" id="{BA05174A-C218-4B64-ABDC-AFCFAAE5DE9D}"/>
              </a:ext>
            </a:extLst>
          </p:cNvPr>
          <p:cNvSpPr>
            <a:spLocks noGrp="1"/>
          </p:cNvSpPr>
          <p:nvPr>
            <p:ph sz="half" idx="1"/>
          </p:nvPr>
        </p:nvSpPr>
        <p:spPr>
          <a:xfrm>
            <a:off x="1370012" y="1828800"/>
            <a:ext cx="6385134" cy="5029200"/>
          </a:xfrm>
        </p:spPr>
        <p:txBody>
          <a:bodyPr>
            <a:normAutofit fontScale="85000" lnSpcReduction="20000"/>
          </a:bodyPr>
          <a:lstStyle/>
          <a:p>
            <a:r>
              <a:rPr lang="en-US" sz="2600" dirty="0"/>
              <a:t>Master’s in Public Administration </a:t>
            </a:r>
          </a:p>
          <a:p>
            <a:r>
              <a:rPr lang="en-US" sz="2600" dirty="0"/>
              <a:t>Master’s in International Affairs / International Relations</a:t>
            </a:r>
          </a:p>
          <a:p>
            <a:r>
              <a:rPr lang="en-US" sz="2600" dirty="0"/>
              <a:t>Master’s in Political Science</a:t>
            </a:r>
          </a:p>
          <a:p>
            <a:r>
              <a:rPr lang="en-US" sz="2600" dirty="0"/>
              <a:t>PhD in Political Science, International Relations, Public Administration, or International Affairs </a:t>
            </a:r>
          </a:p>
          <a:p>
            <a:r>
              <a:rPr lang="en-US" sz="2600" dirty="0"/>
              <a:t>Law School </a:t>
            </a:r>
          </a:p>
          <a:p>
            <a:endParaRPr lang="en-US" sz="2600" dirty="0"/>
          </a:p>
          <a:p>
            <a:pPr marL="45720" indent="0">
              <a:buNone/>
            </a:pPr>
            <a:endParaRPr lang="en-US" sz="2600" dirty="0"/>
          </a:p>
          <a:p>
            <a:r>
              <a:rPr lang="en-US" sz="2600" dirty="0"/>
              <a:t>If you pursue a graduate degree, look for a research or teaching assistantship, which usually involve tuition waivers and paid work during your time in graduate school.</a:t>
            </a:r>
          </a:p>
          <a:p>
            <a:pPr marL="45720" indent="0">
              <a:buNone/>
            </a:pPr>
            <a:endParaRPr lang="en-US" dirty="0"/>
          </a:p>
        </p:txBody>
      </p:sp>
      <p:pic>
        <p:nvPicPr>
          <p:cNvPr id="5" name="Picture 4" descr="A person standing next to a body of water&#10;&#10;Description automatically generated">
            <a:extLst>
              <a:ext uri="{FF2B5EF4-FFF2-40B4-BE49-F238E27FC236}">
                <a16:creationId xmlns:a16="http://schemas.microsoft.com/office/drawing/2014/main" id="{2963EDF4-B6FF-4C9E-89F5-FEDFB3A01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212" y="1828800"/>
            <a:ext cx="3962400" cy="4953000"/>
          </a:xfrm>
          <a:prstGeom prst="rect">
            <a:avLst/>
          </a:prstGeom>
        </p:spPr>
      </p:pic>
    </p:spTree>
    <p:extLst>
      <p:ext uri="{BB962C8B-B14F-4D97-AF65-F5344CB8AC3E}">
        <p14:creationId xmlns:p14="http://schemas.microsoft.com/office/powerpoint/2010/main" val="301115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A51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96F3-1E3A-4648-91A5-55B2CF02E463}"/>
              </a:ext>
            </a:extLst>
          </p:cNvPr>
          <p:cNvSpPr>
            <a:spLocks noGrp="1"/>
          </p:cNvSpPr>
          <p:nvPr>
            <p:ph type="title"/>
          </p:nvPr>
        </p:nvSpPr>
        <p:spPr/>
        <p:txBody>
          <a:bodyPr/>
          <a:lstStyle/>
          <a:p>
            <a:r>
              <a:rPr lang="en-US" dirty="0">
                <a:solidFill>
                  <a:schemeClr val="tx1">
                    <a:lumMod val="95000"/>
                  </a:schemeClr>
                </a:solidFill>
              </a:rPr>
              <a:t>About our department </a:t>
            </a:r>
          </a:p>
        </p:txBody>
      </p:sp>
      <p:sp>
        <p:nvSpPr>
          <p:cNvPr id="3" name="Content Placeholder 2">
            <a:extLst>
              <a:ext uri="{FF2B5EF4-FFF2-40B4-BE49-F238E27FC236}">
                <a16:creationId xmlns:a16="http://schemas.microsoft.com/office/drawing/2014/main" id="{1F71BB3D-35CC-4D04-9A46-7813C09C77F9}"/>
              </a:ext>
            </a:extLst>
          </p:cNvPr>
          <p:cNvSpPr>
            <a:spLocks noGrp="1"/>
          </p:cNvSpPr>
          <p:nvPr>
            <p:ph idx="1"/>
          </p:nvPr>
        </p:nvSpPr>
        <p:spPr>
          <a:xfrm>
            <a:off x="1217614" y="1828800"/>
            <a:ext cx="9753600" cy="4754562"/>
          </a:xfrm>
        </p:spPr>
        <p:txBody>
          <a:bodyPr>
            <a:normAutofit/>
          </a:bodyPr>
          <a:lstStyle/>
          <a:p>
            <a:r>
              <a:rPr lang="en-US" dirty="0"/>
              <a:t>Small class sizes </a:t>
            </a:r>
          </a:p>
          <a:p>
            <a:r>
              <a:rPr lang="en-US" dirty="0"/>
              <a:t>Get to know your professors</a:t>
            </a:r>
          </a:p>
          <a:p>
            <a:r>
              <a:rPr lang="en-US" dirty="0"/>
              <a:t>Political Science Club</a:t>
            </a:r>
          </a:p>
          <a:p>
            <a:r>
              <a:rPr lang="en-US" dirty="0"/>
              <a:t>Model Arab League</a:t>
            </a:r>
          </a:p>
          <a:p>
            <a:r>
              <a:rPr lang="en-US" dirty="0"/>
              <a:t>Pizza study groups</a:t>
            </a:r>
          </a:p>
          <a:p>
            <a:r>
              <a:rPr lang="en-US" dirty="0"/>
              <a:t>Friendly environment</a:t>
            </a:r>
          </a:p>
          <a:p>
            <a:r>
              <a:rPr lang="en-US" dirty="0"/>
              <a:t>Student lounge</a:t>
            </a:r>
          </a:p>
          <a:p>
            <a:r>
              <a:rPr lang="en-US" dirty="0"/>
              <a:t>Make friends</a:t>
            </a:r>
          </a:p>
        </p:txBody>
      </p:sp>
      <p:pic>
        <p:nvPicPr>
          <p:cNvPr id="4" name="Picture 3" descr="A close up of a sign&#10;&#10;Description automatically generated">
            <a:extLst>
              <a:ext uri="{FF2B5EF4-FFF2-40B4-BE49-F238E27FC236}">
                <a16:creationId xmlns:a16="http://schemas.microsoft.com/office/drawing/2014/main" id="{1F82140D-7EB3-465D-B608-732E572BD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75012" cy="982503"/>
          </a:xfrm>
          <a:prstGeom prst="rect">
            <a:avLst/>
          </a:prstGeom>
        </p:spPr>
      </p:pic>
      <p:pic>
        <p:nvPicPr>
          <p:cNvPr id="3080" name="Picture 3079" descr="A picture containing sign, food&#10;&#10;Description automatically generated">
            <a:extLst>
              <a:ext uri="{FF2B5EF4-FFF2-40B4-BE49-F238E27FC236}">
                <a16:creationId xmlns:a16="http://schemas.microsoft.com/office/drawing/2014/main" id="{46D1D482-7506-434B-966D-A2EDFDF7468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670098">
            <a:off x="6498692" y="3825689"/>
            <a:ext cx="2015408" cy="1643041"/>
          </a:xfrm>
          <a:prstGeom prst="rect">
            <a:avLst/>
          </a:prstGeom>
        </p:spPr>
      </p:pic>
      <p:pic>
        <p:nvPicPr>
          <p:cNvPr id="3083" name="Picture 3082" descr="A picture containing drawing, food&#10;&#10;Description automatically generated">
            <a:extLst>
              <a:ext uri="{FF2B5EF4-FFF2-40B4-BE49-F238E27FC236}">
                <a16:creationId xmlns:a16="http://schemas.microsoft.com/office/drawing/2014/main" id="{0215606C-56AB-4F7B-9D70-959270EF5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0754" y="3778469"/>
            <a:ext cx="2466975" cy="2362200"/>
          </a:xfrm>
          <a:prstGeom prst="rect">
            <a:avLst/>
          </a:prstGeom>
        </p:spPr>
      </p:pic>
      <p:pic>
        <p:nvPicPr>
          <p:cNvPr id="44" name="Content Placeholder 9" descr="A sign on the side of a building&#10;&#10;Description automatically generated">
            <a:extLst>
              <a:ext uri="{FF2B5EF4-FFF2-40B4-BE49-F238E27FC236}">
                <a16:creationId xmlns:a16="http://schemas.microsoft.com/office/drawing/2014/main" id="{3A388996-EE17-486D-88A2-457578ADFC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4421" y="1828800"/>
            <a:ext cx="5709708" cy="1761506"/>
          </a:xfrm>
          <a:prstGeom prst="rect">
            <a:avLst/>
          </a:prstGeom>
        </p:spPr>
      </p:pic>
    </p:spTree>
    <p:extLst>
      <p:ext uri="{BB962C8B-B14F-4D97-AF65-F5344CB8AC3E}">
        <p14:creationId xmlns:p14="http://schemas.microsoft.com/office/powerpoint/2010/main" val="343102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5A51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08D6-D4E9-4E9B-8228-B80E89787B2E}"/>
              </a:ext>
            </a:extLst>
          </p:cNvPr>
          <p:cNvSpPr>
            <a:spLocks noGrp="1"/>
          </p:cNvSpPr>
          <p:nvPr>
            <p:ph type="title"/>
          </p:nvPr>
        </p:nvSpPr>
        <p:spPr/>
        <p:txBody>
          <a:bodyPr/>
          <a:lstStyle/>
          <a:p>
            <a:r>
              <a:rPr lang="en-US" dirty="0">
                <a:solidFill>
                  <a:schemeClr val="tx1">
                    <a:lumMod val="95000"/>
                  </a:schemeClr>
                </a:solidFill>
              </a:rPr>
              <a:t>Graduate success stories! </a:t>
            </a:r>
          </a:p>
        </p:txBody>
      </p:sp>
      <p:sp>
        <p:nvSpPr>
          <p:cNvPr id="3" name="Content Placeholder 2">
            <a:extLst>
              <a:ext uri="{FF2B5EF4-FFF2-40B4-BE49-F238E27FC236}">
                <a16:creationId xmlns:a16="http://schemas.microsoft.com/office/drawing/2014/main" id="{7EB47E1D-75F7-4475-A80C-4398C425AE00}"/>
              </a:ext>
            </a:extLst>
          </p:cNvPr>
          <p:cNvSpPr>
            <a:spLocks noGrp="1"/>
          </p:cNvSpPr>
          <p:nvPr>
            <p:ph idx="1"/>
          </p:nvPr>
        </p:nvSpPr>
        <p:spPr>
          <a:xfrm>
            <a:off x="1217614" y="1874838"/>
            <a:ext cx="9753600" cy="4929931"/>
          </a:xfrm>
        </p:spPr>
        <p:txBody>
          <a:bodyPr>
            <a:normAutofit/>
          </a:bodyPr>
          <a:lstStyle/>
          <a:p>
            <a:r>
              <a:rPr lang="en-US" dirty="0"/>
              <a:t>Alyssa Logan (B.A. ’14)</a:t>
            </a:r>
          </a:p>
          <a:p>
            <a:pPr lvl="1"/>
            <a:r>
              <a:rPr lang="en-US" dirty="0"/>
              <a:t>Former Regional Peace Corps Volunteer Leader in Ethiopia </a:t>
            </a:r>
          </a:p>
          <a:p>
            <a:pPr lvl="1"/>
            <a:r>
              <a:rPr lang="en-US" dirty="0"/>
              <a:t>Current Regional Representative for Colorado Senator Michael Bennet</a:t>
            </a:r>
          </a:p>
          <a:p>
            <a:r>
              <a:rPr lang="en-US" dirty="0"/>
              <a:t>Abraham M. Denmark (B.A. ’00)</a:t>
            </a:r>
          </a:p>
          <a:p>
            <a:pPr lvl="1"/>
            <a:r>
              <a:rPr lang="en-US" dirty="0"/>
              <a:t>Former Deputy Assistant Secretary of Defense for East Asia </a:t>
            </a:r>
          </a:p>
          <a:p>
            <a:pPr lvl="1"/>
            <a:r>
              <a:rPr lang="en-US" dirty="0"/>
              <a:t>Former Senior Vice President for Political and Security Affairs at The National Bureau of Asian Research</a:t>
            </a:r>
          </a:p>
          <a:p>
            <a:pPr lvl="1"/>
            <a:r>
              <a:rPr lang="en-US" dirty="0"/>
              <a:t>Recipient of the Secretary of Defense Medal for Outstanding Public Service</a:t>
            </a:r>
          </a:p>
          <a:p>
            <a:pPr lvl="1"/>
            <a:r>
              <a:rPr lang="en-US" dirty="0"/>
              <a:t>Current Director of the Wilson Center’s Asia Program </a:t>
            </a:r>
          </a:p>
          <a:p>
            <a:r>
              <a:rPr lang="en-US" dirty="0"/>
              <a:t>Collin Cannon (B.A.’13) </a:t>
            </a:r>
          </a:p>
          <a:p>
            <a:pPr lvl="1"/>
            <a:r>
              <a:rPr lang="en-US" dirty="0"/>
              <a:t>Director of Advocacy and Development at the Immigration Refugee Center of Northern Colorado</a:t>
            </a:r>
          </a:p>
          <a:p>
            <a:endParaRPr lang="en-US" dirty="0"/>
          </a:p>
          <a:p>
            <a:pPr lvl="1"/>
            <a:endParaRPr lang="en-US" dirty="0"/>
          </a:p>
          <a:p>
            <a:endParaRPr lang="en-US" dirty="0"/>
          </a:p>
        </p:txBody>
      </p:sp>
      <p:pic>
        <p:nvPicPr>
          <p:cNvPr id="6" name="Picture 5" descr="A close up of a sign&#10;&#10;Description automatically generated">
            <a:extLst>
              <a:ext uri="{FF2B5EF4-FFF2-40B4-BE49-F238E27FC236}">
                <a16:creationId xmlns:a16="http://schemas.microsoft.com/office/drawing/2014/main" id="{37F519B6-B165-4F6C-95A0-533E87CA5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75012" cy="982503"/>
          </a:xfrm>
          <a:prstGeom prst="rect">
            <a:avLst/>
          </a:prstGeom>
        </p:spPr>
      </p:pic>
      <p:pic>
        <p:nvPicPr>
          <p:cNvPr id="7" name="Content Placeholder 19" descr="A picture containing red&#10;&#10;Description automatically generated">
            <a:extLst>
              <a:ext uri="{FF2B5EF4-FFF2-40B4-BE49-F238E27FC236}">
                <a16:creationId xmlns:a16="http://schemas.microsoft.com/office/drawing/2014/main" id="{206D20B2-C54F-4FD9-88B4-63296EFF9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70551">
            <a:off x="8807294" y="448382"/>
            <a:ext cx="3201542" cy="1783259"/>
          </a:xfrm>
          <a:prstGeom prst="rect">
            <a:avLst/>
          </a:prstGeom>
        </p:spPr>
      </p:pic>
    </p:spTree>
    <p:extLst>
      <p:ext uri="{BB962C8B-B14F-4D97-AF65-F5344CB8AC3E}">
        <p14:creationId xmlns:p14="http://schemas.microsoft.com/office/powerpoint/2010/main" val="234190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A51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08D6-D4E9-4E9B-8228-B80E89787B2E}"/>
              </a:ext>
            </a:extLst>
          </p:cNvPr>
          <p:cNvSpPr>
            <a:spLocks noGrp="1"/>
          </p:cNvSpPr>
          <p:nvPr>
            <p:ph type="title"/>
          </p:nvPr>
        </p:nvSpPr>
        <p:spPr/>
        <p:txBody>
          <a:bodyPr/>
          <a:lstStyle/>
          <a:p>
            <a:r>
              <a:rPr lang="en-US" dirty="0">
                <a:solidFill>
                  <a:schemeClr val="tx1">
                    <a:lumMod val="95000"/>
                  </a:schemeClr>
                </a:solidFill>
              </a:rPr>
              <a:t>Graduate success stories! </a:t>
            </a:r>
          </a:p>
        </p:txBody>
      </p:sp>
      <p:sp>
        <p:nvSpPr>
          <p:cNvPr id="3" name="Content Placeholder 2">
            <a:extLst>
              <a:ext uri="{FF2B5EF4-FFF2-40B4-BE49-F238E27FC236}">
                <a16:creationId xmlns:a16="http://schemas.microsoft.com/office/drawing/2014/main" id="{7EB47E1D-75F7-4475-A80C-4398C425AE00}"/>
              </a:ext>
            </a:extLst>
          </p:cNvPr>
          <p:cNvSpPr>
            <a:spLocks noGrp="1"/>
          </p:cNvSpPr>
          <p:nvPr>
            <p:ph idx="1"/>
          </p:nvPr>
        </p:nvSpPr>
        <p:spPr>
          <a:xfrm>
            <a:off x="1217614" y="2059509"/>
            <a:ext cx="9753600" cy="4745260"/>
          </a:xfrm>
        </p:spPr>
        <p:txBody>
          <a:bodyPr>
            <a:normAutofit/>
          </a:bodyPr>
          <a:lstStyle/>
          <a:p>
            <a:r>
              <a:rPr lang="en-US" dirty="0" err="1"/>
              <a:t>Kawika</a:t>
            </a:r>
            <a:r>
              <a:rPr lang="en-US" dirty="0"/>
              <a:t> Riley (B.A. ‘05)</a:t>
            </a:r>
          </a:p>
          <a:p>
            <a:pPr lvl="1"/>
            <a:r>
              <a:rPr lang="en-US" dirty="0"/>
              <a:t>Former Washington D.C. bureau chief for the Office of Hawaiian Affairs</a:t>
            </a:r>
          </a:p>
          <a:p>
            <a:pPr lvl="1"/>
            <a:r>
              <a:rPr lang="en-US" dirty="0"/>
              <a:t>Current Community Change Manager for </a:t>
            </a:r>
            <a:r>
              <a:rPr lang="en-US" dirty="0" err="1"/>
              <a:t>Liliʻuokalani</a:t>
            </a:r>
            <a:r>
              <a:rPr lang="en-US" dirty="0"/>
              <a:t> Trust Foundation </a:t>
            </a:r>
          </a:p>
          <a:p>
            <a:r>
              <a:rPr lang="en-US" dirty="0"/>
              <a:t>Molly </a:t>
            </a:r>
            <a:r>
              <a:rPr lang="en-US" dirty="0" err="1"/>
              <a:t>Burich</a:t>
            </a:r>
            <a:r>
              <a:rPr lang="en-US" dirty="0"/>
              <a:t> (B.A. ’05)</a:t>
            </a:r>
          </a:p>
          <a:p>
            <a:pPr lvl="1"/>
            <a:r>
              <a:rPr lang="en-US" dirty="0"/>
              <a:t>Current Director of Public Policy at Biosimilars and Reimbursement at Boehringer Ingelheim Pharmaceuticals Inc.</a:t>
            </a:r>
          </a:p>
          <a:p>
            <a:r>
              <a:rPr lang="en-US" dirty="0"/>
              <a:t>Janice </a:t>
            </a:r>
            <a:r>
              <a:rPr lang="en-US" dirty="0" err="1"/>
              <a:t>Sinden</a:t>
            </a:r>
            <a:r>
              <a:rPr lang="en-US" dirty="0"/>
              <a:t> (B.A. ‘97)</a:t>
            </a:r>
          </a:p>
          <a:p>
            <a:pPr lvl="1"/>
            <a:r>
              <a:rPr lang="en-US" dirty="0"/>
              <a:t>Former Chief of Staff for Denver Mayor Michael Hancock</a:t>
            </a:r>
          </a:p>
          <a:p>
            <a:pPr lvl="1"/>
            <a:r>
              <a:rPr lang="en-US" dirty="0"/>
              <a:t>Current President and CEO of the Denver Center for Performing Arts </a:t>
            </a:r>
          </a:p>
          <a:p>
            <a:r>
              <a:rPr lang="en-US" dirty="0"/>
              <a:t>Tracy Meyer (B.A. ‘92)</a:t>
            </a:r>
          </a:p>
          <a:p>
            <a:pPr lvl="1"/>
            <a:r>
              <a:rPr lang="en-US" dirty="0"/>
              <a:t>Current Lawyer at Bean, Kinney &amp; </a:t>
            </a:r>
            <a:r>
              <a:rPr lang="en-US" dirty="0" err="1"/>
              <a:t>Korman</a:t>
            </a:r>
            <a:r>
              <a:rPr lang="en-US" dirty="0"/>
              <a:t> in Arlington, Virginia</a:t>
            </a:r>
          </a:p>
          <a:p>
            <a:pPr lvl="1"/>
            <a:endParaRPr lang="en-US" dirty="0"/>
          </a:p>
          <a:p>
            <a:endParaRPr lang="en-US" dirty="0"/>
          </a:p>
        </p:txBody>
      </p:sp>
      <p:pic>
        <p:nvPicPr>
          <p:cNvPr id="6" name="Picture 5" descr="A close up of a sign&#10;&#10;Description automatically generated">
            <a:extLst>
              <a:ext uri="{FF2B5EF4-FFF2-40B4-BE49-F238E27FC236}">
                <a16:creationId xmlns:a16="http://schemas.microsoft.com/office/drawing/2014/main" id="{37F519B6-B165-4F6C-95A0-533E87CA5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75012" cy="982503"/>
          </a:xfrm>
          <a:prstGeom prst="rect">
            <a:avLst/>
          </a:prstGeom>
        </p:spPr>
      </p:pic>
      <p:pic>
        <p:nvPicPr>
          <p:cNvPr id="7" name="Content Placeholder 19" descr="A picture containing red&#10;&#10;Description automatically generated">
            <a:extLst>
              <a:ext uri="{FF2B5EF4-FFF2-40B4-BE49-F238E27FC236}">
                <a16:creationId xmlns:a16="http://schemas.microsoft.com/office/drawing/2014/main" id="{206D20B2-C54F-4FD9-88B4-63296EFF9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70551">
            <a:off x="8807294" y="448382"/>
            <a:ext cx="3201542" cy="1783259"/>
          </a:xfrm>
          <a:prstGeom prst="rect">
            <a:avLst/>
          </a:prstGeom>
        </p:spPr>
      </p:pic>
    </p:spTree>
    <p:extLst>
      <p:ext uri="{BB962C8B-B14F-4D97-AF65-F5344CB8AC3E}">
        <p14:creationId xmlns:p14="http://schemas.microsoft.com/office/powerpoint/2010/main" val="196877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5A51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4F61-F789-48F6-ADA6-73B71F7F96D8}"/>
              </a:ext>
            </a:extLst>
          </p:cNvPr>
          <p:cNvSpPr>
            <a:spLocks noGrp="1"/>
          </p:cNvSpPr>
          <p:nvPr>
            <p:ph type="title"/>
          </p:nvPr>
        </p:nvSpPr>
        <p:spPr/>
        <p:txBody>
          <a:bodyPr/>
          <a:lstStyle/>
          <a:p>
            <a:r>
              <a:rPr lang="en-US" dirty="0">
                <a:solidFill>
                  <a:schemeClr val="tx1">
                    <a:lumMod val="95000"/>
                  </a:schemeClr>
                </a:solidFill>
              </a:rPr>
              <a:t>About the department </a:t>
            </a:r>
          </a:p>
        </p:txBody>
      </p:sp>
      <p:sp>
        <p:nvSpPr>
          <p:cNvPr id="3" name="Content Placeholder 2">
            <a:extLst>
              <a:ext uri="{FF2B5EF4-FFF2-40B4-BE49-F238E27FC236}">
                <a16:creationId xmlns:a16="http://schemas.microsoft.com/office/drawing/2014/main" id="{757F0E87-4BB6-49CC-8CFE-8CFC099B1F5A}"/>
              </a:ext>
            </a:extLst>
          </p:cNvPr>
          <p:cNvSpPr>
            <a:spLocks noGrp="1"/>
          </p:cNvSpPr>
          <p:nvPr>
            <p:ph idx="1"/>
          </p:nvPr>
        </p:nvSpPr>
        <p:spPr>
          <a:xfrm>
            <a:off x="1217614" y="1828800"/>
            <a:ext cx="6705598" cy="5029200"/>
          </a:xfrm>
        </p:spPr>
        <p:txBody>
          <a:bodyPr>
            <a:normAutofit/>
          </a:bodyPr>
          <a:lstStyle/>
          <a:p>
            <a:r>
              <a:rPr lang="en-US" sz="2800" dirty="0"/>
              <a:t>Available Majors: </a:t>
            </a:r>
          </a:p>
          <a:p>
            <a:pPr lvl="1"/>
            <a:r>
              <a:rPr lang="en-US" sz="2400" dirty="0"/>
              <a:t>B.A. in Political Science</a:t>
            </a:r>
          </a:p>
          <a:p>
            <a:pPr lvl="1"/>
            <a:r>
              <a:rPr lang="en-US" sz="2400" dirty="0"/>
              <a:t>B.A. International Affairs </a:t>
            </a:r>
          </a:p>
          <a:p>
            <a:pPr lvl="2"/>
            <a:r>
              <a:rPr lang="en-US" sz="2000" dirty="0"/>
              <a:t>Choose one of the following: </a:t>
            </a:r>
          </a:p>
          <a:p>
            <a:pPr lvl="3"/>
            <a:r>
              <a:rPr lang="en-US" sz="1800" dirty="0"/>
              <a:t>Area Studies (Options include Africa and the Middle East, Asia, Europe, or Latin America Concentrations)</a:t>
            </a:r>
          </a:p>
          <a:p>
            <a:pPr lvl="3"/>
            <a:r>
              <a:rPr lang="en-US" sz="1800" dirty="0"/>
              <a:t>International Political Economy </a:t>
            </a:r>
          </a:p>
          <a:p>
            <a:r>
              <a:rPr lang="en-US" sz="2800" dirty="0"/>
              <a:t>Available Minors: </a:t>
            </a:r>
          </a:p>
          <a:p>
            <a:pPr lvl="1"/>
            <a:r>
              <a:rPr lang="en-US" sz="2400" dirty="0"/>
              <a:t>Political Science</a:t>
            </a:r>
          </a:p>
          <a:p>
            <a:pPr lvl="1"/>
            <a:r>
              <a:rPr lang="en-US" sz="2400" dirty="0"/>
              <a:t>Legal Studies </a:t>
            </a:r>
          </a:p>
          <a:p>
            <a:pPr lvl="2"/>
            <a:r>
              <a:rPr lang="en-US" sz="2000" dirty="0"/>
              <a:t>Contact Dr. Gregory Williams at </a:t>
            </a:r>
            <a:r>
              <a:rPr lang="en-US" sz="2000" dirty="0">
                <a:solidFill>
                  <a:srgbClr val="0070C0"/>
                </a:solidFill>
                <a:hlinkClick r:id="rId2">
                  <a:extLst>
                    <a:ext uri="{A12FA001-AC4F-418D-AE19-62706E023703}">
                      <ahyp:hlinkClr xmlns:ahyp="http://schemas.microsoft.com/office/drawing/2018/hyperlinkcolor" val="tx"/>
                    </a:ext>
                  </a:extLst>
                </a:hlinkClick>
              </a:rPr>
              <a:t>Gregory.Williams@unco.edu</a:t>
            </a:r>
            <a:endParaRPr lang="en-US" sz="2000" dirty="0">
              <a:solidFill>
                <a:srgbClr val="0070C0"/>
              </a:solidFill>
            </a:endParaRPr>
          </a:p>
          <a:p>
            <a:pPr lvl="2"/>
            <a:endParaRPr lang="en-US" dirty="0"/>
          </a:p>
        </p:txBody>
      </p:sp>
      <p:pic>
        <p:nvPicPr>
          <p:cNvPr id="4" name="Picture 3" descr="A close up of a sign&#10;&#10;Description automatically generated">
            <a:extLst>
              <a:ext uri="{FF2B5EF4-FFF2-40B4-BE49-F238E27FC236}">
                <a16:creationId xmlns:a16="http://schemas.microsoft.com/office/drawing/2014/main" id="{3FA68612-DE24-48E9-91AA-54565B059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75012" cy="982503"/>
          </a:xfrm>
          <a:prstGeom prst="rect">
            <a:avLst/>
          </a:prstGeom>
        </p:spPr>
      </p:pic>
      <p:pic>
        <p:nvPicPr>
          <p:cNvPr id="5" name="Picture 4">
            <a:extLst>
              <a:ext uri="{FF2B5EF4-FFF2-40B4-BE49-F238E27FC236}">
                <a16:creationId xmlns:a16="http://schemas.microsoft.com/office/drawing/2014/main" id="{A1565E4B-5A15-4014-8177-C0EB38BE5AA2}"/>
              </a:ext>
            </a:extLst>
          </p:cNvPr>
          <p:cNvPicPr>
            <a:picLocks noChangeAspect="1"/>
          </p:cNvPicPr>
          <p:nvPr/>
        </p:nvPicPr>
        <p:blipFill>
          <a:blip r:embed="rId4"/>
          <a:stretch>
            <a:fillRect/>
          </a:stretch>
        </p:blipFill>
        <p:spPr>
          <a:xfrm>
            <a:off x="7972098" y="1168286"/>
            <a:ext cx="3925451" cy="2434164"/>
          </a:xfrm>
          <a:prstGeom prst="rect">
            <a:avLst/>
          </a:prstGeom>
        </p:spPr>
      </p:pic>
      <p:sp>
        <p:nvSpPr>
          <p:cNvPr id="6" name="Rectangle 5">
            <a:extLst>
              <a:ext uri="{FF2B5EF4-FFF2-40B4-BE49-F238E27FC236}">
                <a16:creationId xmlns:a16="http://schemas.microsoft.com/office/drawing/2014/main" id="{382BB9FF-C3EF-4570-A293-FBEB03A06D04}"/>
              </a:ext>
            </a:extLst>
          </p:cNvPr>
          <p:cNvSpPr/>
          <p:nvPr/>
        </p:nvSpPr>
        <p:spPr>
          <a:xfrm rot="20857306">
            <a:off x="8016766" y="5082119"/>
            <a:ext cx="4411133" cy="1524000"/>
          </a:xfrm>
          <a:prstGeom prst="rect">
            <a:avLst/>
          </a:prstGeom>
        </p:spPr>
        <p:txBody>
          <a:bodyPr wrap="square">
            <a:spAutoFit/>
          </a:bodyPr>
          <a:lstStyle/>
          <a:p>
            <a:endParaRPr lang="en-US" dirty="0">
              <a:hlinkClick r:id="rId5">
                <a:extLst>
                  <a:ext uri="{A12FA001-AC4F-418D-AE19-62706E023703}">
                    <ahyp:hlinkClr xmlns:ahyp="http://schemas.microsoft.com/office/drawing/2018/hyperlinkcolor" val="tx"/>
                  </a:ext>
                </a:extLst>
              </a:hlinkClick>
            </a:endParaRPr>
          </a:p>
          <a:p>
            <a:r>
              <a:rPr lang="en-US" dirty="0">
                <a:solidFill>
                  <a:srgbClr val="0070C0"/>
                </a:solidFill>
                <a:hlinkClick r:id="rId5">
                  <a:extLst>
                    <a:ext uri="{A12FA001-AC4F-418D-AE19-62706E023703}">
                      <ahyp:hlinkClr xmlns:ahyp="http://schemas.microsoft.com/office/drawing/2018/hyperlinkcolor" val="tx"/>
                    </a:ext>
                  </a:extLst>
                </a:hlinkClick>
              </a:rPr>
              <a:t>https://www.unco.edu/hss/political-science-international-affairs/current-students/internships.aspx</a:t>
            </a:r>
            <a:endParaRPr lang="en-US" dirty="0">
              <a:solidFill>
                <a:srgbClr val="0070C0"/>
              </a:solidFill>
            </a:endParaRPr>
          </a:p>
          <a:p>
            <a:endParaRPr lang="en-US" dirty="0"/>
          </a:p>
        </p:txBody>
      </p:sp>
      <p:sp>
        <p:nvSpPr>
          <p:cNvPr id="7" name="TextBox 6">
            <a:extLst>
              <a:ext uri="{FF2B5EF4-FFF2-40B4-BE49-F238E27FC236}">
                <a16:creationId xmlns:a16="http://schemas.microsoft.com/office/drawing/2014/main" id="{97141B66-65CE-40CD-B100-378D880AFEA4}"/>
              </a:ext>
            </a:extLst>
          </p:cNvPr>
          <p:cNvSpPr txBox="1"/>
          <p:nvPr/>
        </p:nvSpPr>
        <p:spPr>
          <a:xfrm rot="20840182">
            <a:off x="8538781" y="4676644"/>
            <a:ext cx="3124200" cy="757130"/>
          </a:xfrm>
          <a:prstGeom prst="rect">
            <a:avLst/>
          </a:prstGeom>
          <a:noFill/>
        </p:spPr>
        <p:txBody>
          <a:bodyPr wrap="square" rtlCol="0">
            <a:spAutoFit/>
          </a:bodyPr>
          <a:lstStyle/>
          <a:p>
            <a:pPr>
              <a:lnSpc>
                <a:spcPct val="90000"/>
              </a:lnSpc>
            </a:pPr>
            <a:r>
              <a:rPr lang="en-US" sz="2400" dirty="0"/>
              <a:t>Browse Internship Opportunities: </a:t>
            </a:r>
          </a:p>
        </p:txBody>
      </p:sp>
    </p:spTree>
    <p:extLst>
      <p:ext uri="{BB962C8B-B14F-4D97-AF65-F5344CB8AC3E}">
        <p14:creationId xmlns:p14="http://schemas.microsoft.com/office/powerpoint/2010/main" val="318340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7C30-0371-4CF2-88EC-30B9CFD2B0FB}"/>
              </a:ext>
            </a:extLst>
          </p:cNvPr>
          <p:cNvSpPr>
            <a:spLocks noGrp="1"/>
          </p:cNvSpPr>
          <p:nvPr>
            <p:ph type="title"/>
          </p:nvPr>
        </p:nvSpPr>
        <p:spPr/>
        <p:txBody>
          <a:bodyPr>
            <a:normAutofit/>
          </a:bodyPr>
          <a:lstStyle/>
          <a:p>
            <a:r>
              <a:rPr lang="en-US" dirty="0">
                <a:solidFill>
                  <a:schemeClr val="tx1">
                    <a:lumMod val="95000"/>
                  </a:schemeClr>
                </a:solidFill>
              </a:rPr>
              <a:t>You may have heard of...</a:t>
            </a:r>
            <a:br>
              <a:rPr lang="en-US" dirty="0">
                <a:solidFill>
                  <a:schemeClr val="tx1">
                    <a:lumMod val="95000"/>
                  </a:schemeClr>
                </a:solidFill>
              </a:rPr>
            </a:br>
            <a:r>
              <a:rPr lang="en-US" dirty="0">
                <a:solidFill>
                  <a:schemeClr val="tx1">
                    <a:lumMod val="95000"/>
                  </a:schemeClr>
                </a:solidFill>
              </a:rPr>
              <a:t>Famous political science majors!</a:t>
            </a:r>
          </a:p>
        </p:txBody>
      </p:sp>
      <p:sp>
        <p:nvSpPr>
          <p:cNvPr id="6" name="Content Placeholder 5">
            <a:extLst>
              <a:ext uri="{FF2B5EF4-FFF2-40B4-BE49-F238E27FC236}">
                <a16:creationId xmlns:a16="http://schemas.microsoft.com/office/drawing/2014/main" id="{75CB0A6E-DAD8-45B3-9F89-EEBB37CEA073}"/>
              </a:ext>
            </a:extLst>
          </p:cNvPr>
          <p:cNvSpPr>
            <a:spLocks noGrp="1"/>
          </p:cNvSpPr>
          <p:nvPr>
            <p:ph idx="1"/>
          </p:nvPr>
        </p:nvSpPr>
        <p:spPr>
          <a:xfrm>
            <a:off x="2257775" y="1828169"/>
            <a:ext cx="7573747" cy="4343400"/>
          </a:xfrm>
        </p:spPr>
        <p:txBody>
          <a:bodyPr>
            <a:normAutofit lnSpcReduction="10000"/>
          </a:bodyPr>
          <a:lstStyle/>
          <a:p>
            <a:r>
              <a:rPr lang="en-US" dirty="0"/>
              <a:t>President Barack Obama &amp; Vice President Joe Biden</a:t>
            </a:r>
          </a:p>
          <a:p>
            <a:r>
              <a:rPr lang="en-US" dirty="0"/>
              <a:t>Condoleezza Rice- 66th United States Secretary of State, serving under President George W. Bush. </a:t>
            </a:r>
          </a:p>
          <a:p>
            <a:r>
              <a:rPr lang="en-US" dirty="0"/>
              <a:t>Fareed Zakaria- Journalist, Foreign Policy Expert, News Anchor</a:t>
            </a:r>
            <a:endParaRPr lang="en-US" i="1" dirty="0"/>
          </a:p>
          <a:p>
            <a:r>
              <a:rPr lang="en-US" dirty="0"/>
              <a:t>Aisha Tyler- Actress, Director, and Author</a:t>
            </a:r>
          </a:p>
          <a:p>
            <a:r>
              <a:rPr lang="en-US" dirty="0"/>
              <a:t>Bill Simmons- Sports Columnist </a:t>
            </a:r>
          </a:p>
          <a:p>
            <a:r>
              <a:rPr lang="en-US" dirty="0"/>
              <a:t>Alec Baldwin- Actor</a:t>
            </a:r>
          </a:p>
          <a:p>
            <a:endParaRPr lang="en-US" dirty="0"/>
          </a:p>
          <a:p>
            <a:endParaRPr lang="en-US" dirty="0"/>
          </a:p>
        </p:txBody>
      </p:sp>
      <p:pic>
        <p:nvPicPr>
          <p:cNvPr id="10" name="Picture 9">
            <a:extLst>
              <a:ext uri="{FF2B5EF4-FFF2-40B4-BE49-F238E27FC236}">
                <a16:creationId xmlns:a16="http://schemas.microsoft.com/office/drawing/2014/main" id="{88CD726E-BA91-4EB1-B48E-F809B835EC3A}"/>
              </a:ext>
            </a:extLst>
          </p:cNvPr>
          <p:cNvPicPr>
            <a:picLocks noChangeAspect="1"/>
          </p:cNvPicPr>
          <p:nvPr/>
        </p:nvPicPr>
        <p:blipFill>
          <a:blip r:embed="rId2"/>
          <a:stretch>
            <a:fillRect/>
          </a:stretch>
        </p:blipFill>
        <p:spPr>
          <a:xfrm rot="21063463">
            <a:off x="9857635" y="1660635"/>
            <a:ext cx="1714929" cy="1143000"/>
          </a:xfrm>
          <a:prstGeom prst="rect">
            <a:avLst/>
          </a:prstGeom>
        </p:spPr>
      </p:pic>
      <p:pic>
        <p:nvPicPr>
          <p:cNvPr id="11" name="Picture 10">
            <a:extLst>
              <a:ext uri="{FF2B5EF4-FFF2-40B4-BE49-F238E27FC236}">
                <a16:creationId xmlns:a16="http://schemas.microsoft.com/office/drawing/2014/main" id="{AA1D1B6F-6C93-4548-B554-E59D99D7AF37}"/>
              </a:ext>
            </a:extLst>
          </p:cNvPr>
          <p:cNvPicPr>
            <a:picLocks noChangeAspect="1"/>
          </p:cNvPicPr>
          <p:nvPr/>
        </p:nvPicPr>
        <p:blipFill>
          <a:blip r:embed="rId3"/>
          <a:stretch>
            <a:fillRect/>
          </a:stretch>
        </p:blipFill>
        <p:spPr>
          <a:xfrm rot="531135">
            <a:off x="669243" y="1802625"/>
            <a:ext cx="1096741" cy="1450098"/>
          </a:xfrm>
          <a:prstGeom prst="rect">
            <a:avLst/>
          </a:prstGeom>
        </p:spPr>
      </p:pic>
      <p:pic>
        <p:nvPicPr>
          <p:cNvPr id="12" name="Picture 11">
            <a:extLst>
              <a:ext uri="{FF2B5EF4-FFF2-40B4-BE49-F238E27FC236}">
                <a16:creationId xmlns:a16="http://schemas.microsoft.com/office/drawing/2014/main" id="{EBF156DE-CF47-4C34-BFA7-A8096211F51D}"/>
              </a:ext>
            </a:extLst>
          </p:cNvPr>
          <p:cNvPicPr>
            <a:picLocks noChangeAspect="1"/>
          </p:cNvPicPr>
          <p:nvPr/>
        </p:nvPicPr>
        <p:blipFill>
          <a:blip r:embed="rId4"/>
          <a:stretch>
            <a:fillRect/>
          </a:stretch>
        </p:blipFill>
        <p:spPr>
          <a:xfrm rot="496746">
            <a:off x="9957616" y="3335586"/>
            <a:ext cx="1814006" cy="1328567"/>
          </a:xfrm>
          <a:prstGeom prst="rect">
            <a:avLst/>
          </a:prstGeom>
        </p:spPr>
      </p:pic>
      <p:pic>
        <p:nvPicPr>
          <p:cNvPr id="13" name="Picture 12">
            <a:extLst>
              <a:ext uri="{FF2B5EF4-FFF2-40B4-BE49-F238E27FC236}">
                <a16:creationId xmlns:a16="http://schemas.microsoft.com/office/drawing/2014/main" id="{F059DEDE-A343-4D3F-B266-64C8A1BC6503}"/>
              </a:ext>
            </a:extLst>
          </p:cNvPr>
          <p:cNvPicPr>
            <a:picLocks noChangeAspect="1"/>
          </p:cNvPicPr>
          <p:nvPr/>
        </p:nvPicPr>
        <p:blipFill>
          <a:blip r:embed="rId5"/>
          <a:stretch>
            <a:fillRect/>
          </a:stretch>
        </p:blipFill>
        <p:spPr>
          <a:xfrm rot="20758734">
            <a:off x="360204" y="3694543"/>
            <a:ext cx="1818092" cy="1023326"/>
          </a:xfrm>
          <a:prstGeom prst="rect">
            <a:avLst/>
          </a:prstGeom>
        </p:spPr>
      </p:pic>
      <p:pic>
        <p:nvPicPr>
          <p:cNvPr id="14" name="Picture 13">
            <a:extLst>
              <a:ext uri="{FF2B5EF4-FFF2-40B4-BE49-F238E27FC236}">
                <a16:creationId xmlns:a16="http://schemas.microsoft.com/office/drawing/2014/main" id="{F7899482-DB63-43D4-8897-A11621772EEC}"/>
              </a:ext>
            </a:extLst>
          </p:cNvPr>
          <p:cNvPicPr>
            <a:picLocks noChangeAspect="1"/>
          </p:cNvPicPr>
          <p:nvPr/>
        </p:nvPicPr>
        <p:blipFill>
          <a:blip r:embed="rId6"/>
          <a:stretch>
            <a:fillRect/>
          </a:stretch>
        </p:blipFill>
        <p:spPr>
          <a:xfrm rot="21086176">
            <a:off x="10221367" y="5007193"/>
            <a:ext cx="1499695" cy="1499695"/>
          </a:xfrm>
          <a:prstGeom prst="rect">
            <a:avLst/>
          </a:prstGeom>
        </p:spPr>
      </p:pic>
      <p:pic>
        <p:nvPicPr>
          <p:cNvPr id="15" name="Picture 14">
            <a:extLst>
              <a:ext uri="{FF2B5EF4-FFF2-40B4-BE49-F238E27FC236}">
                <a16:creationId xmlns:a16="http://schemas.microsoft.com/office/drawing/2014/main" id="{FB868D90-51F3-49FB-9D8B-0420A468C464}"/>
              </a:ext>
            </a:extLst>
          </p:cNvPr>
          <p:cNvPicPr>
            <a:picLocks noChangeAspect="1"/>
          </p:cNvPicPr>
          <p:nvPr/>
        </p:nvPicPr>
        <p:blipFill>
          <a:blip r:embed="rId7"/>
          <a:stretch>
            <a:fillRect/>
          </a:stretch>
        </p:blipFill>
        <p:spPr>
          <a:xfrm rot="488669">
            <a:off x="579663" y="5295462"/>
            <a:ext cx="1197020" cy="1417117"/>
          </a:xfrm>
          <a:prstGeom prst="rect">
            <a:avLst/>
          </a:prstGeom>
        </p:spPr>
      </p:pic>
    </p:spTree>
    <p:extLst>
      <p:ext uri="{BB962C8B-B14F-4D97-AF65-F5344CB8AC3E}">
        <p14:creationId xmlns:p14="http://schemas.microsoft.com/office/powerpoint/2010/main" val="27608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A51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4F61-F789-48F6-ADA6-73B71F7F96D8}"/>
              </a:ext>
            </a:extLst>
          </p:cNvPr>
          <p:cNvSpPr>
            <a:spLocks noGrp="1"/>
          </p:cNvSpPr>
          <p:nvPr>
            <p:ph type="title"/>
          </p:nvPr>
        </p:nvSpPr>
        <p:spPr/>
        <p:txBody>
          <a:bodyPr/>
          <a:lstStyle/>
          <a:p>
            <a:r>
              <a:rPr lang="en-US" dirty="0">
                <a:solidFill>
                  <a:schemeClr val="tx1">
                    <a:lumMod val="95000"/>
                  </a:schemeClr>
                </a:solidFill>
              </a:rPr>
              <a:t>Contact us! </a:t>
            </a:r>
          </a:p>
        </p:txBody>
      </p:sp>
      <p:sp>
        <p:nvSpPr>
          <p:cNvPr id="3" name="Content Placeholder 2">
            <a:extLst>
              <a:ext uri="{FF2B5EF4-FFF2-40B4-BE49-F238E27FC236}">
                <a16:creationId xmlns:a16="http://schemas.microsoft.com/office/drawing/2014/main" id="{757F0E87-4BB6-49CC-8CFE-8CFC099B1F5A}"/>
              </a:ext>
            </a:extLst>
          </p:cNvPr>
          <p:cNvSpPr>
            <a:spLocks noGrp="1"/>
          </p:cNvSpPr>
          <p:nvPr>
            <p:ph idx="1"/>
          </p:nvPr>
        </p:nvSpPr>
        <p:spPr/>
        <p:txBody>
          <a:bodyPr/>
          <a:lstStyle/>
          <a:p>
            <a:r>
              <a:rPr lang="en-US" dirty="0"/>
              <a:t>Website: </a:t>
            </a:r>
            <a:r>
              <a:rPr lang="en-US" dirty="0">
                <a:solidFill>
                  <a:srgbClr val="0070C0"/>
                </a:solidFill>
                <a:hlinkClick r:id="rId2">
                  <a:extLst>
                    <a:ext uri="{A12FA001-AC4F-418D-AE19-62706E023703}">
                      <ahyp:hlinkClr xmlns:ahyp="http://schemas.microsoft.com/office/drawing/2018/hyperlinkcolor" val="tx"/>
                    </a:ext>
                  </a:extLst>
                </a:hlinkClick>
              </a:rPr>
              <a:t>https://www.unco.edu/hss/political-science-international-affairs/</a:t>
            </a:r>
            <a:endParaRPr lang="en-US" dirty="0">
              <a:solidFill>
                <a:srgbClr val="0070C0"/>
              </a:solidFill>
            </a:endParaRPr>
          </a:p>
          <a:p>
            <a:pPr lvl="1"/>
            <a:r>
              <a:rPr lang="en-US" dirty="0"/>
              <a:t>Email: </a:t>
            </a:r>
            <a:r>
              <a:rPr lang="en-US" dirty="0">
                <a:solidFill>
                  <a:srgbClr val="0070C0"/>
                </a:solidFill>
                <a:hlinkClick r:id="rId3">
                  <a:extLst>
                    <a:ext uri="{A12FA001-AC4F-418D-AE19-62706E023703}">
                      <ahyp:hlinkClr xmlns:ahyp="http://schemas.microsoft.com/office/drawing/2018/hyperlinkcolor" val="tx"/>
                    </a:ext>
                  </a:extLst>
                </a:hlinkClick>
              </a:rPr>
              <a:t>PoliticalScience.InternationalAffairs@unco.edu</a:t>
            </a:r>
            <a:endParaRPr lang="en-US" dirty="0">
              <a:solidFill>
                <a:srgbClr val="0070C0"/>
              </a:solidFill>
            </a:endParaRPr>
          </a:p>
          <a:p>
            <a:pPr lvl="1"/>
            <a:r>
              <a:rPr lang="en-US" dirty="0"/>
              <a:t>Phone:  (970) 351-2058</a:t>
            </a:r>
          </a:p>
          <a:p>
            <a:pPr marL="274320" lvl="1" indent="0">
              <a:buNone/>
            </a:pPr>
            <a:endParaRPr lang="en-US" dirty="0"/>
          </a:p>
          <a:p>
            <a:r>
              <a:rPr lang="en-US" dirty="0"/>
              <a:t>Faculty: </a:t>
            </a:r>
          </a:p>
          <a:p>
            <a:pPr lvl="1"/>
            <a:r>
              <a:rPr lang="en-US" dirty="0"/>
              <a:t>Stan Luger, Professor and Chair: </a:t>
            </a:r>
            <a:r>
              <a:rPr lang="en-US" dirty="0">
                <a:solidFill>
                  <a:srgbClr val="0070C0"/>
                </a:solidFill>
                <a:hlinkClick r:id="rId4">
                  <a:extLst>
                    <a:ext uri="{A12FA001-AC4F-418D-AE19-62706E023703}">
                      <ahyp:hlinkClr xmlns:ahyp="http://schemas.microsoft.com/office/drawing/2018/hyperlinkcolor" val="tx"/>
                    </a:ext>
                  </a:extLst>
                </a:hlinkClick>
              </a:rPr>
              <a:t>Stan.Luger@unco.edu</a:t>
            </a:r>
            <a:endParaRPr lang="en-US" dirty="0">
              <a:solidFill>
                <a:srgbClr val="0070C0"/>
              </a:solidFill>
            </a:endParaRPr>
          </a:p>
          <a:p>
            <a:pPr lvl="1"/>
            <a:r>
              <a:rPr lang="en-US" dirty="0"/>
              <a:t>Brook Blair, Professor: </a:t>
            </a:r>
            <a:r>
              <a:rPr lang="en-US" dirty="0">
                <a:solidFill>
                  <a:srgbClr val="0070C0"/>
                </a:solidFill>
                <a:hlinkClick r:id="rId5">
                  <a:extLst>
                    <a:ext uri="{A12FA001-AC4F-418D-AE19-62706E023703}">
                      <ahyp:hlinkClr xmlns:ahyp="http://schemas.microsoft.com/office/drawing/2018/hyperlinkcolor" val="tx"/>
                    </a:ext>
                  </a:extLst>
                </a:hlinkClick>
              </a:rPr>
              <a:t>Brook.Blair@unco.edu</a:t>
            </a:r>
            <a:endParaRPr lang="en-US" dirty="0">
              <a:solidFill>
                <a:srgbClr val="0070C0"/>
              </a:solidFill>
            </a:endParaRPr>
          </a:p>
          <a:p>
            <a:pPr lvl="1"/>
            <a:r>
              <a:rPr lang="en-US" dirty="0"/>
              <a:t>Richard </a:t>
            </a:r>
            <a:r>
              <a:rPr lang="en-US" dirty="0" err="1"/>
              <a:t>Bownas</a:t>
            </a:r>
            <a:r>
              <a:rPr lang="en-US" dirty="0"/>
              <a:t>, Associate Professor: </a:t>
            </a:r>
            <a:r>
              <a:rPr lang="en-US" dirty="0">
                <a:solidFill>
                  <a:srgbClr val="0070C0"/>
                </a:solidFill>
                <a:hlinkClick r:id="rId6">
                  <a:extLst>
                    <a:ext uri="{A12FA001-AC4F-418D-AE19-62706E023703}">
                      <ahyp:hlinkClr xmlns:ahyp="http://schemas.microsoft.com/office/drawing/2018/hyperlinkcolor" val="tx"/>
                    </a:ext>
                  </a:extLst>
                </a:hlinkClick>
              </a:rPr>
              <a:t>Richard.Bownas@unco.edu</a:t>
            </a:r>
            <a:endParaRPr lang="en-US" dirty="0">
              <a:solidFill>
                <a:srgbClr val="0070C0"/>
              </a:solidFill>
            </a:endParaRPr>
          </a:p>
          <a:p>
            <a:pPr lvl="1"/>
            <a:r>
              <a:rPr lang="en-US" dirty="0"/>
              <a:t>Gregory Williams, Assistant Professor: </a:t>
            </a:r>
            <a:r>
              <a:rPr lang="en-US" dirty="0">
                <a:solidFill>
                  <a:srgbClr val="0070C0"/>
                </a:solidFill>
                <a:hlinkClick r:id="rId7">
                  <a:extLst>
                    <a:ext uri="{A12FA001-AC4F-418D-AE19-62706E023703}">
                      <ahyp:hlinkClr xmlns:ahyp="http://schemas.microsoft.com/office/drawing/2018/hyperlinkcolor" val="tx"/>
                    </a:ext>
                  </a:extLst>
                </a:hlinkClick>
              </a:rPr>
              <a:t>Gregory.Williams@unco.edu</a:t>
            </a:r>
            <a:endParaRPr lang="en-US" dirty="0">
              <a:solidFill>
                <a:srgbClr val="0070C0"/>
              </a:solidFill>
            </a:endParaRPr>
          </a:p>
          <a:p>
            <a:pPr lvl="1"/>
            <a:r>
              <a:rPr lang="en-US" dirty="0"/>
              <a:t>Chelsea DeCarlo, Instructor: </a:t>
            </a:r>
            <a:r>
              <a:rPr lang="en-US" dirty="0">
                <a:solidFill>
                  <a:srgbClr val="0070C0"/>
                </a:solidFill>
                <a:hlinkClick r:id="rId8">
                  <a:extLst>
                    <a:ext uri="{A12FA001-AC4F-418D-AE19-62706E023703}">
                      <ahyp:hlinkClr xmlns:ahyp="http://schemas.microsoft.com/office/drawing/2018/hyperlinkcolor" val="tx"/>
                    </a:ext>
                  </a:extLst>
                </a:hlinkClick>
              </a:rPr>
              <a:t>Chelsea.DeCarlo@unco.edu</a:t>
            </a:r>
            <a:endParaRPr lang="en-US" dirty="0">
              <a:solidFill>
                <a:srgbClr val="0070C0"/>
              </a:solidFill>
            </a:endParaRPr>
          </a:p>
        </p:txBody>
      </p:sp>
      <p:pic>
        <p:nvPicPr>
          <p:cNvPr id="4" name="Picture 3" descr="A close up of a sign&#10;&#10;Description automatically generated">
            <a:extLst>
              <a:ext uri="{FF2B5EF4-FFF2-40B4-BE49-F238E27FC236}">
                <a16:creationId xmlns:a16="http://schemas.microsoft.com/office/drawing/2014/main" id="{3FA68612-DE24-48E9-91AA-54565B059D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3275012" cy="982503"/>
          </a:xfrm>
          <a:prstGeom prst="rect">
            <a:avLst/>
          </a:prstGeom>
        </p:spPr>
      </p:pic>
    </p:spTree>
    <p:extLst>
      <p:ext uri="{BB962C8B-B14F-4D97-AF65-F5344CB8AC3E}">
        <p14:creationId xmlns:p14="http://schemas.microsoft.com/office/powerpoint/2010/main" val="206218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A51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7C30-0371-4CF2-88EC-30B9CFD2B0FB}"/>
              </a:ext>
            </a:extLst>
          </p:cNvPr>
          <p:cNvSpPr>
            <a:spLocks noGrp="1"/>
          </p:cNvSpPr>
          <p:nvPr>
            <p:ph type="title"/>
          </p:nvPr>
        </p:nvSpPr>
        <p:spPr/>
        <p:txBody>
          <a:bodyPr>
            <a:normAutofit/>
          </a:bodyPr>
          <a:lstStyle/>
          <a:p>
            <a:r>
              <a:rPr lang="en-US" dirty="0">
                <a:solidFill>
                  <a:schemeClr val="tx1">
                    <a:lumMod val="95000"/>
                  </a:schemeClr>
                </a:solidFill>
              </a:rPr>
              <a:t>Resources for Majors! </a:t>
            </a:r>
          </a:p>
        </p:txBody>
      </p:sp>
      <p:sp>
        <p:nvSpPr>
          <p:cNvPr id="3" name="Content Placeholder 2">
            <a:extLst>
              <a:ext uri="{FF2B5EF4-FFF2-40B4-BE49-F238E27FC236}">
                <a16:creationId xmlns:a16="http://schemas.microsoft.com/office/drawing/2014/main" id="{EEFAB8EB-B1DB-45A5-9C4D-3D0833C9FA38}"/>
              </a:ext>
            </a:extLst>
          </p:cNvPr>
          <p:cNvSpPr>
            <a:spLocks noGrp="1"/>
          </p:cNvSpPr>
          <p:nvPr>
            <p:ph idx="1"/>
          </p:nvPr>
        </p:nvSpPr>
        <p:spPr>
          <a:xfrm>
            <a:off x="1217614" y="1905000"/>
            <a:ext cx="9753600" cy="5029200"/>
          </a:xfrm>
        </p:spPr>
        <p:txBody>
          <a:bodyPr>
            <a:normAutofit/>
          </a:bodyPr>
          <a:lstStyle/>
          <a:p>
            <a:r>
              <a:rPr lang="en-US" dirty="0"/>
              <a:t>American Political Science Association Career and Graduate School Guide:</a:t>
            </a:r>
          </a:p>
          <a:p>
            <a:pPr marL="45720" indent="0">
              <a:buNone/>
            </a:pPr>
            <a:r>
              <a:rPr lang="en-US" dirty="0">
                <a:solidFill>
                  <a:srgbClr val="0070C0"/>
                </a:solidFill>
                <a:hlinkClick r:id="rId2">
                  <a:extLst>
                    <a:ext uri="{A12FA001-AC4F-418D-AE19-62706E023703}">
                      <ahyp:hlinkClr xmlns:ahyp="http://schemas.microsoft.com/office/drawing/2018/hyperlinkcolor" val="tx"/>
                    </a:ext>
                  </a:extLst>
                </a:hlinkClick>
              </a:rPr>
              <a:t>https://www.apsanet.org/Portals/54/files/Publications/APSA%20Ideal%20Liberal%20Arts%20Major.pdf?ver=2015-06-17-105627-340</a:t>
            </a:r>
            <a:endParaRPr lang="en-US" dirty="0">
              <a:solidFill>
                <a:srgbClr val="0070C0"/>
              </a:solidFill>
            </a:endParaRPr>
          </a:p>
          <a:p>
            <a:r>
              <a:rPr lang="en-US" dirty="0"/>
              <a:t>American Political Science Association Internship Resources: </a:t>
            </a:r>
          </a:p>
          <a:p>
            <a:pPr marL="45720" indent="0">
              <a:buNone/>
            </a:pPr>
            <a:r>
              <a:rPr lang="en-US" dirty="0">
                <a:solidFill>
                  <a:srgbClr val="0070C0"/>
                </a:solidFill>
                <a:hlinkClick r:id="rId3">
                  <a:extLst>
                    <a:ext uri="{A12FA001-AC4F-418D-AE19-62706E023703}">
                      <ahyp:hlinkClr xmlns:ahyp="http://schemas.microsoft.com/office/drawing/2018/hyperlinkcolor" val="tx"/>
                    </a:ext>
                  </a:extLst>
                </a:hlinkClick>
              </a:rPr>
              <a:t>https://www.apsanet.org/RESOURCES/For-Students/Internship-Resources</a:t>
            </a:r>
            <a:endParaRPr lang="en-US" dirty="0">
              <a:solidFill>
                <a:srgbClr val="0070C0"/>
              </a:solidFill>
            </a:endParaRPr>
          </a:p>
          <a:p>
            <a:r>
              <a:rPr lang="en-US" dirty="0"/>
              <a:t>Tips for Entering the Job Market: </a:t>
            </a:r>
          </a:p>
          <a:p>
            <a:pPr marL="45720" indent="0">
              <a:buNone/>
            </a:pPr>
            <a:r>
              <a:rPr lang="en-US" dirty="0">
                <a:solidFill>
                  <a:srgbClr val="0070C0"/>
                </a:solidFill>
                <a:hlinkClick r:id="rId4">
                  <a:extLst>
                    <a:ext uri="{A12FA001-AC4F-418D-AE19-62706E023703}">
                      <ahyp:hlinkClr xmlns:ahyp="http://schemas.microsoft.com/office/drawing/2018/hyperlinkcolor" val="tx"/>
                    </a:ext>
                  </a:extLst>
                </a:hlinkClick>
              </a:rPr>
              <a:t>https://www.apsanet.org/CAREERS/Careers-In-Political-Science/After-Completing-a-Bachelors-Degree</a:t>
            </a:r>
            <a:r>
              <a:rPr lang="en-US" dirty="0">
                <a:solidFill>
                  <a:srgbClr val="0070C0"/>
                </a:solidFill>
              </a:rPr>
              <a:t>’</a:t>
            </a:r>
          </a:p>
          <a:p>
            <a:pPr marL="45720" indent="0">
              <a:buNone/>
            </a:pPr>
            <a:endParaRPr lang="en-US" dirty="0"/>
          </a:p>
          <a:p>
            <a:pPr marL="45720" indent="0">
              <a:buNone/>
            </a:pPr>
            <a:endParaRPr lang="en-US" b="1" dirty="0"/>
          </a:p>
          <a:p>
            <a:endParaRPr lang="en-US" dirty="0"/>
          </a:p>
        </p:txBody>
      </p:sp>
    </p:spTree>
    <p:extLst>
      <p:ext uri="{BB962C8B-B14F-4D97-AF65-F5344CB8AC3E}">
        <p14:creationId xmlns:p14="http://schemas.microsoft.com/office/powerpoint/2010/main" val="12952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7D36B-4A5D-48AB-950D-EACD84536718}"/>
              </a:ext>
            </a:extLst>
          </p:cNvPr>
          <p:cNvSpPr>
            <a:spLocks noGrp="1"/>
          </p:cNvSpPr>
          <p:nvPr>
            <p:ph type="title"/>
          </p:nvPr>
        </p:nvSpPr>
        <p:spPr/>
        <p:txBody>
          <a:bodyPr>
            <a:normAutofit fontScale="90000"/>
          </a:bodyPr>
          <a:lstStyle/>
          <a:p>
            <a:r>
              <a:rPr lang="en-US" dirty="0">
                <a:solidFill>
                  <a:schemeClr val="tx1"/>
                </a:solidFill>
              </a:rPr>
              <a:t>Why Major in political science </a:t>
            </a:r>
            <a:br>
              <a:rPr lang="en-US" dirty="0">
                <a:solidFill>
                  <a:schemeClr val="tx1"/>
                </a:solidFill>
              </a:rPr>
            </a:br>
            <a:r>
              <a:rPr lang="en-US" dirty="0">
                <a:solidFill>
                  <a:schemeClr val="tx1"/>
                </a:solidFill>
              </a:rPr>
              <a:t>or </a:t>
            </a:r>
            <a:br>
              <a:rPr lang="en-US" dirty="0">
                <a:solidFill>
                  <a:schemeClr val="tx1"/>
                </a:solidFill>
              </a:rPr>
            </a:br>
            <a:r>
              <a:rPr lang="en-US" dirty="0">
                <a:solidFill>
                  <a:schemeClr val="tx1"/>
                </a:solidFill>
              </a:rPr>
              <a:t>international affairs? </a:t>
            </a:r>
          </a:p>
        </p:txBody>
      </p:sp>
      <p:sp>
        <p:nvSpPr>
          <p:cNvPr id="3" name="Content Placeholder 2">
            <a:extLst>
              <a:ext uri="{FF2B5EF4-FFF2-40B4-BE49-F238E27FC236}">
                <a16:creationId xmlns:a16="http://schemas.microsoft.com/office/drawing/2014/main" id="{FF19F5D5-D88A-4B1E-8252-13A7EA4F4D9F}"/>
              </a:ext>
            </a:extLst>
          </p:cNvPr>
          <p:cNvSpPr>
            <a:spLocks noGrp="1"/>
          </p:cNvSpPr>
          <p:nvPr>
            <p:ph idx="1"/>
          </p:nvPr>
        </p:nvSpPr>
        <p:spPr>
          <a:xfrm>
            <a:off x="1370012" y="1828800"/>
            <a:ext cx="4876799" cy="5029200"/>
          </a:xfrm>
        </p:spPr>
        <p:txBody>
          <a:bodyPr>
            <a:normAutofit/>
          </a:bodyPr>
          <a:lstStyle/>
          <a:p>
            <a:r>
              <a:rPr lang="en-US" sz="2800" dirty="0"/>
              <a:t>Wide variety of career opportunities! </a:t>
            </a:r>
          </a:p>
          <a:p>
            <a:r>
              <a:rPr lang="en-US" sz="2800" dirty="0"/>
              <a:t>Better pay!</a:t>
            </a:r>
          </a:p>
          <a:p>
            <a:r>
              <a:rPr lang="en-US" sz="2800" dirty="0"/>
              <a:t>Do what you love!</a:t>
            </a:r>
          </a:p>
          <a:p>
            <a:r>
              <a:rPr lang="en-US" sz="2800" dirty="0"/>
              <a:t>Do you care about a political problem? You can help solve it!</a:t>
            </a:r>
          </a:p>
          <a:p>
            <a:r>
              <a:rPr lang="en-US" sz="2800" dirty="0"/>
              <a:t>Travel the world!</a:t>
            </a:r>
          </a:p>
        </p:txBody>
      </p:sp>
      <p:sp>
        <p:nvSpPr>
          <p:cNvPr id="6" name="Rectangle 5">
            <a:extLst>
              <a:ext uri="{FF2B5EF4-FFF2-40B4-BE49-F238E27FC236}">
                <a16:creationId xmlns:a16="http://schemas.microsoft.com/office/drawing/2014/main" id="{2EEAC6AD-1943-49EC-8666-286FCD14EDB8}"/>
              </a:ext>
            </a:extLst>
          </p:cNvPr>
          <p:cNvSpPr/>
          <p:nvPr/>
        </p:nvSpPr>
        <p:spPr>
          <a:xfrm>
            <a:off x="8837612" y="3657598"/>
            <a:ext cx="2931694" cy="2585323"/>
          </a:xfrm>
          <a:prstGeom prst="rect">
            <a:avLst/>
          </a:prstGeom>
        </p:spPr>
        <p:txBody>
          <a:bodyPr wrap="square">
            <a:spAutoFit/>
          </a:bodyPr>
          <a:lstStyle/>
          <a:p>
            <a:pPr lvl="1"/>
            <a:r>
              <a:rPr lang="en-US" dirty="0"/>
              <a:t>Specialists with knowledge in international relations, foreign policy, specific political problems, and international affairs are needed everywhere!</a:t>
            </a:r>
          </a:p>
        </p:txBody>
      </p:sp>
      <p:pic>
        <p:nvPicPr>
          <p:cNvPr id="10" name="Picture 9" descr="A picture containing sitting, table, animal, small&#10;&#10;Description automatically generated">
            <a:extLst>
              <a:ext uri="{FF2B5EF4-FFF2-40B4-BE49-F238E27FC236}">
                <a16:creationId xmlns:a16="http://schemas.microsoft.com/office/drawing/2014/main" id="{742FF3CB-623D-4A86-A3CF-3CB751E8BF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8846" y="3522880"/>
            <a:ext cx="2854761" cy="2854761"/>
          </a:xfrm>
          <a:prstGeom prst="rect">
            <a:avLst/>
          </a:prstGeom>
        </p:spPr>
      </p:pic>
      <p:pic>
        <p:nvPicPr>
          <p:cNvPr id="1026" name="Picture 2" descr="3 Ways to Pay for a Money Order - wikiHow">
            <a:extLst>
              <a:ext uri="{FF2B5EF4-FFF2-40B4-BE49-F238E27FC236}">
                <a16:creationId xmlns:a16="http://schemas.microsoft.com/office/drawing/2014/main" id="{D70185C2-E162-46F4-AC79-1CF3F7ACA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63969">
            <a:off x="7706866" y="1022214"/>
            <a:ext cx="2875313" cy="215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76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BCAE7-C96A-4390-BDA5-997B0A3D7B23}"/>
              </a:ext>
            </a:extLst>
          </p:cNvPr>
          <p:cNvSpPr>
            <a:spLocks noGrp="1"/>
          </p:cNvSpPr>
          <p:nvPr>
            <p:ph type="title"/>
          </p:nvPr>
        </p:nvSpPr>
        <p:spPr>
          <a:xfrm>
            <a:off x="1217614" y="274638"/>
            <a:ext cx="10058398" cy="1325562"/>
          </a:xfrm>
        </p:spPr>
        <p:txBody>
          <a:bodyPr>
            <a:normAutofit fontScale="90000"/>
          </a:bodyPr>
          <a:lstStyle/>
          <a:p>
            <a:r>
              <a:rPr lang="en-US" dirty="0">
                <a:solidFill>
                  <a:schemeClr val="tx1">
                    <a:lumMod val="95000"/>
                  </a:schemeClr>
                </a:solidFill>
              </a:rPr>
              <a:t>Employers want “soft skills”: </a:t>
            </a:r>
            <a:br>
              <a:rPr lang="en-US" dirty="0">
                <a:solidFill>
                  <a:schemeClr val="tx1">
                    <a:lumMod val="95000"/>
                  </a:schemeClr>
                </a:solidFill>
              </a:rPr>
            </a:br>
            <a:r>
              <a:rPr lang="en-US" dirty="0">
                <a:solidFill>
                  <a:schemeClr val="tx1">
                    <a:lumMod val="95000"/>
                  </a:schemeClr>
                </a:solidFill>
              </a:rPr>
              <a:t>Political science gives you those skills! </a:t>
            </a:r>
          </a:p>
        </p:txBody>
      </p:sp>
      <p:pic>
        <p:nvPicPr>
          <p:cNvPr id="5" name="Content Placeholder 4" descr="A screenshot of a cell phone&#10;&#10;Description automatically generated">
            <a:extLst>
              <a:ext uri="{FF2B5EF4-FFF2-40B4-BE49-F238E27FC236}">
                <a16:creationId xmlns:a16="http://schemas.microsoft.com/office/drawing/2014/main" id="{EAF0243C-7513-4FC7-809D-D7F162ECBC6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1812" y="1828801"/>
            <a:ext cx="5334000" cy="4072890"/>
          </a:xfrm>
        </p:spPr>
      </p:pic>
      <p:pic>
        <p:nvPicPr>
          <p:cNvPr id="7" name="Picture 6" descr="A close up of text on a white background&#10;&#10;Description automatically generated">
            <a:extLst>
              <a:ext uri="{FF2B5EF4-FFF2-40B4-BE49-F238E27FC236}">
                <a16:creationId xmlns:a16="http://schemas.microsoft.com/office/drawing/2014/main" id="{FC9622A2-7686-4FDE-AA9E-4717DF6BB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088" y="1828800"/>
            <a:ext cx="5431197" cy="4072889"/>
          </a:xfrm>
          <a:prstGeom prst="rect">
            <a:avLst/>
          </a:prstGeom>
        </p:spPr>
      </p:pic>
      <p:sp>
        <p:nvSpPr>
          <p:cNvPr id="8" name="Rectangle 7">
            <a:extLst>
              <a:ext uri="{FF2B5EF4-FFF2-40B4-BE49-F238E27FC236}">
                <a16:creationId xmlns:a16="http://schemas.microsoft.com/office/drawing/2014/main" id="{C8690537-86E0-40F3-A309-D1E07E23986C}"/>
              </a:ext>
            </a:extLst>
          </p:cNvPr>
          <p:cNvSpPr/>
          <p:nvPr/>
        </p:nvSpPr>
        <p:spPr>
          <a:xfrm>
            <a:off x="531812" y="6046045"/>
            <a:ext cx="6787436" cy="923330"/>
          </a:xfrm>
          <a:prstGeom prst="rect">
            <a:avLst/>
          </a:prstGeom>
        </p:spPr>
        <p:txBody>
          <a:bodyPr wrap="none">
            <a:spAutoFit/>
          </a:bodyPr>
          <a:lstStyle/>
          <a:p>
            <a:r>
              <a:rPr lang="en-US" dirty="0"/>
              <a:t>Why soft skills matter, an interview with Thomas L. Friedman </a:t>
            </a:r>
          </a:p>
          <a:p>
            <a:r>
              <a:rPr lang="en-US" dirty="0">
                <a:hlinkClick r:id="rId4"/>
              </a:rPr>
              <a:t>https://www.youtube.com/watch?v=Dp8rk1prArg</a:t>
            </a:r>
            <a:endParaRPr lang="en-US" dirty="0"/>
          </a:p>
          <a:p>
            <a:endParaRPr lang="en-US" dirty="0"/>
          </a:p>
        </p:txBody>
      </p:sp>
    </p:spTree>
    <p:extLst>
      <p:ext uri="{BB962C8B-B14F-4D97-AF65-F5344CB8AC3E}">
        <p14:creationId xmlns:p14="http://schemas.microsoft.com/office/powerpoint/2010/main" val="37078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79B6-53FF-4B13-A7E0-9984B644E509}"/>
              </a:ext>
            </a:extLst>
          </p:cNvPr>
          <p:cNvSpPr>
            <a:spLocks noGrp="1"/>
          </p:cNvSpPr>
          <p:nvPr>
            <p:ph type="title"/>
          </p:nvPr>
        </p:nvSpPr>
        <p:spPr/>
        <p:txBody>
          <a:bodyPr/>
          <a:lstStyle/>
          <a:p>
            <a:r>
              <a:rPr lang="en-US" dirty="0">
                <a:solidFill>
                  <a:schemeClr val="tx1"/>
                </a:solidFill>
              </a:rPr>
              <a:t>skills you will learn: </a:t>
            </a:r>
          </a:p>
        </p:txBody>
      </p:sp>
      <p:sp>
        <p:nvSpPr>
          <p:cNvPr id="3" name="Content Placeholder 2">
            <a:extLst>
              <a:ext uri="{FF2B5EF4-FFF2-40B4-BE49-F238E27FC236}">
                <a16:creationId xmlns:a16="http://schemas.microsoft.com/office/drawing/2014/main" id="{A47D2AFD-71D3-407F-BAD7-8DF09461BF3D}"/>
              </a:ext>
            </a:extLst>
          </p:cNvPr>
          <p:cNvSpPr>
            <a:spLocks noGrp="1"/>
          </p:cNvSpPr>
          <p:nvPr>
            <p:ph idx="1"/>
          </p:nvPr>
        </p:nvSpPr>
        <p:spPr>
          <a:xfrm>
            <a:off x="1217614" y="1828800"/>
            <a:ext cx="6934198" cy="4876800"/>
          </a:xfrm>
        </p:spPr>
        <p:txBody>
          <a:bodyPr>
            <a:normAutofit lnSpcReduction="10000"/>
          </a:bodyPr>
          <a:lstStyle/>
          <a:p>
            <a:r>
              <a:rPr lang="en-US" dirty="0"/>
              <a:t>A strong understanding of your audience</a:t>
            </a:r>
          </a:p>
          <a:p>
            <a:r>
              <a:rPr lang="en-US" dirty="0"/>
              <a:t>Ability to manage crises and solve problems</a:t>
            </a:r>
          </a:p>
          <a:p>
            <a:r>
              <a:rPr lang="en-US" dirty="0"/>
              <a:t>Writing and research skills</a:t>
            </a:r>
          </a:p>
          <a:p>
            <a:r>
              <a:rPr lang="en-US" dirty="0"/>
              <a:t>Public speaking and presentation skills</a:t>
            </a:r>
          </a:p>
          <a:p>
            <a:r>
              <a:rPr lang="en-US" dirty="0"/>
              <a:t>Proficiency with social media</a:t>
            </a:r>
          </a:p>
          <a:p>
            <a:r>
              <a:rPr lang="en-US" dirty="0"/>
              <a:t>Critical thinking and writing skills </a:t>
            </a:r>
          </a:p>
          <a:p>
            <a:r>
              <a:rPr lang="en-US" dirty="0"/>
              <a:t>Synthesizing complex information</a:t>
            </a:r>
          </a:p>
          <a:p>
            <a:r>
              <a:rPr lang="en-US" dirty="0"/>
              <a:t>Foreign language proficiency (for International Affairs majors)</a:t>
            </a:r>
          </a:p>
        </p:txBody>
      </p:sp>
      <p:pic>
        <p:nvPicPr>
          <p:cNvPr id="2050" name="Picture 2" descr="Critical Thinking – Encourages Disagreement! Why? | Kingdom Economics">
            <a:extLst>
              <a:ext uri="{FF2B5EF4-FFF2-40B4-BE49-F238E27FC236}">
                <a16:creationId xmlns:a16="http://schemas.microsoft.com/office/drawing/2014/main" id="{7B0660CE-CBE8-499F-904A-251B2333E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05345">
            <a:off x="8271418" y="4141420"/>
            <a:ext cx="3511035" cy="20421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FE240CB-F23A-4B85-B0A3-58CA2A536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2954">
            <a:off x="8562522" y="1156775"/>
            <a:ext cx="2924448" cy="2190513"/>
          </a:xfrm>
          <a:prstGeom prst="rect">
            <a:avLst/>
          </a:prstGeom>
        </p:spPr>
      </p:pic>
    </p:spTree>
    <p:extLst>
      <p:ext uri="{BB962C8B-B14F-4D97-AF65-F5344CB8AC3E}">
        <p14:creationId xmlns:p14="http://schemas.microsoft.com/office/powerpoint/2010/main" val="245890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B8B9-B61B-45DE-A084-2968C97E6928}"/>
              </a:ext>
            </a:extLst>
          </p:cNvPr>
          <p:cNvSpPr>
            <a:spLocks noGrp="1"/>
          </p:cNvSpPr>
          <p:nvPr>
            <p:ph type="title"/>
          </p:nvPr>
        </p:nvSpPr>
        <p:spPr/>
        <p:txBody>
          <a:bodyPr/>
          <a:lstStyle/>
          <a:p>
            <a:r>
              <a:rPr lang="en-US" dirty="0">
                <a:solidFill>
                  <a:schemeClr val="tx1"/>
                </a:solidFill>
              </a:rPr>
              <a:t>Don’t want to work directly in “politics”? </a:t>
            </a:r>
          </a:p>
        </p:txBody>
      </p:sp>
      <p:sp>
        <p:nvSpPr>
          <p:cNvPr id="3" name="Content Placeholder 2">
            <a:extLst>
              <a:ext uri="{FF2B5EF4-FFF2-40B4-BE49-F238E27FC236}">
                <a16:creationId xmlns:a16="http://schemas.microsoft.com/office/drawing/2014/main" id="{64AA5734-10F7-40EF-9218-7220380C0E33}"/>
              </a:ext>
            </a:extLst>
          </p:cNvPr>
          <p:cNvSpPr>
            <a:spLocks noGrp="1"/>
          </p:cNvSpPr>
          <p:nvPr>
            <p:ph idx="1"/>
          </p:nvPr>
        </p:nvSpPr>
        <p:spPr>
          <a:xfrm>
            <a:off x="1217614" y="1828800"/>
            <a:ext cx="6172198" cy="4754562"/>
          </a:xfrm>
        </p:spPr>
        <p:txBody>
          <a:bodyPr>
            <a:normAutofit/>
          </a:bodyPr>
          <a:lstStyle/>
          <a:p>
            <a:r>
              <a:rPr lang="en-US" dirty="0"/>
              <a:t>That’s OK! </a:t>
            </a:r>
          </a:p>
          <a:p>
            <a:pPr lvl="1"/>
            <a:r>
              <a:rPr lang="en-US" dirty="0"/>
              <a:t>See below for a variety of unique career opportunities!</a:t>
            </a:r>
          </a:p>
          <a:p>
            <a:pPr lvl="1"/>
            <a:endParaRPr lang="en-US" dirty="0"/>
          </a:p>
          <a:p>
            <a:r>
              <a:rPr lang="en-US" dirty="0"/>
              <a:t>A degree in Political Science/ Int’l Affairs will help you on any career path and in your daily life because you will learn...</a:t>
            </a:r>
          </a:p>
          <a:p>
            <a:pPr lvl="1"/>
            <a:r>
              <a:rPr lang="en-US" dirty="0"/>
              <a:t>How to understand political problems!</a:t>
            </a:r>
          </a:p>
          <a:p>
            <a:pPr lvl="1"/>
            <a:r>
              <a:rPr lang="en-US" dirty="0"/>
              <a:t>How to be a better member of the public! </a:t>
            </a:r>
          </a:p>
          <a:p>
            <a:pPr lvl="1"/>
            <a:r>
              <a:rPr lang="en-US" dirty="0"/>
              <a:t>How to engage in reasoned and respectful debate with friends, coworkers, supervisors, fellow citizens, and yourself! </a:t>
            </a:r>
          </a:p>
          <a:p>
            <a:pPr lvl="1"/>
            <a:endParaRPr lang="en-US" dirty="0"/>
          </a:p>
        </p:txBody>
      </p:sp>
      <p:pic>
        <p:nvPicPr>
          <p:cNvPr id="11" name="Picture 10">
            <a:extLst>
              <a:ext uri="{FF2B5EF4-FFF2-40B4-BE49-F238E27FC236}">
                <a16:creationId xmlns:a16="http://schemas.microsoft.com/office/drawing/2014/main" id="{1A393C66-17F6-4053-8AE1-66A55B97E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812" y="1100911"/>
            <a:ext cx="4419600" cy="2466397"/>
          </a:xfrm>
          <a:prstGeom prst="rect">
            <a:avLst/>
          </a:prstGeom>
        </p:spPr>
      </p:pic>
      <p:pic>
        <p:nvPicPr>
          <p:cNvPr id="27" name="Picture 26" descr="A picture containing shirt&#10;&#10;Description automatically generated">
            <a:extLst>
              <a:ext uri="{FF2B5EF4-FFF2-40B4-BE49-F238E27FC236}">
                <a16:creationId xmlns:a16="http://schemas.microsoft.com/office/drawing/2014/main" id="{A59D3B8D-D92E-4EAE-A777-B4676C1CA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412" y="3962400"/>
            <a:ext cx="4762903" cy="2302070"/>
          </a:xfrm>
          <a:prstGeom prst="rect">
            <a:avLst/>
          </a:prstGeom>
        </p:spPr>
      </p:pic>
    </p:spTree>
    <p:extLst>
      <p:ext uri="{BB962C8B-B14F-4D97-AF65-F5344CB8AC3E}">
        <p14:creationId xmlns:p14="http://schemas.microsoft.com/office/powerpoint/2010/main" val="54364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7C30-0371-4CF2-88EC-30B9CFD2B0FB}"/>
              </a:ext>
            </a:extLst>
          </p:cNvPr>
          <p:cNvSpPr>
            <a:spLocks noGrp="1"/>
          </p:cNvSpPr>
          <p:nvPr>
            <p:ph type="title"/>
          </p:nvPr>
        </p:nvSpPr>
        <p:spPr>
          <a:xfrm>
            <a:off x="1217614" y="381000"/>
            <a:ext cx="9753600" cy="1325562"/>
          </a:xfrm>
        </p:spPr>
        <p:txBody>
          <a:bodyPr>
            <a:normAutofit fontScale="90000"/>
          </a:bodyPr>
          <a:lstStyle/>
          <a:p>
            <a:pPr algn="ctr"/>
            <a:r>
              <a:rPr lang="en-US" dirty="0">
                <a:solidFill>
                  <a:schemeClr val="tx1">
                    <a:lumMod val="95000"/>
                  </a:schemeClr>
                </a:solidFill>
              </a:rPr>
              <a:t>Careers in political science </a:t>
            </a:r>
            <a:br>
              <a:rPr lang="en-US" dirty="0">
                <a:solidFill>
                  <a:schemeClr val="tx1">
                    <a:lumMod val="95000"/>
                  </a:schemeClr>
                </a:solidFill>
              </a:rPr>
            </a:br>
            <a:r>
              <a:rPr lang="en-US" dirty="0">
                <a:solidFill>
                  <a:schemeClr val="tx1">
                    <a:lumMod val="95000"/>
                  </a:schemeClr>
                </a:solidFill>
              </a:rPr>
              <a:t>&amp; </a:t>
            </a:r>
            <a:br>
              <a:rPr lang="en-US" dirty="0">
                <a:solidFill>
                  <a:schemeClr val="tx1">
                    <a:lumMod val="95000"/>
                  </a:schemeClr>
                </a:solidFill>
              </a:rPr>
            </a:br>
            <a:r>
              <a:rPr lang="en-US" dirty="0">
                <a:solidFill>
                  <a:schemeClr val="tx1">
                    <a:lumMod val="95000"/>
                  </a:schemeClr>
                </a:solidFill>
              </a:rPr>
              <a:t>international affairs </a:t>
            </a:r>
          </a:p>
        </p:txBody>
      </p:sp>
      <p:sp>
        <p:nvSpPr>
          <p:cNvPr id="3" name="Content Placeholder 2">
            <a:extLst>
              <a:ext uri="{FF2B5EF4-FFF2-40B4-BE49-F238E27FC236}">
                <a16:creationId xmlns:a16="http://schemas.microsoft.com/office/drawing/2014/main" id="{EEFAB8EB-B1DB-45A5-9C4D-3D0833C9FA38}"/>
              </a:ext>
            </a:extLst>
          </p:cNvPr>
          <p:cNvSpPr>
            <a:spLocks noGrp="1"/>
          </p:cNvSpPr>
          <p:nvPr>
            <p:ph idx="1"/>
          </p:nvPr>
        </p:nvSpPr>
        <p:spPr>
          <a:xfrm>
            <a:off x="1217614" y="1981200"/>
            <a:ext cx="9753600" cy="4343400"/>
          </a:xfrm>
        </p:spPr>
        <p:txBody>
          <a:bodyPr/>
          <a:lstStyle/>
          <a:p>
            <a:r>
              <a:rPr lang="en-US" dirty="0"/>
              <a:t>Government Service </a:t>
            </a:r>
          </a:p>
          <a:p>
            <a:r>
              <a:rPr lang="en-US" dirty="0"/>
              <a:t>Law </a:t>
            </a:r>
          </a:p>
          <a:p>
            <a:r>
              <a:rPr lang="en-US" dirty="0"/>
              <a:t>Foreign Relations/ Diplomatic Service</a:t>
            </a:r>
          </a:p>
          <a:p>
            <a:r>
              <a:rPr lang="en-US" dirty="0"/>
              <a:t>Politics/ Political Campaigns </a:t>
            </a:r>
          </a:p>
          <a:p>
            <a:r>
              <a:rPr lang="en-US" dirty="0"/>
              <a:t>Education </a:t>
            </a:r>
          </a:p>
          <a:p>
            <a:r>
              <a:rPr lang="en-US" dirty="0"/>
              <a:t>Nonprofits/ Advocacy/ Activism </a:t>
            </a:r>
          </a:p>
          <a:p>
            <a:r>
              <a:rPr lang="en-US" dirty="0"/>
              <a:t>Journalism</a:t>
            </a:r>
          </a:p>
          <a:p>
            <a:r>
              <a:rPr lang="en-US" dirty="0"/>
              <a:t>Broadcasting </a:t>
            </a:r>
          </a:p>
          <a:p>
            <a:endParaRPr lang="en-US" dirty="0"/>
          </a:p>
        </p:txBody>
      </p:sp>
      <p:pic>
        <p:nvPicPr>
          <p:cNvPr id="5" name="Picture 4" descr="A large white building&#10;&#10;Description automatically generated">
            <a:extLst>
              <a:ext uri="{FF2B5EF4-FFF2-40B4-BE49-F238E27FC236}">
                <a16:creationId xmlns:a16="http://schemas.microsoft.com/office/drawing/2014/main" id="{6EE2B2AF-B172-49CB-B378-BAF33216E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812" y="1981200"/>
            <a:ext cx="4550260" cy="3514898"/>
          </a:xfrm>
          <a:prstGeom prst="rect">
            <a:avLst/>
          </a:prstGeom>
        </p:spPr>
      </p:pic>
    </p:spTree>
    <p:extLst>
      <p:ext uri="{BB962C8B-B14F-4D97-AF65-F5344CB8AC3E}">
        <p14:creationId xmlns:p14="http://schemas.microsoft.com/office/powerpoint/2010/main" val="289647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E5CBE-DF2D-4B55-B878-FF510B54EDEA}"/>
              </a:ext>
            </a:extLst>
          </p:cNvPr>
          <p:cNvPicPr>
            <a:picLocks noChangeAspect="1"/>
          </p:cNvPicPr>
          <p:nvPr/>
        </p:nvPicPr>
        <p:blipFill>
          <a:blip r:embed="rId2"/>
          <a:stretch>
            <a:fillRect/>
          </a:stretch>
        </p:blipFill>
        <p:spPr>
          <a:xfrm>
            <a:off x="1255712" y="29095"/>
            <a:ext cx="9677400" cy="6448204"/>
          </a:xfrm>
          <a:prstGeom prst="rect">
            <a:avLst/>
          </a:prstGeom>
        </p:spPr>
      </p:pic>
      <p:sp>
        <p:nvSpPr>
          <p:cNvPr id="7" name="Rectangle 6">
            <a:extLst>
              <a:ext uri="{FF2B5EF4-FFF2-40B4-BE49-F238E27FC236}">
                <a16:creationId xmlns:a16="http://schemas.microsoft.com/office/drawing/2014/main" id="{C03C3536-7838-4C68-80C7-5FDC9C1711EC}"/>
              </a:ext>
            </a:extLst>
          </p:cNvPr>
          <p:cNvSpPr/>
          <p:nvPr/>
        </p:nvSpPr>
        <p:spPr>
          <a:xfrm>
            <a:off x="4176258" y="6473143"/>
            <a:ext cx="3836307" cy="307777"/>
          </a:xfrm>
          <a:prstGeom prst="rect">
            <a:avLst/>
          </a:prstGeom>
        </p:spPr>
        <p:txBody>
          <a:bodyPr wrap="none">
            <a:spAutoFit/>
          </a:bodyPr>
          <a:lstStyle/>
          <a:p>
            <a:r>
              <a:rPr lang="en-US" sz="1400" dirty="0"/>
              <a:t>Image by Emily Roberts- The Balance 2019</a:t>
            </a:r>
          </a:p>
        </p:txBody>
      </p:sp>
    </p:spTree>
    <p:extLst>
      <p:ext uri="{BB962C8B-B14F-4D97-AF65-F5344CB8AC3E}">
        <p14:creationId xmlns:p14="http://schemas.microsoft.com/office/powerpoint/2010/main" val="39036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990FF6B-DEF5-48B4-A462-B8123DC67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613" y="-4807"/>
            <a:ext cx="8669770" cy="6862807"/>
          </a:xfrm>
          <a:prstGeom prst="rect">
            <a:avLst/>
          </a:prstGeom>
        </p:spPr>
      </p:pic>
      <p:sp>
        <p:nvSpPr>
          <p:cNvPr id="10" name="TextBox 9">
            <a:extLst>
              <a:ext uri="{FF2B5EF4-FFF2-40B4-BE49-F238E27FC236}">
                <a16:creationId xmlns:a16="http://schemas.microsoft.com/office/drawing/2014/main" id="{5E42938E-489A-4A76-B36C-2CB7286DC803}"/>
              </a:ext>
            </a:extLst>
          </p:cNvPr>
          <p:cNvSpPr txBox="1"/>
          <p:nvPr/>
        </p:nvSpPr>
        <p:spPr>
          <a:xfrm>
            <a:off x="15442" y="457200"/>
            <a:ext cx="3488171" cy="4579715"/>
          </a:xfrm>
          <a:prstGeom prst="rect">
            <a:avLst/>
          </a:prstGeom>
          <a:noFill/>
        </p:spPr>
        <p:txBody>
          <a:bodyPr wrap="square" rtlCol="0">
            <a:spAutoFit/>
          </a:bodyPr>
          <a:lstStyle/>
          <a:p>
            <a:pPr>
              <a:lnSpc>
                <a:spcPct val="90000"/>
              </a:lnSpc>
            </a:pPr>
            <a:r>
              <a:rPr lang="en-US" sz="3600" dirty="0"/>
              <a:t>Why Major in Political Science or International Affairs? </a:t>
            </a:r>
          </a:p>
          <a:p>
            <a:pPr>
              <a:lnSpc>
                <a:spcPct val="90000"/>
              </a:lnSpc>
            </a:pPr>
            <a:endParaRPr lang="en-US" sz="3600" dirty="0"/>
          </a:p>
          <a:p>
            <a:pPr>
              <a:lnSpc>
                <a:spcPct val="90000"/>
              </a:lnSpc>
            </a:pPr>
            <a:endParaRPr lang="en-US" sz="3600" dirty="0"/>
          </a:p>
          <a:p>
            <a:pPr>
              <a:lnSpc>
                <a:spcPct val="90000"/>
              </a:lnSpc>
            </a:pPr>
            <a:r>
              <a:rPr lang="en-US" sz="3600" dirty="0"/>
              <a:t>Great Salary Prospects! </a:t>
            </a:r>
          </a:p>
        </p:txBody>
      </p:sp>
    </p:spTree>
    <p:extLst>
      <p:ext uri="{BB962C8B-B14F-4D97-AF65-F5344CB8AC3E}">
        <p14:creationId xmlns:p14="http://schemas.microsoft.com/office/powerpoint/2010/main" val="397157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North America 16x9">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North American continent presentation (widescreen).potx" id="{9BCD087D-7D15-4935-9A6F-8C8F414B806B}" vid="{F70B2F2B-E334-4403-A327-17999BAEB2DF}"/>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1203</TotalTime>
  <Words>1179</Words>
  <Application>Microsoft Office PowerPoint</Application>
  <PresentationFormat>Custom</PresentationFormat>
  <Paragraphs>190</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Century Gothic</vt:lpstr>
      <vt:lpstr>Continental North America 16x9</vt:lpstr>
      <vt:lpstr>Why major in political science Or  international  affairs? </vt:lpstr>
      <vt:lpstr>You may have heard of... Famous political science majors!</vt:lpstr>
      <vt:lpstr>Why Major in political science  or  international affairs? </vt:lpstr>
      <vt:lpstr>Employers want “soft skills”:  Political science gives you those skills! </vt:lpstr>
      <vt:lpstr>skills you will learn: </vt:lpstr>
      <vt:lpstr>Don’t want to work directly in “politics”? </vt:lpstr>
      <vt:lpstr>Careers in political science  &amp;  international affairs </vt:lpstr>
      <vt:lpstr>PowerPoint Presentation</vt:lpstr>
      <vt:lpstr>PowerPoint Presentation</vt:lpstr>
      <vt:lpstr>PowerPoint Presentation</vt:lpstr>
      <vt:lpstr>Career options: Government service </vt:lpstr>
      <vt:lpstr>Career Options: International Affairs &amp; Political Advocacy </vt:lpstr>
      <vt:lpstr>Career options: Politics &amp; Business</vt:lpstr>
      <vt:lpstr>Career Options:  Nonprofit &amp; Journalism </vt:lpstr>
      <vt:lpstr>Other options:  go to graduate or Law school!</vt:lpstr>
      <vt:lpstr>About our department </vt:lpstr>
      <vt:lpstr>Graduate success stories! </vt:lpstr>
      <vt:lpstr>Graduate success stories! </vt:lpstr>
      <vt:lpstr>About the department </vt:lpstr>
      <vt:lpstr>Contact us! </vt:lpstr>
      <vt:lpstr>Resources for Majors!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major in political science Or  international  affairs? </dc:title>
  <dc:creator>Owner</dc:creator>
  <cp:lastModifiedBy>Owner</cp:lastModifiedBy>
  <cp:revision>73</cp:revision>
  <dcterms:created xsi:type="dcterms:W3CDTF">2020-04-21T03:29:14Z</dcterms:created>
  <dcterms:modified xsi:type="dcterms:W3CDTF">2020-04-24T20:04:11Z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