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404" r:id="rId2"/>
    <p:sldId id="405" r:id="rId3"/>
    <p:sldId id="406" r:id="rId4"/>
    <p:sldId id="407" r:id="rId5"/>
    <p:sldId id="408" r:id="rId6"/>
    <p:sldId id="409" r:id="rId7"/>
    <p:sldId id="41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6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0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CA7C99F5-1062-4BB9-80EB-18A1631AD840}"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35068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1864156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4789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645864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125967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3963086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3304660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4832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397735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7C99F5-1062-4BB9-80EB-18A1631AD840}" type="datetimeFigureOut">
              <a:rPr lang="en-US" smtClean="0"/>
              <a:t>7/18/2019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128952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7C99F5-1062-4BB9-80EB-18A1631AD840}"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999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7C99F5-1062-4BB9-80EB-18A1631AD840}" type="datetimeFigureOut">
              <a:rPr lang="en-US" smtClean="0"/>
              <a:t>7/18/2019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250937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7C99F5-1062-4BB9-80EB-18A1631AD840}" type="datetimeFigureOut">
              <a:rPr lang="en-US" smtClean="0"/>
              <a:t>7/18/2019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179554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C99F5-1062-4BB9-80EB-18A1631AD840}" type="datetimeFigureOut">
              <a:rPr lang="en-US" smtClean="0"/>
              <a:t>7/18/2019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3992024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7C99F5-1062-4BB9-80EB-18A1631AD840}"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178206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7C99F5-1062-4BB9-80EB-18A1631AD840}" type="datetimeFigureOut">
              <a:rPr lang="en-US" smtClean="0"/>
              <a:t>7/18/2019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44A33-88F8-4957-80AE-C67D025EBF37}" type="slidenum">
              <a:rPr lang="en-US" smtClean="0"/>
              <a:t>‹#›</a:t>
            </a:fld>
            <a:endParaRPr lang="en-US"/>
          </a:p>
        </p:txBody>
      </p:sp>
    </p:spTree>
    <p:extLst>
      <p:ext uri="{BB962C8B-B14F-4D97-AF65-F5344CB8AC3E}">
        <p14:creationId xmlns:p14="http://schemas.microsoft.com/office/powerpoint/2010/main" val="29393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A7C99F5-1062-4BB9-80EB-18A1631AD840}" type="datetimeFigureOut">
              <a:rPr lang="en-US" smtClean="0"/>
              <a:t>7/18/2019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DA44A33-88F8-4957-80AE-C67D025EBF37}" type="slidenum">
              <a:rPr lang="en-US" smtClean="0"/>
              <a:t>‹#›</a:t>
            </a:fld>
            <a:endParaRPr lang="en-US"/>
          </a:p>
        </p:txBody>
      </p:sp>
    </p:spTree>
    <p:extLst>
      <p:ext uri="{BB962C8B-B14F-4D97-AF65-F5344CB8AC3E}">
        <p14:creationId xmlns:p14="http://schemas.microsoft.com/office/powerpoint/2010/main" val="27028304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576" y="2532649"/>
            <a:ext cx="7524848" cy="688861"/>
          </a:xfrm>
        </p:spPr>
        <p:txBody>
          <a:bodyPr>
            <a:normAutofit/>
          </a:bodyPr>
          <a:lstStyle/>
          <a:p>
            <a:pPr algn="ctr"/>
            <a:r>
              <a:rPr lang="en-US" b="1" u="sng" dirty="0"/>
              <a:t>Hearing Loss Prevention</a:t>
            </a:r>
          </a:p>
        </p:txBody>
      </p:sp>
      <p:pic>
        <p:nvPicPr>
          <p:cNvPr id="5122" name="Picture 2" descr="Image result for funny hearing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060" y="3797873"/>
            <a:ext cx="4086230" cy="271741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funny hearing loss pre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92" y="4104065"/>
            <a:ext cx="238125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funny hearing loss preven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6108" y="3644256"/>
            <a:ext cx="3637030" cy="28710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294F655-B998-497F-B60F-FA4C656AC94E}"/>
              </a:ext>
            </a:extLst>
          </p:cNvPr>
          <p:cNvPicPr>
            <a:picLocks noChangeAspect="1"/>
          </p:cNvPicPr>
          <p:nvPr/>
        </p:nvPicPr>
        <p:blipFill>
          <a:blip r:embed="rId5"/>
          <a:stretch>
            <a:fillRect/>
          </a:stretch>
        </p:blipFill>
        <p:spPr>
          <a:xfrm>
            <a:off x="4059721" y="244605"/>
            <a:ext cx="4006387" cy="2074313"/>
          </a:xfrm>
          <a:prstGeom prst="rect">
            <a:avLst/>
          </a:prstGeom>
        </p:spPr>
      </p:pic>
    </p:spTree>
    <p:extLst>
      <p:ext uri="{BB962C8B-B14F-4D97-AF65-F5344CB8AC3E}">
        <p14:creationId xmlns:p14="http://schemas.microsoft.com/office/powerpoint/2010/main" val="94446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46389"/>
            <a:ext cx="10131425" cy="978379"/>
          </a:xfrm>
        </p:spPr>
        <p:txBody>
          <a:bodyPr/>
          <a:lstStyle/>
          <a:p>
            <a:r>
              <a:rPr lang="en-US" b="1" u="sng" dirty="0">
                <a:effectLst>
                  <a:outerShdw blurRad="38100" dist="38100" dir="2700000" algn="tl">
                    <a:srgbClr val="000000">
                      <a:alpha val="43137"/>
                    </a:srgbClr>
                  </a:outerShdw>
                </a:effectLst>
              </a:rPr>
              <a:t>Hearing Loss Statistics</a:t>
            </a:r>
          </a:p>
        </p:txBody>
      </p:sp>
      <p:sp>
        <p:nvSpPr>
          <p:cNvPr id="3" name="Content Placeholder 2"/>
          <p:cNvSpPr>
            <a:spLocks noGrp="1"/>
          </p:cNvSpPr>
          <p:nvPr>
            <p:ph sz="half" idx="1"/>
          </p:nvPr>
        </p:nvSpPr>
        <p:spPr>
          <a:xfrm>
            <a:off x="685801" y="2716252"/>
            <a:ext cx="4995334" cy="3649134"/>
          </a:xfrm>
        </p:spPr>
        <p:txBody>
          <a:bodyPr>
            <a:normAutofit/>
          </a:bodyPr>
          <a:lstStyle/>
          <a:p>
            <a:pPr>
              <a:buFont typeface="Wingdings" panose="05000000000000000000" pitchFamily="2" charset="2"/>
              <a:buChar char="v"/>
            </a:pPr>
            <a:r>
              <a:rPr lang="en-US" dirty="0"/>
              <a:t>4 million workers go to work each day in damaging noise</a:t>
            </a:r>
          </a:p>
          <a:p>
            <a:pPr>
              <a:buFont typeface="Wingdings" panose="05000000000000000000" pitchFamily="2" charset="2"/>
              <a:buChar char="v"/>
            </a:pPr>
            <a:r>
              <a:rPr lang="en-US" dirty="0"/>
              <a:t>10 million people in the U.S. have noise-related hearing loss</a:t>
            </a:r>
          </a:p>
          <a:p>
            <a:pPr>
              <a:buFont typeface="Wingdings" panose="05000000000000000000" pitchFamily="2" charset="2"/>
              <a:buChar char="v"/>
            </a:pPr>
            <a:r>
              <a:rPr lang="en-US" dirty="0"/>
              <a:t>22 million workers are exposed to potentially damaging noise each year</a:t>
            </a:r>
          </a:p>
          <a:p>
            <a:pPr>
              <a:buFont typeface="Wingdings" panose="05000000000000000000" pitchFamily="2" charset="2"/>
              <a:buChar char="v"/>
            </a:pPr>
            <a:r>
              <a:rPr lang="en-US" dirty="0"/>
              <a:t>Hearing loss accounts for 14% of occupational illness</a:t>
            </a:r>
          </a:p>
        </p:txBody>
      </p:sp>
      <p:pic>
        <p:nvPicPr>
          <p:cNvPr id="7172" name="Picture 4" descr=" Figure 3. Percentage of recordable hearing loss for NAICS 2-digit work sector (rounded to nearest percent): mining, 1%; construction, 1%; professional services, 1%; education and health, 1%; manufacturing, 84%; transportation,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823" y="844589"/>
            <a:ext cx="47625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2A5EEB4-4BE8-4067-9FDE-39F6E1F20E16}"/>
              </a:ext>
            </a:extLst>
          </p:cNvPr>
          <p:cNvPicPr>
            <a:picLocks noChangeAspect="1"/>
          </p:cNvPicPr>
          <p:nvPr/>
        </p:nvPicPr>
        <p:blipFill>
          <a:blip r:embed="rId3"/>
          <a:stretch>
            <a:fillRect/>
          </a:stretch>
        </p:blipFill>
        <p:spPr>
          <a:xfrm>
            <a:off x="10430798" y="5394784"/>
            <a:ext cx="1564889" cy="1207552"/>
          </a:xfrm>
          <a:prstGeom prst="rect">
            <a:avLst/>
          </a:prstGeom>
        </p:spPr>
      </p:pic>
    </p:spTree>
    <p:extLst>
      <p:ext uri="{BB962C8B-B14F-4D97-AF65-F5344CB8AC3E}">
        <p14:creationId xmlns:p14="http://schemas.microsoft.com/office/powerpoint/2010/main" val="35973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31" y="586037"/>
            <a:ext cx="4708238" cy="1242763"/>
          </a:xfrm>
        </p:spPr>
        <p:txBody>
          <a:bodyPr/>
          <a:lstStyle/>
          <a:p>
            <a:pPr algn="ctr"/>
            <a:r>
              <a:rPr lang="en-US" b="1" u="sng" dirty="0">
                <a:effectLst>
                  <a:outerShdw blurRad="38100" dist="38100" dir="2700000" algn="tl">
                    <a:srgbClr val="000000">
                      <a:alpha val="43137"/>
                    </a:srgbClr>
                  </a:outerShdw>
                </a:effectLst>
              </a:rPr>
              <a:t>Sound</a:t>
            </a:r>
          </a:p>
        </p:txBody>
      </p:sp>
      <p:sp>
        <p:nvSpPr>
          <p:cNvPr id="3" name="Content Placeholder 2"/>
          <p:cNvSpPr>
            <a:spLocks noGrp="1"/>
          </p:cNvSpPr>
          <p:nvPr>
            <p:ph sz="half" idx="1"/>
          </p:nvPr>
        </p:nvSpPr>
        <p:spPr>
          <a:xfrm>
            <a:off x="584225" y="1828800"/>
            <a:ext cx="4354449" cy="1834710"/>
          </a:xfrm>
        </p:spPr>
        <p:txBody>
          <a:bodyPr>
            <a:normAutofit/>
          </a:bodyPr>
          <a:lstStyle/>
          <a:p>
            <a:pPr>
              <a:buFont typeface="Wingdings" panose="05000000000000000000" pitchFamily="2" charset="2"/>
              <a:buChar char="v"/>
            </a:pPr>
            <a:r>
              <a:rPr lang="en-US" dirty="0"/>
              <a:t>Sound is measured in two variable</a:t>
            </a:r>
          </a:p>
          <a:p>
            <a:pPr lvl="1">
              <a:buFont typeface="Wingdings" panose="05000000000000000000" pitchFamily="2" charset="2"/>
              <a:buChar char="v"/>
            </a:pPr>
            <a:r>
              <a:rPr lang="en-US" dirty="0"/>
              <a:t>Frequency – High or low pitch</a:t>
            </a:r>
          </a:p>
          <a:p>
            <a:pPr lvl="1">
              <a:buFont typeface="Wingdings" panose="05000000000000000000" pitchFamily="2" charset="2"/>
              <a:buChar char="v"/>
            </a:pPr>
            <a:r>
              <a:rPr lang="en-US" dirty="0"/>
              <a:t>Intensity – Level of loudness measured in decibels (dB)</a:t>
            </a:r>
          </a:p>
        </p:txBody>
      </p:sp>
      <p:pic>
        <p:nvPicPr>
          <p:cNvPr id="5" name="Picture 2" descr="Image result for occupational hearing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8453" y="189622"/>
            <a:ext cx="5465207" cy="53213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370599" y="3761196"/>
            <a:ext cx="4781700" cy="3174362"/>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1600" dirty="0">
                <a:solidFill>
                  <a:schemeClr val="tx1"/>
                </a:solidFill>
                <a:ea typeface="Batang" pitchFamily="18" charset="-127"/>
              </a:rPr>
              <a:t>Noise Level Survey Industrial Standard for noise level exposure</a:t>
            </a:r>
          </a:p>
          <a:p>
            <a:pPr lvl="1">
              <a:lnSpc>
                <a:spcPct val="90000"/>
              </a:lnSpc>
              <a:buFont typeface="Wingdings" pitchFamily="2" charset="2"/>
              <a:buNone/>
            </a:pPr>
            <a:r>
              <a:rPr lang="en-US" sz="1400" u="sng" dirty="0">
                <a:solidFill>
                  <a:schemeClr val="tx1"/>
                </a:solidFill>
                <a:ea typeface="Batang" pitchFamily="18" charset="-127"/>
              </a:rPr>
              <a:t>Duration per day, hours</a:t>
            </a:r>
            <a:r>
              <a:rPr lang="en-US" sz="1400" dirty="0">
                <a:solidFill>
                  <a:schemeClr val="tx1"/>
                </a:solidFill>
                <a:ea typeface="Batang" pitchFamily="18" charset="-127"/>
              </a:rPr>
              <a:t>  </a:t>
            </a:r>
            <a:r>
              <a:rPr lang="en-US" sz="1400" u="sng" dirty="0">
                <a:solidFill>
                  <a:schemeClr val="tx1"/>
                </a:solidFill>
                <a:ea typeface="Batang" pitchFamily="18" charset="-127"/>
              </a:rPr>
              <a:t>Sound level dB slow response</a:t>
            </a:r>
          </a:p>
          <a:p>
            <a:pPr lvl="1">
              <a:lnSpc>
                <a:spcPct val="90000"/>
              </a:lnSpc>
              <a:buFont typeface="Wingdings" pitchFamily="2" charset="2"/>
              <a:buNone/>
            </a:pPr>
            <a:r>
              <a:rPr lang="en-US" sz="1600" dirty="0">
                <a:solidFill>
                  <a:schemeClr val="tx1"/>
                </a:solidFill>
                <a:ea typeface="Batang" pitchFamily="18" charset="-127"/>
              </a:rPr>
              <a:t>8.................................|......... 90 </a:t>
            </a:r>
          </a:p>
          <a:p>
            <a:pPr lvl="1">
              <a:lnSpc>
                <a:spcPct val="90000"/>
              </a:lnSpc>
              <a:buFont typeface="Wingdings" pitchFamily="2" charset="2"/>
              <a:buNone/>
            </a:pPr>
            <a:r>
              <a:rPr lang="en-US" sz="1600" dirty="0">
                <a:solidFill>
                  <a:schemeClr val="tx1"/>
                </a:solidFill>
                <a:ea typeface="Batang" pitchFamily="18" charset="-127"/>
              </a:rPr>
              <a:t>6.................................|......... 92  </a:t>
            </a:r>
          </a:p>
          <a:p>
            <a:pPr lvl="1">
              <a:lnSpc>
                <a:spcPct val="90000"/>
              </a:lnSpc>
              <a:buFont typeface="Wingdings" pitchFamily="2" charset="2"/>
              <a:buNone/>
            </a:pPr>
            <a:r>
              <a:rPr lang="en-US" sz="1600" dirty="0">
                <a:solidFill>
                  <a:schemeClr val="tx1"/>
                </a:solidFill>
                <a:ea typeface="Batang" pitchFamily="18" charset="-127"/>
              </a:rPr>
              <a:t>4.................................|......... 95</a:t>
            </a:r>
          </a:p>
          <a:p>
            <a:pPr lvl="1">
              <a:lnSpc>
                <a:spcPct val="90000"/>
              </a:lnSpc>
              <a:buFont typeface="Wingdings" pitchFamily="2" charset="2"/>
              <a:buNone/>
            </a:pPr>
            <a:r>
              <a:rPr lang="en-US" sz="1600" dirty="0">
                <a:solidFill>
                  <a:schemeClr val="tx1"/>
                </a:solidFill>
                <a:ea typeface="Batang" pitchFamily="18" charset="-127"/>
              </a:rPr>
              <a:t>3………………….|…… 97 </a:t>
            </a:r>
          </a:p>
          <a:p>
            <a:pPr lvl="1">
              <a:lnSpc>
                <a:spcPct val="90000"/>
              </a:lnSpc>
              <a:buFont typeface="Wingdings" pitchFamily="2" charset="2"/>
              <a:buNone/>
            </a:pPr>
            <a:r>
              <a:rPr lang="en-US" sz="1600" dirty="0">
                <a:solidFill>
                  <a:schemeClr val="tx1"/>
                </a:solidFill>
                <a:ea typeface="Batang" pitchFamily="18" charset="-127"/>
              </a:rPr>
              <a:t>2.................................|......... 100</a:t>
            </a:r>
          </a:p>
          <a:p>
            <a:pPr lvl="1">
              <a:lnSpc>
                <a:spcPct val="90000"/>
              </a:lnSpc>
              <a:buFont typeface="Wingdings" pitchFamily="2" charset="2"/>
              <a:buNone/>
            </a:pPr>
            <a:r>
              <a:rPr lang="en-US" sz="1600" dirty="0">
                <a:solidFill>
                  <a:schemeClr val="tx1"/>
                </a:solidFill>
                <a:ea typeface="Batang" pitchFamily="18" charset="-127"/>
              </a:rPr>
              <a:t>1.................................|........  105 </a:t>
            </a:r>
          </a:p>
          <a:p>
            <a:pPr lvl="1">
              <a:lnSpc>
                <a:spcPct val="90000"/>
              </a:lnSpc>
              <a:buFont typeface="Wingdings" pitchFamily="2" charset="2"/>
              <a:buNone/>
            </a:pPr>
            <a:r>
              <a:rPr lang="en-US" sz="1600" dirty="0">
                <a:solidFill>
                  <a:schemeClr val="tx1"/>
                </a:solidFill>
                <a:ea typeface="Batang" pitchFamily="18" charset="-127"/>
              </a:rPr>
              <a:t>1/2 .............................|......... 110</a:t>
            </a:r>
          </a:p>
        </p:txBody>
      </p:sp>
      <p:pic>
        <p:nvPicPr>
          <p:cNvPr id="4" name="Picture 3">
            <a:extLst>
              <a:ext uri="{FF2B5EF4-FFF2-40B4-BE49-F238E27FC236}">
                <a16:creationId xmlns:a16="http://schemas.microsoft.com/office/drawing/2014/main" id="{83186411-7040-450E-85DB-35AE5A6DD7C8}"/>
              </a:ext>
            </a:extLst>
          </p:cNvPr>
          <p:cNvPicPr>
            <a:picLocks noChangeAspect="1"/>
          </p:cNvPicPr>
          <p:nvPr/>
        </p:nvPicPr>
        <p:blipFill>
          <a:blip r:embed="rId3"/>
          <a:stretch>
            <a:fillRect/>
          </a:stretch>
        </p:blipFill>
        <p:spPr>
          <a:xfrm>
            <a:off x="10623885" y="5605048"/>
            <a:ext cx="1377990" cy="1063330"/>
          </a:xfrm>
          <a:prstGeom prst="rect">
            <a:avLst/>
          </a:prstGeom>
        </p:spPr>
      </p:pic>
    </p:spTree>
    <p:extLst>
      <p:ext uri="{BB962C8B-B14F-4D97-AF65-F5344CB8AC3E}">
        <p14:creationId xmlns:p14="http://schemas.microsoft.com/office/powerpoint/2010/main" val="426927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types of hearing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628" y="1942187"/>
            <a:ext cx="6091267" cy="46537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CD7E36B-1FCF-4431-9E26-ADCC4440F27E}"/>
              </a:ext>
            </a:extLst>
          </p:cNvPr>
          <p:cNvPicPr>
            <a:picLocks noChangeAspect="1"/>
          </p:cNvPicPr>
          <p:nvPr/>
        </p:nvPicPr>
        <p:blipFill>
          <a:blip r:embed="rId3"/>
          <a:stretch>
            <a:fillRect/>
          </a:stretch>
        </p:blipFill>
        <p:spPr>
          <a:xfrm>
            <a:off x="10672012" y="5630998"/>
            <a:ext cx="1383630" cy="1067683"/>
          </a:xfrm>
          <a:prstGeom prst="rect">
            <a:avLst/>
          </a:prstGeom>
        </p:spPr>
      </p:pic>
    </p:spTree>
    <p:extLst>
      <p:ext uri="{BB962C8B-B14F-4D97-AF65-F5344CB8AC3E}">
        <p14:creationId xmlns:p14="http://schemas.microsoft.com/office/powerpoint/2010/main" val="373260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784" y="575094"/>
            <a:ext cx="10131425" cy="1161427"/>
          </a:xfrm>
        </p:spPr>
        <p:txBody>
          <a:bodyPr/>
          <a:lstStyle/>
          <a:p>
            <a:r>
              <a:rPr lang="en-US" b="1" u="sng" dirty="0">
                <a:effectLst>
                  <a:outerShdw blurRad="38100" dist="38100" dir="2700000" algn="tl">
                    <a:srgbClr val="000000">
                      <a:alpha val="43137"/>
                    </a:srgbClr>
                  </a:outerShdw>
                </a:effectLst>
              </a:rPr>
              <a:t>TYPES OF HEARING LOSS</a:t>
            </a:r>
          </a:p>
        </p:txBody>
      </p:sp>
      <p:sp>
        <p:nvSpPr>
          <p:cNvPr id="3" name="Content Placeholder 2"/>
          <p:cNvSpPr>
            <a:spLocks noGrp="1"/>
          </p:cNvSpPr>
          <p:nvPr>
            <p:ph idx="1"/>
          </p:nvPr>
        </p:nvSpPr>
        <p:spPr>
          <a:xfrm>
            <a:off x="340742" y="1915704"/>
            <a:ext cx="10131425" cy="4752515"/>
          </a:xfrm>
        </p:spPr>
        <p:txBody>
          <a:bodyPr>
            <a:normAutofit/>
          </a:bodyPr>
          <a:lstStyle/>
          <a:p>
            <a:pPr>
              <a:lnSpc>
                <a:spcPct val="90000"/>
              </a:lnSpc>
              <a:buFont typeface="Wingdings" panose="05000000000000000000" pitchFamily="2" charset="2"/>
              <a:buChar char="v"/>
            </a:pPr>
            <a:endParaRPr lang="en-US" sz="1400" dirty="0">
              <a:solidFill>
                <a:srgbClr val="FFFF00"/>
              </a:solidFill>
              <a:latin typeface="Calibri" panose="020F0502020204030204" pitchFamily="34" charset="0"/>
              <a:ea typeface="Verdana" panose="020B0604030504040204" pitchFamily="34" charset="0"/>
              <a:cs typeface="Verdana" panose="020B0604030504040204" pitchFamily="34" charset="0"/>
            </a:endParaRPr>
          </a:p>
          <a:p>
            <a:pPr>
              <a:lnSpc>
                <a:spcPct val="90000"/>
              </a:lnSpc>
              <a:buFont typeface="Wingdings" panose="05000000000000000000" pitchFamily="2" charset="2"/>
              <a:buChar char="v"/>
            </a:pPr>
            <a:r>
              <a:rPr lang="en-US" sz="2000" b="1" dirty="0">
                <a:latin typeface="Calibri" panose="020F0502020204030204" pitchFamily="34" charset="0"/>
                <a:ea typeface="Verdana" panose="020B0604030504040204" pitchFamily="34" charset="0"/>
                <a:cs typeface="Verdana" panose="020B0604030504040204" pitchFamily="34" charset="0"/>
              </a:rPr>
              <a:t>Noise-induced hearing loss </a:t>
            </a:r>
            <a:r>
              <a:rPr lang="en-US" sz="2000" dirty="0">
                <a:latin typeface="Calibri" panose="020F0502020204030204" pitchFamily="34" charset="0"/>
                <a:ea typeface="Verdana" panose="020B0604030504040204" pitchFamily="34" charset="0"/>
                <a:cs typeface="Verdana" panose="020B0604030504040204" pitchFamily="34" charset="0"/>
              </a:rPr>
              <a:t>- gradual permanent loss of hearing due to </a:t>
            </a:r>
          </a:p>
          <a:p>
            <a:pPr>
              <a:lnSpc>
                <a:spcPct val="90000"/>
              </a:lnSpc>
              <a:buFont typeface="Wingdings" panose="05000000000000000000" pitchFamily="2" charset="2"/>
              <a:buChar char="v"/>
            </a:pPr>
            <a:r>
              <a:rPr lang="en-US" sz="2000" dirty="0">
                <a:latin typeface="Calibri" panose="020F0502020204030204" pitchFamily="34" charset="0"/>
                <a:ea typeface="Verdana" panose="020B0604030504040204" pitchFamily="34" charset="0"/>
                <a:cs typeface="Verdana" panose="020B0604030504040204" pitchFamily="34" charset="0"/>
              </a:rPr>
              <a:t>	continuous high level noise exposure</a:t>
            </a:r>
          </a:p>
          <a:p>
            <a:pPr>
              <a:lnSpc>
                <a:spcPct val="90000"/>
              </a:lnSpc>
              <a:buFont typeface="Wingdings" panose="05000000000000000000" pitchFamily="2" charset="2"/>
              <a:buChar char="v"/>
            </a:pPr>
            <a:r>
              <a:rPr lang="en-US" sz="2000" b="1" dirty="0">
                <a:latin typeface="Calibri" panose="020F0502020204030204" pitchFamily="34" charset="0"/>
                <a:ea typeface="Verdana" panose="020B0604030504040204" pitchFamily="34" charset="0"/>
                <a:cs typeface="Verdana" panose="020B0604030504040204" pitchFamily="34" charset="0"/>
              </a:rPr>
              <a:t>Sudden hearing loss </a:t>
            </a:r>
            <a:r>
              <a:rPr lang="en-US" sz="2000" dirty="0">
                <a:latin typeface="Calibri" panose="020F0502020204030204" pitchFamily="34" charset="0"/>
                <a:ea typeface="Verdana" panose="020B0604030504040204" pitchFamily="34" charset="0"/>
                <a:cs typeface="Verdana" panose="020B0604030504040204" pitchFamily="34" charset="0"/>
              </a:rPr>
              <a:t>– viral infections, acoustic trauma, &amp; vascular</a:t>
            </a:r>
          </a:p>
          <a:p>
            <a:pPr>
              <a:lnSpc>
                <a:spcPct val="90000"/>
              </a:lnSpc>
              <a:buFont typeface="Wingdings" panose="05000000000000000000" pitchFamily="2" charset="2"/>
              <a:buChar char="v"/>
            </a:pPr>
            <a:r>
              <a:rPr lang="en-US" sz="2000" b="1" dirty="0">
                <a:latin typeface="Calibri" panose="020F0502020204030204" pitchFamily="34" charset="0"/>
                <a:ea typeface="Verdana" panose="020B0604030504040204" pitchFamily="34" charset="0"/>
                <a:cs typeface="Verdana" panose="020B0604030504040204" pitchFamily="34" charset="0"/>
              </a:rPr>
              <a:t>Age-related hearing loss </a:t>
            </a:r>
            <a:r>
              <a:rPr lang="en-US" sz="2000" dirty="0">
                <a:latin typeface="Calibri" panose="020F0502020204030204" pitchFamily="34" charset="0"/>
                <a:ea typeface="Verdana" panose="020B0604030504040204" pitchFamily="34" charset="0"/>
                <a:cs typeface="Verdana" panose="020B0604030504040204" pitchFamily="34" charset="0"/>
              </a:rPr>
              <a:t>- gradual loss due to aging</a:t>
            </a:r>
          </a:p>
          <a:p>
            <a:pPr>
              <a:lnSpc>
                <a:spcPct val="90000"/>
              </a:lnSpc>
              <a:buFont typeface="Wingdings" panose="05000000000000000000" pitchFamily="2" charset="2"/>
              <a:buChar char="v"/>
            </a:pPr>
            <a:r>
              <a:rPr lang="en-US" sz="2000" b="1" dirty="0">
                <a:latin typeface="Calibri" panose="020F0502020204030204" pitchFamily="34" charset="0"/>
                <a:ea typeface="Verdana" panose="020B0604030504040204" pitchFamily="34" charset="0"/>
                <a:cs typeface="Verdana" panose="020B0604030504040204" pitchFamily="34" charset="0"/>
              </a:rPr>
              <a:t>Congenital hearing loss </a:t>
            </a:r>
            <a:r>
              <a:rPr lang="en-US" sz="2000" dirty="0">
                <a:latin typeface="Calibri" panose="020F0502020204030204" pitchFamily="34" charset="0"/>
                <a:ea typeface="Verdana" panose="020B0604030504040204" pitchFamily="34" charset="0"/>
                <a:cs typeface="Verdana" panose="020B0604030504040204" pitchFamily="34" charset="0"/>
              </a:rPr>
              <a:t>- present at birth due to genetics</a:t>
            </a:r>
          </a:p>
          <a:p>
            <a:pPr>
              <a:lnSpc>
                <a:spcPct val="90000"/>
              </a:lnSpc>
              <a:buFont typeface="Wingdings" panose="05000000000000000000" pitchFamily="2" charset="2"/>
              <a:buChar char="v"/>
            </a:pPr>
            <a:r>
              <a:rPr lang="en-US" sz="2000" b="1" dirty="0">
                <a:latin typeface="Calibri" panose="020F0502020204030204" pitchFamily="34" charset="0"/>
                <a:ea typeface="Verdana" panose="020B0604030504040204" pitchFamily="34" charset="0"/>
                <a:cs typeface="Verdana" panose="020B0604030504040204" pitchFamily="34" charset="0"/>
              </a:rPr>
              <a:t>Ototoxic hearing loss </a:t>
            </a:r>
            <a:r>
              <a:rPr lang="en-US" sz="2000" dirty="0">
                <a:latin typeface="Calibri" panose="020F0502020204030204" pitchFamily="34" charset="0"/>
                <a:ea typeface="Verdana" panose="020B0604030504040204" pitchFamily="34" charset="0"/>
                <a:cs typeface="Verdana" panose="020B0604030504040204" pitchFamily="34" charset="0"/>
              </a:rPr>
              <a:t>– caused by exposure to certain drugs &amp; toxic agents</a:t>
            </a:r>
          </a:p>
          <a:p>
            <a:pPr>
              <a:lnSpc>
                <a:spcPct val="90000"/>
              </a:lnSpc>
              <a:buFont typeface="Wingdings" panose="05000000000000000000" pitchFamily="2" charset="2"/>
              <a:buChar char="v"/>
            </a:pPr>
            <a:r>
              <a:rPr lang="en-US" sz="2000" b="1" dirty="0">
                <a:latin typeface="Calibri" panose="020F0502020204030204" pitchFamily="34" charset="0"/>
                <a:ea typeface="Verdana" panose="020B0604030504040204" pitchFamily="34" charset="0"/>
                <a:cs typeface="Verdana" panose="020B0604030504040204" pitchFamily="34" charset="0"/>
              </a:rPr>
              <a:t>Temporary Threshold Shift (TTS) </a:t>
            </a:r>
            <a:r>
              <a:rPr lang="en-US" sz="2000" dirty="0">
                <a:latin typeface="Calibri" panose="020F0502020204030204" pitchFamily="34" charset="0"/>
                <a:ea typeface="Verdana" panose="020B0604030504040204" pitchFamily="34" charset="0"/>
                <a:cs typeface="Verdana" panose="020B0604030504040204" pitchFamily="34" charset="0"/>
              </a:rPr>
              <a:t>– a temporary reduction in hearing due to fatigue of the ear caused by noise exposure</a:t>
            </a:r>
          </a:p>
          <a:p>
            <a:pPr>
              <a:lnSpc>
                <a:spcPct val="90000"/>
              </a:lnSpc>
              <a:buFont typeface="Wingdings" panose="05000000000000000000" pitchFamily="2" charset="2"/>
              <a:buChar char="v"/>
            </a:pPr>
            <a:r>
              <a:rPr lang="en-US" sz="2000" b="1" dirty="0">
                <a:latin typeface="Calibri" panose="020F0502020204030204" pitchFamily="34" charset="0"/>
                <a:ea typeface="Verdana" panose="020B0604030504040204" pitchFamily="34" charset="0"/>
                <a:cs typeface="Verdana" panose="020B0604030504040204" pitchFamily="34" charset="0"/>
              </a:rPr>
              <a:t>Standard Threshold Shift (STS) </a:t>
            </a:r>
            <a:r>
              <a:rPr lang="en-US" sz="2000" dirty="0">
                <a:latin typeface="Calibri" panose="020F0502020204030204" pitchFamily="34" charset="0"/>
                <a:ea typeface="Verdana" panose="020B0604030504040204" pitchFamily="34" charset="0"/>
                <a:cs typeface="Verdana" panose="020B0604030504040204" pitchFamily="34" charset="0"/>
              </a:rPr>
              <a:t>– a change in hearing sensitivity for the worse</a:t>
            </a:r>
          </a:p>
          <a:p>
            <a:pPr lvl="1">
              <a:lnSpc>
                <a:spcPct val="90000"/>
              </a:lnSpc>
              <a:buFont typeface="Wingdings" panose="05000000000000000000" pitchFamily="2" charset="2"/>
              <a:buChar char="v"/>
            </a:pPr>
            <a:r>
              <a:rPr lang="en-US" sz="1800" dirty="0">
                <a:latin typeface="Calibri" panose="020F0502020204030204" pitchFamily="34" charset="0"/>
                <a:ea typeface="Verdana" panose="020B0604030504040204" pitchFamily="34" charset="0"/>
                <a:cs typeface="Verdana" panose="020B0604030504040204" pitchFamily="34" charset="0"/>
              </a:rPr>
              <a:t>Acoustic trauma – immediate hearing loss from exposure to an extremely loud event</a:t>
            </a:r>
          </a:p>
          <a:p>
            <a:pPr marL="0" lvl="4" indent="284163">
              <a:lnSpc>
                <a:spcPct val="90000"/>
              </a:lnSpc>
              <a:buFont typeface="Wingdings" panose="05000000000000000000" pitchFamily="2" charset="2"/>
              <a:buChar char="v"/>
            </a:pPr>
            <a:r>
              <a:rPr lang="en-US" sz="2000" dirty="0">
                <a:latin typeface="Calibri" panose="020F0502020204030204" pitchFamily="34" charset="0"/>
                <a:ea typeface="Verdana" panose="020B0604030504040204" pitchFamily="34" charset="0"/>
                <a:cs typeface="Verdana" panose="020B0604030504040204" pitchFamily="34" charset="0"/>
              </a:rPr>
              <a:t>All types can collectively contribute towards the severity of hearing loss</a:t>
            </a:r>
          </a:p>
          <a:p>
            <a:pPr lvl="4">
              <a:lnSpc>
                <a:spcPct val="90000"/>
              </a:lnSpc>
              <a:buClr>
                <a:schemeClr val="tx1"/>
              </a:buClr>
              <a:buFont typeface="Wingdings" panose="05000000000000000000" pitchFamily="2" charset="2"/>
              <a:buChar char="v"/>
            </a:pPr>
            <a:endParaRPr lang="en-US" sz="1400" dirty="0">
              <a:latin typeface="Calibri" panose="020F0502020204030204" pitchFamily="34" charset="0"/>
              <a:ea typeface="Verdana" panose="020B0604030504040204" pitchFamily="34" charset="0"/>
              <a:cs typeface="Verdana" panose="020B0604030504040204" pitchFamily="34" charset="0"/>
            </a:endParaRPr>
          </a:p>
          <a:p>
            <a:pPr>
              <a:buFont typeface="Wingdings" panose="05000000000000000000" pitchFamily="2" charset="2"/>
              <a:buChar char="v"/>
            </a:pPr>
            <a:endParaRPr lang="en-US" dirty="0">
              <a:latin typeface="Calibri" panose="020F0502020204030204" pitchFamily="34" charset="0"/>
            </a:endParaRPr>
          </a:p>
        </p:txBody>
      </p:sp>
      <p:pic>
        <p:nvPicPr>
          <p:cNvPr id="9222" name="Picture 6" descr="Image result for hearing 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4341" y="1915704"/>
            <a:ext cx="297180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6E57C34-CFE4-4CE9-B50D-4D3682E29310}"/>
              </a:ext>
            </a:extLst>
          </p:cNvPr>
          <p:cNvPicPr>
            <a:picLocks noChangeAspect="1"/>
          </p:cNvPicPr>
          <p:nvPr/>
        </p:nvPicPr>
        <p:blipFill>
          <a:blip r:embed="rId3"/>
          <a:stretch>
            <a:fillRect/>
          </a:stretch>
        </p:blipFill>
        <p:spPr>
          <a:xfrm>
            <a:off x="10641733" y="5581547"/>
            <a:ext cx="1408239" cy="1086672"/>
          </a:xfrm>
          <a:prstGeom prst="rect">
            <a:avLst/>
          </a:prstGeom>
        </p:spPr>
      </p:pic>
    </p:spTree>
    <p:extLst>
      <p:ext uri="{BB962C8B-B14F-4D97-AF65-F5344CB8AC3E}">
        <p14:creationId xmlns:p14="http://schemas.microsoft.com/office/powerpoint/2010/main" val="884895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832" y="476431"/>
            <a:ext cx="4762500" cy="874143"/>
          </a:xfrm>
        </p:spPr>
        <p:txBody>
          <a:bodyPr>
            <a:normAutofit fontScale="90000"/>
          </a:bodyPr>
          <a:lstStyle/>
          <a:p>
            <a:r>
              <a:rPr lang="en-US" b="1" u="sng" dirty="0">
                <a:effectLst>
                  <a:outerShdw blurRad="38100" dist="38100" dir="2700000" algn="tl">
                    <a:srgbClr val="000000">
                      <a:alpha val="43137"/>
                    </a:srgbClr>
                  </a:outerShdw>
                </a:effectLst>
              </a:rPr>
              <a:t>Personal Protective Equipment</a:t>
            </a:r>
          </a:p>
        </p:txBody>
      </p:sp>
      <p:sp>
        <p:nvSpPr>
          <p:cNvPr id="4" name="Content Placeholder 3"/>
          <p:cNvSpPr>
            <a:spLocks noGrp="1"/>
          </p:cNvSpPr>
          <p:nvPr>
            <p:ph sz="half" idx="1"/>
          </p:nvPr>
        </p:nvSpPr>
        <p:spPr>
          <a:xfrm>
            <a:off x="5072332" y="622050"/>
            <a:ext cx="6763110" cy="5285455"/>
          </a:xfrm>
        </p:spPr>
        <p:txBody>
          <a:bodyPr>
            <a:normAutofit lnSpcReduction="10000"/>
          </a:bodyPr>
          <a:lstStyle/>
          <a:p>
            <a:pPr>
              <a:buFont typeface="Wingdings" panose="05000000000000000000" pitchFamily="2" charset="2"/>
              <a:buChar char="v"/>
            </a:pPr>
            <a:r>
              <a:rPr lang="en-US" dirty="0">
                <a:latin typeface="Verdana" panose="020B0604030504040204" pitchFamily="34" charset="0"/>
                <a:ea typeface="Verdana" panose="020B0604030504040204" pitchFamily="34" charset="0"/>
                <a:cs typeface="Verdana" panose="020B0604030504040204" pitchFamily="34" charset="0"/>
              </a:rPr>
              <a:t>Many types of PPE available for hearing protection</a:t>
            </a:r>
          </a:p>
          <a:p>
            <a:pPr lvl="1">
              <a:buFont typeface="Wingdings" panose="05000000000000000000" pitchFamily="2" charset="2"/>
              <a:buChar char="v"/>
            </a:pPr>
            <a:r>
              <a:rPr lang="en-US" dirty="0">
                <a:latin typeface="Verdana" panose="020B0604030504040204" pitchFamily="34" charset="0"/>
                <a:ea typeface="Verdana" panose="020B0604030504040204" pitchFamily="34" charset="0"/>
                <a:cs typeface="Verdana" panose="020B0604030504040204" pitchFamily="34" charset="0"/>
              </a:rPr>
              <a:t>Ear plugs</a:t>
            </a:r>
          </a:p>
          <a:p>
            <a:pPr lvl="1">
              <a:buFont typeface="Wingdings" panose="05000000000000000000" pitchFamily="2" charset="2"/>
              <a:buChar char="v"/>
            </a:pPr>
            <a:r>
              <a:rPr lang="en-US" dirty="0">
                <a:latin typeface="Verdana" panose="020B0604030504040204" pitchFamily="34" charset="0"/>
                <a:ea typeface="Verdana" panose="020B0604030504040204" pitchFamily="34" charset="0"/>
                <a:cs typeface="Verdana" panose="020B0604030504040204" pitchFamily="34" charset="0"/>
              </a:rPr>
              <a:t>Semi-insert ear plugs</a:t>
            </a:r>
          </a:p>
          <a:p>
            <a:pPr lvl="1">
              <a:buFont typeface="Wingdings" panose="05000000000000000000" pitchFamily="2" charset="2"/>
              <a:buChar char="v"/>
            </a:pPr>
            <a:r>
              <a:rPr lang="en-US" dirty="0">
                <a:latin typeface="Verdana" panose="020B0604030504040204" pitchFamily="34" charset="0"/>
                <a:ea typeface="Verdana" panose="020B0604030504040204" pitchFamily="34" charset="0"/>
                <a:cs typeface="Verdana" panose="020B0604030504040204" pitchFamily="34" charset="0"/>
              </a:rPr>
              <a:t>Ear muffs</a:t>
            </a:r>
          </a:p>
          <a:p>
            <a:pPr lvl="1">
              <a:buFont typeface="Wingdings" panose="05000000000000000000" pitchFamily="2" charset="2"/>
              <a:buChar char="v"/>
            </a:pPr>
            <a:r>
              <a:rPr lang="en-US" dirty="0">
                <a:latin typeface="Verdana" panose="020B0604030504040204" pitchFamily="34" charset="0"/>
                <a:ea typeface="Verdana" panose="020B0604030504040204" pitchFamily="34" charset="0"/>
                <a:cs typeface="Verdana" panose="020B0604030504040204" pitchFamily="34" charset="0"/>
              </a:rPr>
              <a:t>“Dual protection”</a:t>
            </a:r>
          </a:p>
          <a:p>
            <a:pPr>
              <a:buFont typeface="Wingdings" panose="05000000000000000000" pitchFamily="2" charset="2"/>
              <a:buChar char="v"/>
            </a:pPr>
            <a:r>
              <a:rPr lang="en-US" dirty="0">
                <a:latin typeface="Verdana" panose="020B0604030504040204" pitchFamily="34" charset="0"/>
                <a:ea typeface="Verdana" panose="020B0604030504040204" pitchFamily="34" charset="0"/>
                <a:cs typeface="Verdana" panose="020B0604030504040204" pitchFamily="34" charset="0"/>
              </a:rPr>
              <a:t>Employees should wear a hearing protector if the noise or sound level at the workplace exceeds 85 decibels. Hearing protectors reduce the noise exposure level and the risk of hearing loss. </a:t>
            </a:r>
          </a:p>
          <a:p>
            <a:pPr>
              <a:buFont typeface="Wingdings" panose="05000000000000000000" pitchFamily="2" charset="2"/>
              <a:buChar char="v"/>
            </a:pPr>
            <a:r>
              <a:rPr lang="en-US" dirty="0">
                <a:latin typeface="Verdana" panose="020B0604030504040204" pitchFamily="34" charset="0"/>
                <a:ea typeface="Verdana" panose="020B0604030504040204" pitchFamily="34" charset="0"/>
                <a:cs typeface="Verdana" panose="020B0604030504040204" pitchFamily="34" charset="0"/>
              </a:rPr>
              <a:t>The effectiveness of hearing protection is reduced greatly if the hearing protectors do not fit properly or if they are worn only part time during periods of noise exposure. To maintain their effectiveness, they should not be modified.</a:t>
            </a:r>
          </a:p>
          <a:p>
            <a:pPr>
              <a:buFont typeface="Wingdings" panose="05000000000000000000" pitchFamily="2" charset="2"/>
              <a:buChar char="v"/>
            </a:pPr>
            <a:endParaRPr lang="en-US" dirty="0"/>
          </a:p>
        </p:txBody>
      </p:sp>
      <p:pic>
        <p:nvPicPr>
          <p:cNvPr id="12292" name="Picture 4" descr="Image result for hearing protection de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32" y="3503274"/>
            <a:ext cx="4762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Image result for ear p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832" y="1915774"/>
            <a:ext cx="4762500" cy="1587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F564A2E-B936-4339-88D3-3452B6FCC0DD}"/>
              </a:ext>
            </a:extLst>
          </p:cNvPr>
          <p:cNvPicPr>
            <a:picLocks noChangeAspect="1"/>
          </p:cNvPicPr>
          <p:nvPr/>
        </p:nvPicPr>
        <p:blipFill>
          <a:blip r:embed="rId4"/>
          <a:stretch>
            <a:fillRect/>
          </a:stretch>
        </p:blipFill>
        <p:spPr>
          <a:xfrm>
            <a:off x="10625917" y="5606716"/>
            <a:ext cx="1396881" cy="1077908"/>
          </a:xfrm>
          <a:prstGeom prst="rect">
            <a:avLst/>
          </a:prstGeom>
        </p:spPr>
      </p:pic>
    </p:spTree>
    <p:extLst>
      <p:ext uri="{BB962C8B-B14F-4D97-AF65-F5344CB8AC3E}">
        <p14:creationId xmlns:p14="http://schemas.microsoft.com/office/powerpoint/2010/main" val="2155513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Image result for how to insert ear prot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571" y="1155940"/>
            <a:ext cx="8484137" cy="44426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24B61DC-90C9-4A0E-824F-D2B6FB1EBC5F}"/>
              </a:ext>
            </a:extLst>
          </p:cNvPr>
          <p:cNvPicPr>
            <a:picLocks noChangeAspect="1"/>
          </p:cNvPicPr>
          <p:nvPr/>
        </p:nvPicPr>
        <p:blipFill>
          <a:blip r:embed="rId3"/>
          <a:stretch>
            <a:fillRect/>
          </a:stretch>
        </p:blipFill>
        <p:spPr>
          <a:xfrm>
            <a:off x="10688879" y="5598543"/>
            <a:ext cx="1354731" cy="1045382"/>
          </a:xfrm>
          <a:prstGeom prst="rect">
            <a:avLst/>
          </a:prstGeom>
        </p:spPr>
      </p:pic>
    </p:spTree>
    <p:extLst>
      <p:ext uri="{BB962C8B-B14F-4D97-AF65-F5344CB8AC3E}">
        <p14:creationId xmlns:p14="http://schemas.microsoft.com/office/powerpoint/2010/main" val="2147134384"/>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TotalTime>
  <Words>225</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Batang</vt:lpstr>
      <vt:lpstr>Calibri</vt:lpstr>
      <vt:lpstr>Century Gothic</vt:lpstr>
      <vt:lpstr>Verdana</vt:lpstr>
      <vt:lpstr>Wingdings</vt:lpstr>
      <vt:lpstr>Wingdings 2</vt:lpstr>
      <vt:lpstr>Wingdings 3</vt:lpstr>
      <vt:lpstr>Slice</vt:lpstr>
      <vt:lpstr>Hearing Loss Prevention</vt:lpstr>
      <vt:lpstr>Hearing Loss Statistics</vt:lpstr>
      <vt:lpstr>Sound</vt:lpstr>
      <vt:lpstr>PowerPoint Presentation</vt:lpstr>
      <vt:lpstr>TYPES OF HEARING LOSS</vt:lpstr>
      <vt:lpstr>Personal Protective Equipment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Loss Prevention</dc:title>
  <dc:creator>Mills, Ronald</dc:creator>
  <cp:lastModifiedBy>Abila, Dane</cp:lastModifiedBy>
  <cp:revision>4</cp:revision>
  <dcterms:created xsi:type="dcterms:W3CDTF">2019-06-27T16:04:23Z</dcterms:created>
  <dcterms:modified xsi:type="dcterms:W3CDTF">2019-07-18T19:12:08Z</dcterms:modified>
</cp:coreProperties>
</file>