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9" r:id="rId7"/>
    <p:sldId id="273" r:id="rId8"/>
    <p:sldId id="274" r:id="rId9"/>
    <p:sldId id="275" r:id="rId10"/>
    <p:sldId id="276" r:id="rId11"/>
    <p:sldId id="260" r:id="rId12"/>
    <p:sldId id="278" r:id="rId13"/>
    <p:sldId id="279" r:id="rId14"/>
    <p:sldId id="280" r:id="rId15"/>
    <p:sldId id="263" r:id="rId16"/>
    <p:sldId id="281" r:id="rId17"/>
    <p:sldId id="282" r:id="rId18"/>
    <p:sldId id="283" r:id="rId19"/>
    <p:sldId id="284" r:id="rId20"/>
    <p:sldId id="285" r:id="rId21"/>
    <p:sldId id="277" r:id="rId22"/>
    <p:sldId id="286" r:id="rId23"/>
    <p:sldId id="266" r:id="rId24"/>
    <p:sldId id="272" r:id="rId25"/>
    <p:sldId id="269" r:id="rId26"/>
    <p:sldId id="271" r:id="rId27"/>
    <p:sldId id="26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o.edu/education-behavioral-sciences/office-professional-licensure/" TargetMode="External"/><Relationship Id="rId2" Type="http://schemas.openxmlformats.org/officeDocument/2006/relationships/hyperlink" Target="mailto:charles.warren@unco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unco.edu/education-behavioral-sciences/office-professional-licensure/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o.edu/education-behavioral-sciences/office-professional-licensure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na01.safelinks.protection.outlook.com/?url=https://youtu.be/jrCwKSRfIek&amp;data=02|01|Charles.Warren@unco.edu|79d640fc126b42cdb6a608d6386a4510|b4dce27cd088445499652b59a23ea171|0|0|636758427014943244&amp;sdata=PLpWAEXfPCGuvgZyZ5vYtnY5CfIuO7B6T99XphLUdBU=&amp;reserved=0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de.state.co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de.state.co.us/cdeprof/checklist-initialteacher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88" y="3574300"/>
            <a:ext cx="7078748" cy="8151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Completing Your Licensure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935" y="4871542"/>
            <a:ext cx="4626519" cy="16445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Charles R Warren, PhD </a:t>
            </a:r>
          </a:p>
          <a:p>
            <a:r>
              <a:rPr lang="en-US" dirty="0" smtClean="0"/>
              <a:t>Office of Professional Licensure</a:t>
            </a:r>
          </a:p>
          <a:p>
            <a:r>
              <a:rPr lang="en-US" dirty="0" smtClean="0"/>
              <a:t>University of Northern Colorado</a:t>
            </a:r>
          </a:p>
          <a:p>
            <a:r>
              <a:rPr lang="en-US" dirty="0" smtClean="0">
                <a:hlinkClick r:id="rId2"/>
              </a:rPr>
              <a:t>charles.warren@unco.edu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https://www.unco.edu/education-behavioral-sciences/office-professional-licensure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Finish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09" y="184961"/>
            <a:ext cx="4145367" cy="290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08" y="4995488"/>
            <a:ext cx="3002105" cy="1681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8432" y="428625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10589"/>
            <a:ext cx="6873240" cy="1600200"/>
          </a:xfrm>
        </p:spPr>
        <p:txBody>
          <a:bodyPr/>
          <a:lstStyle/>
          <a:p>
            <a:r>
              <a:rPr lang="en-US" dirty="0" smtClean="0"/>
              <a:t>You’ll need a pdf of your Colorado Driver’s License – make one!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929476"/>
            <a:ext cx="8591203" cy="4819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7127" y="2419004"/>
            <a:ext cx="2448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other forms of ID in the List of Valid ID’s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66" y="3585633"/>
            <a:ext cx="444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62466"/>
            <a:ext cx="6873240" cy="160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You’ll need to know the names and addresses of all colleges you’ve attended – with Transcripts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038350"/>
            <a:ext cx="8627533" cy="481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80" y="4012670"/>
            <a:ext cx="909922" cy="728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6509" y="607189"/>
            <a:ext cx="1730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transcripts from other colleges as </a:t>
            </a:r>
            <a:r>
              <a:rPr lang="en-US" dirty="0" err="1" smtClean="0"/>
              <a:t>eTranscripts</a:t>
            </a:r>
            <a:r>
              <a:rPr lang="en-US" dirty="0" smtClean="0"/>
              <a:t> now!</a:t>
            </a:r>
          </a:p>
          <a:p>
            <a:endParaRPr lang="en-US" dirty="0"/>
          </a:p>
          <a:p>
            <a:r>
              <a:rPr lang="en-US" dirty="0" smtClean="0"/>
              <a:t>You’ll need to upload them as pdf files.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76509" y="4206240"/>
            <a:ext cx="2477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order the UNC one yet!</a:t>
            </a:r>
          </a:p>
          <a:p>
            <a:endParaRPr lang="en-US" dirty="0"/>
          </a:p>
          <a:p>
            <a:r>
              <a:rPr lang="en-US" dirty="0" smtClean="0"/>
              <a:t>You have to wait until your degree has been awarded about 6 weeks after graduation.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7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510076"/>
            <a:ext cx="6873240" cy="956733"/>
          </a:xfrm>
        </p:spPr>
        <p:txBody>
          <a:bodyPr>
            <a:normAutofit fontScale="90000"/>
          </a:bodyPr>
          <a:lstStyle/>
          <a:p>
            <a:r>
              <a:rPr lang="en-US" dirty="0"/>
              <a:t>Order your </a:t>
            </a:r>
            <a:r>
              <a:rPr lang="en-US" dirty="0" err="1"/>
              <a:t>eTranscript</a:t>
            </a:r>
            <a:r>
              <a:rPr lang="en-US" dirty="0"/>
              <a:t> @ registrar… </a:t>
            </a:r>
            <a:r>
              <a:rPr lang="en-US" dirty="0" smtClean="0"/>
              <a:t>maybe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000" y="1840418"/>
            <a:ext cx="2527413" cy="387042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Are you graduating this semester?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You can do this now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MAT student?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Wait until you have a grade for student teaching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85" y="1840418"/>
            <a:ext cx="8929339" cy="4836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91155" y="1097477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URSA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08" y="4947371"/>
            <a:ext cx="817316" cy="612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4410" y="3775631"/>
            <a:ext cx="231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“Hold for Degree” gets you the eTranscript the quickest.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29" y="218902"/>
            <a:ext cx="6873240" cy="1600200"/>
          </a:xfrm>
        </p:spPr>
        <p:txBody>
          <a:bodyPr/>
          <a:lstStyle/>
          <a:p>
            <a:r>
              <a:rPr lang="en-US" dirty="0" smtClean="0"/>
              <a:t>Degree from a Foreign country?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2038350"/>
            <a:ext cx="8470669" cy="481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2436" y="3300153"/>
            <a:ext cx="288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This soon – it takes a while.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49" y="4527146"/>
            <a:ext cx="664120" cy="6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33" y="260466"/>
            <a:ext cx="6873240" cy="1600200"/>
          </a:xfrm>
        </p:spPr>
        <p:txBody>
          <a:bodyPr/>
          <a:lstStyle/>
          <a:p>
            <a:r>
              <a:rPr lang="en-US" dirty="0" smtClean="0"/>
              <a:t>The Approved Program Verification comes from my Office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49" y="1788159"/>
            <a:ext cx="8728363" cy="4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234" y="2934393"/>
            <a:ext cx="2157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send it to me at the end of this course – it is an assignment in the Canvas Shell course.</a:t>
            </a:r>
          </a:p>
          <a:p>
            <a:endParaRPr lang="en-US" dirty="0"/>
          </a:p>
          <a:p>
            <a:r>
              <a:rPr lang="en-US" dirty="0" smtClean="0"/>
              <a:t>We will send it back to you as a pdf.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10" y="4513118"/>
            <a:ext cx="565958" cy="5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102" y="227215"/>
            <a:ext cx="6873240" cy="1600200"/>
          </a:xfrm>
        </p:spPr>
        <p:txBody>
          <a:bodyPr/>
          <a:lstStyle/>
          <a:p>
            <a:r>
              <a:rPr lang="en-US" dirty="0" smtClean="0"/>
              <a:t>A copy of your PRAXIS Score Sheet also has to be uploaded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2038350"/>
            <a:ext cx="7789025" cy="4028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9" y="4380634"/>
            <a:ext cx="1141614" cy="565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8160" y="2809702"/>
            <a:ext cx="3602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you have had the scores reported to UNC.</a:t>
            </a:r>
          </a:p>
          <a:p>
            <a:endParaRPr lang="en-US" dirty="0"/>
          </a:p>
          <a:p>
            <a:r>
              <a:rPr lang="en-US" dirty="0" smtClean="0"/>
              <a:t>Save the pdf of your score sheet from </a:t>
            </a:r>
            <a:r>
              <a:rPr lang="en-US" dirty="0" err="1" smtClean="0"/>
              <a:t>ets</a:t>
            </a:r>
            <a:r>
              <a:rPr lang="en-US" dirty="0" smtClean="0"/>
              <a:t> in a safe place!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2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142" y="742604"/>
            <a:ext cx="687324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You’ll need to type in the Names, Addresses, and Phone numbers of your employment from the past five years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53" y="2525684"/>
            <a:ext cx="7813963" cy="3744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02" y="3551266"/>
            <a:ext cx="967816" cy="738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2676699"/>
            <a:ext cx="354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if your old supervisor has left.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945" y="464681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reason for leaving…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3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5" y="1008610"/>
            <a:ext cx="6873240" cy="6289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Never fib on a Self Disclosure</a:t>
            </a:r>
            <a:br>
              <a:rPr lang="en-US" dirty="0" smtClean="0"/>
            </a:br>
            <a:r>
              <a:rPr lang="en-US" sz="2000" dirty="0" smtClean="0"/>
              <a:t>It is checked against your background check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0" y="2112356"/>
            <a:ext cx="8121535" cy="3891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1491" y="4172989"/>
            <a:ext cx="277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questions or concerns, give me a call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87" y="3639213"/>
            <a:ext cx="1098615" cy="8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When it is time to Apply – You check here to start: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61" y="2057401"/>
            <a:ext cx="8329353" cy="3991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24" y="4019984"/>
            <a:ext cx="660082" cy="6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Choose the correct application from this list: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1862975"/>
            <a:ext cx="10058400" cy="481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22" y="5779943"/>
            <a:ext cx="956743" cy="473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15" y="4749165"/>
            <a:ext cx="555350" cy="275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51" y="5504879"/>
            <a:ext cx="555350" cy="275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15" y="2790136"/>
            <a:ext cx="555350" cy="2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9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364" y="900545"/>
            <a:ext cx="2098964" cy="562495"/>
          </a:xfrm>
        </p:spPr>
        <p:txBody>
          <a:bodyPr/>
          <a:lstStyle/>
          <a:p>
            <a:r>
              <a:rPr lang="en-US" dirty="0" smtClean="0"/>
              <a:t>Task 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513" y="1463040"/>
            <a:ext cx="6687816" cy="455320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Get organized on the Cloud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Review the CDE checklist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Collect all of the needed files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Order your eTranscript @ registrar… maybe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Send the forms to the Office of Professional Licensure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400" dirty="0" smtClean="0"/>
              <a:t>Student Information Form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400" dirty="0" smtClean="0"/>
              <a:t>Approved Program Verification Form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400" dirty="0" smtClean="0"/>
              <a:t>Test Scores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://www.unco.edu/education-behavioral-sciences/office-professional-licensure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Wait to apply until you have everything</a:t>
            </a:r>
            <a:endParaRPr lang="en-US" dirty="0"/>
          </a:p>
        </p:txBody>
      </p:sp>
      <p:sp>
        <p:nvSpPr>
          <p:cNvPr id="5" name="AutoShape 2" descr="Image result for task l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 b="7910"/>
          <a:stretch>
            <a:fillRect/>
          </a:stretch>
        </p:blipFill>
        <p:spPr>
          <a:xfrm>
            <a:off x="7398328" y="1673081"/>
            <a:ext cx="4523509" cy="2852246"/>
          </a:xfrm>
        </p:spPr>
      </p:pic>
    </p:spTree>
    <p:extLst>
      <p:ext uri="{BB962C8B-B14F-4D97-AF65-F5344CB8AC3E}">
        <p14:creationId xmlns:p14="http://schemas.microsoft.com/office/powerpoint/2010/main" val="28083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66" y="435357"/>
            <a:ext cx="6873240" cy="1185949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en-US" sz="4000" dirty="0" smtClean="0"/>
              <a:t>In the next Module, You’ll have three assignments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393" y="2035230"/>
            <a:ext cx="7679125" cy="309448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Student Information </a:t>
            </a:r>
            <a:r>
              <a:rPr lang="en-US" dirty="0" smtClean="0"/>
              <a:t>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Approved </a:t>
            </a:r>
            <a:r>
              <a:rPr lang="en-US" dirty="0"/>
              <a:t>Program Verification </a:t>
            </a:r>
            <a:r>
              <a:rPr lang="en-US" dirty="0" smtClean="0"/>
              <a:t>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Praxis Scores</a:t>
            </a:r>
          </a:p>
          <a:p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076396" y="4289054"/>
            <a:ext cx="6372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Submit these as  PDFs to Office of Professional Licensure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1412" y="5697796"/>
            <a:ext cx="870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eTranscripts</a:t>
            </a:r>
            <a:r>
              <a:rPr lang="en-US" dirty="0" smtClean="0"/>
              <a:t> should arrive right after degrees are conferred </a:t>
            </a:r>
          </a:p>
          <a:p>
            <a:r>
              <a:rPr lang="en-US" dirty="0" smtClean="0"/>
              <a:t>– watch your unofficial transcript in URSA for the graduation date to appear!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9296" y="3397806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only complete the top portion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have a job starting </a:t>
            </a:r>
            <a:r>
              <a:rPr lang="en-US" dirty="0" smtClean="0"/>
              <a:t>before the </a:t>
            </a:r>
            <a:r>
              <a:rPr lang="en-US" smtClean="0"/>
              <a:t>Transcript is ready?!?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r="25032"/>
          <a:stretch>
            <a:fillRect/>
          </a:stretch>
        </p:blipFill>
        <p:spPr>
          <a:xfrm>
            <a:off x="8551194" y="934121"/>
            <a:ext cx="2388355" cy="35825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Contact Dr. Warren as soon as you know!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 will work with the registrar and CDE to get your teaching endorsement as soon as possible.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Your initial teaching endorsement works for subbing.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6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604838"/>
          </a:xfrm>
        </p:spPr>
        <p:txBody>
          <a:bodyPr/>
          <a:lstStyle/>
          <a:p>
            <a:r>
              <a:rPr lang="en-US" dirty="0" smtClean="0"/>
              <a:t>In Summary – Do this NOW!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r="6716"/>
          <a:stretch>
            <a:fillRect/>
          </a:stretch>
        </p:blipFill>
        <p:spPr>
          <a:xfrm>
            <a:off x="7929153" y="288608"/>
            <a:ext cx="4040233" cy="34552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066" y="2575739"/>
            <a:ext cx="11551895" cy="370522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Get Organized in the Cloud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Review your Checklist and Start Collecting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If you haven't done it, Complete your fingerprint requirement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If you’re graduating in December, order your </a:t>
            </a:r>
            <a:r>
              <a:rPr lang="en-US" sz="1800" dirty="0" err="1" smtClean="0"/>
              <a:t>eTranscripts</a:t>
            </a:r>
            <a:r>
              <a:rPr lang="en-US" sz="1800" dirty="0" smtClean="0"/>
              <a:t> </a:t>
            </a:r>
            <a:endParaRPr lang="en-US" sz="1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“Hold for Degree”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Review your Social Media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hlinkClick r:id="rId3"/>
              </a:rPr>
              <a:t>https://www.unco.edu/education-behavioral-sciences/office-professional-licensure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9188" y="928688"/>
            <a:ext cx="3869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Next Steps: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300162" y="1985963"/>
            <a:ext cx="106971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You will get your Initial Endorsement within days of applying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Good for Three years: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Your school will have an Induction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Additional Coursework – CLD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Additional Degrees mean additional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After three years – Professional License (5yr)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48134" y="5429250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tooltip="Original URL: https://youtu.be/jrCwKSRfIek&#10;Click or tap if you trust this link."/>
              </a:rPr>
              <a:t>https://youtu.be/jrCwKSRfIek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86638" y="545568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Jon.shaw@unco.edu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375" y="751241"/>
            <a:ext cx="2622665" cy="60405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7" b="15677"/>
          <a:stretch>
            <a:fillRect/>
          </a:stretch>
        </p:blipFill>
        <p:spPr>
          <a:xfrm>
            <a:off x="3466899" y="1457469"/>
            <a:ext cx="5287835" cy="3629919"/>
          </a:xfrm>
        </p:spPr>
      </p:pic>
      <p:sp>
        <p:nvSpPr>
          <p:cNvPr id="3" name="TextBox 2"/>
          <p:cNvSpPr txBox="1"/>
          <p:nvPr/>
        </p:nvSpPr>
        <p:spPr>
          <a:xfrm>
            <a:off x="3848793" y="5536277"/>
            <a:ext cx="427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 me: charles.warren@unco.edu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90660"/>
            <a:ext cx="5972695" cy="504305"/>
          </a:xfrm>
        </p:spPr>
        <p:txBody>
          <a:bodyPr>
            <a:normAutofit fontScale="90000"/>
          </a:bodyPr>
          <a:lstStyle/>
          <a:p>
            <a:r>
              <a:rPr lang="en-US" dirty="0"/>
              <a:t>Get organized on the </a:t>
            </a:r>
            <a:r>
              <a:rPr lang="en-US" dirty="0" smtClean="0"/>
              <a:t>Cloud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000" dirty="0" smtClean="0"/>
              <a:t>Everything will need to be uploaded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into applications – so they need to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be pdf’s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039196" cy="3094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Any Platform will do: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Google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Microsoft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Others</a:t>
            </a:r>
            <a:endParaRPr lang="en-US" sz="3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" b="3328"/>
          <a:stretch>
            <a:fillRect/>
          </a:stretch>
        </p:blipFill>
        <p:spPr>
          <a:xfrm>
            <a:off x="6672604" y="351904"/>
            <a:ext cx="4166592" cy="247751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00" y="3483206"/>
            <a:ext cx="3061779" cy="174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73" y="4650696"/>
            <a:ext cx="2847975" cy="1609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05156" y="5769033"/>
            <a:ext cx="356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graduate, your </a:t>
            </a:r>
            <a:r>
              <a:rPr lang="en-US" dirty="0" err="1" smtClean="0">
                <a:solidFill>
                  <a:srgbClr val="FFFF00"/>
                </a:solidFill>
              </a:rPr>
              <a:t>Bearmail</a:t>
            </a:r>
            <a:r>
              <a:rPr lang="en-US" dirty="0" smtClean="0"/>
              <a:t> will stay alive for a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24" y="465115"/>
            <a:ext cx="1167661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Use the CDE webpage to get organized</a:t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www.cde.state.co.us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17" y="2193925"/>
            <a:ext cx="8398566" cy="4024313"/>
          </a:xfrm>
        </p:spPr>
      </p:pic>
      <p:sp>
        <p:nvSpPr>
          <p:cNvPr id="5" name="TextBox 4"/>
          <p:cNvSpPr txBox="1"/>
          <p:nvPr/>
        </p:nvSpPr>
        <p:spPr>
          <a:xfrm>
            <a:off x="174568" y="2967644"/>
            <a:ext cx="130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the arrows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39" y="3649288"/>
            <a:ext cx="2198215" cy="1646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1220" y="6260236"/>
            <a:ext cx="980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– go to your </a:t>
            </a:r>
            <a:r>
              <a:rPr lang="en-US" dirty="0" err="1" smtClean="0"/>
              <a:t>eLicensing</a:t>
            </a:r>
            <a:r>
              <a:rPr lang="en-US" dirty="0" smtClean="0"/>
              <a:t> account  (you made this when you did your fingerprinting)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7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9" y="1115149"/>
            <a:ext cx="1801091" cy="129302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Sign in: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61" y="1761663"/>
            <a:ext cx="8398566" cy="4024313"/>
          </a:xfrm>
        </p:spPr>
      </p:pic>
      <p:sp>
        <p:nvSpPr>
          <p:cNvPr id="5" name="TextBox 4"/>
          <p:cNvSpPr txBox="1"/>
          <p:nvPr/>
        </p:nvSpPr>
        <p:spPr>
          <a:xfrm>
            <a:off x="5744095" y="6134793"/>
            <a:ext cx="427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haven’t an account – Register!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5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514991"/>
            <a:ext cx="8610600" cy="12930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Here’s your account: Go to Checklists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17" y="2193925"/>
            <a:ext cx="8398566" cy="4024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31" y="3965171"/>
            <a:ext cx="774974" cy="6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5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31" y="731122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Choose the appropriate checklist on this page: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17" y="2193925"/>
            <a:ext cx="8398566" cy="4024313"/>
          </a:xfrm>
        </p:spPr>
      </p:pic>
      <p:sp>
        <p:nvSpPr>
          <p:cNvPr id="5" name="TextBox 4"/>
          <p:cNvSpPr txBox="1"/>
          <p:nvPr/>
        </p:nvSpPr>
        <p:spPr>
          <a:xfrm>
            <a:off x="241068" y="4455622"/>
            <a:ext cx="151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Teachers choose this: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65" y="5731134"/>
            <a:ext cx="1326230" cy="6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0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25" y="657785"/>
            <a:ext cx="6873240" cy="563880"/>
          </a:xfrm>
        </p:spPr>
        <p:txBody>
          <a:bodyPr>
            <a:noAutofit/>
          </a:bodyPr>
          <a:lstStyle/>
          <a:p>
            <a:r>
              <a:rPr lang="en-US" sz="2400" dirty="0"/>
              <a:t>Review the CDE </a:t>
            </a:r>
            <a:r>
              <a:rPr lang="en-US" sz="2400" dirty="0" smtClean="0"/>
              <a:t>checklist – you’ll need everything on the list when you apply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7119" y="1330423"/>
            <a:ext cx="718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www.cde.state.co.us/cdeprof/checklist-initialteacher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763221"/>
            <a:ext cx="8520545" cy="4819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9063" y="3682538"/>
            <a:ext cx="2872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You’ll need a credit card</a:t>
            </a:r>
          </a:p>
          <a:p>
            <a:endParaRPr lang="en-US" dirty="0"/>
          </a:p>
          <a:p>
            <a:r>
              <a:rPr lang="en-US" dirty="0" smtClean="0"/>
              <a:t>$90 for the first endorsement</a:t>
            </a:r>
          </a:p>
          <a:p>
            <a:endParaRPr lang="en-US" dirty="0"/>
          </a:p>
          <a:p>
            <a:r>
              <a:rPr lang="en-US" dirty="0" smtClean="0"/>
              <a:t>$20 for each added (like CLD) if needed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29" y="3468290"/>
            <a:ext cx="1167159" cy="11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43410"/>
            <a:ext cx="6873240" cy="1600200"/>
          </a:xfrm>
        </p:spPr>
        <p:txBody>
          <a:bodyPr/>
          <a:lstStyle/>
          <a:p>
            <a:r>
              <a:rPr lang="en-US" dirty="0" smtClean="0"/>
              <a:t>You already submitted fingerprints, right?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763221"/>
            <a:ext cx="8520545" cy="481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3877" y="300089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so, no need to do it again.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80" y="5629448"/>
            <a:ext cx="1087714" cy="8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8022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FAC3B85556742BE4B851B29429451" ma:contentTypeVersion="13" ma:contentTypeDescription="Create a new document." ma:contentTypeScope="" ma:versionID="bff9a3a6a11f4ef72ae43abbaa9da298">
  <xsd:schema xmlns:xsd="http://www.w3.org/2001/XMLSchema" xmlns:xs="http://www.w3.org/2001/XMLSchema" xmlns:p="http://schemas.microsoft.com/office/2006/metadata/properties" xmlns:ns3="3bb74eb9-2a41-4a8c-adf4-1cc4a6448fd1" xmlns:ns4="57a435fc-863d-4558-8eb3-4a6cf5c40cde" targetNamespace="http://schemas.microsoft.com/office/2006/metadata/properties" ma:root="true" ma:fieldsID="3c876eccccd8c0a242a6fe683682f63d" ns3:_="" ns4:_="">
    <xsd:import namespace="3bb74eb9-2a41-4a8c-adf4-1cc4a6448fd1"/>
    <xsd:import namespace="57a435fc-863d-4558-8eb3-4a6cf5c40cd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74eb9-2a41-4a8c-adf4-1cc4a6448f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435fc-863d-4558-8eb3-4a6cf5c40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F9EF1-387E-4D9B-8E25-F35909E5F1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74eb9-2a41-4a8c-adf4-1cc4a6448fd1"/>
    <ds:schemaRef ds:uri="57a435fc-863d-4558-8eb3-4a6cf5c40c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82D3FF-0B3A-446C-8092-2133EE13360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bb74eb9-2a41-4a8c-adf4-1cc4a6448fd1"/>
    <ds:schemaRef ds:uri="57a435fc-863d-4558-8eb3-4a6cf5c40cd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C33725-C785-46B9-A4C4-50A1E4B407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799</TotalTime>
  <Words>715</Words>
  <Application>Microsoft Office PowerPoint</Application>
  <PresentationFormat>Widescreen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</vt:lpstr>
      <vt:lpstr>Vapor Trail</vt:lpstr>
      <vt:lpstr>Completing Your Licensure</vt:lpstr>
      <vt:lpstr>Task List</vt:lpstr>
      <vt:lpstr>Get organized on the Cloud  Everything will need to be uploaded  into applications – so they need to  be pdf’s</vt:lpstr>
      <vt:lpstr>Use the CDE webpage to get organized www.cde.state.co.us </vt:lpstr>
      <vt:lpstr>Sign in:</vt:lpstr>
      <vt:lpstr>Here’s your account: Go to Checklists</vt:lpstr>
      <vt:lpstr>Choose the appropriate checklist on this page:</vt:lpstr>
      <vt:lpstr>Review the CDE checklist – you’ll need everything on the list when you apply</vt:lpstr>
      <vt:lpstr>You already submitted fingerprints, right?  </vt:lpstr>
      <vt:lpstr>You’ll need a pdf of your Colorado Driver’s License – make one!</vt:lpstr>
      <vt:lpstr>You’ll need to know the names and addresses of all colleges you’ve attended – with Transcripts</vt:lpstr>
      <vt:lpstr>Order your eTranscript @ registrar… maybe</vt:lpstr>
      <vt:lpstr>Degree from a Foreign country?</vt:lpstr>
      <vt:lpstr>The Approved Program Verification comes from my Office</vt:lpstr>
      <vt:lpstr>A copy of your PRAXIS Score Sheet also has to be uploaded</vt:lpstr>
      <vt:lpstr>You’ll need to type in the Names, Addresses, and Phone numbers of your employment from the past five years</vt:lpstr>
      <vt:lpstr>Never fib on a Self Disclosure It is checked against your background check</vt:lpstr>
      <vt:lpstr>When it is time to Apply – You check here to start:</vt:lpstr>
      <vt:lpstr>Choose the correct application from this list:</vt:lpstr>
      <vt:lpstr>In the next Module, You’ll have three assignments</vt:lpstr>
      <vt:lpstr>What if I have a job starting before the Transcript is ready?!?</vt:lpstr>
      <vt:lpstr>In Summary – Do this NOW!</vt:lpstr>
      <vt:lpstr>PowerPoint Presentation</vt:lpstr>
      <vt:lpstr>Questions?</vt:lpstr>
    </vt:vector>
  </TitlesOfParts>
  <Company>University of Northern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Your Licensure</dc:title>
  <dc:creator>Warren, Charles</dc:creator>
  <cp:lastModifiedBy>Warren, Charles</cp:lastModifiedBy>
  <cp:revision>65</cp:revision>
  <dcterms:created xsi:type="dcterms:W3CDTF">2017-10-12T19:11:35Z</dcterms:created>
  <dcterms:modified xsi:type="dcterms:W3CDTF">2020-01-07T20:16:13Z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0x0101009C4FAC3B85556742BE4B851B29429451</vt:lpwstr>
  </property>
</Properties>
</file>