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6" r:id="rId9"/>
    <p:sldId id="273" r:id="rId10"/>
    <p:sldId id="267" r:id="rId11"/>
    <p:sldId id="263" r:id="rId12"/>
    <p:sldId id="271" r:id="rId13"/>
    <p:sldId id="264" r:id="rId14"/>
    <p:sldId id="272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209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39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74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3429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283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4484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9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035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2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44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3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463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80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24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05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192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9534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s.org/praxi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s.org/praxis/register" TargetMode="External"/><Relationship Id="rId2" Type="http://schemas.openxmlformats.org/officeDocument/2006/relationships/hyperlink" Target="http://www.unco.edu/cebs/teacher-education/current-students/praxis.asp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co.edu/regrec/Current%20Students/Transfer/Articulation.html" TargetMode="External"/><Relationship Id="rId2" Type="http://schemas.openxmlformats.org/officeDocument/2006/relationships/hyperlink" Target="http://www.unco.edu/cebs/teacher-education/undergraduate-programs/elementary-education/advising/forms-resources.asp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Elizabeth.Osborn@unco.edu" TargetMode="External"/><Relationship Id="rId2" Type="http://schemas.openxmlformats.org/officeDocument/2006/relationships/hyperlink" Target="mailto:Jaime.Donahue@unco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co.edu/registra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Mayer@unco.ed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084256" cy="2971801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/>
              <a:t>GROUP ADVISING Information for Juniors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	</a:t>
            </a:r>
            <a:r>
              <a:rPr lang="en-US" b="1" dirty="0" smtClean="0"/>
              <a:t>			(</a:t>
            </a:r>
            <a:r>
              <a:rPr lang="en-US" sz="4400" b="1" dirty="0" smtClean="0"/>
              <a:t>60-89 credits)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							</a:t>
            </a:r>
            <a:endParaRPr lang="en-US" sz="4800" b="1" dirty="0" smtClean="0">
              <a:solidFill>
                <a:schemeClr val="accent1"/>
              </a:solidFill>
            </a:endParaRPr>
          </a:p>
          <a:p>
            <a:r>
              <a:rPr lang="en-US" sz="4800" b="1" dirty="0">
                <a:solidFill>
                  <a:schemeClr val="accent1"/>
                </a:solidFill>
              </a:rPr>
              <a:t>	</a:t>
            </a:r>
            <a:r>
              <a:rPr lang="en-US" sz="4800" b="1" dirty="0" smtClean="0">
                <a:solidFill>
                  <a:schemeClr val="accent1"/>
                </a:solidFill>
              </a:rPr>
              <a:t>			Fall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7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445" y="212942"/>
            <a:ext cx="11103168" cy="106471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Please Note: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445" y="1277655"/>
            <a:ext cx="9112141" cy="529224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ALL courses must be completed </a:t>
            </a:r>
            <a:r>
              <a:rPr lang="en-US" sz="3200" b="1" dirty="0" smtClean="0">
                <a:solidFill>
                  <a:schemeClr val="bg1"/>
                </a:solidFill>
              </a:rPr>
              <a:t>prior</a:t>
            </a:r>
            <a:r>
              <a:rPr lang="en-US" sz="3200" dirty="0" smtClean="0">
                <a:solidFill>
                  <a:schemeClr val="bg1"/>
                </a:solidFill>
              </a:rPr>
              <a:t> to final student teaching:  EDEL 454.  Students may not be taking ANY other coursework during this semester.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Reminder:  Cumulative GPA of 3.0 and passing ALL sections of the PRAXIS are required prior to EDEL 454.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	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5632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654" y="200416"/>
            <a:ext cx="11013959" cy="1265129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EDFE 120 Registration: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653" y="1465545"/>
            <a:ext cx="10490459" cy="450936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In the semester(s) prior to the Social Studies/Literacy Practicum and the Mathematics/Science Practicum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Select the section of EDFE 120 that lists Dr. Charles Warren as the Instructor.  You will receive further information from Dr. Warren.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Complete the request for Placement Survey (resume, Cooperating </a:t>
            </a:r>
            <a:r>
              <a:rPr lang="en-US" sz="2600" dirty="0">
                <a:solidFill>
                  <a:schemeClr val="bg1"/>
                </a:solidFill>
              </a:rPr>
              <a:t>T</a:t>
            </a:r>
            <a:r>
              <a:rPr lang="en-US" sz="2600" dirty="0" smtClean="0">
                <a:solidFill>
                  <a:schemeClr val="bg1"/>
                </a:solidFill>
              </a:rPr>
              <a:t>eacher </a:t>
            </a:r>
            <a:r>
              <a:rPr lang="en-US" sz="2600" dirty="0">
                <a:solidFill>
                  <a:schemeClr val="bg1"/>
                </a:solidFill>
              </a:rPr>
              <a:t>L</a:t>
            </a:r>
            <a:r>
              <a:rPr lang="en-US" sz="2600" dirty="0" smtClean="0">
                <a:solidFill>
                  <a:schemeClr val="bg1"/>
                </a:solidFill>
              </a:rPr>
              <a:t>etter)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Must have successfully completed EDEL 350 prior to the Social Studies/Literacy Practicum.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You will register for EDFE 120 </a:t>
            </a:r>
            <a:r>
              <a:rPr lang="en-US" sz="2600" b="1" dirty="0" smtClean="0">
                <a:solidFill>
                  <a:schemeClr val="bg1"/>
                </a:solidFill>
              </a:rPr>
              <a:t>TWO</a:t>
            </a:r>
            <a:r>
              <a:rPr lang="en-US" sz="2600" dirty="0" smtClean="0">
                <a:solidFill>
                  <a:schemeClr val="bg1"/>
                </a:solidFill>
              </a:rPr>
              <a:t> semesters – </a:t>
            </a:r>
            <a:r>
              <a:rPr lang="en-US" sz="2600" b="1" dirty="0" smtClean="0">
                <a:solidFill>
                  <a:schemeClr val="bg1"/>
                </a:solidFill>
              </a:rPr>
              <a:t>once</a:t>
            </a:r>
            <a:r>
              <a:rPr lang="en-US" sz="2600" dirty="0" smtClean="0">
                <a:solidFill>
                  <a:schemeClr val="bg1"/>
                </a:solidFill>
              </a:rPr>
              <a:t> before       the Social Studies/Literacy Practicum, and </a:t>
            </a:r>
            <a:r>
              <a:rPr lang="en-US" sz="2600" b="1" dirty="0" smtClean="0">
                <a:solidFill>
                  <a:schemeClr val="bg1"/>
                </a:solidFill>
              </a:rPr>
              <a:t>once</a:t>
            </a:r>
            <a:r>
              <a:rPr lang="en-US" sz="2600" dirty="0" smtClean="0">
                <a:solidFill>
                  <a:schemeClr val="bg1"/>
                </a:solidFill>
              </a:rPr>
              <a:t> before           the Mathematics/Science Practicum.</a:t>
            </a:r>
          </a:p>
        </p:txBody>
      </p:sp>
    </p:spTree>
    <p:extLst>
      <p:ext uri="{BB962C8B-B14F-4D97-AF65-F5344CB8AC3E}">
        <p14:creationId xmlns:p14="http://schemas.microsoft.com/office/powerpoint/2010/main" val="176711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107" y="112734"/>
            <a:ext cx="10980505" cy="139038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	</a:t>
            </a:r>
            <a:r>
              <a:rPr lang="en-US" sz="4800" b="1" dirty="0" smtClean="0"/>
              <a:t>PRAXIS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107" y="1311930"/>
            <a:ext cx="10225414" cy="5354877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Register for the PRAXIS Test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Licensure accepted in 43 states and Guam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hlinkClick r:id="rId2"/>
              </a:rPr>
              <a:t>http://www.ets.org/praxis</a:t>
            </a:r>
            <a:endParaRPr lang="en-US" sz="2400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Select the correct test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Approximate cost $180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Elementary Education: Multiple Subjects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Must select </a:t>
            </a:r>
            <a:r>
              <a:rPr lang="en-US" sz="2400" u="sng" dirty="0">
                <a:solidFill>
                  <a:schemeClr val="bg1"/>
                </a:solidFill>
              </a:rPr>
              <a:t>Colorado</a:t>
            </a:r>
            <a:r>
              <a:rPr lang="en-US" sz="2400" dirty="0">
                <a:solidFill>
                  <a:schemeClr val="bg1"/>
                </a:solidFill>
              </a:rPr>
              <a:t> as the state, to avoid registering for the wrong test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Select a test location – several in Northern Colorado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Computer-delivered </a:t>
            </a:r>
            <a:r>
              <a:rPr lang="en-US" sz="2400" dirty="0">
                <a:solidFill>
                  <a:schemeClr val="bg1"/>
                </a:solidFill>
              </a:rPr>
              <a:t>test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Study materials are available in the STE Office – McKee </a:t>
            </a:r>
            <a:r>
              <a:rPr lang="en-US" sz="2400" dirty="0" smtClean="0">
                <a:solidFill>
                  <a:schemeClr val="bg1"/>
                </a:solidFill>
              </a:rPr>
              <a:t>216 –               ask Dee about the process for checking out study materials</a:t>
            </a:r>
            <a:endParaRPr lang="en-US" sz="2400" i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33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569" y="208501"/>
            <a:ext cx="11080866" cy="964504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PRAXIS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685" y="1239506"/>
            <a:ext cx="9895560" cy="4872625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See PRAXIS on ELED </a:t>
            </a:r>
            <a:r>
              <a:rPr lang="en-US" sz="2800" dirty="0">
                <a:solidFill>
                  <a:schemeClr val="bg1"/>
                </a:solidFill>
              </a:rPr>
              <a:t>website:  </a:t>
            </a:r>
            <a:r>
              <a:rPr lang="en-US" sz="2800" dirty="0">
                <a:solidFill>
                  <a:schemeClr val="bg1"/>
                </a:solidFill>
                <a:hlinkClick r:id="rId2"/>
              </a:rPr>
              <a:t>http://</a:t>
            </a:r>
            <a:r>
              <a:rPr lang="en-US" sz="2800" dirty="0" smtClean="0">
                <a:solidFill>
                  <a:schemeClr val="bg1"/>
                </a:solidFill>
                <a:hlinkClick r:id="rId2"/>
              </a:rPr>
              <a:t>www.unco.edu/cebs/teacher-education/current-students/praxis.aspx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PRAXIS Brochures in ELED Office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Take the PRAXIS one semester prior to EDFE 120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Practice/Review material available online at </a:t>
            </a:r>
            <a:r>
              <a:rPr lang="en-US" sz="2600" dirty="0" smtClean="0">
                <a:solidFill>
                  <a:schemeClr val="bg1"/>
                </a:solidFill>
                <a:hlinkClick r:id="rId3"/>
              </a:rPr>
              <a:t>www.ets.org/praxis/register</a:t>
            </a:r>
            <a:r>
              <a:rPr lang="en-US" sz="2800" dirty="0">
                <a:solidFill>
                  <a:schemeClr val="bg1"/>
                </a:solidFill>
              </a:rPr>
              <a:t>,</a:t>
            </a:r>
            <a:r>
              <a:rPr lang="en-US" sz="2800" dirty="0" smtClean="0">
                <a:solidFill>
                  <a:schemeClr val="bg1"/>
                </a:solidFill>
              </a:rPr>
              <a:t>  at bookstores, or in the ELED Library located in McKee 216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Print scores immediately:  </a:t>
            </a:r>
            <a:r>
              <a:rPr lang="en-US" sz="2800" i="1" dirty="0" smtClean="0">
                <a:solidFill>
                  <a:schemeClr val="bg1"/>
                </a:solidFill>
              </a:rPr>
              <a:t>score availability will expire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It is required to submit documentation that demonstrates that the PRAXIS test has been taken prior to EDFE 120 packet submission.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It is further required that proof of successfully passing the PRAXIS is demonstrated prior to student teaching.  You will not be able to student teach unless the PRAXIS has been passed.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Scores are due </a:t>
            </a:r>
            <a:r>
              <a:rPr lang="en-US" sz="2800" b="1" smtClean="0">
                <a:solidFill>
                  <a:schemeClr val="bg1"/>
                </a:solidFill>
              </a:rPr>
              <a:t>February 10, </a:t>
            </a:r>
            <a:r>
              <a:rPr lang="en-US" sz="2800" b="1" dirty="0" smtClean="0">
                <a:solidFill>
                  <a:schemeClr val="bg1"/>
                </a:solidFill>
              </a:rPr>
              <a:t>2018 </a:t>
            </a:r>
            <a:r>
              <a:rPr lang="en-US" sz="2800" dirty="0" smtClean="0">
                <a:solidFill>
                  <a:schemeClr val="bg1"/>
                </a:solidFill>
              </a:rPr>
              <a:t>for Fall 2018 Practicum!</a:t>
            </a:r>
          </a:p>
        </p:txBody>
      </p:sp>
    </p:spTree>
    <p:extLst>
      <p:ext uri="{BB962C8B-B14F-4D97-AF65-F5344CB8AC3E}">
        <p14:creationId xmlns:p14="http://schemas.microsoft.com/office/powerpoint/2010/main" val="364588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327" y="325677"/>
            <a:ext cx="11259285" cy="1390389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COMMUNITY COLLEGE COURSES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66" y="1437078"/>
            <a:ext cx="10940232" cy="5035462"/>
          </a:xfrm>
        </p:spPr>
        <p:txBody>
          <a:bodyPr>
            <a:normAutofit/>
          </a:bodyPr>
          <a:lstStyle/>
          <a:p>
            <a:pPr marL="361897" lvl="2" indent="-342900">
              <a:spcBef>
                <a:spcPts val="1866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View the Community College Guaranteed Transfer Agreement form available on the ELED website or in the ELED office </a:t>
            </a:r>
            <a:r>
              <a:rPr lang="en-US" sz="2400" b="1" dirty="0">
                <a:solidFill>
                  <a:schemeClr val="bg1"/>
                </a:solidFill>
                <a:hlinkClick r:id="rId2"/>
              </a:rPr>
              <a:t>http://</a:t>
            </a:r>
            <a:r>
              <a:rPr lang="en-US" sz="2400" b="1" dirty="0" smtClean="0">
                <a:solidFill>
                  <a:schemeClr val="bg1"/>
                </a:solidFill>
                <a:hlinkClick r:id="rId2"/>
              </a:rPr>
              <a:t>www.unco.edu/cebs/teacher-education/undergraduate-programs/elementary-education/advising/forms-resources.aspx</a:t>
            </a:r>
            <a:r>
              <a:rPr lang="en-US" sz="2400" b="1" dirty="0" smtClean="0">
                <a:solidFill>
                  <a:schemeClr val="bg1"/>
                </a:solidFill>
              </a:rPr>
              <a:t>  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It can also be found on the Registrar’s home page at:  </a:t>
            </a:r>
            <a:r>
              <a:rPr lang="en-US" sz="2400" b="1" dirty="0">
                <a:solidFill>
                  <a:schemeClr val="bg1"/>
                </a:solidFill>
                <a:hlinkClick r:id="rId3"/>
              </a:rPr>
              <a:t>http://www.unco.edu/regrec/Current%20Students/Transfer/Articulation.html</a:t>
            </a:r>
            <a:endParaRPr lang="en-US" sz="2400" b="1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Grade of “C” or higher transfers to UNC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Transfer credits do not affect your UNC GPA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All Transcripts should be sent to the Registrar’s Office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1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780" y="200416"/>
            <a:ext cx="11207588" cy="144049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Elementary Advisors are located in 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McKee 216  </a:t>
            </a:r>
            <a:r>
              <a:rPr lang="en-US" sz="2400" b="1" dirty="0" smtClean="0">
                <a:solidFill>
                  <a:schemeClr val="accent1"/>
                </a:solidFill>
              </a:rPr>
              <a:t/>
            </a:r>
            <a:br>
              <a:rPr lang="en-US" sz="2400" b="1" dirty="0" smtClean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445" y="1328216"/>
            <a:ext cx="10150257" cy="4797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Jaime Donahue						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970-351-1602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  <a:hlinkClick r:id="rId2"/>
              </a:rPr>
              <a:t>Jaime.Donahue@unco.edu</a:t>
            </a:r>
            <a:endParaRPr lang="en-US" sz="20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Liz Osborn</a:t>
            </a:r>
            <a:endParaRPr lang="en-US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bg1"/>
                </a:solidFill>
              </a:rPr>
              <a:t>970-351-4287</a:t>
            </a:r>
          </a:p>
          <a:p>
            <a:pPr marL="0" indent="0">
              <a:buNone/>
            </a:pPr>
            <a:r>
              <a:rPr lang="en-US" sz="2000" b="1" smtClean="0">
                <a:solidFill>
                  <a:schemeClr val="bg1"/>
                </a:solidFill>
                <a:hlinkClick r:id="rId3"/>
              </a:rPr>
              <a:t>Elizabeth.Osborn@unco.edu</a:t>
            </a:r>
            <a:endParaRPr lang="en-US" sz="2000" b="1" dirty="0">
              <a:solidFill>
                <a:schemeClr val="bg1"/>
              </a:solidFill>
            </a:endParaRPr>
          </a:p>
          <a:p>
            <a:endParaRPr lang="en-US" sz="2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*</a:t>
            </a:r>
            <a:r>
              <a:rPr lang="en-US" b="1" i="1" dirty="0">
                <a:solidFill>
                  <a:schemeClr val="bg1"/>
                </a:solidFill>
              </a:rPr>
              <a:t>Advisors are located in McKee </a:t>
            </a:r>
            <a:r>
              <a:rPr lang="en-US" b="1" i="1" dirty="0" smtClean="0">
                <a:solidFill>
                  <a:schemeClr val="bg1"/>
                </a:solidFill>
              </a:rPr>
              <a:t>216 </a:t>
            </a:r>
            <a:r>
              <a:rPr lang="en-US" b="1" i="1" dirty="0">
                <a:solidFill>
                  <a:schemeClr val="bg1"/>
                </a:solidFill>
              </a:rPr>
              <a:t>and appointments can be made by calling </a:t>
            </a:r>
            <a:r>
              <a:rPr lang="en-US" b="1" i="1" dirty="0" smtClean="0">
                <a:solidFill>
                  <a:schemeClr val="bg1"/>
                </a:solidFill>
              </a:rPr>
              <a:t>Dee in the </a:t>
            </a:r>
            <a:r>
              <a:rPr lang="en-US" b="1" i="1" dirty="0">
                <a:solidFill>
                  <a:schemeClr val="bg1"/>
                </a:solidFill>
              </a:rPr>
              <a:t>STE Office </a:t>
            </a:r>
            <a:r>
              <a:rPr lang="en-US" b="1" i="1" dirty="0" smtClean="0">
                <a:solidFill>
                  <a:schemeClr val="bg1"/>
                </a:solidFill>
              </a:rPr>
              <a:t>at:  970-351-2908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53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030" y="277100"/>
            <a:ext cx="10513155" cy="171711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</a:rPr>
              <a:t>To Do List prior to Group Advising: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030" y="1483111"/>
            <a:ext cx="9920614" cy="5096107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Update your four-year plan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Check Degree Works for Accuracy and Major Requirements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Check URSA account for ‘Holds” and registration date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‘Holds’ may prevent registration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Check for transfer credit accuracy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49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503" y="162838"/>
            <a:ext cx="11025110" cy="1290181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How do I sign up for Group Advising?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503" y="1821009"/>
            <a:ext cx="10187837" cy="487888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Sign up for Group Advising using the link that was emailed to you on February 9</a:t>
            </a:r>
            <a:r>
              <a:rPr lang="en-US" sz="2800" baseline="30000" dirty="0" smtClean="0">
                <a:solidFill>
                  <a:schemeClr val="bg1"/>
                </a:solidFill>
              </a:rPr>
              <a:t>th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Update Graduation Requirements Form prior to Advising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Review your academic progress on Degree Works for accuracy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Watch the Junior Power Point presentation </a:t>
            </a:r>
            <a:r>
              <a:rPr lang="en-US" sz="2800" u="sng" dirty="0" smtClean="0">
                <a:solidFill>
                  <a:schemeClr val="bg1"/>
                </a:solidFill>
              </a:rPr>
              <a:t>prior</a:t>
            </a:r>
            <a:r>
              <a:rPr lang="en-US" sz="2800" dirty="0" smtClean="0">
                <a:solidFill>
                  <a:schemeClr val="bg1"/>
                </a:solidFill>
              </a:rPr>
              <a:t> to Advising</a:t>
            </a:r>
          </a:p>
          <a:p>
            <a:r>
              <a:rPr lang="en-US" sz="2800" dirty="0">
                <a:solidFill>
                  <a:schemeClr val="bg1"/>
                </a:solidFill>
              </a:rPr>
              <a:t>Please be </a:t>
            </a:r>
            <a:r>
              <a:rPr lang="en-US" sz="2800" dirty="0" smtClean="0">
                <a:solidFill>
                  <a:schemeClr val="bg1"/>
                </a:solidFill>
              </a:rPr>
              <a:t>prompt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439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595" y="175364"/>
            <a:ext cx="11092017" cy="964504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Course Information: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595" y="1139868"/>
            <a:ext cx="10413304" cy="50354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Please click on the CRN number for specific course prerequisites, co-requisites, and information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SCED 475</a:t>
            </a:r>
            <a:r>
              <a:rPr lang="en-US" sz="2800" dirty="0" smtClean="0">
                <a:solidFill>
                  <a:schemeClr val="bg1"/>
                </a:solidFill>
              </a:rPr>
              <a:t>:  </a:t>
            </a:r>
            <a:r>
              <a:rPr lang="en-US" sz="2800" dirty="0">
                <a:solidFill>
                  <a:schemeClr val="bg1"/>
                </a:solidFill>
              </a:rPr>
              <a:t>You must register for the </a:t>
            </a:r>
            <a:r>
              <a:rPr lang="en-US" sz="2800" b="1" i="1" dirty="0">
                <a:solidFill>
                  <a:schemeClr val="bg1"/>
                </a:solidFill>
              </a:rPr>
              <a:t>specific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linked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lecture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(3 </a:t>
            </a:r>
            <a:r>
              <a:rPr lang="en-US" sz="2800" dirty="0">
                <a:solidFill>
                  <a:schemeClr val="bg1"/>
                </a:solidFill>
              </a:rPr>
              <a:t>cr.) AND </a:t>
            </a:r>
            <a:r>
              <a:rPr lang="en-US" sz="2800" b="1" i="1" dirty="0">
                <a:solidFill>
                  <a:schemeClr val="bg1"/>
                </a:solidFill>
              </a:rPr>
              <a:t>specific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linked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lab </a:t>
            </a:r>
            <a:r>
              <a:rPr lang="en-US" sz="2800" dirty="0">
                <a:solidFill>
                  <a:schemeClr val="bg1"/>
                </a:solidFill>
              </a:rPr>
              <a:t>(0 cr.). Click on the CRN for the specific Lecture/Lab combination.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Submit both CRN numbers at the same time to register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0371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967" y="205264"/>
            <a:ext cx="8534400" cy="1507067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GPA Is Very Important!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967" y="1712331"/>
            <a:ext cx="11292199" cy="447659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</a:rPr>
              <a:t>Please </a:t>
            </a:r>
            <a:r>
              <a:rPr lang="en-US" sz="2400" b="1" dirty="0">
                <a:solidFill>
                  <a:schemeClr val="bg1"/>
                </a:solidFill>
              </a:rPr>
              <a:t>take your grades seriously!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There are two cumulative GPA checkpoints in the Elementary Education program:  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b="1" dirty="0">
                <a:solidFill>
                  <a:schemeClr val="bg1"/>
                </a:solidFill>
              </a:rPr>
              <a:t>	</a:t>
            </a:r>
            <a:r>
              <a:rPr lang="en-US" b="1" dirty="0" smtClean="0">
                <a:solidFill>
                  <a:schemeClr val="bg1"/>
                </a:solidFill>
              </a:rPr>
              <a:t>(1) Students </a:t>
            </a:r>
            <a:r>
              <a:rPr lang="en-US" b="1" dirty="0">
                <a:solidFill>
                  <a:schemeClr val="bg1"/>
                </a:solidFill>
              </a:rPr>
              <a:t>need a 2.75 cumulative GPA for these classes:  </a:t>
            </a:r>
            <a:r>
              <a:rPr lang="en-US" b="1" dirty="0" smtClean="0">
                <a:solidFill>
                  <a:schemeClr val="bg1"/>
                </a:solidFill>
              </a:rPr>
              <a:t>EDF </a:t>
            </a:r>
            <a:r>
              <a:rPr lang="en-US" b="1" dirty="0">
                <a:solidFill>
                  <a:schemeClr val="bg1"/>
                </a:solidFill>
              </a:rPr>
              <a:t>370, EDEL 350, and PSY 347</a:t>
            </a:r>
          </a:p>
          <a:p>
            <a:pPr marL="426645" lvl="1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		(</a:t>
            </a:r>
            <a:r>
              <a:rPr lang="en-US" b="1" dirty="0">
                <a:solidFill>
                  <a:schemeClr val="bg1"/>
                </a:solidFill>
              </a:rPr>
              <a:t>2) </a:t>
            </a:r>
            <a:r>
              <a:rPr lang="en-US" b="1" dirty="0" smtClean="0">
                <a:solidFill>
                  <a:schemeClr val="bg1"/>
                </a:solidFill>
              </a:rPr>
              <a:t>A </a:t>
            </a:r>
            <a:r>
              <a:rPr lang="en-US" b="1" dirty="0">
                <a:solidFill>
                  <a:schemeClr val="bg1"/>
                </a:solidFill>
              </a:rPr>
              <a:t>3.0 cumulative GPA for your last two semesters which </a:t>
            </a:r>
            <a:r>
              <a:rPr lang="en-US" b="1" dirty="0" smtClean="0">
                <a:solidFill>
                  <a:schemeClr val="bg1"/>
                </a:solidFill>
              </a:rPr>
              <a:t>include </a:t>
            </a:r>
            <a:r>
              <a:rPr lang="en-US" b="1" dirty="0">
                <a:solidFill>
                  <a:schemeClr val="bg1"/>
                </a:solidFill>
              </a:rPr>
              <a:t>your second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426645" lvl="1" indent="0">
              <a:buNone/>
            </a:pPr>
            <a:r>
              <a:rPr lang="en-US" b="1" dirty="0">
                <a:solidFill>
                  <a:schemeClr val="bg1"/>
                </a:solidFill>
              </a:rPr>
              <a:t>	</a:t>
            </a:r>
            <a:r>
              <a:rPr lang="en-US" b="1" dirty="0" smtClean="0">
                <a:solidFill>
                  <a:schemeClr val="bg1"/>
                </a:solidFill>
              </a:rPr>
              <a:t>	     Practicum </a:t>
            </a:r>
            <a:r>
              <a:rPr lang="en-US" b="1" dirty="0">
                <a:solidFill>
                  <a:schemeClr val="bg1"/>
                </a:solidFill>
              </a:rPr>
              <a:t>and Student Teaching</a:t>
            </a:r>
          </a:p>
          <a:p>
            <a:pPr marL="712395" lvl="1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3.0 cumulative GPA </a:t>
            </a:r>
            <a:r>
              <a:rPr lang="en-US" sz="1800" dirty="0" smtClean="0">
                <a:solidFill>
                  <a:schemeClr val="bg1"/>
                </a:solidFill>
              </a:rPr>
              <a:t>is a prerequisite for the following course: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b="1" dirty="0" smtClean="0">
                <a:solidFill>
                  <a:schemeClr val="bg1"/>
                </a:solidFill>
              </a:rPr>
              <a:t>EDEL 454 Student Teaching</a:t>
            </a:r>
            <a:endParaRPr lang="en-US" b="1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Consider Grade Replacement if necessary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68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873" y="375781"/>
            <a:ext cx="11700379" cy="126512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Grade Replacement is the Best Way to Raise Your GPA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438" y="1897388"/>
            <a:ext cx="10125205" cy="437158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The Grade Replacement Application form must be completed and submitted to the Registrar’s Office prior to the semester’s </a:t>
            </a:r>
            <a:r>
              <a:rPr lang="en-US" sz="2800" b="1" dirty="0" smtClean="0">
                <a:solidFill>
                  <a:schemeClr val="bg1"/>
                </a:solidFill>
              </a:rPr>
              <a:t>drop deadline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Grade Replacement Application form can be found on the Registrar’s website at: </a:t>
            </a:r>
            <a:r>
              <a:rPr lang="en-US" sz="2800" b="1" dirty="0" smtClean="0">
                <a:solidFill>
                  <a:schemeClr val="bg1"/>
                </a:solidFill>
                <a:hlinkClick r:id="rId2"/>
              </a:rPr>
              <a:t>www.unco.edu/registrar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Contact Financial Aid regarding guidelines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Grade Replacement may affect Financial Aid and  may also affect COF Stipend.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3297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978" y="0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CLD Track with 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ESL Endorsement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680" y="1507067"/>
            <a:ext cx="9297988" cy="419621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CLD Academic Track with endorsement requires: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Documentation of foreign language background (minimum of one year of college-level foreign language)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Contact:  </a:t>
            </a:r>
            <a:r>
              <a:rPr lang="en-US" sz="2800" b="1" dirty="0" smtClean="0">
                <a:solidFill>
                  <a:schemeClr val="bg1"/>
                </a:solidFill>
                <a:hlinkClick r:id="rId2"/>
              </a:rPr>
              <a:t>Susan.Mayer@unco.edu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Student Teaching </a:t>
            </a:r>
            <a:r>
              <a:rPr lang="en-US" sz="2800" b="1" u="sng" dirty="0" smtClean="0">
                <a:solidFill>
                  <a:schemeClr val="bg1"/>
                </a:solidFill>
              </a:rPr>
              <a:t>must</a:t>
            </a:r>
            <a:r>
              <a:rPr lang="en-US" sz="2800" dirty="0" smtClean="0">
                <a:solidFill>
                  <a:schemeClr val="bg1"/>
                </a:solidFill>
              </a:rPr>
              <a:t> be in an ESL-based school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70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235" y="180863"/>
            <a:ext cx="11192378" cy="108976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Social Studies/Literacy Practicum 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Course Information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969" y="1270628"/>
            <a:ext cx="10784909" cy="5154461"/>
          </a:xfrm>
        </p:spPr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</a:rPr>
              <a:t>Social Studies/Literacy Practicum </a:t>
            </a:r>
            <a:r>
              <a:rPr lang="en-US" dirty="0">
                <a:solidFill>
                  <a:schemeClr val="bg1"/>
                </a:solidFill>
              </a:rPr>
              <a:t>– </a:t>
            </a:r>
            <a:r>
              <a:rPr lang="en-US" dirty="0" smtClean="0">
                <a:solidFill>
                  <a:schemeClr val="bg1"/>
                </a:solidFill>
              </a:rPr>
              <a:t>Typically this is scheduled during the </a:t>
            </a:r>
            <a:r>
              <a:rPr lang="en-US" dirty="0">
                <a:solidFill>
                  <a:schemeClr val="bg1"/>
                </a:solidFill>
              </a:rPr>
              <a:t>semester prior to </a:t>
            </a:r>
            <a:r>
              <a:rPr lang="en-US" dirty="0" smtClean="0">
                <a:solidFill>
                  <a:schemeClr val="bg1"/>
                </a:solidFill>
              </a:rPr>
              <a:t>Mathematics/Science Practicum.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Weekly </a:t>
            </a:r>
            <a:r>
              <a:rPr lang="en-US" b="1" dirty="0">
                <a:solidFill>
                  <a:schemeClr val="bg1"/>
                </a:solidFill>
              </a:rPr>
              <a:t>schedule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Two days </a:t>
            </a:r>
            <a:r>
              <a:rPr lang="en-US" dirty="0" smtClean="0">
                <a:solidFill>
                  <a:schemeClr val="bg1"/>
                </a:solidFill>
              </a:rPr>
              <a:t>per week (either MW, or TR) </a:t>
            </a:r>
            <a:r>
              <a:rPr lang="en-US" dirty="0">
                <a:solidFill>
                  <a:schemeClr val="bg1"/>
                </a:solidFill>
              </a:rPr>
              <a:t>on campus taking methods courses: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EDEL 425 – Social Studies Methods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EDEL 445 – Intermediate Literacy Methods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ET 340 – Integration of Technology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EDFE 120 – Checkpoint and Request for Practicum </a:t>
            </a:r>
            <a:r>
              <a:rPr lang="en-US" dirty="0" smtClean="0">
                <a:solidFill>
                  <a:schemeClr val="bg1"/>
                </a:solidFill>
              </a:rPr>
              <a:t>Placement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EDEL </a:t>
            </a:r>
            <a:r>
              <a:rPr lang="en-US" dirty="0">
                <a:solidFill>
                  <a:schemeClr val="bg1"/>
                </a:solidFill>
              </a:rPr>
              <a:t>457 – Social Studies/Literacy Practicum - two </a:t>
            </a:r>
            <a:r>
              <a:rPr lang="en-US" b="1" dirty="0">
                <a:solidFill>
                  <a:schemeClr val="bg1"/>
                </a:solidFill>
              </a:rPr>
              <a:t>full days </a:t>
            </a:r>
            <a:r>
              <a:rPr lang="en-US" dirty="0" smtClean="0">
                <a:solidFill>
                  <a:schemeClr val="bg1"/>
                </a:solidFill>
              </a:rPr>
              <a:t>(either MW, or TR</a:t>
            </a:r>
            <a:r>
              <a:rPr lang="en-US" dirty="0">
                <a:solidFill>
                  <a:schemeClr val="bg1"/>
                </a:solidFill>
              </a:rPr>
              <a:t>)  </a:t>
            </a:r>
            <a:r>
              <a:rPr lang="en-US" dirty="0" smtClean="0">
                <a:solidFill>
                  <a:schemeClr val="bg1"/>
                </a:solidFill>
              </a:rPr>
              <a:t>                  in </a:t>
            </a:r>
            <a:r>
              <a:rPr lang="en-US" dirty="0">
                <a:solidFill>
                  <a:schemeClr val="bg1"/>
                </a:solidFill>
              </a:rPr>
              <a:t>an elementary school with an elementary teacher (mentor)</a:t>
            </a:r>
          </a:p>
          <a:p>
            <a:pPr marL="914400" lvl="2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190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981" y="225468"/>
            <a:ext cx="10768632" cy="108976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Mathematics/Science Practicum </a:t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Course Information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704" y="1096710"/>
            <a:ext cx="10784909" cy="5154461"/>
          </a:xfrm>
        </p:spPr>
        <p:txBody>
          <a:bodyPr>
            <a:normAutofit/>
          </a:bodyPr>
          <a:lstStyle/>
          <a:p>
            <a:pPr lvl="2"/>
            <a:endParaRPr lang="en-US" sz="2000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Mathematics/Science Practicum </a:t>
            </a:r>
            <a:r>
              <a:rPr lang="en-US" dirty="0">
                <a:solidFill>
                  <a:schemeClr val="bg1"/>
                </a:solidFill>
              </a:rPr>
              <a:t>Typically this is scheduled during the semester prior to </a:t>
            </a:r>
            <a:r>
              <a:rPr lang="en-US" dirty="0" smtClean="0">
                <a:solidFill>
                  <a:schemeClr val="bg1"/>
                </a:solidFill>
              </a:rPr>
              <a:t>Student Teaching. </a:t>
            </a:r>
            <a:endParaRPr lang="en-US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Weekly </a:t>
            </a:r>
            <a:r>
              <a:rPr lang="en-US" b="1" dirty="0">
                <a:solidFill>
                  <a:schemeClr val="bg1"/>
                </a:solidFill>
              </a:rPr>
              <a:t>schedule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Two days per week (either MW, or TR) on campus taking methods courses: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EDEL </a:t>
            </a:r>
            <a:r>
              <a:rPr lang="en-US" dirty="0">
                <a:solidFill>
                  <a:schemeClr val="bg1"/>
                </a:solidFill>
              </a:rPr>
              <a:t>420 – Mathematics Methods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SCED 475 – Science Methods </a:t>
            </a:r>
            <a:r>
              <a:rPr lang="en-US" dirty="0" smtClean="0">
                <a:solidFill>
                  <a:schemeClr val="bg1"/>
                </a:solidFill>
              </a:rPr>
              <a:t>(the lecture &amp; lab are linked!)</a:t>
            </a:r>
            <a:endParaRPr lang="en-US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EDEL 339 – Data Assessment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EDEL 459 – Mathematics/Science Practicum - two </a:t>
            </a:r>
            <a:r>
              <a:rPr lang="en-US" b="1" dirty="0">
                <a:solidFill>
                  <a:schemeClr val="bg1"/>
                </a:solidFill>
              </a:rPr>
              <a:t>full days </a:t>
            </a:r>
            <a:r>
              <a:rPr lang="en-US" dirty="0">
                <a:solidFill>
                  <a:schemeClr val="bg1"/>
                </a:solidFill>
              </a:rPr>
              <a:t>(either MW, or TR) </a:t>
            </a:r>
            <a:r>
              <a:rPr lang="en-US" dirty="0" smtClean="0">
                <a:solidFill>
                  <a:schemeClr val="bg1"/>
                </a:solidFill>
              </a:rPr>
              <a:t>                   in </a:t>
            </a:r>
            <a:r>
              <a:rPr lang="en-US" dirty="0">
                <a:solidFill>
                  <a:schemeClr val="bg1"/>
                </a:solidFill>
              </a:rPr>
              <a:t>an elementary school with an elementary teacher (mentor)</a:t>
            </a:r>
          </a:p>
          <a:p>
            <a:pPr marL="914400" lvl="2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522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680</TotalTime>
  <Words>870</Words>
  <Application>Microsoft Office PowerPoint</Application>
  <PresentationFormat>Widescreen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Slice</vt:lpstr>
      <vt:lpstr>GROUP ADVISING Information for Juniors     (60-89 credits)</vt:lpstr>
      <vt:lpstr>To Do List prior to Group Advising:</vt:lpstr>
      <vt:lpstr>How do I sign up for Group Advising?</vt:lpstr>
      <vt:lpstr>Course Information:</vt:lpstr>
      <vt:lpstr>GPA Is Very Important!</vt:lpstr>
      <vt:lpstr>Grade Replacement is the Best Way to Raise Your GPA</vt:lpstr>
      <vt:lpstr>CLD Track with  ESL Endorsement</vt:lpstr>
      <vt:lpstr>Social Studies/Literacy Practicum  Course Information</vt:lpstr>
      <vt:lpstr>Mathematics/Science Practicum  Course Information</vt:lpstr>
      <vt:lpstr>Please Note:</vt:lpstr>
      <vt:lpstr>EDFE 120 Registration:</vt:lpstr>
      <vt:lpstr> PRAXIS</vt:lpstr>
      <vt:lpstr>PRAXIS</vt:lpstr>
      <vt:lpstr>COMMUNITY COLLEGE COURSES</vt:lpstr>
      <vt:lpstr>Elementary Advisors are located in  McKee 216   </vt:lpstr>
    </vt:vector>
  </TitlesOfParts>
  <Company>UNC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ADVISING Information for Juniors          60-89 credits</dc:title>
  <dc:creator>Fisher, Elizabeth</dc:creator>
  <cp:lastModifiedBy>Sparks, Cheryl</cp:lastModifiedBy>
  <cp:revision>35</cp:revision>
  <dcterms:created xsi:type="dcterms:W3CDTF">2016-09-16T15:09:58Z</dcterms:created>
  <dcterms:modified xsi:type="dcterms:W3CDTF">2018-02-19T21:45:20Z</dcterms:modified>
</cp:coreProperties>
</file>