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9"/>
  </p:notesMasterIdLst>
  <p:sldIdLst>
    <p:sldId id="260" r:id="rId5"/>
    <p:sldId id="368" r:id="rId6"/>
    <p:sldId id="292"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90" r:id="rId21"/>
    <p:sldId id="293" r:id="rId22"/>
    <p:sldId id="356" r:id="rId23"/>
    <p:sldId id="358" r:id="rId24"/>
    <p:sldId id="359" r:id="rId25"/>
    <p:sldId id="288" r:id="rId26"/>
    <p:sldId id="355" r:id="rId27"/>
    <p:sldId id="276" r:id="rId28"/>
    <p:sldId id="362" r:id="rId29"/>
    <p:sldId id="363" r:id="rId30"/>
    <p:sldId id="361" r:id="rId31"/>
    <p:sldId id="277" r:id="rId32"/>
    <p:sldId id="278" r:id="rId33"/>
    <p:sldId id="279" r:id="rId34"/>
    <p:sldId id="357" r:id="rId35"/>
    <p:sldId id="280" r:id="rId36"/>
    <p:sldId id="281" r:id="rId37"/>
    <p:sldId id="282" r:id="rId38"/>
    <p:sldId id="344" r:id="rId39"/>
    <p:sldId id="283" r:id="rId40"/>
    <p:sldId id="284" r:id="rId41"/>
    <p:sldId id="286" r:id="rId42"/>
    <p:sldId id="287" r:id="rId43"/>
    <p:sldId id="308" r:id="rId44"/>
    <p:sldId id="367" r:id="rId45"/>
    <p:sldId id="364" r:id="rId46"/>
    <p:sldId id="365" r:id="rId47"/>
    <p:sldId id="369"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134"/>
    <a:srgbClr val="192E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314ABD-0579-497B-B1AC-822FB400CD65}" v="1" dt="2021-03-07T20:30:29.7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1498"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F0DA15-50A8-9F41-A3E7-CDFA75BB7106}" type="doc">
      <dgm:prSet loTypeId="urn:microsoft.com/office/officeart/2005/8/layout/venn1" loCatId="relationship" qsTypeId="urn:microsoft.com/office/officeart/2005/8/quickstyle/simple1" qsCatId="simple" csTypeId="urn:microsoft.com/office/officeart/2005/8/colors/colorful4" csCatId="colorful" phldr="1"/>
      <dgm:spPr/>
      <dgm:t>
        <a:bodyPr/>
        <a:lstStyle/>
        <a:p>
          <a:endParaRPr lang="en-US"/>
        </a:p>
      </dgm:t>
    </dgm:pt>
    <dgm:pt modelId="{F479A56B-5A08-BE47-AB6A-F31091A82769}">
      <dgm:prSet/>
      <dgm:spPr/>
      <dgm:t>
        <a:bodyPr/>
        <a:lstStyle/>
        <a:p>
          <a:r>
            <a:rPr lang="en-US" b="1" i="0">
              <a:solidFill>
                <a:schemeClr val="tx2"/>
              </a:solidFill>
              <a:latin typeface="Optima" panose="02000503060000020004" pitchFamily="2" charset="0"/>
            </a:rPr>
            <a:t>Attitudes/Beliefs</a:t>
          </a:r>
          <a:endParaRPr lang="en-US">
            <a:solidFill>
              <a:schemeClr val="tx2"/>
            </a:solidFill>
            <a:latin typeface="Optima" panose="02000503060000020004" pitchFamily="2" charset="0"/>
          </a:endParaRPr>
        </a:p>
      </dgm:t>
    </dgm:pt>
    <dgm:pt modelId="{4B7717E2-A2FB-D746-BD92-290293A41483}" type="parTrans" cxnId="{0128CCF9-CA6D-4042-B698-A3BE6D4FCD26}">
      <dgm:prSet/>
      <dgm:spPr/>
      <dgm:t>
        <a:bodyPr/>
        <a:lstStyle/>
        <a:p>
          <a:endParaRPr lang="en-US"/>
        </a:p>
      </dgm:t>
    </dgm:pt>
    <dgm:pt modelId="{96A4382F-0AEA-4248-B716-AEF2AB01B10E}" type="sibTrans" cxnId="{0128CCF9-CA6D-4042-B698-A3BE6D4FCD26}">
      <dgm:prSet/>
      <dgm:spPr/>
      <dgm:t>
        <a:bodyPr/>
        <a:lstStyle/>
        <a:p>
          <a:endParaRPr lang="en-US"/>
        </a:p>
      </dgm:t>
    </dgm:pt>
    <dgm:pt modelId="{3DAD20E9-16B6-0549-87E3-1B5E8AD23C62}">
      <dgm:prSet/>
      <dgm:spPr/>
      <dgm:t>
        <a:bodyPr/>
        <a:lstStyle/>
        <a:p>
          <a:r>
            <a:rPr lang="en-US" b="1" i="0">
              <a:solidFill>
                <a:schemeClr val="tx2"/>
              </a:solidFill>
              <a:latin typeface="Optima" panose="02000503060000020004" pitchFamily="2" charset="0"/>
            </a:rPr>
            <a:t>Knowledge</a:t>
          </a:r>
          <a:endParaRPr lang="en-US">
            <a:solidFill>
              <a:schemeClr val="tx2"/>
            </a:solidFill>
            <a:latin typeface="Optima" panose="02000503060000020004" pitchFamily="2" charset="0"/>
          </a:endParaRPr>
        </a:p>
      </dgm:t>
    </dgm:pt>
    <dgm:pt modelId="{B62E306B-64BC-7840-BDE7-A40051A0BB7D}" type="parTrans" cxnId="{BB1BDEAA-0035-2144-ACD7-D3FCDE01AB4F}">
      <dgm:prSet/>
      <dgm:spPr/>
      <dgm:t>
        <a:bodyPr/>
        <a:lstStyle/>
        <a:p>
          <a:endParaRPr lang="en-US"/>
        </a:p>
      </dgm:t>
    </dgm:pt>
    <dgm:pt modelId="{71720DB7-1F8C-284C-B657-DBE1B3E21407}" type="sibTrans" cxnId="{BB1BDEAA-0035-2144-ACD7-D3FCDE01AB4F}">
      <dgm:prSet/>
      <dgm:spPr/>
      <dgm:t>
        <a:bodyPr/>
        <a:lstStyle/>
        <a:p>
          <a:endParaRPr lang="en-US"/>
        </a:p>
      </dgm:t>
    </dgm:pt>
    <dgm:pt modelId="{55DDA1A7-7F16-A34B-8A4D-642C316951C3}">
      <dgm:prSet/>
      <dgm:spPr/>
      <dgm:t>
        <a:bodyPr/>
        <a:lstStyle/>
        <a:p>
          <a:r>
            <a:rPr lang="en-US" b="1" i="0">
              <a:solidFill>
                <a:schemeClr val="tx2"/>
              </a:solidFill>
              <a:latin typeface="Optima" panose="02000503060000020004" pitchFamily="2" charset="0"/>
            </a:rPr>
            <a:t>Skills</a:t>
          </a:r>
          <a:endParaRPr lang="en-US">
            <a:solidFill>
              <a:schemeClr val="tx2"/>
            </a:solidFill>
            <a:latin typeface="Optima" panose="02000503060000020004" pitchFamily="2" charset="0"/>
          </a:endParaRPr>
        </a:p>
      </dgm:t>
    </dgm:pt>
    <dgm:pt modelId="{F1ECD667-8916-C741-AAC4-C2A69E503272}" type="parTrans" cxnId="{36E5182D-037B-7245-9C6C-8B47C53D815A}">
      <dgm:prSet/>
      <dgm:spPr/>
      <dgm:t>
        <a:bodyPr/>
        <a:lstStyle/>
        <a:p>
          <a:endParaRPr lang="en-US"/>
        </a:p>
      </dgm:t>
    </dgm:pt>
    <dgm:pt modelId="{88C1C351-A94E-E149-B4F3-B1AE953AF47B}" type="sibTrans" cxnId="{36E5182D-037B-7245-9C6C-8B47C53D815A}">
      <dgm:prSet/>
      <dgm:spPr/>
      <dgm:t>
        <a:bodyPr/>
        <a:lstStyle/>
        <a:p>
          <a:endParaRPr lang="en-US"/>
        </a:p>
      </dgm:t>
    </dgm:pt>
    <dgm:pt modelId="{33422405-8F9E-D842-96F7-C86CFFF83433}" type="pres">
      <dgm:prSet presAssocID="{F7F0DA15-50A8-9F41-A3E7-CDFA75BB7106}" presName="compositeShape" presStyleCnt="0">
        <dgm:presLayoutVars>
          <dgm:chMax val="7"/>
          <dgm:dir/>
          <dgm:resizeHandles val="exact"/>
        </dgm:presLayoutVars>
      </dgm:prSet>
      <dgm:spPr/>
    </dgm:pt>
    <dgm:pt modelId="{EDBEC6ED-7CFF-F441-BDE1-81C2C0EF5F51}" type="pres">
      <dgm:prSet presAssocID="{F479A56B-5A08-BE47-AB6A-F31091A82769}" presName="circ1" presStyleLbl="vennNode1" presStyleIdx="0" presStyleCnt="3"/>
      <dgm:spPr/>
    </dgm:pt>
    <dgm:pt modelId="{6FA9D400-BEC2-C743-B34C-5BE810E08521}" type="pres">
      <dgm:prSet presAssocID="{F479A56B-5A08-BE47-AB6A-F31091A82769}" presName="circ1Tx" presStyleLbl="revTx" presStyleIdx="0" presStyleCnt="0">
        <dgm:presLayoutVars>
          <dgm:chMax val="0"/>
          <dgm:chPref val="0"/>
          <dgm:bulletEnabled val="1"/>
        </dgm:presLayoutVars>
      </dgm:prSet>
      <dgm:spPr/>
    </dgm:pt>
    <dgm:pt modelId="{2C947E48-BB00-B54C-A7AA-C18228924418}" type="pres">
      <dgm:prSet presAssocID="{3DAD20E9-16B6-0549-87E3-1B5E8AD23C62}" presName="circ2" presStyleLbl="vennNode1" presStyleIdx="1" presStyleCnt="3"/>
      <dgm:spPr/>
    </dgm:pt>
    <dgm:pt modelId="{BD914F69-46F6-CF44-81D7-2603BF51013D}" type="pres">
      <dgm:prSet presAssocID="{3DAD20E9-16B6-0549-87E3-1B5E8AD23C62}" presName="circ2Tx" presStyleLbl="revTx" presStyleIdx="0" presStyleCnt="0">
        <dgm:presLayoutVars>
          <dgm:chMax val="0"/>
          <dgm:chPref val="0"/>
          <dgm:bulletEnabled val="1"/>
        </dgm:presLayoutVars>
      </dgm:prSet>
      <dgm:spPr/>
    </dgm:pt>
    <dgm:pt modelId="{04F0E454-03BF-D240-BA12-A37FFD51CE8A}" type="pres">
      <dgm:prSet presAssocID="{55DDA1A7-7F16-A34B-8A4D-642C316951C3}" presName="circ3" presStyleLbl="vennNode1" presStyleIdx="2" presStyleCnt="3"/>
      <dgm:spPr/>
    </dgm:pt>
    <dgm:pt modelId="{DC6B4FBE-D066-5E4E-A1DB-FAAC03D1B146}" type="pres">
      <dgm:prSet presAssocID="{55DDA1A7-7F16-A34B-8A4D-642C316951C3}" presName="circ3Tx" presStyleLbl="revTx" presStyleIdx="0" presStyleCnt="0">
        <dgm:presLayoutVars>
          <dgm:chMax val="0"/>
          <dgm:chPref val="0"/>
          <dgm:bulletEnabled val="1"/>
        </dgm:presLayoutVars>
      </dgm:prSet>
      <dgm:spPr/>
    </dgm:pt>
  </dgm:ptLst>
  <dgm:cxnLst>
    <dgm:cxn modelId="{EE063F11-D720-1D4E-B9ED-C0A6562B32A2}" type="presOf" srcId="{F479A56B-5A08-BE47-AB6A-F31091A82769}" destId="{EDBEC6ED-7CFF-F441-BDE1-81C2C0EF5F51}" srcOrd="0" destOrd="0" presId="urn:microsoft.com/office/officeart/2005/8/layout/venn1"/>
    <dgm:cxn modelId="{36E5182D-037B-7245-9C6C-8B47C53D815A}" srcId="{F7F0DA15-50A8-9F41-A3E7-CDFA75BB7106}" destId="{55DDA1A7-7F16-A34B-8A4D-642C316951C3}" srcOrd="2" destOrd="0" parTransId="{F1ECD667-8916-C741-AAC4-C2A69E503272}" sibTransId="{88C1C351-A94E-E149-B4F3-B1AE953AF47B}"/>
    <dgm:cxn modelId="{7F936333-6800-FB48-8BBE-A7873916187B}" type="presOf" srcId="{F7F0DA15-50A8-9F41-A3E7-CDFA75BB7106}" destId="{33422405-8F9E-D842-96F7-C86CFFF83433}" srcOrd="0" destOrd="0" presId="urn:microsoft.com/office/officeart/2005/8/layout/venn1"/>
    <dgm:cxn modelId="{5DA77F42-C82C-9741-B3BE-2904604C286B}" type="presOf" srcId="{3DAD20E9-16B6-0549-87E3-1B5E8AD23C62}" destId="{2C947E48-BB00-B54C-A7AA-C18228924418}" srcOrd="0" destOrd="0" presId="urn:microsoft.com/office/officeart/2005/8/layout/venn1"/>
    <dgm:cxn modelId="{85095F6D-D691-6E4F-9616-225222F222A8}" type="presOf" srcId="{55DDA1A7-7F16-A34B-8A4D-642C316951C3}" destId="{04F0E454-03BF-D240-BA12-A37FFD51CE8A}" srcOrd="0" destOrd="0" presId="urn:microsoft.com/office/officeart/2005/8/layout/venn1"/>
    <dgm:cxn modelId="{9DAC5479-02C5-DC4E-B20B-27E06276A1E3}" type="presOf" srcId="{3DAD20E9-16B6-0549-87E3-1B5E8AD23C62}" destId="{BD914F69-46F6-CF44-81D7-2603BF51013D}" srcOrd="1" destOrd="0" presId="urn:microsoft.com/office/officeart/2005/8/layout/venn1"/>
    <dgm:cxn modelId="{7872C289-46FB-9E41-AF24-CAF7D62DDAB3}" type="presOf" srcId="{55DDA1A7-7F16-A34B-8A4D-642C316951C3}" destId="{DC6B4FBE-D066-5E4E-A1DB-FAAC03D1B146}" srcOrd="1" destOrd="0" presId="urn:microsoft.com/office/officeart/2005/8/layout/venn1"/>
    <dgm:cxn modelId="{BB1BDEAA-0035-2144-ACD7-D3FCDE01AB4F}" srcId="{F7F0DA15-50A8-9F41-A3E7-CDFA75BB7106}" destId="{3DAD20E9-16B6-0549-87E3-1B5E8AD23C62}" srcOrd="1" destOrd="0" parTransId="{B62E306B-64BC-7840-BDE7-A40051A0BB7D}" sibTransId="{71720DB7-1F8C-284C-B657-DBE1B3E21407}"/>
    <dgm:cxn modelId="{C33E80E8-E8E1-D640-BAB3-596C7656A668}" type="presOf" srcId="{F479A56B-5A08-BE47-AB6A-F31091A82769}" destId="{6FA9D400-BEC2-C743-B34C-5BE810E08521}" srcOrd="1" destOrd="0" presId="urn:microsoft.com/office/officeart/2005/8/layout/venn1"/>
    <dgm:cxn modelId="{0128CCF9-CA6D-4042-B698-A3BE6D4FCD26}" srcId="{F7F0DA15-50A8-9F41-A3E7-CDFA75BB7106}" destId="{F479A56B-5A08-BE47-AB6A-F31091A82769}" srcOrd="0" destOrd="0" parTransId="{4B7717E2-A2FB-D746-BD92-290293A41483}" sibTransId="{96A4382F-0AEA-4248-B716-AEF2AB01B10E}"/>
    <dgm:cxn modelId="{D13FA73A-B9A9-6148-9212-11E198682AA7}" type="presParOf" srcId="{33422405-8F9E-D842-96F7-C86CFFF83433}" destId="{EDBEC6ED-7CFF-F441-BDE1-81C2C0EF5F51}" srcOrd="0" destOrd="0" presId="urn:microsoft.com/office/officeart/2005/8/layout/venn1"/>
    <dgm:cxn modelId="{59EE43E5-4CA1-5D42-8B08-D49B6C11462E}" type="presParOf" srcId="{33422405-8F9E-D842-96F7-C86CFFF83433}" destId="{6FA9D400-BEC2-C743-B34C-5BE810E08521}" srcOrd="1" destOrd="0" presId="urn:microsoft.com/office/officeart/2005/8/layout/venn1"/>
    <dgm:cxn modelId="{B661F698-7E40-E84B-89CE-52BFC685FDF8}" type="presParOf" srcId="{33422405-8F9E-D842-96F7-C86CFFF83433}" destId="{2C947E48-BB00-B54C-A7AA-C18228924418}" srcOrd="2" destOrd="0" presId="urn:microsoft.com/office/officeart/2005/8/layout/venn1"/>
    <dgm:cxn modelId="{644C3E7F-413C-D842-BC44-D00F113ECA8C}" type="presParOf" srcId="{33422405-8F9E-D842-96F7-C86CFFF83433}" destId="{BD914F69-46F6-CF44-81D7-2603BF51013D}" srcOrd="3" destOrd="0" presId="urn:microsoft.com/office/officeart/2005/8/layout/venn1"/>
    <dgm:cxn modelId="{AE681AAE-CA4B-8D40-82E4-D6F5115FF9F5}" type="presParOf" srcId="{33422405-8F9E-D842-96F7-C86CFFF83433}" destId="{04F0E454-03BF-D240-BA12-A37FFD51CE8A}" srcOrd="4" destOrd="0" presId="urn:microsoft.com/office/officeart/2005/8/layout/venn1"/>
    <dgm:cxn modelId="{0D80D73A-79D2-E04C-BBE8-70107A2FE95B}" type="presParOf" srcId="{33422405-8F9E-D842-96F7-C86CFFF83433}" destId="{DC6B4FBE-D066-5E4E-A1DB-FAAC03D1B146}" srcOrd="5"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14177A-BC8F-1B4C-B0F7-6DD4B74FA690}" type="doc">
      <dgm:prSet loTypeId="urn:microsoft.com/office/officeart/2005/8/layout/default" loCatId="relationship" qsTypeId="urn:microsoft.com/office/officeart/2005/8/quickstyle/simple1" qsCatId="simple" csTypeId="urn:microsoft.com/office/officeart/2005/8/colors/colorful4" csCatId="colorful" phldr="1"/>
      <dgm:spPr/>
      <dgm:t>
        <a:bodyPr/>
        <a:lstStyle/>
        <a:p>
          <a:endParaRPr lang="en-US"/>
        </a:p>
      </dgm:t>
    </dgm:pt>
    <dgm:pt modelId="{46A1EF82-3FE7-7B4E-8373-0041E216D4DB}">
      <dgm:prSet/>
      <dgm:spPr/>
      <dgm:t>
        <a:bodyPr/>
        <a:lstStyle/>
        <a:p>
          <a:r>
            <a:rPr lang="en-US" b="0" i="0"/>
            <a:t>Personal/individual competence</a:t>
          </a:r>
          <a:br>
            <a:rPr lang="en-US" b="0" i="0"/>
          </a:br>
          <a:endParaRPr lang="en-US"/>
        </a:p>
      </dgm:t>
    </dgm:pt>
    <dgm:pt modelId="{1C64CBAD-3812-9F4F-961D-F7E66327F3DD}" type="parTrans" cxnId="{31FBFC98-BBD2-054F-A393-20C12E1F7CC4}">
      <dgm:prSet/>
      <dgm:spPr/>
      <dgm:t>
        <a:bodyPr/>
        <a:lstStyle/>
        <a:p>
          <a:endParaRPr lang="en-US"/>
        </a:p>
      </dgm:t>
    </dgm:pt>
    <dgm:pt modelId="{B224473D-BBD1-DC45-9F1E-AABAA160FA1E}" type="sibTrans" cxnId="{31FBFC98-BBD2-054F-A393-20C12E1F7CC4}">
      <dgm:prSet/>
      <dgm:spPr/>
      <dgm:t>
        <a:bodyPr/>
        <a:lstStyle/>
        <a:p>
          <a:endParaRPr lang="en-US"/>
        </a:p>
      </dgm:t>
    </dgm:pt>
    <dgm:pt modelId="{6DD82A34-9E9C-F141-8A81-24CA850DB2C5}">
      <dgm:prSet/>
      <dgm:spPr/>
      <dgm:t>
        <a:bodyPr/>
        <a:lstStyle/>
        <a:p>
          <a:r>
            <a:rPr lang="en-US" b="0" i="0"/>
            <a:t>Organizational/system levels</a:t>
          </a:r>
          <a:endParaRPr lang="en-US"/>
        </a:p>
      </dgm:t>
    </dgm:pt>
    <dgm:pt modelId="{E1F5855E-B88E-F542-81D5-0021476064D9}" type="sibTrans" cxnId="{B7B2FEB7-48F8-6D4E-936C-C466A7C73DCF}">
      <dgm:prSet/>
      <dgm:spPr/>
      <dgm:t>
        <a:bodyPr/>
        <a:lstStyle/>
        <a:p>
          <a:endParaRPr lang="en-US"/>
        </a:p>
      </dgm:t>
    </dgm:pt>
    <dgm:pt modelId="{85237F8F-23ED-4B4D-AD67-EDE865DF412F}" type="parTrans" cxnId="{B7B2FEB7-48F8-6D4E-936C-C466A7C73DCF}">
      <dgm:prSet/>
      <dgm:spPr/>
      <dgm:t>
        <a:bodyPr/>
        <a:lstStyle/>
        <a:p>
          <a:endParaRPr lang="en-US"/>
        </a:p>
      </dgm:t>
    </dgm:pt>
    <dgm:pt modelId="{B4B797D8-F6DF-FE4F-9590-121900D10F0A}" type="pres">
      <dgm:prSet presAssocID="{C514177A-BC8F-1B4C-B0F7-6DD4B74FA690}" presName="diagram" presStyleCnt="0">
        <dgm:presLayoutVars>
          <dgm:dir/>
          <dgm:resizeHandles val="exact"/>
        </dgm:presLayoutVars>
      </dgm:prSet>
      <dgm:spPr/>
    </dgm:pt>
    <dgm:pt modelId="{3C1D75C7-1F38-4340-A911-6E66603C663A}" type="pres">
      <dgm:prSet presAssocID="{46A1EF82-3FE7-7B4E-8373-0041E216D4DB}" presName="node" presStyleLbl="node1" presStyleIdx="0" presStyleCnt="2">
        <dgm:presLayoutVars>
          <dgm:bulletEnabled val="1"/>
        </dgm:presLayoutVars>
      </dgm:prSet>
      <dgm:spPr/>
    </dgm:pt>
    <dgm:pt modelId="{E025C50D-185F-F54D-975E-4F8D3A209108}" type="pres">
      <dgm:prSet presAssocID="{B224473D-BBD1-DC45-9F1E-AABAA160FA1E}" presName="sibTrans" presStyleCnt="0"/>
      <dgm:spPr/>
    </dgm:pt>
    <dgm:pt modelId="{2C62E45B-7146-0C42-8AAC-C1B03DFD6A4A}" type="pres">
      <dgm:prSet presAssocID="{6DD82A34-9E9C-F141-8A81-24CA850DB2C5}" presName="node" presStyleLbl="node1" presStyleIdx="1" presStyleCnt="2">
        <dgm:presLayoutVars>
          <dgm:bulletEnabled val="1"/>
        </dgm:presLayoutVars>
      </dgm:prSet>
      <dgm:spPr/>
    </dgm:pt>
  </dgm:ptLst>
  <dgm:cxnLst>
    <dgm:cxn modelId="{DC70EF1B-DEBD-364D-9379-515F15870601}" type="presOf" srcId="{6DD82A34-9E9C-F141-8A81-24CA850DB2C5}" destId="{2C62E45B-7146-0C42-8AAC-C1B03DFD6A4A}" srcOrd="0" destOrd="0" presId="urn:microsoft.com/office/officeart/2005/8/layout/default"/>
    <dgm:cxn modelId="{31FBFC98-BBD2-054F-A393-20C12E1F7CC4}" srcId="{C514177A-BC8F-1B4C-B0F7-6DD4B74FA690}" destId="{46A1EF82-3FE7-7B4E-8373-0041E216D4DB}" srcOrd="0" destOrd="0" parTransId="{1C64CBAD-3812-9F4F-961D-F7E66327F3DD}" sibTransId="{B224473D-BBD1-DC45-9F1E-AABAA160FA1E}"/>
    <dgm:cxn modelId="{FFF2FAA8-5FB3-A74A-8E40-21FAE05C78C3}" type="presOf" srcId="{46A1EF82-3FE7-7B4E-8373-0041E216D4DB}" destId="{3C1D75C7-1F38-4340-A911-6E66603C663A}" srcOrd="0" destOrd="0" presId="urn:microsoft.com/office/officeart/2005/8/layout/default"/>
    <dgm:cxn modelId="{B7B2FEB7-48F8-6D4E-936C-C466A7C73DCF}" srcId="{C514177A-BC8F-1B4C-B0F7-6DD4B74FA690}" destId="{6DD82A34-9E9C-F141-8A81-24CA850DB2C5}" srcOrd="1" destOrd="0" parTransId="{85237F8F-23ED-4B4D-AD67-EDE865DF412F}" sibTransId="{E1F5855E-B88E-F542-81D5-0021476064D9}"/>
    <dgm:cxn modelId="{638561F4-8A51-C343-8944-3D418ABFB346}" type="presOf" srcId="{C514177A-BC8F-1B4C-B0F7-6DD4B74FA690}" destId="{B4B797D8-F6DF-FE4F-9590-121900D10F0A}" srcOrd="0" destOrd="0" presId="urn:microsoft.com/office/officeart/2005/8/layout/default"/>
    <dgm:cxn modelId="{1069F3BF-AC4D-D345-8AF2-EB9CF5369F0C}" type="presParOf" srcId="{B4B797D8-F6DF-FE4F-9590-121900D10F0A}" destId="{3C1D75C7-1F38-4340-A911-6E66603C663A}" srcOrd="0" destOrd="0" presId="urn:microsoft.com/office/officeart/2005/8/layout/default"/>
    <dgm:cxn modelId="{80AEDA23-444F-EC4C-A0AF-A5A36B2620A5}" type="presParOf" srcId="{B4B797D8-F6DF-FE4F-9590-121900D10F0A}" destId="{E025C50D-185F-F54D-975E-4F8D3A209108}" srcOrd="1" destOrd="0" presId="urn:microsoft.com/office/officeart/2005/8/layout/default"/>
    <dgm:cxn modelId="{1B2F8C2C-5F96-A341-A1C1-AE296806CB3F}" type="presParOf" srcId="{B4B797D8-F6DF-FE4F-9590-121900D10F0A}" destId="{2C62E45B-7146-0C42-8AAC-C1B03DFD6A4A}" srcOrd="2"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F51936-AFB2-47C5-A4DB-AA1A8E91149E}" type="doc">
      <dgm:prSet loTypeId="urn:microsoft.com/office/officeart/2005/8/layout/default" loCatId="relationship" qsTypeId="urn:microsoft.com/office/officeart/2005/8/quickstyle/simple2" qsCatId="simple" csTypeId="urn:microsoft.com/office/officeart/2005/8/colors/colorful4" csCatId="colorful" phldr="1"/>
      <dgm:spPr/>
      <dgm:t>
        <a:bodyPr/>
        <a:lstStyle/>
        <a:p>
          <a:endParaRPr lang="en-US"/>
        </a:p>
      </dgm:t>
    </dgm:pt>
    <dgm:pt modelId="{AF361B0E-DDBA-4266-AC79-7160D5E3238D}">
      <dgm:prSet custT="1"/>
      <dgm:spPr/>
      <dgm:t>
        <a:bodyPr/>
        <a:lstStyle/>
        <a:p>
          <a:r>
            <a:rPr lang="en-US" sz="1800" b="0" i="0">
              <a:latin typeface="Optima" panose="02000503060000020004" pitchFamily="2" charset="0"/>
            </a:rPr>
            <a:t>Know that the definition of multiculturalism is inclusive and encompasses race, culture, gender, religious affiliation, sexual orientation, age, disability, and so on.</a:t>
          </a:r>
          <a:endParaRPr lang="en-US" sz="1800">
            <a:latin typeface="Optima" panose="02000503060000020004" pitchFamily="2" charset="0"/>
          </a:endParaRPr>
        </a:p>
      </dgm:t>
    </dgm:pt>
    <dgm:pt modelId="{490484F6-2B85-49E7-A3E9-A85B24B4B79E}" type="parTrans" cxnId="{9248D56F-CF80-4AC9-97A8-DD072734B813}">
      <dgm:prSet/>
      <dgm:spPr/>
      <dgm:t>
        <a:bodyPr/>
        <a:lstStyle/>
        <a:p>
          <a:endParaRPr lang="en-US"/>
        </a:p>
      </dgm:t>
    </dgm:pt>
    <dgm:pt modelId="{0579CB4C-2877-4075-852B-C178AAD6FBEB}" type="sibTrans" cxnId="{9248D56F-CF80-4AC9-97A8-DD072734B813}">
      <dgm:prSet phldrT="01" phldr="0"/>
      <dgm:spPr/>
      <dgm:t>
        <a:bodyPr/>
        <a:lstStyle/>
        <a:p>
          <a:endParaRPr lang="en-US"/>
        </a:p>
      </dgm:t>
    </dgm:pt>
    <dgm:pt modelId="{BD7FA2D6-5A93-41FB-9EA2-728BA33823B8}">
      <dgm:prSet custT="1"/>
      <dgm:spPr/>
      <dgm:t>
        <a:bodyPr/>
        <a:lstStyle/>
        <a:p>
          <a:r>
            <a:rPr lang="en-US" sz="1800" b="0" i="0">
              <a:latin typeface="Optima" panose="02000503060000020004" pitchFamily="2" charset="0"/>
            </a:rPr>
            <a:t> When working with diverse populations, attempt to identify culture-specific and culture universal domains of helping. </a:t>
          </a:r>
          <a:endParaRPr lang="en-US" sz="1800">
            <a:latin typeface="Optima" panose="02000503060000020004" pitchFamily="2" charset="0"/>
          </a:endParaRPr>
        </a:p>
      </dgm:t>
    </dgm:pt>
    <dgm:pt modelId="{B24D6041-E46B-443C-B981-3F8F87BAB6B6}" type="parTrans" cxnId="{361B9D67-9FBD-45C2-A0A3-42511D3E83A7}">
      <dgm:prSet/>
      <dgm:spPr/>
      <dgm:t>
        <a:bodyPr/>
        <a:lstStyle/>
        <a:p>
          <a:endParaRPr lang="en-US"/>
        </a:p>
      </dgm:t>
    </dgm:pt>
    <dgm:pt modelId="{81F7F031-8BC0-49E9-B744-6453D2A7C7E8}" type="sibTrans" cxnId="{361B9D67-9FBD-45C2-A0A3-42511D3E83A7}">
      <dgm:prSet phldrT="02" phldr="0"/>
      <dgm:spPr/>
      <dgm:t>
        <a:bodyPr/>
        <a:lstStyle/>
        <a:p>
          <a:endParaRPr lang="en-US"/>
        </a:p>
      </dgm:t>
    </dgm:pt>
    <dgm:pt modelId="{C61C1098-8354-44B8-9CB8-F4843C08662C}">
      <dgm:prSet custT="1"/>
      <dgm:spPr/>
      <dgm:t>
        <a:bodyPr/>
        <a:lstStyle/>
        <a:p>
          <a:r>
            <a:rPr lang="en-US" sz="1800" b="0" i="0">
              <a:latin typeface="Optima" panose="02000503060000020004" pitchFamily="2" charset="0"/>
            </a:rPr>
            <a:t>Be aware that persons of color, people of diverse gender identity and sexual orientation, women, and other groups may perceive mental illness/health and the healing process differently than do European American men. </a:t>
          </a:r>
          <a:endParaRPr lang="en-US" sz="1800">
            <a:latin typeface="Optima" panose="02000503060000020004" pitchFamily="2" charset="0"/>
          </a:endParaRPr>
        </a:p>
      </dgm:t>
    </dgm:pt>
    <dgm:pt modelId="{4D710848-880F-41A1-B38A-FC7100AF10D0}" type="parTrans" cxnId="{68290CB3-47DB-490F-89F9-2D0EA57D4EE3}">
      <dgm:prSet/>
      <dgm:spPr/>
      <dgm:t>
        <a:bodyPr/>
        <a:lstStyle/>
        <a:p>
          <a:endParaRPr lang="en-US"/>
        </a:p>
      </dgm:t>
    </dgm:pt>
    <dgm:pt modelId="{CA0E9147-812E-440B-A716-29725145BADA}" type="sibTrans" cxnId="{68290CB3-47DB-490F-89F9-2D0EA57D4EE3}">
      <dgm:prSet phldrT="03" phldr="0"/>
      <dgm:spPr/>
      <dgm:t>
        <a:bodyPr/>
        <a:lstStyle/>
        <a:p>
          <a:endParaRPr lang="en-US"/>
        </a:p>
      </dgm:t>
    </dgm:pt>
    <dgm:pt modelId="{21FC5F5B-E1A7-5140-85E6-1EAEC0215F51}" type="pres">
      <dgm:prSet presAssocID="{61F51936-AFB2-47C5-A4DB-AA1A8E91149E}" presName="diagram" presStyleCnt="0">
        <dgm:presLayoutVars>
          <dgm:dir/>
          <dgm:resizeHandles val="exact"/>
        </dgm:presLayoutVars>
      </dgm:prSet>
      <dgm:spPr/>
    </dgm:pt>
    <dgm:pt modelId="{AFAE99CC-64D5-2846-88B2-BBDC5ED78D9E}" type="pres">
      <dgm:prSet presAssocID="{AF361B0E-DDBA-4266-AC79-7160D5E3238D}" presName="node" presStyleLbl="node1" presStyleIdx="0" presStyleCnt="3" custScaleX="41762" custScaleY="38376" custLinFactNeighborX="-5830" custLinFactNeighborY="-8591">
        <dgm:presLayoutVars>
          <dgm:bulletEnabled val="1"/>
        </dgm:presLayoutVars>
      </dgm:prSet>
      <dgm:spPr/>
    </dgm:pt>
    <dgm:pt modelId="{0988A263-FCC9-3049-A7D0-DE8E1A461BCB}" type="pres">
      <dgm:prSet presAssocID="{0579CB4C-2877-4075-852B-C178AAD6FBEB}" presName="sibTrans" presStyleCnt="0"/>
      <dgm:spPr/>
    </dgm:pt>
    <dgm:pt modelId="{631EF56E-D933-D84E-92EB-77E7A4643482}" type="pres">
      <dgm:prSet presAssocID="{BD7FA2D6-5A93-41FB-9EA2-728BA33823B8}" presName="node" presStyleLbl="node1" presStyleIdx="1" presStyleCnt="3" custScaleX="42002" custScaleY="40054" custLinFactNeighborX="-24885" custLinFactNeighborY="26960">
        <dgm:presLayoutVars>
          <dgm:bulletEnabled val="1"/>
        </dgm:presLayoutVars>
      </dgm:prSet>
      <dgm:spPr/>
    </dgm:pt>
    <dgm:pt modelId="{C925A495-3D8B-7E43-BD44-24E12680B9AC}" type="pres">
      <dgm:prSet presAssocID="{81F7F031-8BC0-49E9-B744-6453D2A7C7E8}" presName="sibTrans" presStyleCnt="0"/>
      <dgm:spPr/>
    </dgm:pt>
    <dgm:pt modelId="{1421D5ED-D8B1-814F-B651-CEFEC6D3EB57}" type="pres">
      <dgm:prSet presAssocID="{C61C1098-8354-44B8-9CB8-F4843C08662C}" presName="node" presStyleLbl="node1" presStyleIdx="2" presStyleCnt="3" custScaleX="46259" custScaleY="42028" custLinFactNeighborX="26871" custLinFactNeighborY="2519">
        <dgm:presLayoutVars>
          <dgm:bulletEnabled val="1"/>
        </dgm:presLayoutVars>
      </dgm:prSet>
      <dgm:spPr/>
    </dgm:pt>
  </dgm:ptLst>
  <dgm:cxnLst>
    <dgm:cxn modelId="{361B9D67-9FBD-45C2-A0A3-42511D3E83A7}" srcId="{61F51936-AFB2-47C5-A4DB-AA1A8E91149E}" destId="{BD7FA2D6-5A93-41FB-9EA2-728BA33823B8}" srcOrd="1" destOrd="0" parTransId="{B24D6041-E46B-443C-B981-3F8F87BAB6B6}" sibTransId="{81F7F031-8BC0-49E9-B744-6453D2A7C7E8}"/>
    <dgm:cxn modelId="{319C6C6A-2CA3-C54E-B1F3-826E45176ABA}" type="presOf" srcId="{AF361B0E-DDBA-4266-AC79-7160D5E3238D}" destId="{AFAE99CC-64D5-2846-88B2-BBDC5ED78D9E}" srcOrd="0" destOrd="0" presId="urn:microsoft.com/office/officeart/2005/8/layout/default"/>
    <dgm:cxn modelId="{9248D56F-CF80-4AC9-97A8-DD072734B813}" srcId="{61F51936-AFB2-47C5-A4DB-AA1A8E91149E}" destId="{AF361B0E-DDBA-4266-AC79-7160D5E3238D}" srcOrd="0" destOrd="0" parTransId="{490484F6-2B85-49E7-A3E9-A85B24B4B79E}" sibTransId="{0579CB4C-2877-4075-852B-C178AAD6FBEB}"/>
    <dgm:cxn modelId="{68290CB3-47DB-490F-89F9-2D0EA57D4EE3}" srcId="{61F51936-AFB2-47C5-A4DB-AA1A8E91149E}" destId="{C61C1098-8354-44B8-9CB8-F4843C08662C}" srcOrd="2" destOrd="0" parTransId="{4D710848-880F-41A1-B38A-FC7100AF10D0}" sibTransId="{CA0E9147-812E-440B-A716-29725145BADA}"/>
    <dgm:cxn modelId="{8A42ADD9-CD9D-FC49-8C18-EA899D538295}" type="presOf" srcId="{61F51936-AFB2-47C5-A4DB-AA1A8E91149E}" destId="{21FC5F5B-E1A7-5140-85E6-1EAEC0215F51}" srcOrd="0" destOrd="0" presId="urn:microsoft.com/office/officeart/2005/8/layout/default"/>
    <dgm:cxn modelId="{31DB56DC-CB5D-0A40-BAAC-96801D6CD6CF}" type="presOf" srcId="{C61C1098-8354-44B8-9CB8-F4843C08662C}" destId="{1421D5ED-D8B1-814F-B651-CEFEC6D3EB57}" srcOrd="0" destOrd="0" presId="urn:microsoft.com/office/officeart/2005/8/layout/default"/>
    <dgm:cxn modelId="{2D9085F7-B5DE-F545-AE90-711254AA829E}" type="presOf" srcId="{BD7FA2D6-5A93-41FB-9EA2-728BA33823B8}" destId="{631EF56E-D933-D84E-92EB-77E7A4643482}" srcOrd="0" destOrd="0" presId="urn:microsoft.com/office/officeart/2005/8/layout/default"/>
    <dgm:cxn modelId="{D4827710-91B8-D343-9D32-5FD528358A90}" type="presParOf" srcId="{21FC5F5B-E1A7-5140-85E6-1EAEC0215F51}" destId="{AFAE99CC-64D5-2846-88B2-BBDC5ED78D9E}" srcOrd="0" destOrd="0" presId="urn:microsoft.com/office/officeart/2005/8/layout/default"/>
    <dgm:cxn modelId="{9E311626-1FE9-0647-B53F-AC4CB26C542E}" type="presParOf" srcId="{21FC5F5B-E1A7-5140-85E6-1EAEC0215F51}" destId="{0988A263-FCC9-3049-A7D0-DE8E1A461BCB}" srcOrd="1" destOrd="0" presId="urn:microsoft.com/office/officeart/2005/8/layout/default"/>
    <dgm:cxn modelId="{A4DDFDBE-049A-5440-A5C9-4F725623DD42}" type="presParOf" srcId="{21FC5F5B-E1A7-5140-85E6-1EAEC0215F51}" destId="{631EF56E-D933-D84E-92EB-77E7A4643482}" srcOrd="2" destOrd="0" presId="urn:microsoft.com/office/officeart/2005/8/layout/default"/>
    <dgm:cxn modelId="{D0D766A6-290B-0943-8C35-7CB13B439920}" type="presParOf" srcId="{21FC5F5B-E1A7-5140-85E6-1EAEC0215F51}" destId="{C925A495-3D8B-7E43-BD44-24E12680B9AC}" srcOrd="3" destOrd="0" presId="urn:microsoft.com/office/officeart/2005/8/layout/default"/>
    <dgm:cxn modelId="{53E5D8E6-C7A1-B14A-989F-0881C9753744}" type="presParOf" srcId="{21FC5F5B-E1A7-5140-85E6-1EAEC0215F51}" destId="{1421D5ED-D8B1-814F-B651-CEFEC6D3EB57}" srcOrd="4"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689AC3-3AC6-5A4A-9BF5-3F2C9F68ECDE}" type="doc">
      <dgm:prSet loTypeId="urn:microsoft.com/office/officeart/2005/8/layout/default" loCatId="relationship" qsTypeId="urn:microsoft.com/office/officeart/2005/8/quickstyle/simple1" qsCatId="simple" csTypeId="urn:microsoft.com/office/officeart/2005/8/colors/colorful4" csCatId="colorful" phldr="1"/>
      <dgm:spPr/>
      <dgm:t>
        <a:bodyPr/>
        <a:lstStyle/>
        <a:p>
          <a:endParaRPr lang="en-US"/>
        </a:p>
      </dgm:t>
    </dgm:pt>
    <dgm:pt modelId="{27E19107-F33C-F348-8D2F-1F20E49CBB88}">
      <dgm:prSet custT="1"/>
      <dgm:spPr/>
      <dgm:t>
        <a:bodyPr/>
        <a:lstStyle/>
        <a:p>
          <a:r>
            <a:rPr lang="en-US" sz="1600" b="0" i="0">
              <a:latin typeface="Optima" panose="02000503060000020004" pitchFamily="2" charset="0"/>
            </a:rPr>
            <a:t> Be aware that </a:t>
          </a:r>
          <a:r>
            <a:rPr lang="en-US" sz="1600" b="0" i="0" err="1">
              <a:latin typeface="Optima" panose="02000503060000020004" pitchFamily="2" charset="0"/>
            </a:rPr>
            <a:t>EuroAmerican</a:t>
          </a:r>
          <a:r>
            <a:rPr lang="en-US" sz="1600" b="0" i="0">
              <a:latin typeface="Optima" panose="02000503060000020004" pitchFamily="2" charset="0"/>
            </a:rPr>
            <a:t> healing standards originate from a cultural context and may be culture-bound.</a:t>
          </a:r>
          <a:endParaRPr lang="en-US" sz="1600">
            <a:latin typeface="Optima" panose="02000503060000020004" pitchFamily="2" charset="0"/>
          </a:endParaRPr>
        </a:p>
      </dgm:t>
    </dgm:pt>
    <dgm:pt modelId="{C3620E59-9DF5-DF4C-AA24-9F60691087F7}" type="parTrans" cxnId="{6ECCD263-EBC3-0046-AB74-4F82F7D387F6}">
      <dgm:prSet/>
      <dgm:spPr/>
      <dgm:t>
        <a:bodyPr/>
        <a:lstStyle/>
        <a:p>
          <a:endParaRPr lang="en-US"/>
        </a:p>
      </dgm:t>
    </dgm:pt>
    <dgm:pt modelId="{F28EFE25-114F-2B4B-9054-061106A1D42B}" type="sibTrans" cxnId="{6ECCD263-EBC3-0046-AB74-4F82F7D387F6}">
      <dgm:prSet/>
      <dgm:spPr/>
      <dgm:t>
        <a:bodyPr/>
        <a:lstStyle/>
        <a:p>
          <a:endParaRPr lang="en-US"/>
        </a:p>
      </dgm:t>
    </dgm:pt>
    <dgm:pt modelId="{0C076A24-A89F-9F40-938F-6BD5BB128DB5}">
      <dgm:prSet custT="1"/>
      <dgm:spPr/>
      <dgm:t>
        <a:bodyPr/>
        <a:lstStyle/>
        <a:p>
          <a:r>
            <a:rPr lang="en-US" sz="1600" b="0" i="0">
              <a:latin typeface="Optima" panose="02000503060000020004" pitchFamily="2" charset="0"/>
            </a:rPr>
            <a:t>Realize that the concept of cultural competence is more inclusive and superordinate than is the traditional definition of clinical competence.</a:t>
          </a:r>
          <a:endParaRPr lang="en-US" sz="1600">
            <a:latin typeface="Optima" panose="02000503060000020004" pitchFamily="2" charset="0"/>
          </a:endParaRPr>
        </a:p>
      </dgm:t>
    </dgm:pt>
    <dgm:pt modelId="{F8A4EEDC-8E6F-1F44-A513-77444F8258AA}" type="parTrans" cxnId="{9AD5457D-1786-C74A-9437-7062849AC972}">
      <dgm:prSet/>
      <dgm:spPr/>
      <dgm:t>
        <a:bodyPr/>
        <a:lstStyle/>
        <a:p>
          <a:endParaRPr lang="en-US"/>
        </a:p>
      </dgm:t>
    </dgm:pt>
    <dgm:pt modelId="{8450301B-6AAB-8141-92D9-A80E5B950947}" type="sibTrans" cxnId="{9AD5457D-1786-C74A-9437-7062849AC972}">
      <dgm:prSet/>
      <dgm:spPr/>
      <dgm:t>
        <a:bodyPr/>
        <a:lstStyle/>
        <a:p>
          <a:endParaRPr lang="en-US"/>
        </a:p>
      </dgm:t>
    </dgm:pt>
    <dgm:pt modelId="{9E5D5E79-B091-2B4B-83B9-41BAF6A250CE}">
      <dgm:prSet custT="1"/>
      <dgm:spPr/>
      <dgm:t>
        <a:bodyPr/>
        <a:lstStyle/>
        <a:p>
          <a:r>
            <a:rPr lang="en-US" sz="1600" b="0" i="0">
              <a:latin typeface="Optima" panose="02000503060000020004" pitchFamily="2" charset="0"/>
            </a:rPr>
            <a:t> As long as counselors and therapists continue to view European American standards as normative, they may judge others as abnormal. </a:t>
          </a:r>
          <a:endParaRPr lang="en-US" sz="1600">
            <a:latin typeface="Optima" panose="02000503060000020004" pitchFamily="2" charset="0"/>
          </a:endParaRPr>
        </a:p>
      </dgm:t>
    </dgm:pt>
    <dgm:pt modelId="{157C8658-81CD-724D-BFE0-7C944AF36A1B}" type="parTrans" cxnId="{87B134AB-5DEA-A34B-AD87-6911C16DB728}">
      <dgm:prSet/>
      <dgm:spPr/>
      <dgm:t>
        <a:bodyPr/>
        <a:lstStyle/>
        <a:p>
          <a:endParaRPr lang="en-US"/>
        </a:p>
      </dgm:t>
    </dgm:pt>
    <dgm:pt modelId="{51A41C83-11DC-C445-9D82-2003E563CF97}" type="sibTrans" cxnId="{87B134AB-5DEA-A34B-AD87-6911C16DB728}">
      <dgm:prSet/>
      <dgm:spPr/>
      <dgm:t>
        <a:bodyPr/>
        <a:lstStyle/>
        <a:p>
          <a:endParaRPr lang="en-US"/>
        </a:p>
      </dgm:t>
    </dgm:pt>
    <dgm:pt modelId="{DA7F0394-73BE-8A4E-B8AF-D27D4D9484A7}">
      <dgm:prSet custT="1"/>
      <dgm:spPr/>
      <dgm:t>
        <a:bodyPr/>
        <a:lstStyle/>
        <a:p>
          <a:r>
            <a:rPr lang="en-US" sz="1600" b="0" i="0">
              <a:latin typeface="Optima" panose="02000503060000020004" pitchFamily="2" charset="0"/>
            </a:rPr>
            <a:t> Do not fall into the trap of thinking “good counseling is good counseling.” </a:t>
          </a:r>
          <a:endParaRPr lang="en-US" sz="1600">
            <a:latin typeface="Optima" panose="02000503060000020004" pitchFamily="2" charset="0"/>
          </a:endParaRPr>
        </a:p>
      </dgm:t>
    </dgm:pt>
    <dgm:pt modelId="{70DB1F62-2B2D-7F44-A69D-D36DA7BD0254}" type="parTrans" cxnId="{3645D018-4242-8542-B163-1B6E4B88DA0A}">
      <dgm:prSet/>
      <dgm:spPr/>
      <dgm:t>
        <a:bodyPr/>
        <a:lstStyle/>
        <a:p>
          <a:endParaRPr lang="en-US"/>
        </a:p>
      </dgm:t>
    </dgm:pt>
    <dgm:pt modelId="{DD8A58F9-F2C4-6143-81DC-453DFE6DBB0A}" type="sibTrans" cxnId="{3645D018-4242-8542-B163-1B6E4B88DA0A}">
      <dgm:prSet/>
      <dgm:spPr/>
      <dgm:t>
        <a:bodyPr/>
        <a:lstStyle/>
        <a:p>
          <a:endParaRPr lang="en-US"/>
        </a:p>
      </dgm:t>
    </dgm:pt>
    <dgm:pt modelId="{5C13513E-C951-1442-99B1-CFCA7BA9F736}" type="pres">
      <dgm:prSet presAssocID="{8F689AC3-3AC6-5A4A-9BF5-3F2C9F68ECDE}" presName="diagram" presStyleCnt="0">
        <dgm:presLayoutVars>
          <dgm:dir/>
          <dgm:resizeHandles val="exact"/>
        </dgm:presLayoutVars>
      </dgm:prSet>
      <dgm:spPr/>
    </dgm:pt>
    <dgm:pt modelId="{7F90C0D7-850C-EF4B-941B-C1ED2DA3C63A}" type="pres">
      <dgm:prSet presAssocID="{27E19107-F33C-F348-8D2F-1F20E49CBB88}" presName="node" presStyleLbl="node1" presStyleIdx="0" presStyleCnt="2" custScaleX="53538" custScaleY="40367" custLinFactNeighborX="24497" custLinFactNeighborY="794">
        <dgm:presLayoutVars>
          <dgm:bulletEnabled val="1"/>
        </dgm:presLayoutVars>
      </dgm:prSet>
      <dgm:spPr/>
    </dgm:pt>
    <dgm:pt modelId="{F347F48E-DEF6-444F-98FB-DF8CA0E71877}" type="pres">
      <dgm:prSet presAssocID="{F28EFE25-114F-2B4B-9054-061106A1D42B}" presName="sibTrans" presStyleCnt="0"/>
      <dgm:spPr/>
    </dgm:pt>
    <dgm:pt modelId="{33C3C3BC-FD4B-8442-914B-C5E430B4D988}" type="pres">
      <dgm:prSet presAssocID="{0C076A24-A89F-9F40-938F-6BD5BB128DB5}" presName="node" presStyleLbl="node1" presStyleIdx="1" presStyleCnt="2" custScaleX="35467" custScaleY="41219" custLinFactNeighborX="27" custLinFactNeighborY="28468">
        <dgm:presLayoutVars>
          <dgm:bulletEnabled val="1"/>
        </dgm:presLayoutVars>
      </dgm:prSet>
      <dgm:spPr/>
    </dgm:pt>
  </dgm:ptLst>
  <dgm:cxnLst>
    <dgm:cxn modelId="{3645D018-4242-8542-B163-1B6E4B88DA0A}" srcId="{0C076A24-A89F-9F40-938F-6BD5BB128DB5}" destId="{DA7F0394-73BE-8A4E-B8AF-D27D4D9484A7}" srcOrd="0" destOrd="0" parTransId="{70DB1F62-2B2D-7F44-A69D-D36DA7BD0254}" sibTransId="{DD8A58F9-F2C4-6143-81DC-453DFE6DBB0A}"/>
    <dgm:cxn modelId="{B174B22C-1897-3340-AF72-04503F31DE2D}" type="presOf" srcId="{8F689AC3-3AC6-5A4A-9BF5-3F2C9F68ECDE}" destId="{5C13513E-C951-1442-99B1-CFCA7BA9F736}" srcOrd="0" destOrd="0" presId="urn:microsoft.com/office/officeart/2005/8/layout/default"/>
    <dgm:cxn modelId="{CC7DE13B-5AB7-4343-9582-D67C3AAA728F}" type="presOf" srcId="{9E5D5E79-B091-2B4B-83B9-41BAF6A250CE}" destId="{7F90C0D7-850C-EF4B-941B-C1ED2DA3C63A}" srcOrd="0" destOrd="1" presId="urn:microsoft.com/office/officeart/2005/8/layout/default"/>
    <dgm:cxn modelId="{6ECCD263-EBC3-0046-AB74-4F82F7D387F6}" srcId="{8F689AC3-3AC6-5A4A-9BF5-3F2C9F68ECDE}" destId="{27E19107-F33C-F348-8D2F-1F20E49CBB88}" srcOrd="0" destOrd="0" parTransId="{C3620E59-9DF5-DF4C-AA24-9F60691087F7}" sibTransId="{F28EFE25-114F-2B4B-9054-061106A1D42B}"/>
    <dgm:cxn modelId="{150B844D-35E1-F944-89A2-1A6F2D0ED20B}" type="presOf" srcId="{27E19107-F33C-F348-8D2F-1F20E49CBB88}" destId="{7F90C0D7-850C-EF4B-941B-C1ED2DA3C63A}" srcOrd="0" destOrd="0" presId="urn:microsoft.com/office/officeart/2005/8/layout/default"/>
    <dgm:cxn modelId="{9AD5457D-1786-C74A-9437-7062849AC972}" srcId="{8F689AC3-3AC6-5A4A-9BF5-3F2C9F68ECDE}" destId="{0C076A24-A89F-9F40-938F-6BD5BB128DB5}" srcOrd="1" destOrd="0" parTransId="{F8A4EEDC-8E6F-1F44-A513-77444F8258AA}" sibTransId="{8450301B-6AAB-8141-92D9-A80E5B950947}"/>
    <dgm:cxn modelId="{6F68D58A-B074-D047-893E-2C68037D6243}" type="presOf" srcId="{0C076A24-A89F-9F40-938F-6BD5BB128DB5}" destId="{33C3C3BC-FD4B-8442-914B-C5E430B4D988}" srcOrd="0" destOrd="0" presId="urn:microsoft.com/office/officeart/2005/8/layout/default"/>
    <dgm:cxn modelId="{87B134AB-5DEA-A34B-AD87-6911C16DB728}" srcId="{27E19107-F33C-F348-8D2F-1F20E49CBB88}" destId="{9E5D5E79-B091-2B4B-83B9-41BAF6A250CE}" srcOrd="0" destOrd="0" parTransId="{157C8658-81CD-724D-BFE0-7C944AF36A1B}" sibTransId="{51A41C83-11DC-C445-9D82-2003E563CF97}"/>
    <dgm:cxn modelId="{B266E5F4-0D9E-A043-8654-5D46A495C011}" type="presOf" srcId="{DA7F0394-73BE-8A4E-B8AF-D27D4D9484A7}" destId="{33C3C3BC-FD4B-8442-914B-C5E430B4D988}" srcOrd="0" destOrd="1" presId="urn:microsoft.com/office/officeart/2005/8/layout/default"/>
    <dgm:cxn modelId="{8507EA75-063B-9241-B18C-8E47B712FCE1}" type="presParOf" srcId="{5C13513E-C951-1442-99B1-CFCA7BA9F736}" destId="{7F90C0D7-850C-EF4B-941B-C1ED2DA3C63A}" srcOrd="0" destOrd="0" presId="urn:microsoft.com/office/officeart/2005/8/layout/default"/>
    <dgm:cxn modelId="{F28A27B9-1DCB-1C49-9DEA-B19DC267C0A8}" type="presParOf" srcId="{5C13513E-C951-1442-99B1-CFCA7BA9F736}" destId="{F347F48E-DEF6-444F-98FB-DF8CA0E71877}" srcOrd="1" destOrd="0" presId="urn:microsoft.com/office/officeart/2005/8/layout/default"/>
    <dgm:cxn modelId="{4CA2AE2E-C7E0-6741-9740-5C3C2AD4AA5C}" type="presParOf" srcId="{5C13513E-C951-1442-99B1-CFCA7BA9F736}" destId="{33C3C3BC-FD4B-8442-914B-C5E430B4D988}" srcOrd="2"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BEC6ED-7CFF-F441-BDE1-81C2C0EF5F51}">
      <dsp:nvSpPr>
        <dsp:cNvPr id="0" name=""/>
        <dsp:cNvSpPr/>
      </dsp:nvSpPr>
      <dsp:spPr>
        <a:xfrm>
          <a:off x="2893739" y="56939"/>
          <a:ext cx="2733120" cy="2733120"/>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b="1" i="0" kern="1200">
              <a:solidFill>
                <a:schemeClr val="tx2"/>
              </a:solidFill>
              <a:latin typeface="Optima" panose="02000503060000020004" pitchFamily="2" charset="0"/>
            </a:rPr>
            <a:t>Attitudes/Beliefs</a:t>
          </a:r>
          <a:endParaRPr lang="en-US" sz="2200" kern="1200">
            <a:solidFill>
              <a:schemeClr val="tx2"/>
            </a:solidFill>
            <a:latin typeface="Optima" panose="02000503060000020004" pitchFamily="2" charset="0"/>
          </a:endParaRPr>
        </a:p>
      </dsp:txBody>
      <dsp:txXfrm>
        <a:off x="3258156" y="535235"/>
        <a:ext cx="2004288" cy="1229904"/>
      </dsp:txXfrm>
    </dsp:sp>
    <dsp:sp modelId="{2C947E48-BB00-B54C-A7AA-C18228924418}">
      <dsp:nvSpPr>
        <dsp:cNvPr id="0" name=""/>
        <dsp:cNvSpPr/>
      </dsp:nvSpPr>
      <dsp:spPr>
        <a:xfrm>
          <a:off x="3879940" y="1765139"/>
          <a:ext cx="2733120" cy="2733120"/>
        </a:xfrm>
        <a:prstGeom prst="ellipse">
          <a:avLst/>
        </a:prstGeom>
        <a:solidFill>
          <a:schemeClr val="accent4">
            <a:alpha val="50000"/>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b="1" i="0" kern="1200">
              <a:solidFill>
                <a:schemeClr val="tx2"/>
              </a:solidFill>
              <a:latin typeface="Optima" panose="02000503060000020004" pitchFamily="2" charset="0"/>
            </a:rPr>
            <a:t>Knowledge</a:t>
          </a:r>
          <a:endParaRPr lang="en-US" sz="2200" kern="1200">
            <a:solidFill>
              <a:schemeClr val="tx2"/>
            </a:solidFill>
            <a:latin typeface="Optima" panose="02000503060000020004" pitchFamily="2" charset="0"/>
          </a:endParaRPr>
        </a:p>
      </dsp:txBody>
      <dsp:txXfrm>
        <a:off x="4715820" y="2471195"/>
        <a:ext cx="1639872" cy="1503216"/>
      </dsp:txXfrm>
    </dsp:sp>
    <dsp:sp modelId="{04F0E454-03BF-D240-BA12-A37FFD51CE8A}">
      <dsp:nvSpPr>
        <dsp:cNvPr id="0" name=""/>
        <dsp:cNvSpPr/>
      </dsp:nvSpPr>
      <dsp:spPr>
        <a:xfrm>
          <a:off x="1907539" y="1765139"/>
          <a:ext cx="2733120" cy="2733120"/>
        </a:xfrm>
        <a:prstGeom prst="ellipse">
          <a:avLst/>
        </a:prstGeom>
        <a:solidFill>
          <a:schemeClr val="accent4">
            <a:alpha val="50000"/>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b="1" i="0" kern="1200">
              <a:solidFill>
                <a:schemeClr val="tx2"/>
              </a:solidFill>
              <a:latin typeface="Optima" panose="02000503060000020004" pitchFamily="2" charset="0"/>
            </a:rPr>
            <a:t>Skills</a:t>
          </a:r>
          <a:endParaRPr lang="en-US" sz="2200" kern="1200">
            <a:solidFill>
              <a:schemeClr val="tx2"/>
            </a:solidFill>
            <a:latin typeface="Optima" panose="02000503060000020004" pitchFamily="2" charset="0"/>
          </a:endParaRPr>
        </a:p>
      </dsp:txBody>
      <dsp:txXfrm>
        <a:off x="2164908" y="2471195"/>
        <a:ext cx="1639872" cy="15032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D75C7-1F38-4340-A911-6E66603C663A}">
      <dsp:nvSpPr>
        <dsp:cNvPr id="0" name=""/>
        <dsp:cNvSpPr/>
      </dsp:nvSpPr>
      <dsp:spPr>
        <a:xfrm>
          <a:off x="1004" y="1087611"/>
          <a:ext cx="3917900" cy="235074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0" i="0" kern="1200"/>
            <a:t>Personal/individual competence</a:t>
          </a:r>
          <a:br>
            <a:rPr lang="en-US" sz="3100" b="0" i="0" kern="1200"/>
          </a:br>
          <a:endParaRPr lang="en-US" sz="3100" kern="1200"/>
        </a:p>
      </dsp:txBody>
      <dsp:txXfrm>
        <a:off x="1004" y="1087611"/>
        <a:ext cx="3917900" cy="2350740"/>
      </dsp:txXfrm>
    </dsp:sp>
    <dsp:sp modelId="{2C62E45B-7146-0C42-8AAC-C1B03DFD6A4A}">
      <dsp:nvSpPr>
        <dsp:cNvPr id="0" name=""/>
        <dsp:cNvSpPr/>
      </dsp:nvSpPr>
      <dsp:spPr>
        <a:xfrm>
          <a:off x="4310695" y="1087611"/>
          <a:ext cx="3917900" cy="2350740"/>
        </a:xfrm>
        <a:prstGeom prst="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0" i="0" kern="1200"/>
            <a:t>Organizational/system levels</a:t>
          </a:r>
          <a:endParaRPr lang="en-US" sz="3100" kern="1200"/>
        </a:p>
      </dsp:txBody>
      <dsp:txXfrm>
        <a:off x="4310695" y="1087611"/>
        <a:ext cx="3917900" cy="23507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AE99CC-64D5-2846-88B2-BBDC5ED78D9E}">
      <dsp:nvSpPr>
        <dsp:cNvPr id="0" name=""/>
        <dsp:cNvSpPr/>
      </dsp:nvSpPr>
      <dsp:spPr>
        <a:xfrm>
          <a:off x="0" y="0"/>
          <a:ext cx="3627781" cy="2000187"/>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tima" panose="02000503060000020004" pitchFamily="2" charset="0"/>
            </a:rPr>
            <a:t>Know that the definition of multiculturalism is inclusive and encompasses race, culture, gender, religious affiliation, sexual orientation, age, disability, and so on.</a:t>
          </a:r>
          <a:endParaRPr lang="en-US" sz="1800" kern="1200">
            <a:latin typeface="Optima" panose="02000503060000020004" pitchFamily="2" charset="0"/>
          </a:endParaRPr>
        </a:p>
      </dsp:txBody>
      <dsp:txXfrm>
        <a:off x="0" y="0"/>
        <a:ext cx="3627781" cy="2000187"/>
      </dsp:txXfrm>
    </dsp:sp>
    <dsp:sp modelId="{631EF56E-D933-D84E-92EB-77E7A4643482}">
      <dsp:nvSpPr>
        <dsp:cNvPr id="0" name=""/>
        <dsp:cNvSpPr/>
      </dsp:nvSpPr>
      <dsp:spPr>
        <a:xfrm>
          <a:off x="2605605" y="1743162"/>
          <a:ext cx="3648629" cy="2087646"/>
        </a:xfrm>
        <a:prstGeom prst="rect">
          <a:avLst/>
        </a:prstGeom>
        <a:solidFill>
          <a:schemeClr val="accent4">
            <a:hueOff val="-2232385"/>
            <a:satOff val="13449"/>
            <a:lumOff val="107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tima" panose="02000503060000020004" pitchFamily="2" charset="0"/>
            </a:rPr>
            <a:t> When working with diverse populations, attempt to identify culture-specific and culture universal domains of helping. </a:t>
          </a:r>
          <a:endParaRPr lang="en-US" sz="1800" kern="1200">
            <a:latin typeface="Optima" panose="02000503060000020004" pitchFamily="2" charset="0"/>
          </a:endParaRPr>
        </a:p>
      </dsp:txBody>
      <dsp:txXfrm>
        <a:off x="2605605" y="1743162"/>
        <a:ext cx="3648629" cy="2087646"/>
      </dsp:txXfrm>
    </dsp:sp>
    <dsp:sp modelId="{1421D5ED-D8B1-814F-B651-CEFEC6D3EB57}">
      <dsp:nvSpPr>
        <dsp:cNvPr id="0" name=""/>
        <dsp:cNvSpPr/>
      </dsp:nvSpPr>
      <dsp:spPr>
        <a:xfrm>
          <a:off x="4668373" y="3425604"/>
          <a:ext cx="4018426" cy="2190532"/>
        </a:xfrm>
        <a:prstGeom prst="rect">
          <a:avLst/>
        </a:prstGeom>
        <a:solidFill>
          <a:schemeClr val="accent4">
            <a:hueOff val="-4464770"/>
            <a:satOff val="26899"/>
            <a:lumOff val="215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Optima" panose="02000503060000020004" pitchFamily="2" charset="0"/>
            </a:rPr>
            <a:t>Be aware that persons of color, people of diverse gender identity and sexual orientation, women, and other groups may perceive mental illness/health and the healing process differently than do European American men. </a:t>
          </a:r>
          <a:endParaRPr lang="en-US" sz="1800" kern="1200">
            <a:latin typeface="Optima" panose="02000503060000020004" pitchFamily="2" charset="0"/>
          </a:endParaRPr>
        </a:p>
      </dsp:txBody>
      <dsp:txXfrm>
        <a:off x="4668373" y="3425604"/>
        <a:ext cx="4018426" cy="21905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0C0D7-850C-EF4B-941B-C1ED2DA3C63A}">
      <dsp:nvSpPr>
        <dsp:cNvPr id="0" name=""/>
        <dsp:cNvSpPr/>
      </dsp:nvSpPr>
      <dsp:spPr>
        <a:xfrm>
          <a:off x="2129681" y="1544904"/>
          <a:ext cx="4561758" cy="2063706"/>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i="0" kern="1200">
              <a:latin typeface="Optima" panose="02000503060000020004" pitchFamily="2" charset="0"/>
            </a:rPr>
            <a:t> Be aware that </a:t>
          </a:r>
          <a:r>
            <a:rPr lang="en-US" sz="1600" b="0" i="0" kern="1200" err="1">
              <a:latin typeface="Optima" panose="02000503060000020004" pitchFamily="2" charset="0"/>
            </a:rPr>
            <a:t>EuroAmerican</a:t>
          </a:r>
          <a:r>
            <a:rPr lang="en-US" sz="1600" b="0" i="0" kern="1200">
              <a:latin typeface="Optima" panose="02000503060000020004" pitchFamily="2" charset="0"/>
            </a:rPr>
            <a:t> healing standards originate from a cultural context and may be culture-bound.</a:t>
          </a:r>
          <a:endParaRPr lang="en-US" sz="1600" kern="1200">
            <a:latin typeface="Optima" panose="02000503060000020004" pitchFamily="2" charset="0"/>
          </a:endParaRPr>
        </a:p>
        <a:p>
          <a:pPr marL="171450" lvl="1" indent="-171450" algn="l" defTabSz="711200">
            <a:lnSpc>
              <a:spcPct val="90000"/>
            </a:lnSpc>
            <a:spcBef>
              <a:spcPct val="0"/>
            </a:spcBef>
            <a:spcAft>
              <a:spcPct val="15000"/>
            </a:spcAft>
            <a:buChar char="•"/>
          </a:pPr>
          <a:r>
            <a:rPr lang="en-US" sz="1600" b="0" i="0" kern="1200">
              <a:latin typeface="Optima" panose="02000503060000020004" pitchFamily="2" charset="0"/>
            </a:rPr>
            <a:t> As long as counselors and therapists continue to view European American standards as normative, they may judge others as abnormal. </a:t>
          </a:r>
          <a:endParaRPr lang="en-US" sz="1600" kern="1200">
            <a:latin typeface="Optima" panose="02000503060000020004" pitchFamily="2" charset="0"/>
          </a:endParaRPr>
        </a:p>
      </dsp:txBody>
      <dsp:txXfrm>
        <a:off x="2129681" y="1544904"/>
        <a:ext cx="4561758" cy="2063706"/>
      </dsp:txXfrm>
    </dsp:sp>
    <dsp:sp modelId="{33C3C3BC-FD4B-8442-914B-C5E430B4D988}">
      <dsp:nvSpPr>
        <dsp:cNvPr id="0" name=""/>
        <dsp:cNvSpPr/>
      </dsp:nvSpPr>
      <dsp:spPr>
        <a:xfrm>
          <a:off x="5458509" y="2937920"/>
          <a:ext cx="3022001" cy="2107263"/>
        </a:xfrm>
        <a:prstGeom prst="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i="0" kern="1200">
              <a:latin typeface="Optima" panose="02000503060000020004" pitchFamily="2" charset="0"/>
            </a:rPr>
            <a:t>Realize that the concept of cultural competence is more inclusive and superordinate than is the traditional definition of clinical competence.</a:t>
          </a:r>
          <a:endParaRPr lang="en-US" sz="1600" kern="1200">
            <a:latin typeface="Optima" panose="02000503060000020004" pitchFamily="2" charset="0"/>
          </a:endParaRPr>
        </a:p>
        <a:p>
          <a:pPr marL="171450" lvl="1" indent="-171450" algn="l" defTabSz="711200">
            <a:lnSpc>
              <a:spcPct val="90000"/>
            </a:lnSpc>
            <a:spcBef>
              <a:spcPct val="0"/>
            </a:spcBef>
            <a:spcAft>
              <a:spcPct val="15000"/>
            </a:spcAft>
            <a:buChar char="•"/>
          </a:pPr>
          <a:r>
            <a:rPr lang="en-US" sz="1600" b="0" i="0" kern="1200">
              <a:latin typeface="Optima" panose="02000503060000020004" pitchFamily="2" charset="0"/>
            </a:rPr>
            <a:t> Do not fall into the trap of thinking “good counseling is good counseling.” </a:t>
          </a:r>
          <a:endParaRPr lang="en-US" sz="1600" kern="1200">
            <a:latin typeface="Optima" panose="02000503060000020004" pitchFamily="2" charset="0"/>
          </a:endParaRPr>
        </a:p>
      </dsp:txBody>
      <dsp:txXfrm>
        <a:off x="5458509" y="2937920"/>
        <a:ext cx="3022001" cy="210726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Optima" panose="02000503060000020004" pitchFamily="2"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Optima" panose="02000503060000020004" pitchFamily="2" charset="0"/>
              </a:defRPr>
            </a:lvl1pPr>
          </a:lstStyle>
          <a:p>
            <a:fld id="{E739CDE7-B61E-BD40-9481-F1F4B64F3159}" type="datetimeFigureOut">
              <a:rPr lang="en-US" smtClean="0"/>
              <a:pPr/>
              <a:t>5/26/2021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Optima" panose="02000503060000020004"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Optima" panose="02000503060000020004" pitchFamily="2" charset="0"/>
              </a:defRPr>
            </a:lvl1pPr>
          </a:lstStyle>
          <a:p>
            <a:fld id="{0C59AB08-EB93-3549-BBDC-5D1C9C1B344A}" type="slidenum">
              <a:rPr lang="en-US" smtClean="0"/>
              <a:pPr/>
              <a:t>‹#›</a:t>
            </a:fld>
            <a:endParaRPr lang="en-US"/>
          </a:p>
        </p:txBody>
      </p:sp>
    </p:spTree>
    <p:extLst>
      <p:ext uri="{BB962C8B-B14F-4D97-AF65-F5344CB8AC3E}">
        <p14:creationId xmlns:p14="http://schemas.microsoft.com/office/powerpoint/2010/main" val="359986360"/>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Optima" panose="02000503060000020004" pitchFamily="2"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59AB08-EB93-3549-BBDC-5D1C9C1B344A}" type="slidenum">
              <a:rPr lang="en-US" smtClean="0"/>
              <a:t>1</a:t>
            </a:fld>
            <a:endParaRPr lang="en-US"/>
          </a:p>
        </p:txBody>
      </p:sp>
    </p:spTree>
    <p:extLst>
      <p:ext uri="{BB962C8B-B14F-4D97-AF65-F5344CB8AC3E}">
        <p14:creationId xmlns:p14="http://schemas.microsoft.com/office/powerpoint/2010/main" val="2945272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89f89fc2ac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89f89fc2a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3490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82488fa48c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82488fa48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7971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82488fa48c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82488fa48c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Cultural humility:</a:t>
            </a:r>
            <a:endParaRPr/>
          </a:p>
          <a:p>
            <a:pPr marL="0" lvl="0" indent="0" algn="l" rtl="0">
              <a:spcBef>
                <a:spcPts val="0"/>
              </a:spcBef>
              <a:spcAft>
                <a:spcPts val="0"/>
              </a:spcAft>
              <a:buNone/>
            </a:pPr>
            <a:r>
              <a:rPr lang="en"/>
              <a:t>-a way of being</a:t>
            </a:r>
            <a:endParaRPr/>
          </a:p>
          <a:p>
            <a:pPr marL="0" lvl="0" indent="0" algn="l" rtl="0">
              <a:spcBef>
                <a:spcPts val="0"/>
              </a:spcBef>
              <a:spcAft>
                <a:spcPts val="0"/>
              </a:spcAft>
              <a:buNone/>
            </a:pPr>
            <a:r>
              <a:rPr lang="en"/>
              <a:t>-virtues and dispositions inherent in the attitudes that counselors hold toward their clients (as opposed to cult. Comp., which is more a way of doing)</a:t>
            </a:r>
            <a:endParaRPr/>
          </a:p>
          <a:p>
            <a:pPr marL="0" lvl="0" indent="0" algn="l" rtl="0">
              <a:spcBef>
                <a:spcPts val="0"/>
              </a:spcBef>
              <a:spcAft>
                <a:spcPts val="0"/>
              </a:spcAft>
              <a:buNone/>
            </a:pPr>
            <a:r>
              <a:rPr lang="en"/>
              <a:t>-considered very important by socially marginalized groups</a:t>
            </a:r>
            <a:endParaRPr/>
          </a:p>
          <a:p>
            <a:pPr marL="0" lvl="0" indent="0" algn="l" rtl="0">
              <a:spcBef>
                <a:spcPts val="0"/>
              </a:spcBef>
              <a:spcAft>
                <a:spcPts val="0"/>
              </a:spcAft>
              <a:buNone/>
            </a:pPr>
            <a:r>
              <a:rPr lang="en"/>
              <a:t>-correlated with a higher likelihood of continuing in treatment</a:t>
            </a:r>
            <a:endParaRPr/>
          </a:p>
          <a:p>
            <a:pPr marL="0" lvl="0" indent="0" algn="l" rtl="0">
              <a:spcBef>
                <a:spcPts val="0"/>
              </a:spcBef>
              <a:spcAft>
                <a:spcPts val="0"/>
              </a:spcAft>
              <a:buNone/>
            </a:pPr>
            <a:r>
              <a:rPr lang="en"/>
              <a:t>-strongly related to the strength of the therapeutic alliance</a:t>
            </a:r>
            <a:endParaRPr/>
          </a:p>
          <a:p>
            <a:pPr marL="0" lvl="0" indent="0" algn="l" rtl="0">
              <a:spcBef>
                <a:spcPts val="0"/>
              </a:spcBef>
              <a:spcAft>
                <a:spcPts val="0"/>
              </a:spcAft>
              <a:buNone/>
            </a:pPr>
            <a:r>
              <a:rPr lang="en"/>
              <a:t>Related to perceived benefit and improvement in therapy</a:t>
            </a:r>
            <a:endParaRPr/>
          </a:p>
          <a:p>
            <a:pPr marL="0" lvl="0" indent="0" algn="l" rtl="0">
              <a:spcBef>
                <a:spcPts val="0"/>
              </a:spcBef>
              <a:spcAft>
                <a:spcPts val="0"/>
              </a:spcAft>
              <a:buNone/>
            </a:pPr>
            <a:r>
              <a:rPr lang="en"/>
              <a:t>-perhaps equally as important as cultural competence (Hook et al., 2013; Owen et al., 2014).</a:t>
            </a:r>
            <a:endParaRPr/>
          </a:p>
          <a:p>
            <a:pPr marL="0" lvl="0" indent="0" algn="l" rtl="0">
              <a:spcBef>
                <a:spcPts val="0"/>
              </a:spcBef>
              <a:spcAft>
                <a:spcPts val="0"/>
              </a:spcAft>
              <a:buNone/>
            </a:pPr>
            <a:endParaRPr/>
          </a:p>
          <a:p>
            <a:pPr marL="0" lvl="0" indent="0" algn="l" rtl="0">
              <a:spcBef>
                <a:spcPts val="0"/>
              </a:spcBef>
              <a:spcAft>
                <a:spcPts val="0"/>
              </a:spcAft>
              <a:buNone/>
            </a:pPr>
            <a:r>
              <a:rPr lang="en"/>
              <a:t>Other orientation vs self orientation:</a:t>
            </a:r>
            <a:endParaRPr/>
          </a:p>
          <a:p>
            <a:pPr marL="457200" lvl="0" indent="-298450" algn="l" rtl="0">
              <a:spcBef>
                <a:spcPts val="0"/>
              </a:spcBef>
              <a:spcAft>
                <a:spcPts val="0"/>
              </a:spcAft>
              <a:buSzPts val="1100"/>
              <a:buChar char="-"/>
            </a:pPr>
            <a:r>
              <a:rPr lang="en"/>
              <a:t>Self-orientation (concern for one’s expertise, training, credentials, and authority)</a:t>
            </a:r>
            <a:endParaRPr/>
          </a:p>
          <a:p>
            <a:pPr marL="0" lvl="0" indent="0" algn="l" rtl="0">
              <a:spcBef>
                <a:spcPts val="0"/>
              </a:spcBef>
              <a:spcAft>
                <a:spcPts val="0"/>
              </a:spcAft>
              <a:buNone/>
            </a:pPr>
            <a:endParaRPr/>
          </a:p>
          <a:p>
            <a:pPr marL="0" lvl="0" indent="0" algn="l" rtl="0">
              <a:spcBef>
                <a:spcPts val="0"/>
              </a:spcBef>
              <a:spcAft>
                <a:spcPts val="0"/>
              </a:spcAft>
              <a:buNone/>
            </a:pPr>
            <a:r>
              <a:rPr lang="en"/>
              <a:t>Provide example of culturally humble and a non-culturally humble response to a client</a:t>
            </a:r>
            <a:endParaRPr/>
          </a:p>
        </p:txBody>
      </p:sp>
    </p:spTree>
    <p:extLst>
      <p:ext uri="{BB962C8B-B14F-4D97-AF65-F5344CB8AC3E}">
        <p14:creationId xmlns:p14="http://schemas.microsoft.com/office/powerpoint/2010/main" val="4189359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82488fa48c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82488fa48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78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82488fa48c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82488fa48c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019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82488fa48c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82488fa48c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4545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82488fa48c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82488fa48c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6647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59AB08-EB93-3549-BBDC-5D1C9C1B344A}" type="slidenum">
              <a:rPr lang="en-US" smtClean="0"/>
              <a:t>18</a:t>
            </a:fld>
            <a:endParaRPr lang="en-US"/>
          </a:p>
        </p:txBody>
      </p:sp>
    </p:spTree>
    <p:extLst>
      <p:ext uri="{BB962C8B-B14F-4D97-AF65-F5344CB8AC3E}">
        <p14:creationId xmlns:p14="http://schemas.microsoft.com/office/powerpoint/2010/main" val="3883857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59AB08-EB93-3549-BBDC-5D1C9C1B344A}" type="slidenum">
              <a:rPr lang="en-US" smtClean="0"/>
              <a:t>22</a:t>
            </a:fld>
            <a:endParaRPr lang="en-US"/>
          </a:p>
        </p:txBody>
      </p:sp>
    </p:spTree>
    <p:extLst>
      <p:ext uri="{BB962C8B-B14F-4D97-AF65-F5344CB8AC3E}">
        <p14:creationId xmlns:p14="http://schemas.microsoft.com/office/powerpoint/2010/main" val="2387291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8aeeb87167_0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8aeeb8716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2137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59AB08-EB93-3549-BBDC-5D1C9C1B344A}" type="slidenum">
              <a:rPr lang="en-US" smtClean="0"/>
              <a:t>3</a:t>
            </a:fld>
            <a:endParaRPr lang="en-US"/>
          </a:p>
        </p:txBody>
      </p:sp>
    </p:spTree>
    <p:extLst>
      <p:ext uri="{BB962C8B-B14F-4D97-AF65-F5344CB8AC3E}">
        <p14:creationId xmlns:p14="http://schemas.microsoft.com/office/powerpoint/2010/main" val="165608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8aeeb87167_0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8aeeb8716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7320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8aeeb87167_0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8aeeb8716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8145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8aeeb87167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8aeeb87167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7281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8aeeb87167_0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8aeeb8716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0368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8aeeb87167_0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8aeeb87167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544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8aeeb87167_0_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8aeeb87167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17222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8aeeb87167_0_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8aeeb8716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Ask attendees what they would do to solve each of these problems.</a:t>
            </a:r>
            <a:endParaRPr/>
          </a:p>
          <a:p>
            <a:pPr marL="0" lvl="0" indent="0" algn="l" rtl="0">
              <a:spcBef>
                <a:spcPts val="0"/>
              </a:spcBef>
              <a:spcAft>
                <a:spcPts val="0"/>
              </a:spcAft>
              <a:buNone/>
            </a:pPr>
            <a:endParaRPr/>
          </a:p>
          <a:p>
            <a:pPr marL="0" lvl="0" indent="0" algn="l" rtl="0">
              <a:spcBef>
                <a:spcPts val="0"/>
              </a:spcBef>
              <a:spcAft>
                <a:spcPts val="0"/>
              </a:spcAft>
              <a:buNone/>
            </a:pPr>
            <a:r>
              <a:rPr lang="en"/>
              <a:t>Diff Cont. Parents: </a:t>
            </a:r>
            <a:r>
              <a:rPr lang="en" sz="900">
                <a:solidFill>
                  <a:schemeClr val="dk2"/>
                </a:solidFill>
              </a:rPr>
              <a:t>Detailed phone message, request they contact you to review, get # to reach them, talk to classroom teacher to see if parent comes to school or if they have any contact with you, arrange to stop by during parent meeting, call parent after peak hours, keep convos brief and offer to call diff # to save parent minutes, log times parent seems to be available.</a:t>
            </a:r>
            <a:endParaRPr sz="900">
              <a:solidFill>
                <a:schemeClr val="dk2"/>
              </a:solidFill>
            </a:endParaRPr>
          </a:p>
          <a:p>
            <a:pPr marL="0" lvl="0" indent="457200" algn="l" rtl="0">
              <a:spcBef>
                <a:spcPts val="0"/>
              </a:spcBef>
              <a:spcAft>
                <a:spcPts val="0"/>
              </a:spcAft>
              <a:buNone/>
            </a:pPr>
            <a:r>
              <a:rPr lang="en" sz="900">
                <a:solidFill>
                  <a:schemeClr val="dk2"/>
                </a:solidFill>
              </a:rPr>
              <a:t>If contact info incorrect, can send letter home w/ student asking for updated contact information, ask teacher/admin assistant for updated contact information, look at student emergency contact card as that contact may have up-to-date info, request correct info through Information (411; XXX-555-1212) or on whitepages.com.</a:t>
            </a:r>
            <a:endParaRPr sz="900">
              <a:solidFill>
                <a:schemeClr val="dk2"/>
              </a:solidFill>
            </a:endParaRPr>
          </a:p>
          <a:p>
            <a:pPr marL="0" lvl="0" indent="0" algn="l" rtl="0">
              <a:spcBef>
                <a:spcPts val="0"/>
              </a:spcBef>
              <a:spcAft>
                <a:spcPts val="0"/>
              </a:spcAft>
              <a:buNone/>
            </a:pPr>
            <a:br>
              <a:rPr lang="en" sz="900">
                <a:solidFill>
                  <a:schemeClr val="dk2"/>
                </a:solidFill>
              </a:rPr>
            </a:br>
            <a:r>
              <a:rPr lang="en" sz="900">
                <a:solidFill>
                  <a:schemeClr val="dk2"/>
                </a:solidFill>
              </a:rPr>
              <a:t>Parent Time Constraints and Other Commitments: brainstorm, coming as often as possible, materials can be sent home after each group, discussing materials over phone, emailing materials, REVIEW** (especially advanced materials)</a:t>
            </a:r>
            <a:endParaRPr sz="900">
              <a:solidFill>
                <a:schemeClr val="dk2"/>
              </a:solidFill>
            </a:endParaRPr>
          </a:p>
          <a:p>
            <a:pPr marL="0" lvl="0" indent="0" algn="l" rtl="0">
              <a:spcBef>
                <a:spcPts val="0"/>
              </a:spcBef>
              <a:spcAft>
                <a:spcPts val="0"/>
              </a:spcAft>
              <a:buNone/>
            </a:pPr>
            <a:endParaRPr sz="1700">
              <a:solidFill>
                <a:schemeClr val="dk2"/>
              </a:solidFill>
            </a:endParaRPr>
          </a:p>
          <a:p>
            <a:pPr marL="0" lvl="0" indent="0" algn="l" rtl="0">
              <a:spcBef>
                <a:spcPts val="0"/>
              </a:spcBef>
              <a:spcAft>
                <a:spcPts val="0"/>
              </a:spcAft>
              <a:buNone/>
            </a:pPr>
            <a:r>
              <a:rPr lang="en" sz="1000">
                <a:solidFill>
                  <a:schemeClr val="dk2"/>
                </a:solidFill>
              </a:rPr>
              <a:t>Finding CHild Care: provide resources if available (i.e., interns/externs), brainstorm individuals during initial recruitment convo, parent attends first group and talks to other parents about childcare</a:t>
            </a:r>
            <a:endParaRPr sz="1000">
              <a:solidFill>
                <a:schemeClr val="dk2"/>
              </a:solidFill>
            </a:endParaRPr>
          </a:p>
          <a:p>
            <a:pPr marL="0" lvl="0" indent="0" algn="l" rtl="0">
              <a:spcBef>
                <a:spcPts val="0"/>
              </a:spcBef>
              <a:spcAft>
                <a:spcPts val="0"/>
              </a:spcAft>
              <a:buNone/>
            </a:pPr>
            <a:endParaRPr sz="1700">
              <a:solidFill>
                <a:schemeClr val="dk2"/>
              </a:solidFill>
            </a:endParaRPr>
          </a:p>
          <a:p>
            <a:pPr marL="0" lvl="0" indent="0" algn="l" rtl="0">
              <a:spcBef>
                <a:spcPts val="0"/>
              </a:spcBef>
              <a:spcAft>
                <a:spcPts val="0"/>
              </a:spcAft>
              <a:buNone/>
            </a:pPr>
            <a:r>
              <a:rPr lang="en" sz="1000">
                <a:solidFill>
                  <a:schemeClr val="dk2"/>
                </a:solidFill>
              </a:rPr>
              <a:t>Transportation: providing bus token or taxi fare if possible, brainstorm their getting rides or connecting with other group members for transportation during initial recruitment convo, provide taxi company list w/ phone numbers and bus route/schedule info, encourage carpool</a:t>
            </a:r>
            <a:endParaRPr sz="1000">
              <a:solidFill>
                <a:schemeClr val="dk2"/>
              </a:solidFill>
            </a:endParaRPr>
          </a:p>
          <a:p>
            <a:pPr marL="0" lvl="0" indent="0" algn="l" rtl="0">
              <a:spcBef>
                <a:spcPts val="0"/>
              </a:spcBef>
              <a:spcAft>
                <a:spcPts val="0"/>
              </a:spcAft>
              <a:buNone/>
            </a:pPr>
            <a:endParaRPr sz="1700">
              <a:solidFill>
                <a:schemeClr val="dk2"/>
              </a:solidFill>
            </a:endParaRPr>
          </a:p>
          <a:p>
            <a:pPr marL="0" lvl="0" indent="0" algn="l" rtl="0">
              <a:spcBef>
                <a:spcPts val="0"/>
              </a:spcBef>
              <a:spcAft>
                <a:spcPts val="0"/>
              </a:spcAft>
              <a:buNone/>
            </a:pPr>
            <a:r>
              <a:rPr lang="en" sz="1000">
                <a:solidFill>
                  <a:schemeClr val="dk2"/>
                </a:solidFill>
              </a:rPr>
              <a:t>Remembering Commitment to the Group: provide parents w/ calendar showing dates/times of group meetings and a magnet for fridge, reminder phonecalls a day or two in advance or even morning of session, indiv meeting w/ parents to show how to use planner or add meetnig dates to their planner, reward for remembering to come to meeting (raffle ticket, praise)</a:t>
            </a:r>
            <a:endParaRPr sz="1000">
              <a:solidFill>
                <a:schemeClr val="dk2"/>
              </a:solidFill>
            </a:endParaRPr>
          </a:p>
          <a:p>
            <a:pPr marL="0" lvl="0" indent="0" algn="l" rtl="0">
              <a:spcBef>
                <a:spcPts val="0"/>
              </a:spcBef>
              <a:spcAft>
                <a:spcPts val="0"/>
              </a:spcAft>
              <a:buNone/>
            </a:pPr>
            <a:endParaRPr sz="1000">
              <a:solidFill>
                <a:schemeClr val="dk2"/>
              </a:solidFill>
            </a:endParaRPr>
          </a:p>
          <a:p>
            <a:pPr marL="0" lvl="0" indent="0" algn="l" rtl="0">
              <a:spcBef>
                <a:spcPts val="0"/>
              </a:spcBef>
              <a:spcAft>
                <a:spcPts val="0"/>
              </a:spcAft>
              <a:buNone/>
            </a:pPr>
            <a:r>
              <a:rPr lang="en" sz="1000">
                <a:solidFill>
                  <a:schemeClr val="dk2"/>
                </a:solidFill>
              </a:rPr>
              <a:t>Uncertainty About Group: identify parent concerns prior to group/in early stages, indiv meeting or phone convo w/ parents to explore expectations and discuss alignment or lack thereof, explain structure/purpose of group, generate list of expectations during initial group meeting and discuss what is and isn’t realistic.</a:t>
            </a:r>
            <a:endParaRPr sz="1000">
              <a:solidFill>
                <a:schemeClr val="dk2"/>
              </a:solidFill>
            </a:endParaRPr>
          </a:p>
          <a:p>
            <a:pPr marL="0" lvl="0" indent="457200" algn="l" rtl="0">
              <a:spcBef>
                <a:spcPts val="0"/>
              </a:spcBef>
              <a:spcAft>
                <a:spcPts val="0"/>
              </a:spcAft>
              <a:buNone/>
            </a:pPr>
            <a:r>
              <a:rPr lang="en" sz="1000">
                <a:solidFill>
                  <a:schemeClr val="dk2"/>
                </a:solidFill>
              </a:rPr>
              <a:t>Assure parents they are welcome and encourage trying out the first session. Send Reminder fliers and group materials each meeting w/ letter encouraging them to call if they’d like to review materials and contact info</a:t>
            </a:r>
            <a:endParaRPr sz="1000">
              <a:solidFill>
                <a:schemeClr val="dk2"/>
              </a:solidFill>
            </a:endParaRPr>
          </a:p>
          <a:p>
            <a:pPr marL="0" lvl="0" indent="457200" algn="l" rtl="0">
              <a:spcBef>
                <a:spcPts val="0"/>
              </a:spcBef>
              <a:spcAft>
                <a:spcPts val="0"/>
              </a:spcAft>
              <a:buNone/>
            </a:pPr>
            <a:r>
              <a:rPr lang="en" sz="1000">
                <a:solidFill>
                  <a:schemeClr val="dk2"/>
                </a:solidFill>
              </a:rPr>
              <a:t>Even if they seem committed from start, still ask parents about potential barriers to attendance and brainstorm solutions. Can lead to innovation even if they lack resources. Further, they will find ways to attend if they see group as helpful</a:t>
            </a:r>
            <a:endParaRPr sz="1000">
              <a:solidFill>
                <a:schemeClr val="dk2"/>
              </a:solidFill>
            </a:endParaRPr>
          </a:p>
          <a:p>
            <a:pPr marL="0" lvl="0" indent="457200" algn="l" rtl="0">
              <a:spcBef>
                <a:spcPts val="0"/>
              </a:spcBef>
              <a:spcAft>
                <a:spcPts val="0"/>
              </a:spcAft>
              <a:buNone/>
            </a:pPr>
            <a:endParaRPr sz="1000">
              <a:solidFill>
                <a:schemeClr val="dk2"/>
              </a:solidFill>
            </a:endParaRPr>
          </a:p>
          <a:p>
            <a:pPr marL="0" lvl="0" indent="0" algn="l" rtl="0">
              <a:spcBef>
                <a:spcPts val="0"/>
              </a:spcBef>
              <a:spcAft>
                <a:spcPts val="0"/>
              </a:spcAft>
              <a:buNone/>
            </a:pPr>
            <a:r>
              <a:rPr lang="en" sz="1000">
                <a:solidFill>
                  <a:schemeClr val="dk2"/>
                </a:solidFill>
              </a:rPr>
              <a:t>Sending Home Materials: use clinical judgement regarding what materials to send home w/ parent (perhaps simple, but not complex materials) and make sure you’re not enabling missing session.</a:t>
            </a:r>
            <a:endParaRPr sz="1000">
              <a:solidFill>
                <a:schemeClr val="dk2"/>
              </a:solidFill>
            </a:endParaRPr>
          </a:p>
          <a:p>
            <a:pPr marL="0" lvl="0" indent="457200" algn="l" rtl="0">
              <a:spcBef>
                <a:spcPts val="0"/>
              </a:spcBef>
              <a:spcAft>
                <a:spcPts val="0"/>
              </a:spcAft>
              <a:buNone/>
            </a:pPr>
            <a:r>
              <a:rPr lang="en" sz="1000">
                <a:solidFill>
                  <a:schemeClr val="dk2"/>
                </a:solidFill>
              </a:rPr>
              <a:t>Encourage attendance at every opportunity (in person, phone, written correspondence. “We missed you” letters or those encouraging attendance, don’t want to make them feel guilt but convey you hope to see them at next session. Always empathize w/ stress and busy schedules (an excellent opportunity to build rapport)</a:t>
            </a:r>
            <a:endParaRPr sz="1000">
              <a:solidFill>
                <a:schemeClr val="dk2"/>
              </a:solidFill>
            </a:endParaRPr>
          </a:p>
          <a:p>
            <a:pPr marL="0" lvl="0" indent="457200" algn="l" rtl="0">
              <a:spcBef>
                <a:spcPts val="0"/>
              </a:spcBef>
              <a:spcAft>
                <a:spcPts val="0"/>
              </a:spcAft>
              <a:buNone/>
            </a:pPr>
            <a:endParaRPr sz="1700">
              <a:solidFill>
                <a:schemeClr val="dk2"/>
              </a:solidFill>
            </a:endParaRPr>
          </a:p>
          <a:p>
            <a:pPr marL="0" lvl="0" indent="0" algn="l" rtl="0">
              <a:spcBef>
                <a:spcPts val="0"/>
              </a:spcBef>
              <a:spcAft>
                <a:spcPts val="0"/>
              </a:spcAft>
              <a:buNone/>
            </a:pPr>
            <a:r>
              <a:rPr lang="en" sz="1000">
                <a:solidFill>
                  <a:schemeClr val="dk2"/>
                </a:solidFill>
              </a:rPr>
              <a:t>Multiple Caregivers: in certain situations, recommended that informed consent be conducted with legal guardian but the primary caregiver could still be involved in the group, encouraging all caregivers to attend when possible. Consult w/ primary caregiver and legal guardian about who should be invited</a:t>
            </a:r>
            <a:br>
              <a:rPr lang="en" sz="1700">
                <a:solidFill>
                  <a:schemeClr val="dk2"/>
                </a:solidFill>
              </a:rPr>
            </a:br>
            <a:endParaRPr/>
          </a:p>
        </p:txBody>
      </p:sp>
    </p:spTree>
    <p:extLst>
      <p:ext uri="{BB962C8B-B14F-4D97-AF65-F5344CB8AC3E}">
        <p14:creationId xmlns:p14="http://schemas.microsoft.com/office/powerpoint/2010/main" val="4528377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8aeeb87167_0_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8aeeb87167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57825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aeeb87167_0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aeeb87167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36936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8aeeb87167_0_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8aeeb87167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Pg. 35, Keperling</a:t>
            </a:r>
            <a:endParaRPr/>
          </a:p>
        </p:txBody>
      </p:sp>
    </p:spTree>
    <p:extLst>
      <p:ext uri="{BB962C8B-B14F-4D97-AF65-F5344CB8AC3E}">
        <p14:creationId xmlns:p14="http://schemas.microsoft.com/office/powerpoint/2010/main" val="3809241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74a69b2919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74a69b291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7836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8aeeb87167_0_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8aeeb87167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Pg. 38 Keperling</a:t>
            </a:r>
            <a:endParaRPr/>
          </a:p>
        </p:txBody>
      </p:sp>
    </p:spTree>
    <p:extLst>
      <p:ext uri="{BB962C8B-B14F-4D97-AF65-F5344CB8AC3E}">
        <p14:creationId xmlns:p14="http://schemas.microsoft.com/office/powerpoint/2010/main" val="27138625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aeeb87167_0_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8aeeb87167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Pg. 39 Keperling</a:t>
            </a:r>
            <a:endParaRPr/>
          </a:p>
        </p:txBody>
      </p:sp>
    </p:spTree>
    <p:extLst>
      <p:ext uri="{BB962C8B-B14F-4D97-AF65-F5344CB8AC3E}">
        <p14:creationId xmlns:p14="http://schemas.microsoft.com/office/powerpoint/2010/main" val="3821235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59AB08-EB93-3549-BBDC-5D1C9C1B344A}" type="slidenum">
              <a:rPr lang="en-US" smtClean="0"/>
              <a:t>42</a:t>
            </a:fld>
            <a:endParaRPr lang="en-US"/>
          </a:p>
        </p:txBody>
      </p:sp>
    </p:spTree>
    <p:extLst>
      <p:ext uri="{BB962C8B-B14F-4D97-AF65-F5344CB8AC3E}">
        <p14:creationId xmlns:p14="http://schemas.microsoft.com/office/powerpoint/2010/main" val="2945272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74a69b2919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74a69b291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0319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82488fa48c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82488fa48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5987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8aeeb8716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8aeeb8716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Awareness:</a:t>
            </a:r>
            <a:endParaRPr/>
          </a:p>
          <a:p>
            <a:pPr marL="0" lvl="0" indent="0" algn="l" rtl="0">
              <a:spcBef>
                <a:spcPts val="0"/>
              </a:spcBef>
              <a:spcAft>
                <a:spcPts val="0"/>
              </a:spcAft>
              <a:buNone/>
            </a:pPr>
            <a:r>
              <a:rPr lang="en"/>
              <a:t>-of potentially interfering biases, values</a:t>
            </a:r>
            <a:endParaRPr/>
          </a:p>
          <a:p>
            <a:pPr marL="0" lvl="0" indent="0" algn="l" rtl="0">
              <a:spcBef>
                <a:spcPts val="0"/>
              </a:spcBef>
              <a:spcAft>
                <a:spcPts val="0"/>
              </a:spcAft>
              <a:buNone/>
            </a:pPr>
            <a:r>
              <a:rPr lang="en"/>
              <a:t>-intellectual knowledge, but not much practice getting in touch w/ these</a:t>
            </a:r>
            <a:endParaRPr/>
          </a:p>
          <a:p>
            <a:pPr marL="0" lvl="0" indent="0" algn="l" rtl="0">
              <a:spcBef>
                <a:spcPts val="0"/>
              </a:spcBef>
              <a:spcAft>
                <a:spcPts val="0"/>
              </a:spcAft>
              <a:buNone/>
            </a:pPr>
            <a:r>
              <a:rPr lang="en"/>
              <a:t>-emotional impact</a:t>
            </a:r>
            <a:endParaRPr/>
          </a:p>
          <a:p>
            <a:pPr marL="0" lvl="0" indent="0" algn="l" rtl="0">
              <a:spcBef>
                <a:spcPts val="0"/>
              </a:spcBef>
              <a:spcAft>
                <a:spcPts val="0"/>
              </a:spcAft>
              <a:buNone/>
            </a:pPr>
            <a:endParaRPr/>
          </a:p>
          <a:p>
            <a:pPr marL="0" lvl="0" indent="0" algn="l" rtl="0">
              <a:spcBef>
                <a:spcPts val="0"/>
              </a:spcBef>
              <a:spcAft>
                <a:spcPts val="0"/>
              </a:spcAft>
              <a:buNone/>
            </a:pPr>
            <a:r>
              <a:rPr lang="en"/>
              <a:t>Knowledge:</a:t>
            </a:r>
            <a:endParaRPr/>
          </a:p>
          <a:p>
            <a:pPr marL="0" lvl="0" indent="0" algn="l" rtl="0">
              <a:spcBef>
                <a:spcPts val="0"/>
              </a:spcBef>
              <a:spcAft>
                <a:spcPts val="0"/>
              </a:spcAft>
              <a:buNone/>
            </a:pPr>
            <a:r>
              <a:rPr lang="en"/>
              <a:t>-can nonjudgmentally see and accept clients’ worldviews (cultural role taking)</a:t>
            </a:r>
            <a:endParaRPr/>
          </a:p>
          <a:p>
            <a:pPr marL="0" lvl="0" indent="0" algn="l" rtl="0">
              <a:spcBef>
                <a:spcPts val="0"/>
              </a:spcBef>
              <a:spcAft>
                <a:spcPts val="0"/>
              </a:spcAft>
              <a:buNone/>
            </a:pPr>
            <a:r>
              <a:rPr lang="en"/>
              <a:t>-cognitive empathy</a:t>
            </a:r>
            <a:endParaRPr/>
          </a:p>
          <a:p>
            <a:pPr marL="0" lvl="0" indent="0" algn="l" rtl="0">
              <a:spcBef>
                <a:spcPts val="0"/>
              </a:spcBef>
              <a:spcAft>
                <a:spcPts val="0"/>
              </a:spcAft>
              <a:buNone/>
            </a:pPr>
            <a:r>
              <a:rPr lang="en"/>
              <a:t>-practical knowledge about client background, situation, perspective</a:t>
            </a:r>
            <a:endParaRPr/>
          </a:p>
          <a:p>
            <a:pPr marL="0" lvl="0" indent="0" algn="l" rtl="0">
              <a:spcBef>
                <a:spcPts val="0"/>
              </a:spcBef>
              <a:spcAft>
                <a:spcPts val="0"/>
              </a:spcAft>
              <a:buNone/>
            </a:pPr>
            <a:r>
              <a:rPr lang="en"/>
              <a:t>-sociopolitical system</a:t>
            </a:r>
            <a:endParaRPr/>
          </a:p>
          <a:p>
            <a:pPr marL="0" lvl="0" indent="0" algn="l" rtl="0">
              <a:spcBef>
                <a:spcPts val="0"/>
              </a:spcBef>
              <a:spcAft>
                <a:spcPts val="0"/>
              </a:spcAft>
              <a:buNone/>
            </a:pPr>
            <a:endParaRPr/>
          </a:p>
          <a:p>
            <a:pPr marL="0" lvl="0" indent="0" algn="l" rtl="0">
              <a:spcBef>
                <a:spcPts val="0"/>
              </a:spcBef>
              <a:spcAft>
                <a:spcPts val="0"/>
              </a:spcAft>
              <a:buNone/>
            </a:pPr>
            <a:r>
              <a:rPr lang="en"/>
              <a:t>Skills:</a:t>
            </a:r>
            <a:endParaRPr/>
          </a:p>
          <a:p>
            <a:pPr marL="0" lvl="0" indent="0" algn="l" rtl="0">
              <a:spcBef>
                <a:spcPts val="0"/>
              </a:spcBef>
              <a:spcAft>
                <a:spcPts val="0"/>
              </a:spcAft>
              <a:buNone/>
            </a:pPr>
            <a:r>
              <a:rPr lang="en"/>
              <a:t>-generate verbal and nonverbal helping responses</a:t>
            </a:r>
            <a:endParaRPr/>
          </a:p>
          <a:p>
            <a:pPr marL="0" lvl="0" indent="0" algn="l" rtl="0">
              <a:spcBef>
                <a:spcPts val="0"/>
              </a:spcBef>
              <a:spcAft>
                <a:spcPts val="0"/>
              </a:spcAft>
              <a:buNone/>
            </a:pPr>
            <a:r>
              <a:rPr lang="en"/>
              <a:t>-accurate verbal and non-verbal communication</a:t>
            </a:r>
            <a:endParaRPr/>
          </a:p>
          <a:p>
            <a:pPr marL="0" lvl="0" indent="0" algn="l" rtl="0">
              <a:spcBef>
                <a:spcPts val="0"/>
              </a:spcBef>
              <a:spcAft>
                <a:spcPts val="0"/>
              </a:spcAft>
              <a:buNone/>
            </a:pPr>
            <a:r>
              <a:rPr lang="en"/>
              <a:t>-exercise institutional intervention skills on behalf of clients when appropriate</a:t>
            </a:r>
            <a:endParaRPr/>
          </a:p>
          <a:p>
            <a:pPr marL="0" lvl="0" indent="0" algn="l" rtl="0">
              <a:spcBef>
                <a:spcPts val="0"/>
              </a:spcBef>
              <a:spcAft>
                <a:spcPts val="0"/>
              </a:spcAft>
              <a:buNone/>
            </a:pPr>
            <a:r>
              <a:rPr lang="en"/>
              <a:t>-be able to anticipate the impact of their helping styles and of their limitations on culturally diverse clients</a:t>
            </a:r>
            <a:endParaRPr/>
          </a:p>
          <a:p>
            <a:pPr marL="0" lvl="0" indent="0" algn="l" rtl="0">
              <a:spcBef>
                <a:spcPts val="0"/>
              </a:spcBef>
              <a:spcAft>
                <a:spcPts val="0"/>
              </a:spcAft>
              <a:buNone/>
            </a:pPr>
            <a:r>
              <a:rPr lang="en"/>
              <a:t>-Able to play helping roles characterized by an active systemic focus, which leads to environmental interventions. Not restricted by the conventional counselor/therapist mode of operation. </a:t>
            </a:r>
            <a:endParaRPr/>
          </a:p>
          <a:p>
            <a:pPr marL="0" lvl="0" indent="0" algn="l" rtl="0">
              <a:spcBef>
                <a:spcPts val="0"/>
              </a:spcBef>
              <a:spcAft>
                <a:spcPts val="0"/>
              </a:spcAft>
              <a:buNone/>
            </a:pPr>
            <a:r>
              <a:rPr lang="en"/>
              <a:t>-consistent w/ client life experiences and cultural values</a:t>
            </a:r>
            <a:endParaRPr/>
          </a:p>
          <a:p>
            <a:pPr marL="0" lvl="0" indent="0" algn="l" rtl="0">
              <a:spcBef>
                <a:spcPts val="0"/>
              </a:spcBef>
              <a:spcAft>
                <a:spcPts val="0"/>
              </a:spcAft>
              <a:buNone/>
            </a:pPr>
            <a:r>
              <a:rPr lang="en"/>
              <a:t>-FOR EXAMPLE:  Studies have consistently revealed that (a) economically and educationally marginalized clients may not be oriented toward “talk therapy”; (b) self-disclosure may be incompatible with the cultural values of Asian Americans, Hispanic Americans, and American Indians; (c) the sociopolitical atmosphere may dictate against </a:t>
            </a:r>
            <a:r>
              <a:rPr lang="en" err="1"/>
              <a:t>selfdisclosure</a:t>
            </a:r>
            <a:r>
              <a:rPr lang="en"/>
              <a:t> from racial minorities and gays and lesbians; (d) the ambiguous nature of counseling may be antagonistic to life values of certain diverse groups; and (e) many minority clients prefer an active/directive approach over an inactive/nondirective one in treatment</a:t>
            </a:r>
            <a:endParaRPr/>
          </a:p>
          <a:p>
            <a:pPr marL="0" lvl="0" indent="0" algn="l" rtl="0">
              <a:spcBef>
                <a:spcPts val="0"/>
              </a:spcBef>
              <a:spcAft>
                <a:spcPts val="0"/>
              </a:spcAft>
              <a:buNone/>
            </a:pPr>
            <a:endParaRPr/>
          </a:p>
          <a:p>
            <a:pPr marL="0" lvl="0" indent="0" algn="l" rtl="0">
              <a:spcBef>
                <a:spcPts val="0"/>
              </a:spcBef>
              <a:spcAft>
                <a:spcPts val="0"/>
              </a:spcAft>
              <a:buNone/>
            </a:pPr>
            <a:r>
              <a:rPr lang="en"/>
              <a:t>-therapy has historically assumed the same approaches are equally effective with all clients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395695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82488fa48c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82488fa48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6246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82488fa48c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82488fa48c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2937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8ad0185eb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8ad0185e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9508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5/26/2021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610432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5/26/2021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3736526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5/26/2021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2041854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637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82826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0" i="0">
                <a:latin typeface="Optima" panose="02000503060000020004" pitchFamily="2"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0" i="0">
                <a:solidFill>
                  <a:schemeClr val="tx1">
                    <a:tint val="75000"/>
                  </a:schemeClr>
                </a:solidFill>
                <a:latin typeface="Optima" panose="0200050306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b="0" i="0">
                <a:latin typeface="Optima" panose="02000503060000020004" pitchFamily="2" charset="0"/>
              </a:defRPr>
            </a:lvl1pPr>
          </a:lstStyle>
          <a:p>
            <a:fld id="{C4D8844C-E1F9-2B42-B163-628744EE7F71}" type="datetimeFigureOut">
              <a:rPr lang="en-US" smtClean="0"/>
              <a:pPr/>
              <a:t>5/26/2021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b="0" i="0">
                <a:latin typeface="Optima" panose="02000503060000020004" pitchFamily="2" charset="0"/>
              </a:defRPr>
            </a:lvl1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b="0" i="0">
                <a:latin typeface="Optima" panose="02000503060000020004" pitchFamily="2" charset="0"/>
              </a:defRPr>
            </a:lvl1pPr>
          </a:lstStyle>
          <a:p>
            <a:fld id="{0E638AD3-EC22-4041-8DEE-9F9E0BA91C0E}" type="slidenum">
              <a:rPr lang="en-US" smtClean="0"/>
              <a:pPr/>
              <a:t>‹#›</a:t>
            </a:fld>
            <a:endParaRPr lang="en-US"/>
          </a:p>
        </p:txBody>
      </p:sp>
    </p:spTree>
    <p:extLst>
      <p:ext uri="{BB962C8B-B14F-4D97-AF65-F5344CB8AC3E}">
        <p14:creationId xmlns:p14="http://schemas.microsoft.com/office/powerpoint/2010/main" val="610432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0" i="0">
                <a:latin typeface="Optima" panose="02000503060000020004" pitchFamily="2" charset="0"/>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0" i="0">
                <a:latin typeface="Optima" panose="02000503060000020004" pitchFamily="2" charset="0"/>
              </a:defRPr>
            </a:lvl1pPr>
            <a:lvl2pPr>
              <a:defRPr b="0" i="0">
                <a:latin typeface="Optima" panose="02000503060000020004" pitchFamily="2" charset="0"/>
              </a:defRPr>
            </a:lvl2pPr>
            <a:lvl3pPr>
              <a:defRPr b="0" i="0">
                <a:latin typeface="Optima" panose="02000503060000020004" pitchFamily="2" charset="0"/>
              </a:defRPr>
            </a:lvl3pPr>
            <a:lvl4pPr>
              <a:defRPr b="0" i="0">
                <a:latin typeface="Optima" panose="02000503060000020004" pitchFamily="2" charset="0"/>
              </a:defRPr>
            </a:lvl4pPr>
            <a:lvl5pPr>
              <a:defRPr b="0" i="0">
                <a:latin typeface="Optima" panose="0200050306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b="0" i="0">
                <a:latin typeface="Optima" panose="02000503060000020004" pitchFamily="2" charset="0"/>
              </a:defRPr>
            </a:lvl1pPr>
          </a:lstStyle>
          <a:p>
            <a:fld id="{C4D8844C-E1F9-2B42-B163-628744EE7F71}" type="datetimeFigureOut">
              <a:rPr lang="en-US" smtClean="0"/>
              <a:pPr/>
              <a:t>5/26/2021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b="0" i="0">
                <a:latin typeface="Optima" panose="02000503060000020004" pitchFamily="2" charset="0"/>
              </a:defRPr>
            </a:lvl1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b="0" i="0">
                <a:latin typeface="Optima" panose="02000503060000020004" pitchFamily="2" charset="0"/>
              </a:defRPr>
            </a:lvl1pPr>
          </a:lstStyle>
          <a:p>
            <a:fld id="{0E638AD3-EC22-4041-8DEE-9F9E0BA91C0E}" type="slidenum">
              <a:rPr lang="en-US" smtClean="0"/>
              <a:pPr/>
              <a:t>‹#›</a:t>
            </a:fld>
            <a:endParaRPr lang="en-US"/>
          </a:p>
        </p:txBody>
      </p:sp>
    </p:spTree>
    <p:extLst>
      <p:ext uri="{BB962C8B-B14F-4D97-AF65-F5344CB8AC3E}">
        <p14:creationId xmlns:p14="http://schemas.microsoft.com/office/powerpoint/2010/main" val="1058943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Optima" panose="02000503060000020004" pitchFamily="2"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0" i="0">
                <a:solidFill>
                  <a:schemeClr val="tx1">
                    <a:tint val="75000"/>
                  </a:schemeClr>
                </a:solidFill>
                <a:latin typeface="Optima" panose="02000503060000020004"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b="0" i="0">
                <a:latin typeface="Optima" panose="02000503060000020004" pitchFamily="2" charset="0"/>
              </a:defRPr>
            </a:lvl1pPr>
          </a:lstStyle>
          <a:p>
            <a:fld id="{C4D8844C-E1F9-2B42-B163-628744EE7F71}" type="datetimeFigureOut">
              <a:rPr lang="en-US" smtClean="0"/>
              <a:pPr/>
              <a:t>5/26/2021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b="0" i="0">
                <a:latin typeface="Optima" panose="02000503060000020004" pitchFamily="2" charset="0"/>
              </a:defRPr>
            </a:lvl1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b="0" i="0">
                <a:latin typeface="Optima" panose="02000503060000020004" pitchFamily="2" charset="0"/>
              </a:defRPr>
            </a:lvl1pPr>
          </a:lstStyle>
          <a:p>
            <a:fld id="{0E638AD3-EC22-4041-8DEE-9F9E0BA91C0E}" type="slidenum">
              <a:rPr lang="en-US" smtClean="0"/>
              <a:pPr/>
              <a:t>‹#›</a:t>
            </a:fld>
            <a:endParaRPr lang="en-US"/>
          </a:p>
        </p:txBody>
      </p:sp>
    </p:spTree>
    <p:extLst>
      <p:ext uri="{BB962C8B-B14F-4D97-AF65-F5344CB8AC3E}">
        <p14:creationId xmlns:p14="http://schemas.microsoft.com/office/powerpoint/2010/main" val="2082279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0" i="0">
                <a:latin typeface="Optima" panose="02000503060000020004" pitchFamily="2"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0" i="0">
                <a:latin typeface="Optima" panose="02000503060000020004" pitchFamily="2" charset="0"/>
              </a:defRPr>
            </a:lvl1pPr>
            <a:lvl2pPr>
              <a:defRPr sz="2400" b="0" i="0">
                <a:latin typeface="Optima" panose="02000503060000020004" pitchFamily="2" charset="0"/>
              </a:defRPr>
            </a:lvl2pPr>
            <a:lvl3pPr>
              <a:defRPr sz="2000" b="0" i="0">
                <a:latin typeface="Optima" panose="02000503060000020004" pitchFamily="2" charset="0"/>
              </a:defRPr>
            </a:lvl3pPr>
            <a:lvl4pPr>
              <a:defRPr sz="1800" b="0" i="0">
                <a:latin typeface="Optima" panose="02000503060000020004" pitchFamily="2" charset="0"/>
              </a:defRPr>
            </a:lvl4pPr>
            <a:lvl5pPr>
              <a:defRPr sz="1800" b="0" i="0">
                <a:latin typeface="Optima" panose="02000503060000020004" pitchFamily="2"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0" i="0">
                <a:latin typeface="Optima" panose="02000503060000020004" pitchFamily="2" charset="0"/>
              </a:defRPr>
            </a:lvl1pPr>
            <a:lvl2pPr>
              <a:defRPr sz="2400" b="0" i="0">
                <a:latin typeface="Optima" panose="02000503060000020004" pitchFamily="2" charset="0"/>
              </a:defRPr>
            </a:lvl2pPr>
            <a:lvl3pPr>
              <a:defRPr sz="2000" b="0" i="0">
                <a:latin typeface="Optima" panose="02000503060000020004" pitchFamily="2" charset="0"/>
              </a:defRPr>
            </a:lvl3pPr>
            <a:lvl4pPr>
              <a:defRPr sz="1800" b="0" i="0">
                <a:latin typeface="Optima" panose="02000503060000020004" pitchFamily="2" charset="0"/>
              </a:defRPr>
            </a:lvl4pPr>
            <a:lvl5pPr>
              <a:defRPr sz="1800" b="0" i="0">
                <a:latin typeface="Optima" panose="02000503060000020004" pitchFamily="2"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b="0" i="0">
                <a:latin typeface="Optima" panose="02000503060000020004" pitchFamily="2" charset="0"/>
              </a:defRPr>
            </a:lvl1pPr>
          </a:lstStyle>
          <a:p>
            <a:fld id="{C4D8844C-E1F9-2B42-B163-628744EE7F71}" type="datetimeFigureOut">
              <a:rPr lang="en-US" smtClean="0"/>
              <a:pPr/>
              <a:t>5/26/2021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b="0" i="0">
                <a:latin typeface="Optima" panose="02000503060000020004" pitchFamily="2" charset="0"/>
              </a:defRPr>
            </a:lvl1p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b="0" i="0">
                <a:latin typeface="Optima" panose="02000503060000020004" pitchFamily="2" charset="0"/>
              </a:defRPr>
            </a:lvl1pPr>
          </a:lstStyle>
          <a:p>
            <a:fld id="{0E638AD3-EC22-4041-8DEE-9F9E0BA91C0E}" type="slidenum">
              <a:rPr lang="en-US" smtClean="0"/>
              <a:pPr/>
              <a:t>‹#›</a:t>
            </a:fld>
            <a:endParaRPr lang="en-US"/>
          </a:p>
        </p:txBody>
      </p:sp>
    </p:spTree>
    <p:extLst>
      <p:ext uri="{BB962C8B-B14F-4D97-AF65-F5344CB8AC3E}">
        <p14:creationId xmlns:p14="http://schemas.microsoft.com/office/powerpoint/2010/main" val="18627986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0" i="0">
                <a:latin typeface="Optima" panose="02000503060000020004" pitchFamily="2"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0" i="0">
                <a:latin typeface="Optima" panose="0200050306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0" i="0">
                <a:latin typeface="Optima" panose="02000503060000020004" pitchFamily="2" charset="0"/>
              </a:defRPr>
            </a:lvl1pPr>
            <a:lvl2pPr>
              <a:defRPr sz="2000" b="0" i="0">
                <a:latin typeface="Optima" panose="02000503060000020004" pitchFamily="2" charset="0"/>
              </a:defRPr>
            </a:lvl2pPr>
            <a:lvl3pPr>
              <a:defRPr sz="1800" b="0" i="0">
                <a:latin typeface="Optima" panose="02000503060000020004" pitchFamily="2" charset="0"/>
              </a:defRPr>
            </a:lvl3pPr>
            <a:lvl4pPr>
              <a:defRPr sz="1600" b="0" i="0">
                <a:latin typeface="Optima" panose="02000503060000020004" pitchFamily="2" charset="0"/>
              </a:defRPr>
            </a:lvl4pPr>
            <a:lvl5pPr>
              <a:defRPr sz="1600" b="0" i="0">
                <a:latin typeface="Optima" panose="02000503060000020004" pitchFamily="2"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0" i="0">
                <a:latin typeface="Optima" panose="0200050306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0" i="0">
                <a:latin typeface="Optima" panose="02000503060000020004" pitchFamily="2" charset="0"/>
              </a:defRPr>
            </a:lvl1pPr>
            <a:lvl2pPr>
              <a:defRPr sz="2000" b="0" i="0">
                <a:latin typeface="Optima" panose="02000503060000020004" pitchFamily="2" charset="0"/>
              </a:defRPr>
            </a:lvl2pPr>
            <a:lvl3pPr>
              <a:defRPr sz="1800" b="0" i="0">
                <a:latin typeface="Optima" panose="02000503060000020004" pitchFamily="2" charset="0"/>
              </a:defRPr>
            </a:lvl3pPr>
            <a:lvl4pPr>
              <a:defRPr sz="1600" b="0" i="0">
                <a:latin typeface="Optima" panose="02000503060000020004" pitchFamily="2" charset="0"/>
              </a:defRPr>
            </a:lvl4pPr>
            <a:lvl5pPr>
              <a:defRPr sz="1600" b="0" i="0">
                <a:latin typeface="Optima" panose="02000503060000020004" pitchFamily="2"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b="0" i="0">
                <a:latin typeface="Optima" panose="02000503060000020004" pitchFamily="2" charset="0"/>
              </a:defRPr>
            </a:lvl1pPr>
          </a:lstStyle>
          <a:p>
            <a:fld id="{C4D8844C-E1F9-2B42-B163-628744EE7F71}" type="datetimeFigureOut">
              <a:rPr lang="en-US" smtClean="0"/>
              <a:pPr/>
              <a:t>5/26/2021</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b="0" i="0">
                <a:latin typeface="Optima" panose="02000503060000020004" pitchFamily="2" charset="0"/>
              </a:defRPr>
            </a:lvl1p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b="0" i="0">
                <a:latin typeface="Optima" panose="02000503060000020004" pitchFamily="2" charset="0"/>
              </a:defRPr>
            </a:lvl1pPr>
          </a:lstStyle>
          <a:p>
            <a:fld id="{0E638AD3-EC22-4041-8DEE-9F9E0BA91C0E}" type="slidenum">
              <a:rPr lang="en-US" smtClean="0"/>
              <a:pPr/>
              <a:t>‹#›</a:t>
            </a:fld>
            <a:endParaRPr lang="en-US"/>
          </a:p>
        </p:txBody>
      </p:sp>
    </p:spTree>
    <p:extLst>
      <p:ext uri="{BB962C8B-B14F-4D97-AF65-F5344CB8AC3E}">
        <p14:creationId xmlns:p14="http://schemas.microsoft.com/office/powerpoint/2010/main" val="3810867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0" i="0">
                <a:latin typeface="Optima" panose="02000503060000020004" pitchFamily="2" charset="0"/>
              </a:defRPr>
            </a:lvl1p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b="0" i="0">
                <a:latin typeface="Optima" panose="02000503060000020004" pitchFamily="2" charset="0"/>
              </a:defRPr>
            </a:lvl1pPr>
          </a:lstStyle>
          <a:p>
            <a:fld id="{C4D8844C-E1F9-2B42-B163-628744EE7F71}" type="datetimeFigureOut">
              <a:rPr lang="en-US" smtClean="0"/>
              <a:pPr/>
              <a:t>5/26/2021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b="0" i="0">
                <a:latin typeface="Optima" panose="02000503060000020004" pitchFamily="2" charset="0"/>
              </a:defRPr>
            </a:lvl1p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b="0" i="0">
                <a:latin typeface="Optima" panose="02000503060000020004" pitchFamily="2" charset="0"/>
              </a:defRPr>
            </a:lvl1pPr>
          </a:lstStyle>
          <a:p>
            <a:fld id="{0E638AD3-EC22-4041-8DEE-9F9E0BA91C0E}" type="slidenum">
              <a:rPr lang="en-US" smtClean="0"/>
              <a:pPr/>
              <a:t>‹#›</a:t>
            </a:fld>
            <a:endParaRPr lang="en-US"/>
          </a:p>
        </p:txBody>
      </p:sp>
    </p:spTree>
    <p:extLst>
      <p:ext uri="{BB962C8B-B14F-4D97-AF65-F5344CB8AC3E}">
        <p14:creationId xmlns:p14="http://schemas.microsoft.com/office/powerpoint/2010/main" val="3715267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5/26/2021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1058943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b="0" i="0">
                <a:latin typeface="Optima" panose="02000503060000020004" pitchFamily="2" charset="0"/>
              </a:defRPr>
            </a:lvl1pPr>
          </a:lstStyle>
          <a:p>
            <a:fld id="{C4D8844C-E1F9-2B42-B163-628744EE7F71}" type="datetimeFigureOut">
              <a:rPr lang="en-US" smtClean="0"/>
              <a:pPr/>
              <a:t>5/26/2021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b="0" i="0">
                <a:latin typeface="Optima" panose="02000503060000020004" pitchFamily="2" charset="0"/>
              </a:defRPr>
            </a:lvl1p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b="0" i="0">
                <a:latin typeface="Optima" panose="02000503060000020004" pitchFamily="2" charset="0"/>
              </a:defRPr>
            </a:lvl1pPr>
          </a:lstStyle>
          <a:p>
            <a:fld id="{0E638AD3-EC22-4041-8DEE-9F9E0BA91C0E}" type="slidenum">
              <a:rPr lang="en-US" smtClean="0"/>
              <a:pPr/>
              <a:t>‹#›</a:t>
            </a:fld>
            <a:endParaRPr lang="en-US"/>
          </a:p>
        </p:txBody>
      </p:sp>
    </p:spTree>
    <p:extLst>
      <p:ext uri="{BB962C8B-B14F-4D97-AF65-F5344CB8AC3E}">
        <p14:creationId xmlns:p14="http://schemas.microsoft.com/office/powerpoint/2010/main" val="11498331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0" i="0">
                <a:latin typeface="Optima" panose="02000503060000020004" pitchFamily="2"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0" i="0">
                <a:latin typeface="Optima" panose="02000503060000020004" pitchFamily="2" charset="0"/>
              </a:defRPr>
            </a:lvl1pPr>
            <a:lvl2pPr>
              <a:defRPr sz="2800" b="0" i="0">
                <a:latin typeface="Optima" panose="02000503060000020004" pitchFamily="2" charset="0"/>
              </a:defRPr>
            </a:lvl2pPr>
            <a:lvl3pPr>
              <a:defRPr sz="2400" b="0" i="0">
                <a:latin typeface="Optima" panose="02000503060000020004" pitchFamily="2" charset="0"/>
              </a:defRPr>
            </a:lvl3pPr>
            <a:lvl4pPr>
              <a:defRPr sz="2000" b="0" i="0">
                <a:latin typeface="Optima" panose="02000503060000020004" pitchFamily="2" charset="0"/>
              </a:defRPr>
            </a:lvl4pPr>
            <a:lvl5pPr>
              <a:defRPr sz="2000" b="0" i="0">
                <a:latin typeface="Optima" panose="02000503060000020004" pitchFamily="2"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0" i="0">
                <a:latin typeface="Optima" panose="02000503060000020004"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b="0" i="0">
                <a:latin typeface="Optima" panose="02000503060000020004" pitchFamily="2" charset="0"/>
              </a:defRPr>
            </a:lvl1pPr>
          </a:lstStyle>
          <a:p>
            <a:fld id="{C4D8844C-E1F9-2B42-B163-628744EE7F71}" type="datetimeFigureOut">
              <a:rPr lang="en-US" smtClean="0"/>
              <a:pPr/>
              <a:t>5/26/2021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b="0" i="0">
                <a:latin typeface="Optima" panose="02000503060000020004" pitchFamily="2" charset="0"/>
              </a:defRPr>
            </a:lvl1p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b="0" i="0">
                <a:latin typeface="Optima" panose="02000503060000020004" pitchFamily="2" charset="0"/>
              </a:defRPr>
            </a:lvl1pPr>
          </a:lstStyle>
          <a:p>
            <a:fld id="{0E638AD3-EC22-4041-8DEE-9F9E0BA91C0E}" type="slidenum">
              <a:rPr lang="en-US" smtClean="0"/>
              <a:pPr/>
              <a:t>‹#›</a:t>
            </a:fld>
            <a:endParaRPr lang="en-US"/>
          </a:p>
        </p:txBody>
      </p:sp>
    </p:spTree>
    <p:extLst>
      <p:ext uri="{BB962C8B-B14F-4D97-AF65-F5344CB8AC3E}">
        <p14:creationId xmlns:p14="http://schemas.microsoft.com/office/powerpoint/2010/main" val="1086416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0" i="0">
                <a:latin typeface="Optima" panose="02000503060000020004" pitchFamily="2"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0" i="0">
                <a:latin typeface="Optima" panose="0200050306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0" i="0">
                <a:latin typeface="Optima" panose="02000503060000020004"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b="0" i="0">
                <a:latin typeface="Optima" panose="02000503060000020004" pitchFamily="2" charset="0"/>
              </a:defRPr>
            </a:lvl1pPr>
          </a:lstStyle>
          <a:p>
            <a:fld id="{C4D8844C-E1F9-2B42-B163-628744EE7F71}" type="datetimeFigureOut">
              <a:rPr lang="en-US" smtClean="0"/>
              <a:pPr/>
              <a:t>5/26/2021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b="0" i="0">
                <a:latin typeface="Optima" panose="02000503060000020004" pitchFamily="2" charset="0"/>
              </a:defRPr>
            </a:lvl1p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b="0" i="0">
                <a:latin typeface="Optima" panose="02000503060000020004" pitchFamily="2" charset="0"/>
              </a:defRPr>
            </a:lvl1pPr>
          </a:lstStyle>
          <a:p>
            <a:fld id="{0E638AD3-EC22-4041-8DEE-9F9E0BA91C0E}" type="slidenum">
              <a:rPr lang="en-US" smtClean="0"/>
              <a:pPr/>
              <a:t>‹#›</a:t>
            </a:fld>
            <a:endParaRPr lang="en-US"/>
          </a:p>
        </p:txBody>
      </p:sp>
    </p:spTree>
    <p:extLst>
      <p:ext uri="{BB962C8B-B14F-4D97-AF65-F5344CB8AC3E}">
        <p14:creationId xmlns:p14="http://schemas.microsoft.com/office/powerpoint/2010/main" val="20881012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0" i="0">
                <a:latin typeface="Optima" panose="02000503060000020004" pitchFamily="2" charset="0"/>
              </a:defRPr>
            </a:lvl1p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0" i="0">
                <a:latin typeface="Optima" panose="02000503060000020004" pitchFamily="2" charset="0"/>
              </a:defRPr>
            </a:lvl1pPr>
            <a:lvl2pPr>
              <a:defRPr b="0" i="0">
                <a:latin typeface="Optima" panose="02000503060000020004" pitchFamily="2" charset="0"/>
              </a:defRPr>
            </a:lvl2pPr>
            <a:lvl3pPr>
              <a:defRPr b="0" i="0">
                <a:latin typeface="Optima" panose="02000503060000020004" pitchFamily="2" charset="0"/>
              </a:defRPr>
            </a:lvl3pPr>
            <a:lvl4pPr>
              <a:defRPr b="0" i="0">
                <a:latin typeface="Optima" panose="02000503060000020004" pitchFamily="2" charset="0"/>
              </a:defRPr>
            </a:lvl4pPr>
            <a:lvl5pPr>
              <a:defRPr b="0" i="0">
                <a:latin typeface="Optima" panose="0200050306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b="0" i="0">
                <a:latin typeface="Optima" panose="02000503060000020004" pitchFamily="2" charset="0"/>
              </a:defRPr>
            </a:lvl1pPr>
          </a:lstStyle>
          <a:p>
            <a:fld id="{C4D8844C-E1F9-2B42-B163-628744EE7F71}" type="datetimeFigureOut">
              <a:rPr lang="en-US" smtClean="0"/>
              <a:pPr/>
              <a:t>5/26/2021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b="0" i="0">
                <a:latin typeface="Optima" panose="02000503060000020004" pitchFamily="2" charset="0"/>
              </a:defRPr>
            </a:lvl1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b="0" i="0">
                <a:latin typeface="Optima" panose="02000503060000020004" pitchFamily="2" charset="0"/>
              </a:defRPr>
            </a:lvl1pPr>
          </a:lstStyle>
          <a:p>
            <a:fld id="{0E638AD3-EC22-4041-8DEE-9F9E0BA91C0E}" type="slidenum">
              <a:rPr lang="en-US" smtClean="0"/>
              <a:pPr/>
              <a:t>‹#›</a:t>
            </a:fld>
            <a:endParaRPr lang="en-US"/>
          </a:p>
        </p:txBody>
      </p:sp>
    </p:spTree>
    <p:extLst>
      <p:ext uri="{BB962C8B-B14F-4D97-AF65-F5344CB8AC3E}">
        <p14:creationId xmlns:p14="http://schemas.microsoft.com/office/powerpoint/2010/main" val="3736526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b="0" i="0">
                <a:latin typeface="Optima" panose="02000503060000020004" pitchFamily="2"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0" i="0">
                <a:latin typeface="Optima" panose="02000503060000020004" pitchFamily="2" charset="0"/>
              </a:defRPr>
            </a:lvl1pPr>
            <a:lvl2pPr>
              <a:defRPr b="0" i="0">
                <a:latin typeface="Optima" panose="02000503060000020004" pitchFamily="2" charset="0"/>
              </a:defRPr>
            </a:lvl2pPr>
            <a:lvl3pPr>
              <a:defRPr b="0" i="0">
                <a:latin typeface="Optima" panose="02000503060000020004" pitchFamily="2" charset="0"/>
              </a:defRPr>
            </a:lvl3pPr>
            <a:lvl4pPr>
              <a:defRPr b="0" i="0">
                <a:latin typeface="Optima" panose="02000503060000020004" pitchFamily="2" charset="0"/>
              </a:defRPr>
            </a:lvl4pPr>
            <a:lvl5pPr>
              <a:defRPr b="0" i="0">
                <a:latin typeface="Optima" panose="0200050306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b="0" i="0">
                <a:latin typeface="Optima" panose="02000503060000020004" pitchFamily="2" charset="0"/>
              </a:defRPr>
            </a:lvl1pPr>
          </a:lstStyle>
          <a:p>
            <a:fld id="{C4D8844C-E1F9-2B42-B163-628744EE7F71}" type="datetimeFigureOut">
              <a:rPr lang="en-US" smtClean="0"/>
              <a:pPr/>
              <a:t>5/26/2021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b="0" i="0">
                <a:latin typeface="Optima" panose="02000503060000020004" pitchFamily="2" charset="0"/>
              </a:defRPr>
            </a:lvl1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b="0" i="0">
                <a:latin typeface="Optima" panose="02000503060000020004" pitchFamily="2" charset="0"/>
              </a:defRPr>
            </a:lvl1pPr>
          </a:lstStyle>
          <a:p>
            <a:fld id="{0E638AD3-EC22-4041-8DEE-9F9E0BA91C0E}" type="slidenum">
              <a:rPr lang="en-US" smtClean="0"/>
              <a:pPr/>
              <a:t>‹#›</a:t>
            </a:fld>
            <a:endParaRPr lang="en-US"/>
          </a:p>
        </p:txBody>
      </p:sp>
    </p:spTree>
    <p:extLst>
      <p:ext uri="{BB962C8B-B14F-4D97-AF65-F5344CB8AC3E}">
        <p14:creationId xmlns:p14="http://schemas.microsoft.com/office/powerpoint/2010/main" val="20418543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0" i="0">
                <a:latin typeface="Optima" panose="02000503060000020004"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b="0" i="0">
                <a:latin typeface="Optima" panose="02000503060000020004" pitchFamily="2" charset="0"/>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b="0" i="0">
                <a:latin typeface="Optima" panose="02000503060000020004"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629837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5/26/2021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2082279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5/26/2021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1862798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5/26/2021</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3810867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5/26/2021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3715267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5/26/2021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1149833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5/26/2021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1086416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5/26/2021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2088101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0" y="6758755"/>
            <a:ext cx="9144000" cy="99246"/>
          </a:xfrm>
          <a:prstGeom prst="rect">
            <a:avLst/>
          </a:prstGeom>
          <a:noFill/>
          <a:ln>
            <a:noFill/>
          </a:ln>
        </p:spPr>
      </p:pic>
    </p:spTree>
    <p:extLst>
      <p:ext uri="{BB962C8B-B14F-4D97-AF65-F5344CB8AC3E}">
        <p14:creationId xmlns:p14="http://schemas.microsoft.com/office/powerpoint/2010/main" val="416776567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60" r:id="rId12"/>
    <p:sldLayoutId id="2147483661" r:id="rId13"/>
    <p:sldLayoutId id="2147483649" r:id="rId14"/>
    <p:sldLayoutId id="2147483650" r:id="rId15"/>
    <p:sldLayoutId id="2147483651" r:id="rId16"/>
    <p:sldLayoutId id="2147483652" r:id="rId17"/>
    <p:sldLayoutId id="2147483653" r:id="rId18"/>
    <p:sldLayoutId id="2147483654" r:id="rId19"/>
    <p:sldLayoutId id="2147483655" r:id="rId20"/>
    <p:sldLayoutId id="2147483656" r:id="rId21"/>
    <p:sldLayoutId id="2147483657" r:id="rId22"/>
    <p:sldLayoutId id="2147483658" r:id="rId23"/>
    <p:sldLayoutId id="2147483659" r:id="rId24"/>
    <p:sldLayoutId id="2147483673" r:id="rId2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audio" Target="../media/media1.m4a"/><Relationship Id="rId7" Type="http://schemas.openxmlformats.org/officeDocument/2006/relationships/notesSlide" Target="../notesSlides/notesSlide1.xml"/><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slideLayout" Target="../slideLayouts/slideLayout14.xml"/><Relationship Id="rId5" Type="http://schemas.openxmlformats.org/officeDocument/2006/relationships/audio" Target="../media/media2.m4a"/><Relationship Id="rId10" Type="http://schemas.openxmlformats.org/officeDocument/2006/relationships/image" Target="../media/image3.png"/><Relationship Id="rId4" Type="http://schemas.microsoft.com/office/2007/relationships/media" Target="../media/media2.m4a"/><Relationship Id="rId9"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20.m4a"/><Relationship Id="rId7" Type="http://schemas.openxmlformats.org/officeDocument/2006/relationships/notesSlide" Target="../notesSlides/notesSlide12.xml"/><Relationship Id="rId2" Type="http://schemas.microsoft.com/office/2007/relationships/media" Target="../media/media20.m4a"/><Relationship Id="rId1" Type="http://schemas.openxmlformats.org/officeDocument/2006/relationships/tags" Target="../tags/tag8.xml"/><Relationship Id="rId6" Type="http://schemas.openxmlformats.org/officeDocument/2006/relationships/slideLayout" Target="../slideLayouts/slideLayout17.xml"/><Relationship Id="rId5" Type="http://schemas.openxmlformats.org/officeDocument/2006/relationships/audio" Target="../media/media21.m4a"/><Relationship Id="rId10" Type="http://schemas.openxmlformats.org/officeDocument/2006/relationships/image" Target="../media/image3.png"/><Relationship Id="rId4" Type="http://schemas.microsoft.com/office/2007/relationships/media" Target="../media/media21.m4a"/><Relationship Id="rId9"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22.m4a"/><Relationship Id="rId7" Type="http://schemas.openxmlformats.org/officeDocument/2006/relationships/notesSlide" Target="../notesSlides/notesSlide13.xml"/><Relationship Id="rId2" Type="http://schemas.microsoft.com/office/2007/relationships/media" Target="../media/media22.m4a"/><Relationship Id="rId1" Type="http://schemas.openxmlformats.org/officeDocument/2006/relationships/tags" Target="../tags/tag9.xml"/><Relationship Id="rId6" Type="http://schemas.openxmlformats.org/officeDocument/2006/relationships/slideLayout" Target="../slideLayouts/slideLayout15.xml"/><Relationship Id="rId5" Type="http://schemas.openxmlformats.org/officeDocument/2006/relationships/audio" Target="../media/media23.m4a"/><Relationship Id="rId10" Type="http://schemas.openxmlformats.org/officeDocument/2006/relationships/image" Target="../media/image3.png"/><Relationship Id="rId4" Type="http://schemas.microsoft.com/office/2007/relationships/media" Target="../media/media23.m4a"/><Relationship Id="rId9" Type="http://schemas.openxmlformats.org/officeDocument/2006/relationships/hyperlink" Target="https://www.nasponline.org/resources-and-publications/resources-and-podcasts/diversity-and-social-justice/social-justice/understanding-race-and-privilege" TargetMode="Externa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3.png"/><Relationship Id="rId3" Type="http://schemas.openxmlformats.org/officeDocument/2006/relationships/audio" Target="../media/media24.m4a"/><Relationship Id="rId7" Type="http://schemas.openxmlformats.org/officeDocument/2006/relationships/notesSlide" Target="../notesSlides/notesSlide14.xml"/><Relationship Id="rId12" Type="http://schemas.microsoft.com/office/2007/relationships/diagramDrawing" Target="../diagrams/drawing3.xml"/><Relationship Id="rId2" Type="http://schemas.microsoft.com/office/2007/relationships/media" Target="../media/media24.m4a"/><Relationship Id="rId1" Type="http://schemas.openxmlformats.org/officeDocument/2006/relationships/tags" Target="../tags/tag10.xml"/><Relationship Id="rId6" Type="http://schemas.openxmlformats.org/officeDocument/2006/relationships/slideLayout" Target="../slideLayouts/slideLayout15.xml"/><Relationship Id="rId11" Type="http://schemas.openxmlformats.org/officeDocument/2006/relationships/diagramColors" Target="../diagrams/colors3.xml"/><Relationship Id="rId5" Type="http://schemas.openxmlformats.org/officeDocument/2006/relationships/audio" Target="../media/media25.m4a"/><Relationship Id="rId10" Type="http://schemas.openxmlformats.org/officeDocument/2006/relationships/diagramQuickStyle" Target="../diagrams/quickStyle3.xml"/><Relationship Id="rId4" Type="http://schemas.microsoft.com/office/2007/relationships/media" Target="../media/media25.m4a"/><Relationship Id="rId9"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25.xml"/><Relationship Id="rId7" Type="http://schemas.openxmlformats.org/officeDocument/2006/relationships/diagramLayout" Target="../diagrams/layout4.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diagramData" Target="../diagrams/data4.xml"/><Relationship Id="rId11" Type="http://schemas.openxmlformats.org/officeDocument/2006/relationships/image" Target="../media/image3.png"/><Relationship Id="rId5" Type="http://schemas.openxmlformats.org/officeDocument/2006/relationships/image" Target="../media/image15.png"/><Relationship Id="rId10" Type="http://schemas.microsoft.com/office/2007/relationships/diagramDrawing" Target="../diagrams/drawing4.xml"/><Relationship Id="rId4" Type="http://schemas.openxmlformats.org/officeDocument/2006/relationships/notesSlide" Target="../notesSlides/notesSlide15.xml"/><Relationship Id="rId9" Type="http://schemas.openxmlformats.org/officeDocument/2006/relationships/diagramColors" Target="../diagrams/colors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media28.m4a"/><Relationship Id="rId7" Type="http://schemas.openxmlformats.org/officeDocument/2006/relationships/notesSlide" Target="../notesSlides/notesSlide17.xml"/><Relationship Id="rId2" Type="http://schemas.microsoft.com/office/2007/relationships/media" Target="../media/media28.m4a"/><Relationship Id="rId1" Type="http://schemas.openxmlformats.org/officeDocument/2006/relationships/tags" Target="../tags/tag11.xml"/><Relationship Id="rId6" Type="http://schemas.openxmlformats.org/officeDocument/2006/relationships/slideLayout" Target="../slideLayouts/slideLayout14.xml"/><Relationship Id="rId11" Type="http://schemas.openxmlformats.org/officeDocument/2006/relationships/image" Target="../media/image3.png"/><Relationship Id="rId5" Type="http://schemas.openxmlformats.org/officeDocument/2006/relationships/audio" Target="../media/media29.m4a"/><Relationship Id="rId10" Type="http://schemas.openxmlformats.org/officeDocument/2006/relationships/image" Target="../media/image6.emf"/><Relationship Id="rId4" Type="http://schemas.microsoft.com/office/2007/relationships/media" Target="../media/media29.m4a"/><Relationship Id="rId9"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hyperlink" Target="https://www.youtube.com/watch?v=XMoSpu1KABk&amp;feature=youtu.be"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unco.co1.qualtrics.com/jfe/form/SV_0UsflWF4GON2lyB" TargetMode="External"/><Relationship Id="rId3" Type="http://schemas.openxmlformats.org/officeDocument/2006/relationships/audio" Target="../media/media3.m4a"/><Relationship Id="rId7" Type="http://schemas.openxmlformats.org/officeDocument/2006/relationships/image" Target="../media/image4.emf"/><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slideLayout" Target="../slideLayouts/slideLayout2.xml"/><Relationship Id="rId5" Type="http://schemas.openxmlformats.org/officeDocument/2006/relationships/audio" Target="../media/media4.m4a"/><Relationship Id="rId4" Type="http://schemas.microsoft.com/office/2007/relationships/media" Target="../media/media4.m4a"/><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1.m4a"/><Relationship Id="rId7" Type="http://schemas.openxmlformats.org/officeDocument/2006/relationships/hyperlink" Target="https://www.nasponline.org/resources-and-publications/resources-and-podcasts/diversity-and-social-justice/social-justice/understanding-race-and-privilege" TargetMode="External"/><Relationship Id="rId2" Type="http://schemas.microsoft.com/office/2007/relationships/media" Target="../media/media31.m4a"/><Relationship Id="rId1" Type="http://schemas.openxmlformats.org/officeDocument/2006/relationships/tags" Target="../tags/tag12.xml"/><Relationship Id="rId6" Type="http://schemas.openxmlformats.org/officeDocument/2006/relationships/slideLayout" Target="../slideLayouts/slideLayout17.xml"/><Relationship Id="rId5" Type="http://schemas.openxmlformats.org/officeDocument/2006/relationships/audio" Target="../media/media32.m4a"/><Relationship Id="rId4" Type="http://schemas.microsoft.com/office/2007/relationships/media" Target="../media/media32.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audio" Target="../media/media34.m4a"/><Relationship Id="rId7" Type="http://schemas.openxmlformats.org/officeDocument/2006/relationships/notesSlide" Target="../notesSlides/notesSlide18.xml"/><Relationship Id="rId12" Type="http://schemas.openxmlformats.org/officeDocument/2006/relationships/image" Target="../media/image3.png"/><Relationship Id="rId2" Type="http://schemas.microsoft.com/office/2007/relationships/media" Target="../media/media34.m4a"/><Relationship Id="rId1" Type="http://schemas.openxmlformats.org/officeDocument/2006/relationships/tags" Target="../tags/tag13.xml"/><Relationship Id="rId6" Type="http://schemas.openxmlformats.org/officeDocument/2006/relationships/slideLayout" Target="../slideLayouts/slideLayout14.xml"/><Relationship Id="rId11" Type="http://schemas.microsoft.com/office/2007/relationships/hdphoto" Target="../media/hdphoto5.wdp"/><Relationship Id="rId5" Type="http://schemas.openxmlformats.org/officeDocument/2006/relationships/audio" Target="../media/media35.m4a"/><Relationship Id="rId10" Type="http://schemas.openxmlformats.org/officeDocument/2006/relationships/image" Target="../media/image20.png"/><Relationship Id="rId4" Type="http://schemas.microsoft.com/office/2007/relationships/media" Target="../media/media35.m4a"/><Relationship Id="rId9" Type="http://schemas.openxmlformats.org/officeDocument/2006/relationships/image" Target="../media/image6.emf"/></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6.m4a"/><Relationship Id="rId7" Type="http://schemas.openxmlformats.org/officeDocument/2006/relationships/image" Target="../media/image21.jpeg"/><Relationship Id="rId2" Type="http://schemas.microsoft.com/office/2007/relationships/media" Target="../media/media36.m4a"/><Relationship Id="rId1" Type="http://schemas.openxmlformats.org/officeDocument/2006/relationships/tags" Target="../tags/tag14.xml"/><Relationship Id="rId6" Type="http://schemas.openxmlformats.org/officeDocument/2006/relationships/slideLayout" Target="../slideLayouts/slideLayout15.xml"/><Relationship Id="rId5" Type="http://schemas.openxmlformats.org/officeDocument/2006/relationships/audio" Target="../media/media37.m4a"/><Relationship Id="rId4" Type="http://schemas.microsoft.com/office/2007/relationships/media" Target="../media/media37.m4a"/></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8.m4a"/><Relationship Id="rId7" Type="http://schemas.openxmlformats.org/officeDocument/2006/relationships/notesSlide" Target="../notesSlides/notesSlide19.xml"/><Relationship Id="rId2" Type="http://schemas.microsoft.com/office/2007/relationships/media" Target="../media/media38.m4a"/><Relationship Id="rId1" Type="http://schemas.openxmlformats.org/officeDocument/2006/relationships/tags" Target="../tags/tag15.xml"/><Relationship Id="rId6" Type="http://schemas.openxmlformats.org/officeDocument/2006/relationships/slideLayout" Target="../slideLayouts/slideLayout25.xml"/><Relationship Id="rId5" Type="http://schemas.openxmlformats.org/officeDocument/2006/relationships/audio" Target="../media/media39.m4a"/><Relationship Id="rId4" Type="http://schemas.microsoft.com/office/2007/relationships/media" Target="../media/media39.m4a"/></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40.m4a"/><Relationship Id="rId7" Type="http://schemas.openxmlformats.org/officeDocument/2006/relationships/notesSlide" Target="../notesSlides/notesSlide20.xml"/><Relationship Id="rId2" Type="http://schemas.microsoft.com/office/2007/relationships/media" Target="../media/media40.m4a"/><Relationship Id="rId1" Type="http://schemas.openxmlformats.org/officeDocument/2006/relationships/tags" Target="../tags/tag16.xml"/><Relationship Id="rId6" Type="http://schemas.openxmlformats.org/officeDocument/2006/relationships/slideLayout" Target="../slideLayouts/slideLayout25.xml"/><Relationship Id="rId5" Type="http://schemas.openxmlformats.org/officeDocument/2006/relationships/audio" Target="../media/media41.m4a"/><Relationship Id="rId4" Type="http://schemas.microsoft.com/office/2007/relationships/media" Target="../media/media41.m4a"/></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42.m4a"/><Relationship Id="rId7" Type="http://schemas.openxmlformats.org/officeDocument/2006/relationships/notesSlide" Target="../notesSlides/notesSlide21.xml"/><Relationship Id="rId2" Type="http://schemas.microsoft.com/office/2007/relationships/media" Target="../media/media42.m4a"/><Relationship Id="rId1" Type="http://schemas.openxmlformats.org/officeDocument/2006/relationships/tags" Target="../tags/tag17.xml"/><Relationship Id="rId6" Type="http://schemas.openxmlformats.org/officeDocument/2006/relationships/slideLayout" Target="../slideLayouts/slideLayout25.xml"/><Relationship Id="rId5" Type="http://schemas.openxmlformats.org/officeDocument/2006/relationships/audio" Target="../media/media43.m4a"/><Relationship Id="rId4" Type="http://schemas.microsoft.com/office/2007/relationships/media" Target="../media/media43.m4a"/></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45.m4a"/><Relationship Id="rId7" Type="http://schemas.openxmlformats.org/officeDocument/2006/relationships/notesSlide" Target="../notesSlides/notesSlide22.xml"/><Relationship Id="rId2" Type="http://schemas.microsoft.com/office/2007/relationships/media" Target="../media/media45.m4a"/><Relationship Id="rId1" Type="http://schemas.openxmlformats.org/officeDocument/2006/relationships/tags" Target="../tags/tag18.xml"/><Relationship Id="rId6" Type="http://schemas.openxmlformats.org/officeDocument/2006/relationships/slideLayout" Target="../slideLayouts/slideLayout15.xml"/><Relationship Id="rId5" Type="http://schemas.openxmlformats.org/officeDocument/2006/relationships/audio" Target="../media/media46.m4a"/><Relationship Id="rId4" Type="http://schemas.microsoft.com/office/2007/relationships/media" Target="../media/media46.m4a"/></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47.m4a"/><Relationship Id="rId7" Type="http://schemas.openxmlformats.org/officeDocument/2006/relationships/notesSlide" Target="../notesSlides/notesSlide23.xml"/><Relationship Id="rId2" Type="http://schemas.microsoft.com/office/2007/relationships/media" Target="../media/media47.m4a"/><Relationship Id="rId1" Type="http://schemas.openxmlformats.org/officeDocument/2006/relationships/tags" Target="../tags/tag19.xml"/><Relationship Id="rId6" Type="http://schemas.openxmlformats.org/officeDocument/2006/relationships/slideLayout" Target="../slideLayouts/slideLayout15.xml"/><Relationship Id="rId5" Type="http://schemas.openxmlformats.org/officeDocument/2006/relationships/audio" Target="../media/media48.m4a"/><Relationship Id="rId4" Type="http://schemas.microsoft.com/office/2007/relationships/media" Target="../media/media48.m4a"/></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6.emf"/><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emf"/><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49.m4a"/><Relationship Id="rId7" Type="http://schemas.openxmlformats.org/officeDocument/2006/relationships/notesSlide" Target="../notesSlides/notesSlide24.xml"/><Relationship Id="rId2" Type="http://schemas.microsoft.com/office/2007/relationships/media" Target="../media/media49.m4a"/><Relationship Id="rId1" Type="http://schemas.openxmlformats.org/officeDocument/2006/relationships/tags" Target="../tags/tag20.xml"/><Relationship Id="rId6" Type="http://schemas.openxmlformats.org/officeDocument/2006/relationships/slideLayout" Target="../slideLayouts/slideLayout17.xml"/><Relationship Id="rId5" Type="http://schemas.openxmlformats.org/officeDocument/2006/relationships/audio" Target="../media/media50.m4a"/><Relationship Id="rId10" Type="http://schemas.openxmlformats.org/officeDocument/2006/relationships/image" Target="../media/image3.png"/><Relationship Id="rId4" Type="http://schemas.microsoft.com/office/2007/relationships/media" Target="../media/media50.m4a"/><Relationship Id="rId9"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audio" Target="../media/media52.m4a"/><Relationship Id="rId7" Type="http://schemas.openxmlformats.org/officeDocument/2006/relationships/notesSlide" Target="../notesSlides/notesSlide25.xml"/><Relationship Id="rId2" Type="http://schemas.microsoft.com/office/2007/relationships/media" Target="../media/media52.m4a"/><Relationship Id="rId1" Type="http://schemas.openxmlformats.org/officeDocument/2006/relationships/tags" Target="../tags/tag21.xml"/><Relationship Id="rId6" Type="http://schemas.openxmlformats.org/officeDocument/2006/relationships/slideLayout" Target="../slideLayouts/slideLayout17.xml"/><Relationship Id="rId5" Type="http://schemas.openxmlformats.org/officeDocument/2006/relationships/audio" Target="../media/media53.m4a"/><Relationship Id="rId4" Type="http://schemas.microsoft.com/office/2007/relationships/media" Target="../media/media53.m4a"/><Relationship Id="rId9"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audio" Target="../media/media54.m4a"/><Relationship Id="rId7" Type="http://schemas.openxmlformats.org/officeDocument/2006/relationships/notesSlide" Target="../notesSlides/notesSlide26.xml"/><Relationship Id="rId2" Type="http://schemas.microsoft.com/office/2007/relationships/media" Target="../media/media54.m4a"/><Relationship Id="rId1" Type="http://schemas.openxmlformats.org/officeDocument/2006/relationships/tags" Target="../tags/tag22.xml"/><Relationship Id="rId6" Type="http://schemas.openxmlformats.org/officeDocument/2006/relationships/slideLayout" Target="../slideLayouts/slideLayout15.xml"/><Relationship Id="rId5" Type="http://schemas.openxmlformats.org/officeDocument/2006/relationships/audio" Target="../media/media55.m4a"/><Relationship Id="rId4" Type="http://schemas.microsoft.com/office/2007/relationships/media" Target="../media/media55.m4a"/><Relationship Id="rId9"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56.m4a"/><Relationship Id="rId7" Type="http://schemas.openxmlformats.org/officeDocument/2006/relationships/notesSlide" Target="../notesSlides/notesSlide27.xml"/><Relationship Id="rId2" Type="http://schemas.microsoft.com/office/2007/relationships/media" Target="../media/media56.m4a"/><Relationship Id="rId1" Type="http://schemas.openxmlformats.org/officeDocument/2006/relationships/tags" Target="../tags/tag23.xml"/><Relationship Id="rId6" Type="http://schemas.openxmlformats.org/officeDocument/2006/relationships/slideLayout" Target="../slideLayouts/slideLayout15.xml"/><Relationship Id="rId5" Type="http://schemas.openxmlformats.org/officeDocument/2006/relationships/audio" Target="../media/media57.m4a"/><Relationship Id="rId4" Type="http://schemas.microsoft.com/office/2007/relationships/media" Target="../media/media57.m4a"/></Relationships>
</file>

<file path=ppt/slides/_rels/slide35.xml.rels><?xml version="1.0" encoding="UTF-8" standalone="yes"?>
<Relationships xmlns="http://schemas.openxmlformats.org/package/2006/relationships"><Relationship Id="rId3" Type="http://schemas.openxmlformats.org/officeDocument/2006/relationships/audio" Target="../media/media58.m4a"/><Relationship Id="rId7" Type="http://schemas.openxmlformats.org/officeDocument/2006/relationships/image" Target="../media/image3.png"/><Relationship Id="rId2" Type="http://schemas.microsoft.com/office/2007/relationships/media" Target="../media/media58.m4a"/><Relationship Id="rId1" Type="http://schemas.openxmlformats.org/officeDocument/2006/relationships/tags" Target="../tags/tag24.xml"/><Relationship Id="rId6" Type="http://schemas.openxmlformats.org/officeDocument/2006/relationships/slideLayout" Target="../slideLayouts/slideLayout15.xml"/><Relationship Id="rId5" Type="http://schemas.openxmlformats.org/officeDocument/2006/relationships/audio" Target="../media/media59.m4a"/><Relationship Id="rId4" Type="http://schemas.microsoft.com/office/2007/relationships/media" Target="../media/media59.m4a"/></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60.m4a"/><Relationship Id="rId7" Type="http://schemas.openxmlformats.org/officeDocument/2006/relationships/notesSlide" Target="../notesSlides/notesSlide28.xml"/><Relationship Id="rId2" Type="http://schemas.microsoft.com/office/2007/relationships/media" Target="../media/media60.m4a"/><Relationship Id="rId1" Type="http://schemas.openxmlformats.org/officeDocument/2006/relationships/tags" Target="../tags/tag25.xml"/><Relationship Id="rId6" Type="http://schemas.openxmlformats.org/officeDocument/2006/relationships/slideLayout" Target="../slideLayouts/slideLayout14.xml"/><Relationship Id="rId5" Type="http://schemas.openxmlformats.org/officeDocument/2006/relationships/audio" Target="../media/media61.m4a"/><Relationship Id="rId4" Type="http://schemas.microsoft.com/office/2007/relationships/media" Target="../media/media61.m4a"/></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4.m4a"/><Relationship Id="rId1" Type="http://schemas.microsoft.com/office/2007/relationships/media" Target="../media/media64.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6.m4a"/><Relationship Id="rId7" Type="http://schemas.openxmlformats.org/officeDocument/2006/relationships/notesSlide" Target="../notesSlides/notesSlide3.xml"/><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slideLayout" Target="../slideLayouts/slideLayout17.xml"/><Relationship Id="rId5" Type="http://schemas.openxmlformats.org/officeDocument/2006/relationships/audio" Target="../media/media7.m4a"/><Relationship Id="rId10" Type="http://schemas.openxmlformats.org/officeDocument/2006/relationships/image" Target="../media/image3.png"/><Relationship Id="rId4" Type="http://schemas.microsoft.com/office/2007/relationships/media" Target="../media/media7.m4a"/><Relationship Id="rId9"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audio" Target="../media/media65.m4a"/><Relationship Id="rId7" Type="http://schemas.openxmlformats.org/officeDocument/2006/relationships/image" Target="../media/image3.png"/><Relationship Id="rId2" Type="http://schemas.microsoft.com/office/2007/relationships/media" Target="../media/media65.m4a"/><Relationship Id="rId1" Type="http://schemas.openxmlformats.org/officeDocument/2006/relationships/tags" Target="../tags/tag26.xml"/><Relationship Id="rId6" Type="http://schemas.openxmlformats.org/officeDocument/2006/relationships/slideLayout" Target="../slideLayouts/slideLayout15.xml"/><Relationship Id="rId5" Type="http://schemas.openxmlformats.org/officeDocument/2006/relationships/audio" Target="../media/media66.m4a"/><Relationship Id="rId4" Type="http://schemas.microsoft.com/office/2007/relationships/media" Target="../media/media66.m4a"/></Relationships>
</file>

<file path=ppt/slides/_rels/slide41.xml.rels><?xml version="1.0" encoding="UTF-8" standalone="yes"?>
<Relationships xmlns="http://schemas.openxmlformats.org/package/2006/relationships"><Relationship Id="rId8" Type="http://schemas.openxmlformats.org/officeDocument/2006/relationships/hyperlink" Target="https://unco.co1.qualtrics.com/jfe/form/SV_djqvbJDJ3UFMSwd" TargetMode="External"/><Relationship Id="rId3" Type="http://schemas.openxmlformats.org/officeDocument/2006/relationships/audio" Target="../media/media67.m4a"/><Relationship Id="rId7" Type="http://schemas.openxmlformats.org/officeDocument/2006/relationships/image" Target="../media/image4.emf"/><Relationship Id="rId2" Type="http://schemas.microsoft.com/office/2007/relationships/media" Target="../media/media67.m4a"/><Relationship Id="rId1" Type="http://schemas.openxmlformats.org/officeDocument/2006/relationships/tags" Target="../tags/tag27.xml"/><Relationship Id="rId6" Type="http://schemas.openxmlformats.org/officeDocument/2006/relationships/slideLayout" Target="../slideLayouts/slideLayout15.xml"/><Relationship Id="rId5" Type="http://schemas.openxmlformats.org/officeDocument/2006/relationships/audio" Target="../media/media68.m4a"/><Relationship Id="rId4" Type="http://schemas.microsoft.com/office/2007/relationships/media" Target="../media/media68.m4a"/><Relationship Id="rId9"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notesSlide" Target="../notesSlides/notesSlide3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70.m4a"/><Relationship Id="rId1" Type="http://schemas.microsoft.com/office/2007/relationships/media" Target="../media/media70.m4a"/><Relationship Id="rId5" Type="http://schemas.openxmlformats.org/officeDocument/2006/relationships/image" Target="../media/image3.png"/><Relationship Id="rId4" Type="http://schemas.openxmlformats.org/officeDocument/2006/relationships/hyperlink" Target="http://dx.doi.org/" TargetMode="Externa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71.m4a"/><Relationship Id="rId1" Type="http://schemas.microsoft.com/office/2007/relationships/media" Target="../media/media71.m4a"/><Relationship Id="rId5" Type="http://schemas.openxmlformats.org/officeDocument/2006/relationships/image" Target="../media/image3.png"/><Relationship Id="rId4" Type="http://schemas.openxmlformats.org/officeDocument/2006/relationships/hyperlink" Target="http://www"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8.m4a"/><Relationship Id="rId7" Type="http://schemas.openxmlformats.org/officeDocument/2006/relationships/notesSlide" Target="../notesSlides/notesSlide4.xml"/><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slideLayout" Target="../slideLayouts/slideLayout17.xml"/><Relationship Id="rId5" Type="http://schemas.openxmlformats.org/officeDocument/2006/relationships/audio" Target="../media/media9.m4a"/><Relationship Id="rId10" Type="http://schemas.openxmlformats.org/officeDocument/2006/relationships/image" Target="../media/image3.png"/><Relationship Id="rId4" Type="http://schemas.microsoft.com/office/2007/relationships/media" Target="../media/media9.m4a"/><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9.tiff"/><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3.png"/><Relationship Id="rId3" Type="http://schemas.openxmlformats.org/officeDocument/2006/relationships/audio" Target="../media/media11.m4a"/><Relationship Id="rId7" Type="http://schemas.openxmlformats.org/officeDocument/2006/relationships/notesSlide" Target="../notesSlides/notesSlide6.xml"/><Relationship Id="rId12" Type="http://schemas.microsoft.com/office/2007/relationships/diagramDrawing" Target="../diagrams/drawing1.xml"/><Relationship Id="rId2" Type="http://schemas.microsoft.com/office/2007/relationships/media" Target="../media/media11.m4a"/><Relationship Id="rId1" Type="http://schemas.openxmlformats.org/officeDocument/2006/relationships/tags" Target="../tags/tag5.xml"/><Relationship Id="rId6" Type="http://schemas.openxmlformats.org/officeDocument/2006/relationships/slideLayout" Target="../slideLayouts/slideLayout25.xml"/><Relationship Id="rId11" Type="http://schemas.openxmlformats.org/officeDocument/2006/relationships/diagramColors" Target="../diagrams/colors1.xml"/><Relationship Id="rId5" Type="http://schemas.openxmlformats.org/officeDocument/2006/relationships/audio" Target="../media/media12.m4a"/><Relationship Id="rId10" Type="http://schemas.openxmlformats.org/officeDocument/2006/relationships/diagramQuickStyle" Target="../diagrams/quickStyle1.xml"/><Relationship Id="rId4" Type="http://schemas.microsoft.com/office/2007/relationships/media" Target="../media/media12.m4a"/><Relationship Id="rId9"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3.png"/><Relationship Id="rId3" Type="http://schemas.openxmlformats.org/officeDocument/2006/relationships/audio" Target="../media/media13.m4a"/><Relationship Id="rId7" Type="http://schemas.openxmlformats.org/officeDocument/2006/relationships/notesSlide" Target="../notesSlides/notesSlide7.xml"/><Relationship Id="rId12" Type="http://schemas.microsoft.com/office/2007/relationships/diagramDrawing" Target="../diagrams/drawing2.xml"/><Relationship Id="rId2" Type="http://schemas.microsoft.com/office/2007/relationships/media" Target="../media/media13.m4a"/><Relationship Id="rId1" Type="http://schemas.openxmlformats.org/officeDocument/2006/relationships/tags" Target="../tags/tag6.xml"/><Relationship Id="rId6" Type="http://schemas.openxmlformats.org/officeDocument/2006/relationships/slideLayout" Target="../slideLayouts/slideLayout15.xml"/><Relationship Id="rId11" Type="http://schemas.openxmlformats.org/officeDocument/2006/relationships/diagramColors" Target="../diagrams/colors2.xml"/><Relationship Id="rId5" Type="http://schemas.openxmlformats.org/officeDocument/2006/relationships/audio" Target="../media/media14.m4a"/><Relationship Id="rId10" Type="http://schemas.openxmlformats.org/officeDocument/2006/relationships/diagramQuickStyle" Target="../diagrams/quickStyle2.xml"/><Relationship Id="rId4" Type="http://schemas.microsoft.com/office/2007/relationships/media" Target="../media/media14.m4a"/><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audio" Target="../media/media15.m4a"/><Relationship Id="rId7" Type="http://schemas.openxmlformats.org/officeDocument/2006/relationships/notesSlide" Target="../notesSlides/notesSlide8.xml"/><Relationship Id="rId2" Type="http://schemas.microsoft.com/office/2007/relationships/media" Target="../media/media15.m4a"/><Relationship Id="rId1" Type="http://schemas.openxmlformats.org/officeDocument/2006/relationships/tags" Target="../tags/tag7.xml"/><Relationship Id="rId6" Type="http://schemas.openxmlformats.org/officeDocument/2006/relationships/slideLayout" Target="../slideLayouts/slideLayout17.xml"/><Relationship Id="rId5" Type="http://schemas.openxmlformats.org/officeDocument/2006/relationships/audio" Target="../media/media16.m4a"/><Relationship Id="rId4" Type="http://schemas.microsoft.com/office/2007/relationships/media" Target="../media/media16.m4a"/><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8">
            <a:extLst>
              <a:ext uri="{28A0092B-C50C-407E-A947-70E740481C1C}">
                <a14:useLocalDpi xmlns:a14="http://schemas.microsoft.com/office/drawing/2010/main" val="0"/>
              </a:ext>
            </a:extLst>
          </a:blip>
          <a:srcRect/>
          <a:stretch>
            <a:fillRect/>
          </a:stretch>
        </p:blipFill>
        <p:spPr bwMode="auto">
          <a:xfrm>
            <a:off x="0" y="4315944"/>
            <a:ext cx="9144000" cy="2542057"/>
          </a:xfrm>
          <a:prstGeom prst="rect">
            <a:avLst/>
          </a:prstGeom>
          <a:noFill/>
          <a:ln>
            <a:noFill/>
          </a:ln>
        </p:spPr>
      </p:pic>
      <p:sp>
        <p:nvSpPr>
          <p:cNvPr id="16" name="Rectangle 15"/>
          <p:cNvSpPr/>
          <p:nvPr/>
        </p:nvSpPr>
        <p:spPr>
          <a:xfrm>
            <a:off x="0" y="4138333"/>
            <a:ext cx="9144000" cy="284177"/>
          </a:xfrm>
          <a:prstGeom prst="rect">
            <a:avLst/>
          </a:prstGeom>
          <a:solidFill>
            <a:srgbClr val="F8B1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Optima" panose="02000503060000020004" pitchFamily="2" charset="0"/>
            </a:endParaRPr>
          </a:p>
        </p:txBody>
      </p:sp>
      <p:sp>
        <p:nvSpPr>
          <p:cNvPr id="2" name="Title 1"/>
          <p:cNvSpPr>
            <a:spLocks noGrp="1"/>
          </p:cNvSpPr>
          <p:nvPr>
            <p:ph type="ctrTitle"/>
          </p:nvPr>
        </p:nvSpPr>
        <p:spPr>
          <a:xfrm>
            <a:off x="0" y="1039741"/>
            <a:ext cx="9144000" cy="648758"/>
          </a:xfrm>
        </p:spPr>
        <p:txBody>
          <a:bodyPr lIns="91440" tIns="45720" rIns="91440" bIns="45720" anchor="t"/>
          <a:lstStyle/>
          <a:p>
            <a:r>
              <a:rPr lang="en" sz="5400" dirty="0">
                <a:solidFill>
                  <a:schemeClr val="tx2"/>
                </a:solidFill>
                <a:latin typeface="Optima"/>
              </a:rPr>
              <a:t>Cultural Considerations in Group Intervention</a:t>
            </a:r>
            <a:endParaRPr lang="en-US" sz="5400" b="1" dirty="0">
              <a:solidFill>
                <a:schemeClr val="tx2"/>
              </a:solidFill>
              <a:latin typeface="Optima"/>
              <a:cs typeface="Helvetica"/>
            </a:endParaRPr>
          </a:p>
        </p:txBody>
      </p:sp>
      <p:pic>
        <p:nvPicPr>
          <p:cNvPr id="5" name="Picture 4"/>
          <p:cNvPicPr/>
          <p:nvPr/>
        </p:nvPicPr>
        <p:blipFill>
          <a:blip r:embed="rId8">
            <a:extLst>
              <a:ext uri="{28A0092B-C50C-407E-A947-70E740481C1C}">
                <a14:useLocalDpi xmlns:a14="http://schemas.microsoft.com/office/drawing/2010/main" val="0"/>
              </a:ext>
            </a:extLst>
          </a:blip>
          <a:srcRect/>
          <a:stretch>
            <a:fillRect/>
          </a:stretch>
        </p:blipFill>
        <p:spPr bwMode="auto">
          <a:xfrm>
            <a:off x="0" y="6758755"/>
            <a:ext cx="9144000" cy="99246"/>
          </a:xfrm>
          <a:prstGeom prst="rect">
            <a:avLst/>
          </a:prstGeom>
          <a:noFill/>
          <a:ln>
            <a:noFill/>
          </a:ln>
        </p:spPr>
      </p:pic>
      <p:pic>
        <p:nvPicPr>
          <p:cNvPr id="11" name="Picture 10"/>
          <p:cNvPicPr>
            <a:picLocks noChangeAspect="1"/>
          </p:cNvPicPr>
          <p:nvPr/>
        </p:nvPicPr>
        <p:blipFill>
          <a:blip r:embed="rId9"/>
          <a:stretch>
            <a:fillRect/>
          </a:stretch>
        </p:blipFill>
        <p:spPr>
          <a:xfrm>
            <a:off x="3096105" y="3321322"/>
            <a:ext cx="2951790" cy="2847610"/>
          </a:xfrm>
          <a:prstGeom prst="rect">
            <a:avLst/>
          </a:prstGeom>
        </p:spPr>
      </p:pic>
      <p:pic>
        <p:nvPicPr>
          <p:cNvPr id="4" name="Recorded Sound">
            <a:hlinkClick r:id="" action="ppaction://media"/>
            <a:extLst>
              <a:ext uri="{FF2B5EF4-FFF2-40B4-BE49-F238E27FC236}">
                <a16:creationId xmlns:a16="http://schemas.microsoft.com/office/drawing/2014/main" id="{5F95CC72-E7F6-4350-B032-BAEAFF2D0C5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286339" y="384763"/>
            <a:ext cx="487363" cy="487363"/>
          </a:xfrm>
          <a:prstGeom prst="rect">
            <a:avLst/>
          </a:prstGeom>
          <a:solidFill>
            <a:srgbClr val="FFC000"/>
          </a:solidFill>
        </p:spPr>
      </p:pic>
      <p:pic>
        <p:nvPicPr>
          <p:cNvPr id="3" name="Audio 2">
            <a:hlinkClick r:id="" action="ppaction://media"/>
            <a:extLst>
              <a:ext uri="{FF2B5EF4-FFF2-40B4-BE49-F238E27FC236}">
                <a16:creationId xmlns:a16="http://schemas.microsoft.com/office/drawing/2014/main" id="{A4082799-A6F8-46BC-87F3-AA9F03A01853}"/>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07545661"/>
      </p:ext>
    </p:extLst>
  </p:cSld>
  <p:clrMapOvr>
    <a:masterClrMapping/>
  </p:clrMapOvr>
  <mc:AlternateContent xmlns:mc="http://schemas.openxmlformats.org/markup-compatibility/2006" xmlns:p14="http://schemas.microsoft.com/office/powerpoint/2010/main">
    <mc:Choice Requires="p14">
      <p:transition p14:dur="250" advTm="108111">
        <p:wipe/>
      </p:transition>
    </mc:Choice>
    <mc:Fallback xmlns="">
      <p:transition advTm="108111">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31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837" objId="4"/>
        <p14:stopEvt time="105073"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3" name="Picture 2">
            <a:extLst>
              <a:ext uri="{FF2B5EF4-FFF2-40B4-BE49-F238E27FC236}">
                <a16:creationId xmlns:a16="http://schemas.microsoft.com/office/drawing/2014/main" id="{D64DC1AE-FD5C-491F-B8F6-617796D517FE}"/>
              </a:ext>
            </a:extLst>
          </p:cNvPr>
          <p:cNvPicPr>
            <a:picLocks noChangeAspect="1"/>
          </p:cNvPicPr>
          <p:nvPr/>
        </p:nvPicPr>
        <p:blipFill>
          <a:blip r:embed="rId5"/>
          <a:stretch>
            <a:fillRect/>
          </a:stretch>
        </p:blipFill>
        <p:spPr>
          <a:xfrm>
            <a:off x="0" y="1727406"/>
            <a:ext cx="9144000" cy="5142951"/>
          </a:xfrm>
          <a:prstGeom prst="rect">
            <a:avLst/>
          </a:prstGeom>
        </p:spPr>
      </p:pic>
      <p:sp>
        <p:nvSpPr>
          <p:cNvPr id="97" name="Google Shape;97;p20"/>
          <p:cNvSpPr txBox="1">
            <a:spLocks noGrp="1"/>
          </p:cNvSpPr>
          <p:nvPr>
            <p:ph type="title"/>
          </p:nvPr>
        </p:nvSpPr>
        <p:spPr>
          <a:prstGeom prst="rect">
            <a:avLst/>
          </a:prstGeom>
        </p:spPr>
        <p:txBody>
          <a:bodyPr spcFirstLastPara="1" wrap="square" lIns="91425" tIns="91425" rIns="91425" bIns="91425" anchor="t" anchorCtr="0">
            <a:noAutofit/>
          </a:bodyPr>
          <a:lstStyle/>
          <a:p>
            <a:pPr algn="l"/>
            <a:r>
              <a:rPr lang="en-US" sz="4000">
                <a:solidFill>
                  <a:schemeClr val="tx2"/>
                </a:solidFill>
              </a:rPr>
              <a:t>Culturally Responsive Practitioners</a:t>
            </a:r>
            <a:endParaRPr sz="4000">
              <a:solidFill>
                <a:schemeClr val="tx2"/>
              </a:solidFill>
            </a:endParaRPr>
          </a:p>
        </p:txBody>
      </p:sp>
      <p:sp>
        <p:nvSpPr>
          <p:cNvPr id="98" name="Google Shape;98;p20"/>
          <p:cNvSpPr txBox="1">
            <a:spLocks noGrp="1"/>
          </p:cNvSpPr>
          <p:nvPr>
            <p:ph idx="1"/>
          </p:nvPr>
        </p:nvSpPr>
        <p:spPr>
          <a:xfrm>
            <a:off x="803189" y="-452717"/>
            <a:ext cx="8229600" cy="4525963"/>
          </a:xfrm>
          <a:prstGeom prst="rect">
            <a:avLst/>
          </a:prstGeom>
        </p:spPr>
        <p:txBody>
          <a:bodyPr spcFirstLastPara="1" wrap="square" lIns="91425" tIns="91425" rIns="91425" bIns="91425" anchor="t" anchorCtr="0">
            <a:noAutofit/>
          </a:bodyPr>
          <a:lstStyle/>
          <a:p>
            <a:pPr marL="0" indent="0">
              <a:spcBef>
                <a:spcPts val="1600"/>
              </a:spcBef>
              <a:buNone/>
            </a:pPr>
            <a:endParaRPr lang="en" sz="2400">
              <a:solidFill>
                <a:schemeClr val="tx2"/>
              </a:solidFill>
            </a:endParaRPr>
          </a:p>
          <a:p>
            <a:pPr marL="0" indent="0">
              <a:spcBef>
                <a:spcPts val="1600"/>
              </a:spcBef>
              <a:buNone/>
            </a:pPr>
            <a:endParaRPr lang="en" sz="2400">
              <a:solidFill>
                <a:schemeClr val="tx2"/>
              </a:solidFill>
            </a:endParaRPr>
          </a:p>
          <a:p>
            <a:pPr marL="0" indent="0">
              <a:spcBef>
                <a:spcPts val="1600"/>
              </a:spcBef>
              <a:buNone/>
            </a:pPr>
            <a:endParaRPr lang="en" sz="2400">
              <a:solidFill>
                <a:schemeClr val="tx2"/>
              </a:solidFill>
            </a:endParaRPr>
          </a:p>
          <a:p>
            <a:pPr marL="0" indent="0">
              <a:spcBef>
                <a:spcPts val="1600"/>
              </a:spcBef>
              <a:buNone/>
            </a:pPr>
            <a:r>
              <a:rPr lang="en-US" sz="2400">
                <a:solidFill>
                  <a:schemeClr val="tx2"/>
                </a:solidFill>
                <a:latin typeface="Optima"/>
              </a:rPr>
              <a:t>“An active, developmental, and ongoing process...that is aspirational rather than achieved.”</a:t>
            </a:r>
          </a:p>
          <a:p>
            <a:pPr marL="0" indent="0">
              <a:spcBef>
                <a:spcPts val="1600"/>
              </a:spcBef>
              <a:spcAft>
                <a:spcPts val="1600"/>
              </a:spcAft>
              <a:buNone/>
            </a:pPr>
            <a:r>
              <a:rPr lang="en" sz="2400">
                <a:solidFill>
                  <a:schemeClr val="tx2"/>
                </a:solidFill>
                <a:latin typeface="Optima"/>
              </a:rPr>
              <a:t> </a:t>
            </a:r>
            <a:r>
              <a:rPr lang="en" sz="1200">
                <a:solidFill>
                  <a:schemeClr val="tx2"/>
                </a:solidFill>
                <a:latin typeface="Optima"/>
              </a:rPr>
              <a:t>(Sue &amp; Sue, 2015)</a:t>
            </a:r>
            <a:endParaRPr sz="1200">
              <a:solidFill>
                <a:schemeClr val="tx2"/>
              </a:solidFill>
            </a:endParaRPr>
          </a:p>
        </p:txBody>
      </p:sp>
      <p:pic>
        <p:nvPicPr>
          <p:cNvPr id="2" name="Audio 1">
            <a:hlinkClick r:id="" action="ppaction://media"/>
            <a:extLst>
              <a:ext uri="{FF2B5EF4-FFF2-40B4-BE49-F238E27FC236}">
                <a16:creationId xmlns:a16="http://schemas.microsoft.com/office/drawing/2014/main" id="{BBBE1B3D-A839-4BDB-A6CC-CCFB4FF171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5822588"/>
      </p:ext>
    </p:extLst>
  </p:cSld>
  <p:clrMapOvr>
    <a:masterClrMapping/>
  </p:clrMapOvr>
  <mc:AlternateContent xmlns:mc="http://schemas.openxmlformats.org/markup-compatibility/2006" xmlns:p14="http://schemas.microsoft.com/office/powerpoint/2010/main">
    <mc:Choice Requires="p14">
      <p:transition p14:dur="250" advTm="5791">
        <p:wipe/>
      </p:transition>
    </mc:Choice>
    <mc:Fallback xmlns="">
      <p:transition advTm="5791">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457200" y="274638"/>
            <a:ext cx="8229600" cy="1143000"/>
          </a:xfrm>
          <a:prstGeom prst="rect">
            <a:avLst/>
          </a:prstGeom>
        </p:spPr>
        <p:txBody>
          <a:bodyPr spcFirstLastPara="1" wrap="square" lIns="91425" tIns="91425" rIns="91425" bIns="91425" anchor="t" anchorCtr="0">
            <a:noAutofit/>
          </a:bodyPr>
          <a:lstStyle/>
          <a:p>
            <a:r>
              <a:rPr lang="en" sz="2400" b="1">
                <a:solidFill>
                  <a:schemeClr val="tx2"/>
                </a:solidFill>
              </a:rPr>
              <a:t>Common Examples of Cultural Mishaps Among Practitioners</a:t>
            </a:r>
            <a:br>
              <a:rPr lang="en" sz="2200" b="1">
                <a:solidFill>
                  <a:schemeClr val="tx2"/>
                </a:solidFill>
              </a:rPr>
            </a:br>
            <a:br>
              <a:rPr lang="en" sz="2200" b="1">
                <a:solidFill>
                  <a:schemeClr val="tx2"/>
                </a:solidFill>
              </a:rPr>
            </a:br>
            <a:r>
              <a:rPr lang="en-US" sz="2000" b="1">
                <a:solidFill>
                  <a:schemeClr val="tx2"/>
                </a:solidFill>
              </a:rPr>
              <a:t>Among Western-trained counseling/mental health professionals</a:t>
            </a:r>
            <a:br>
              <a:rPr lang="en-US" sz="2000">
                <a:solidFill>
                  <a:schemeClr val="tx2"/>
                </a:solidFill>
              </a:rPr>
            </a:br>
            <a:endParaRPr sz="2200">
              <a:solidFill>
                <a:schemeClr val="tx2"/>
              </a:solidFill>
            </a:endParaRPr>
          </a:p>
        </p:txBody>
      </p:sp>
      <p:sp>
        <p:nvSpPr>
          <p:cNvPr id="104" name="Google Shape;104;p21"/>
          <p:cNvSpPr txBox="1">
            <a:spLocks noGrp="1"/>
          </p:cNvSpPr>
          <p:nvPr>
            <p:ph sz="half" idx="1"/>
          </p:nvPr>
        </p:nvSpPr>
        <p:spPr>
          <a:xfrm>
            <a:off x="290945" y="2184411"/>
            <a:ext cx="4038600" cy="4525963"/>
          </a:xfrm>
          <a:prstGeom prst="rect">
            <a:avLst/>
          </a:prstGeom>
        </p:spPr>
        <p:txBody>
          <a:bodyPr spcFirstLastPara="1" wrap="square" lIns="91425" tIns="91425" rIns="91425" bIns="91425" anchor="t" anchorCtr="0">
            <a:noAutofit/>
          </a:bodyPr>
          <a:lstStyle/>
          <a:p>
            <a:pPr>
              <a:spcBef>
                <a:spcPts val="1600"/>
              </a:spcBef>
            </a:pPr>
            <a:r>
              <a:rPr lang="en" sz="2400">
                <a:solidFill>
                  <a:schemeClr val="tx2"/>
                </a:solidFill>
                <a:latin typeface="Optima"/>
              </a:rPr>
              <a:t>They are insensitive to the needs of their culturally diverse clients; do not accept, respect, and understand cultural differences; are arrogant and contemptuous; and have little understanding of their prejudices </a:t>
            </a:r>
            <a:r>
              <a:rPr lang="en" sz="1200">
                <a:solidFill>
                  <a:schemeClr val="tx2"/>
                </a:solidFill>
                <a:latin typeface="Optima"/>
              </a:rPr>
              <a:t>(Ridley, 2005; Thomas &amp; Sillen, 1972)</a:t>
            </a:r>
            <a:endParaRPr lang="en" sz="2400">
              <a:solidFill>
                <a:schemeClr val="tx2"/>
              </a:solidFill>
            </a:endParaRPr>
          </a:p>
        </p:txBody>
      </p:sp>
      <p:sp>
        <p:nvSpPr>
          <p:cNvPr id="2" name="Content Placeholder 1">
            <a:extLst>
              <a:ext uri="{FF2B5EF4-FFF2-40B4-BE49-F238E27FC236}">
                <a16:creationId xmlns:a16="http://schemas.microsoft.com/office/drawing/2014/main" id="{B94E5F12-4BF0-954B-818C-4DEE57515009}"/>
              </a:ext>
            </a:extLst>
          </p:cNvPr>
          <p:cNvSpPr>
            <a:spLocks noGrp="1"/>
          </p:cNvSpPr>
          <p:nvPr>
            <p:ph sz="half" idx="2"/>
          </p:nvPr>
        </p:nvSpPr>
        <p:spPr>
          <a:xfrm>
            <a:off x="4814457" y="2480974"/>
            <a:ext cx="4038600" cy="4525963"/>
          </a:xfrm>
        </p:spPr>
        <p:txBody>
          <a:bodyPr lIns="91440" tIns="45720" rIns="91440" bIns="45720" anchor="t"/>
          <a:lstStyle/>
          <a:p>
            <a:r>
              <a:rPr lang="en-US" sz="2400">
                <a:solidFill>
                  <a:schemeClr val="tx2"/>
                </a:solidFill>
                <a:latin typeface="Optima"/>
              </a:rPr>
              <a:t>Clients of color, women, and people who identify as LGBTQIA+ frequently complain that they feel abused, intimidated, and harassed by nonminority personnel </a:t>
            </a:r>
            <a:r>
              <a:rPr lang="en-US" sz="1050">
                <a:solidFill>
                  <a:schemeClr val="tx2"/>
                </a:solidFill>
                <a:latin typeface="Optima"/>
              </a:rPr>
              <a:t>(Atkinson, Morten, &amp; Sue, 1998; President’s Commission on Mental Health, 1979).</a:t>
            </a:r>
          </a:p>
        </p:txBody>
      </p:sp>
      <p:pic>
        <p:nvPicPr>
          <p:cNvPr id="3" name="Audio 2">
            <a:hlinkClick r:id="" action="ppaction://media"/>
            <a:extLst>
              <a:ext uri="{FF2B5EF4-FFF2-40B4-BE49-F238E27FC236}">
                <a16:creationId xmlns:a16="http://schemas.microsoft.com/office/drawing/2014/main" id="{037EB55F-CE94-40ED-B5E0-D1965C5087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94384455"/>
      </p:ext>
    </p:extLst>
  </p:cSld>
  <p:clrMapOvr>
    <a:masterClrMapping/>
  </p:clrMapOvr>
  <mc:AlternateContent xmlns:mc="http://schemas.openxmlformats.org/markup-compatibility/2006" xmlns:p14="http://schemas.microsoft.com/office/powerpoint/2010/main">
    <mc:Choice Requires="p14">
      <p:transition p14:dur="250" advTm="5373">
        <p:wipe/>
      </p:transition>
    </mc:Choice>
    <mc:Fallback xmlns="">
      <p:transition advTm="537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2" name="Picture 1">
            <a:extLst>
              <a:ext uri="{FF2B5EF4-FFF2-40B4-BE49-F238E27FC236}">
                <a16:creationId xmlns:a16="http://schemas.microsoft.com/office/drawing/2014/main" id="{439C50C9-6D4E-3E44-84B3-CF15687C2549}"/>
              </a:ext>
            </a:extLst>
          </p:cNvPr>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artisticCrisscrossEtching/>
                    </a14:imgEffect>
                    <a14:imgEffect>
                      <a14:colorTemperature colorTemp="5300"/>
                    </a14:imgEffect>
                    <a14:imgEffect>
                      <a14:brightnessContrast contrast="-40000"/>
                    </a14:imgEffect>
                  </a14:imgLayer>
                </a14:imgProps>
              </a:ext>
            </a:extLst>
          </a:blip>
          <a:srcRect t="1" r="16124" b="-1972"/>
          <a:stretch/>
        </p:blipFill>
        <p:spPr>
          <a:xfrm>
            <a:off x="3280064" y="3863181"/>
            <a:ext cx="3387436" cy="2614029"/>
          </a:xfrm>
          <a:prstGeom prst="rect">
            <a:avLst/>
          </a:prstGeom>
          <a:noFill/>
          <a:effectLst>
            <a:softEdge rad="177800"/>
          </a:effectLst>
        </p:spPr>
      </p:pic>
      <p:sp>
        <p:nvSpPr>
          <p:cNvPr id="109" name="Google Shape;109;p22"/>
          <p:cNvSpPr txBox="1">
            <a:spLocks noGrp="1"/>
          </p:cNvSpPr>
          <p:nvPr>
            <p:ph type="title"/>
          </p:nvPr>
        </p:nvSpPr>
        <p:spPr/>
        <p:txBody>
          <a:bodyPr spcFirstLastPara="1" lIns="91425" tIns="91425" rIns="91425" bIns="91425" anchorCtr="0">
            <a:normAutofit/>
          </a:bodyPr>
          <a:lstStyle/>
          <a:p>
            <a:pPr>
              <a:lnSpc>
                <a:spcPct val="90000"/>
              </a:lnSpc>
            </a:pPr>
            <a:r>
              <a:rPr lang="en-US" sz="3400">
                <a:solidFill>
                  <a:schemeClr val="tx2"/>
                </a:solidFill>
              </a:rPr>
              <a:t>Common Examples of Cultural Incompetence Among Practitioners</a:t>
            </a:r>
          </a:p>
        </p:txBody>
      </p:sp>
      <p:sp>
        <p:nvSpPr>
          <p:cNvPr id="110" name="Google Shape;110;p22"/>
          <p:cNvSpPr txBox="1">
            <a:spLocks noGrp="1"/>
          </p:cNvSpPr>
          <p:nvPr>
            <p:ph sz="half" idx="1"/>
          </p:nvPr>
        </p:nvSpPr>
        <p:spPr/>
        <p:txBody>
          <a:bodyPr spcFirstLastPara="1" lIns="91425" tIns="91425" rIns="91425" bIns="91425" anchor="t" anchorCtr="0">
            <a:normAutofit fontScale="85000" lnSpcReduction="20000"/>
          </a:bodyPr>
          <a:lstStyle/>
          <a:p>
            <a:pPr marL="0" indent="0">
              <a:lnSpc>
                <a:spcPct val="150000"/>
              </a:lnSpc>
              <a:buNone/>
            </a:pPr>
            <a:r>
              <a:rPr lang="en-US" sz="2400">
                <a:solidFill>
                  <a:schemeClr val="tx2"/>
                </a:solidFill>
                <a:latin typeface="Optima"/>
              </a:rPr>
              <a:t>Discriminatory practices in mental health delivery systems are deeply embedded in the ways in which the services are organized and in how they are delivered to minority populations and are reflected in biased diagnoses and treatment, in indicators of dangerousness, and in the type of people occupying decision-making roles</a:t>
            </a:r>
            <a:r>
              <a:rPr lang="en-US" sz="2100">
                <a:solidFill>
                  <a:schemeClr val="tx2"/>
                </a:solidFill>
                <a:latin typeface="Optima"/>
              </a:rPr>
              <a:t> </a:t>
            </a:r>
            <a:r>
              <a:rPr lang="en-US" sz="1400">
                <a:solidFill>
                  <a:schemeClr val="tx2"/>
                </a:solidFill>
                <a:latin typeface="Optima"/>
              </a:rPr>
              <a:t>(Parham et al., 2011; Cross, </a:t>
            </a:r>
            <a:r>
              <a:rPr lang="en-US" sz="1400" err="1">
                <a:solidFill>
                  <a:schemeClr val="tx2"/>
                </a:solidFill>
                <a:latin typeface="Optima"/>
              </a:rPr>
              <a:t>Bazron</a:t>
            </a:r>
            <a:r>
              <a:rPr lang="en-US" sz="1400">
                <a:solidFill>
                  <a:schemeClr val="tx2"/>
                </a:solidFill>
                <a:latin typeface="Optima"/>
              </a:rPr>
              <a:t>, Dennis, &amp; Isaacs, 1989).</a:t>
            </a:r>
            <a:endParaRPr lang="en-US" sz="1800">
              <a:solidFill>
                <a:schemeClr val="tx2"/>
              </a:solidFill>
            </a:endParaRPr>
          </a:p>
        </p:txBody>
      </p:sp>
      <p:sp>
        <p:nvSpPr>
          <p:cNvPr id="3" name="Content Placeholder 2">
            <a:extLst>
              <a:ext uri="{FF2B5EF4-FFF2-40B4-BE49-F238E27FC236}">
                <a16:creationId xmlns:a16="http://schemas.microsoft.com/office/drawing/2014/main" id="{838905C8-E259-BF43-AFBC-584489BB975E}"/>
              </a:ext>
            </a:extLst>
          </p:cNvPr>
          <p:cNvSpPr>
            <a:spLocks noGrp="1"/>
          </p:cNvSpPr>
          <p:nvPr>
            <p:ph sz="half" idx="2"/>
          </p:nvPr>
        </p:nvSpPr>
        <p:spPr/>
        <p:txBody>
          <a:bodyPr/>
          <a:lstStyle/>
          <a:p>
            <a:pPr marL="0" indent="0">
              <a:lnSpc>
                <a:spcPct val="150000"/>
              </a:lnSpc>
              <a:buNone/>
            </a:pPr>
            <a:r>
              <a:rPr lang="en-US" sz="2000">
                <a:solidFill>
                  <a:schemeClr val="tx2"/>
                </a:solidFill>
              </a:rPr>
              <a:t>Mental health professionals continue to be trained in programs in which the issues of ethnicity, gender, and sexual orientation are ignored, regarded as deficiencies, portrayed in stereotypic ways, or included as an afterthought </a:t>
            </a:r>
            <a:r>
              <a:rPr lang="en-US" sz="1200">
                <a:solidFill>
                  <a:schemeClr val="tx2"/>
                </a:solidFill>
              </a:rPr>
              <a:t>(</a:t>
            </a:r>
            <a:r>
              <a:rPr lang="en-US" sz="1200" err="1">
                <a:solidFill>
                  <a:schemeClr val="tx2"/>
                </a:solidFill>
              </a:rPr>
              <a:t>Ponterotto</a:t>
            </a:r>
            <a:r>
              <a:rPr lang="en-US" sz="1200">
                <a:solidFill>
                  <a:schemeClr val="tx2"/>
                </a:solidFill>
              </a:rPr>
              <a:t> et al., 2006; </a:t>
            </a:r>
            <a:r>
              <a:rPr lang="en-US" sz="1200" err="1">
                <a:solidFill>
                  <a:schemeClr val="tx2"/>
                </a:solidFill>
              </a:rPr>
              <a:t>Ratts</a:t>
            </a:r>
            <a:r>
              <a:rPr lang="en-US" sz="1200">
                <a:solidFill>
                  <a:schemeClr val="tx2"/>
                </a:solidFill>
              </a:rPr>
              <a:t> &amp; Pedersen, 2014).</a:t>
            </a:r>
          </a:p>
          <a:p>
            <a:pPr marL="0" indent="0">
              <a:buNone/>
            </a:pPr>
            <a:endParaRPr lang="en-US" sz="2400"/>
          </a:p>
        </p:txBody>
      </p:sp>
      <p:pic>
        <p:nvPicPr>
          <p:cNvPr id="4" name="Audio 3">
            <a:hlinkClick r:id="" action="ppaction://media"/>
            <a:extLst>
              <a:ext uri="{FF2B5EF4-FFF2-40B4-BE49-F238E27FC236}">
                <a16:creationId xmlns:a16="http://schemas.microsoft.com/office/drawing/2014/main" id="{03F1ED2D-179C-457B-A358-AEDA33999E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7389224"/>
      </p:ext>
    </p:extLst>
  </p:cSld>
  <p:clrMapOvr>
    <a:masterClrMapping/>
  </p:clrMapOvr>
  <mc:AlternateContent xmlns:mc="http://schemas.openxmlformats.org/markup-compatibility/2006" xmlns:p14="http://schemas.microsoft.com/office/powerpoint/2010/main">
    <mc:Choice Requires="p14">
      <p:transition p14:dur="250" advTm="4119">
        <p:wipe/>
      </p:transition>
    </mc:Choice>
    <mc:Fallback xmlns="">
      <p:transition advTm="4119">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457200" y="274638"/>
            <a:ext cx="8229600" cy="1143000"/>
          </a:xfrm>
        </p:spPr>
        <p:txBody>
          <a:bodyPr spcFirstLastPara="1" lIns="91425" tIns="91425" rIns="91425" bIns="91425" anchorCtr="0">
            <a:normAutofit/>
          </a:bodyPr>
          <a:lstStyle/>
          <a:p>
            <a:r>
              <a:rPr lang="en-US" sz="3600">
                <a:solidFill>
                  <a:schemeClr val="tx2"/>
                </a:solidFill>
              </a:rPr>
              <a:t>In Addition to Cultural Competence...</a:t>
            </a:r>
          </a:p>
        </p:txBody>
      </p:sp>
      <p:pic>
        <p:nvPicPr>
          <p:cNvPr id="2" name="Picture 1">
            <a:extLst>
              <a:ext uri="{FF2B5EF4-FFF2-40B4-BE49-F238E27FC236}">
                <a16:creationId xmlns:a16="http://schemas.microsoft.com/office/drawing/2014/main" id="{61718F3D-82CD-444B-A1D2-D2D961F0254A}"/>
              </a:ext>
            </a:extLst>
          </p:cNvPr>
          <p:cNvPicPr>
            <a:picLocks noChangeAspect="1"/>
          </p:cNvPicPr>
          <p:nvPr/>
        </p:nvPicPr>
        <p:blipFill>
          <a:blip r:embed="rId8">
            <a:duotone>
              <a:schemeClr val="accent1">
                <a:shade val="45000"/>
                <a:satMod val="135000"/>
              </a:schemeClr>
              <a:prstClr val="white"/>
            </a:duotone>
            <a:extLst>
              <a:ext uri="{BEBA8EAE-BF5A-486C-A8C5-ECC9F3942E4B}">
                <a14:imgProps xmlns:a14="http://schemas.microsoft.com/office/drawing/2010/main">
                  <a14:imgLayer r:embed="rId9">
                    <a14:imgEffect>
                      <a14:sharpenSoften amount="25000"/>
                    </a14:imgEffect>
                    <a14:imgEffect>
                      <a14:colorTemperature colorTemp="4700"/>
                    </a14:imgEffect>
                  </a14:imgLayer>
                </a14:imgProps>
              </a:ext>
            </a:extLst>
          </a:blip>
          <a:stretch>
            <a:fillRect/>
          </a:stretch>
        </p:blipFill>
        <p:spPr>
          <a:xfrm>
            <a:off x="457200" y="1843881"/>
            <a:ext cx="4038600" cy="4038600"/>
          </a:xfrm>
          <a:prstGeom prst="rect">
            <a:avLst/>
          </a:prstGeom>
          <a:noFill/>
        </p:spPr>
      </p:pic>
      <p:sp>
        <p:nvSpPr>
          <p:cNvPr id="116" name="Google Shape;116;p23"/>
          <p:cNvSpPr txBox="1">
            <a:spLocks noGrp="1"/>
          </p:cNvSpPr>
          <p:nvPr>
            <p:ph sz="half" idx="2"/>
          </p:nvPr>
        </p:nvSpPr>
        <p:spPr>
          <a:xfrm>
            <a:off x="4648200" y="1493838"/>
            <a:ext cx="4038600" cy="4525963"/>
          </a:xfrm>
        </p:spPr>
        <p:txBody>
          <a:bodyPr spcFirstLastPara="1" lIns="91425" tIns="91425" rIns="91425" bIns="91425" anchor="t" anchorCtr="0">
            <a:normAutofit/>
          </a:bodyPr>
          <a:lstStyle/>
          <a:p>
            <a:pPr marL="0" indent="0">
              <a:lnSpc>
                <a:spcPct val="90000"/>
              </a:lnSpc>
              <a:buNone/>
            </a:pPr>
            <a:r>
              <a:rPr lang="en-US">
                <a:solidFill>
                  <a:schemeClr val="tx2"/>
                </a:solidFill>
                <a:latin typeface="Optima"/>
              </a:rPr>
              <a:t>Effective Practitioners must display…</a:t>
            </a:r>
            <a:endParaRPr lang="en-US" sz="2000">
              <a:solidFill>
                <a:schemeClr val="tx2"/>
              </a:solidFill>
              <a:latin typeface="Optima"/>
            </a:endParaRPr>
          </a:p>
          <a:p>
            <a:pPr>
              <a:lnSpc>
                <a:spcPct val="90000"/>
              </a:lnSpc>
              <a:spcBef>
                <a:spcPts val="1600"/>
              </a:spcBef>
            </a:pPr>
            <a:r>
              <a:rPr lang="en-US" sz="2000">
                <a:solidFill>
                  <a:schemeClr val="tx2"/>
                </a:solidFill>
                <a:latin typeface="Optima"/>
              </a:rPr>
              <a:t>Cultural humility</a:t>
            </a:r>
            <a:br>
              <a:rPr lang="en-US" sz="2000"/>
            </a:br>
            <a:endParaRPr lang="en-US" sz="2000">
              <a:solidFill>
                <a:schemeClr val="tx2"/>
              </a:solidFill>
            </a:endParaRPr>
          </a:p>
          <a:p>
            <a:pPr lvl="1">
              <a:lnSpc>
                <a:spcPct val="90000"/>
              </a:lnSpc>
              <a:spcBef>
                <a:spcPts val="0"/>
              </a:spcBef>
            </a:pPr>
            <a:r>
              <a:rPr lang="en-US" sz="2000">
                <a:solidFill>
                  <a:schemeClr val="tx2"/>
                </a:solidFill>
                <a:latin typeface="Optima"/>
              </a:rPr>
              <a:t>Openness to diversity </a:t>
            </a:r>
          </a:p>
          <a:p>
            <a:pPr lvl="1">
              <a:lnSpc>
                <a:spcPct val="90000"/>
              </a:lnSpc>
              <a:spcBef>
                <a:spcPts val="0"/>
              </a:spcBef>
            </a:pPr>
            <a:r>
              <a:rPr lang="en-US" sz="1100">
                <a:solidFill>
                  <a:schemeClr val="tx2"/>
                </a:solidFill>
                <a:latin typeface="Optima"/>
              </a:rPr>
              <a:t>(Chao, Wei, </a:t>
            </a:r>
            <a:r>
              <a:rPr lang="en-US" sz="1100" err="1">
                <a:solidFill>
                  <a:schemeClr val="tx2"/>
                </a:solidFill>
                <a:latin typeface="Optima"/>
              </a:rPr>
              <a:t>Spanierman</a:t>
            </a:r>
            <a:r>
              <a:rPr lang="en-US" sz="1100">
                <a:solidFill>
                  <a:schemeClr val="tx2"/>
                </a:solidFill>
                <a:latin typeface="Optima"/>
              </a:rPr>
              <a:t>, Longo, &amp; </a:t>
            </a:r>
            <a:r>
              <a:rPr lang="en-US" sz="1100" err="1">
                <a:solidFill>
                  <a:schemeClr val="tx2"/>
                </a:solidFill>
                <a:latin typeface="Optima"/>
              </a:rPr>
              <a:t>Northart</a:t>
            </a:r>
            <a:r>
              <a:rPr lang="en-US" sz="1100">
                <a:solidFill>
                  <a:schemeClr val="tx2"/>
                </a:solidFill>
                <a:latin typeface="Optima"/>
              </a:rPr>
              <a:t>, 2014)</a:t>
            </a:r>
            <a:br>
              <a:rPr lang="en-US" sz="2000"/>
            </a:br>
            <a:endParaRPr lang="en-US" sz="2000">
              <a:solidFill>
                <a:schemeClr val="tx2"/>
              </a:solidFill>
            </a:endParaRPr>
          </a:p>
          <a:p>
            <a:pPr lvl="1">
              <a:lnSpc>
                <a:spcPct val="90000"/>
              </a:lnSpc>
              <a:spcBef>
                <a:spcPts val="0"/>
              </a:spcBef>
            </a:pPr>
            <a:r>
              <a:rPr lang="en-US" sz="2000">
                <a:solidFill>
                  <a:schemeClr val="tx2"/>
                </a:solidFill>
                <a:latin typeface="Optima"/>
              </a:rPr>
              <a:t>Respect for others, egalitarian stance, diminished superiority over clients </a:t>
            </a:r>
            <a:endParaRPr lang="en-US" sz="2000">
              <a:solidFill>
                <a:schemeClr val="tx2"/>
              </a:solidFill>
            </a:endParaRPr>
          </a:p>
          <a:p>
            <a:pPr lvl="2">
              <a:lnSpc>
                <a:spcPct val="90000"/>
              </a:lnSpc>
              <a:spcBef>
                <a:spcPts val="0"/>
              </a:spcBef>
            </a:pPr>
            <a:r>
              <a:rPr lang="en-US" sz="1600">
                <a:solidFill>
                  <a:schemeClr val="tx2"/>
                </a:solidFill>
                <a:latin typeface="Optima"/>
              </a:rPr>
              <a:t>(an “other orientation” vs. self-orientation)</a:t>
            </a:r>
          </a:p>
        </p:txBody>
      </p:sp>
      <p:pic>
        <p:nvPicPr>
          <p:cNvPr id="3" name="Recorded Sound">
            <a:hlinkClick r:id="" action="ppaction://media"/>
            <a:extLst>
              <a:ext uri="{FF2B5EF4-FFF2-40B4-BE49-F238E27FC236}">
                <a16:creationId xmlns:a16="http://schemas.microsoft.com/office/drawing/2014/main" id="{00672DB1-A4BE-4CC8-A206-A48E5BE0F40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443118" y="198438"/>
            <a:ext cx="487363" cy="487363"/>
          </a:xfrm>
          <a:prstGeom prst="rect">
            <a:avLst/>
          </a:prstGeom>
          <a:solidFill>
            <a:srgbClr val="FAB134"/>
          </a:solidFill>
        </p:spPr>
      </p:pic>
      <p:pic>
        <p:nvPicPr>
          <p:cNvPr id="4" name="Audio 3">
            <a:hlinkClick r:id="" action="ppaction://media"/>
            <a:extLst>
              <a:ext uri="{FF2B5EF4-FFF2-40B4-BE49-F238E27FC236}">
                <a16:creationId xmlns:a16="http://schemas.microsoft.com/office/drawing/2014/main" id="{29596796-74DD-47B4-8562-16F412B71DB9}"/>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033332197"/>
      </p:ext>
    </p:extLst>
  </p:cSld>
  <p:clrMapOvr>
    <a:masterClrMapping/>
  </p:clrMapOvr>
  <mc:AlternateContent xmlns:mc="http://schemas.openxmlformats.org/markup-compatibility/2006" xmlns:p14="http://schemas.microsoft.com/office/powerpoint/2010/main">
    <mc:Choice Requires="p14">
      <p:transition p14:dur="250" advTm="66117">
        <p:wipe/>
      </p:transition>
    </mc:Choice>
    <mc:Fallback xmlns="">
      <p:transition advTm="66117">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1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9436" objId="3"/>
        <p14:stopEvt time="63648" objId="3"/>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6" name="Picture 5">
            <a:extLst>
              <a:ext uri="{FF2B5EF4-FFF2-40B4-BE49-F238E27FC236}">
                <a16:creationId xmlns:a16="http://schemas.microsoft.com/office/drawing/2014/main" id="{B5E4A3AC-BC59-4D72-9B8E-37BC215CF926}"/>
              </a:ext>
            </a:extLst>
          </p:cNvPr>
          <p:cNvPicPr>
            <a:picLocks noChangeAspect="1"/>
          </p:cNvPicPr>
          <p:nvPr/>
        </p:nvPicPr>
        <p:blipFill>
          <a:blip r:embed="rId8">
            <a:alphaModFix amt="21000"/>
          </a:blip>
          <a:stretch>
            <a:fillRect/>
          </a:stretch>
        </p:blipFill>
        <p:spPr>
          <a:xfrm>
            <a:off x="-687169" y="-66268"/>
            <a:ext cx="17319902" cy="6924268"/>
          </a:xfrm>
          <a:prstGeom prst="rect">
            <a:avLst/>
          </a:prstGeom>
          <a:effectLst>
            <a:outerShdw blurRad="50800" dir="5400000" algn="ctr" rotWithShape="0">
              <a:srgbClr val="000000">
                <a:alpha val="60000"/>
              </a:srgbClr>
            </a:outerShdw>
          </a:effectLst>
        </p:spPr>
      </p:pic>
      <p:sp>
        <p:nvSpPr>
          <p:cNvPr id="121" name="Google Shape;121;p24"/>
          <p:cNvSpPr txBox="1">
            <a:spLocks noGrp="1"/>
          </p:cNvSpPr>
          <p:nvPr>
            <p:ph type="title"/>
          </p:nvPr>
        </p:nvSpPr>
        <p:spPr>
          <a:prstGeom prst="rect">
            <a:avLst/>
          </a:prstGeom>
        </p:spPr>
        <p:txBody>
          <a:bodyPr spcFirstLastPara="1" wrap="square" lIns="91425" tIns="91425" rIns="91425" bIns="91425" anchor="t" anchorCtr="0">
            <a:noAutofit/>
          </a:bodyPr>
          <a:lstStyle/>
          <a:p>
            <a:r>
              <a:rPr lang="en" sz="3600">
                <a:solidFill>
                  <a:schemeClr val="tx2"/>
                </a:solidFill>
              </a:rPr>
              <a:t>Social Justice and Cultural Competence</a:t>
            </a:r>
            <a:endParaRPr sz="3600">
              <a:solidFill>
                <a:schemeClr val="tx2"/>
              </a:solidFill>
            </a:endParaRPr>
          </a:p>
        </p:txBody>
      </p:sp>
      <p:sp>
        <p:nvSpPr>
          <p:cNvPr id="5" name="Content Placeholder 4">
            <a:extLst>
              <a:ext uri="{FF2B5EF4-FFF2-40B4-BE49-F238E27FC236}">
                <a16:creationId xmlns:a16="http://schemas.microsoft.com/office/drawing/2014/main" id="{5A5C13DE-9CE6-400C-BB92-1BDC28FE2DDB}"/>
              </a:ext>
            </a:extLst>
          </p:cNvPr>
          <p:cNvSpPr>
            <a:spLocks noGrp="1"/>
          </p:cNvSpPr>
          <p:nvPr>
            <p:ph idx="1"/>
          </p:nvPr>
        </p:nvSpPr>
        <p:spPr>
          <a:xfrm>
            <a:off x="457200" y="1326655"/>
            <a:ext cx="8229600" cy="4525963"/>
          </a:xfrm>
        </p:spPr>
        <p:txBody>
          <a:bodyPr lIns="91440" tIns="45720" rIns="91440" bIns="45720" anchor="t"/>
          <a:lstStyle/>
          <a:p>
            <a:endParaRPr lang="en-US" sz="2000">
              <a:solidFill>
                <a:schemeClr val="tx2"/>
              </a:solidFill>
              <a:latin typeface="Optima"/>
            </a:endParaRPr>
          </a:p>
          <a:p>
            <a:r>
              <a:rPr lang="en-US" sz="2000">
                <a:solidFill>
                  <a:schemeClr val="tx2"/>
                </a:solidFill>
                <a:latin typeface="Optima"/>
              </a:rPr>
              <a:t>Social justice and multicultural approaches to therapy </a:t>
            </a:r>
            <a:r>
              <a:rPr lang="en-US" sz="1400">
                <a:solidFill>
                  <a:schemeClr val="tx2"/>
                </a:solidFill>
                <a:latin typeface="Optima"/>
              </a:rPr>
              <a:t>(Ratts, Singh, Nassar-McMillan, Butler, &amp; McCullough, 2015)</a:t>
            </a:r>
            <a:endParaRPr lang="en-US">
              <a:solidFill>
                <a:schemeClr val="tx2"/>
              </a:solidFill>
              <a:latin typeface="Optima"/>
            </a:endParaRPr>
          </a:p>
          <a:p>
            <a:endParaRPr lang="en-US" sz="1400">
              <a:solidFill>
                <a:schemeClr val="tx2"/>
              </a:solidFill>
            </a:endParaRPr>
          </a:p>
          <a:p>
            <a:pPr marL="0" indent="0">
              <a:buNone/>
            </a:pPr>
            <a:endParaRPr lang="en-US" sz="2000">
              <a:solidFill>
                <a:schemeClr val="tx2"/>
              </a:solidFill>
            </a:endParaRPr>
          </a:p>
          <a:p>
            <a:pPr marL="0" indent="0">
              <a:buNone/>
            </a:pPr>
            <a:r>
              <a:rPr lang="en-US" sz="2000">
                <a:solidFill>
                  <a:schemeClr val="tx2"/>
                </a:solidFill>
                <a:latin typeface="Optima"/>
              </a:rPr>
              <a:t>“Differences in identity—and related struggles for place and power—are woven throughout our history and social and political culture. While diversity is a hallmark and strength of our nation, the path toward common ground, mutual respect, and equity has been rocky for nearly every religious, racial, and ethnic group that has become part of the American fabric along the way.”</a:t>
            </a:r>
          </a:p>
          <a:p>
            <a:pPr marL="0" indent="0">
              <a:buNone/>
            </a:pPr>
            <a:endParaRPr lang="en-US" sz="2000">
              <a:solidFill>
                <a:schemeClr val="tx2"/>
              </a:solidFill>
            </a:endParaRPr>
          </a:p>
          <a:p>
            <a:pPr marL="0" indent="0">
              <a:buNone/>
            </a:pPr>
            <a:r>
              <a:rPr lang="en-US" sz="2000">
                <a:latin typeface="Optima"/>
                <a:hlinkClick r:id="rId9"/>
              </a:rPr>
              <a:t>National Association of School Psychologists. (2016). Understanding Race and Privilege [handout]. Bethesda, MD: Author.</a:t>
            </a:r>
            <a:endParaRPr lang="en-US" sz="2000">
              <a:latin typeface="Optima"/>
            </a:endParaRPr>
          </a:p>
        </p:txBody>
      </p:sp>
      <p:pic>
        <p:nvPicPr>
          <p:cNvPr id="7" name="Recorded Sound">
            <a:hlinkClick r:id="" action="ppaction://media"/>
            <a:extLst>
              <a:ext uri="{FF2B5EF4-FFF2-40B4-BE49-F238E27FC236}">
                <a16:creationId xmlns:a16="http://schemas.microsoft.com/office/drawing/2014/main" id="{4EEA9E27-3D11-4A4A-A441-7FC609B9CD3E}"/>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99437" y="274638"/>
            <a:ext cx="487363" cy="487363"/>
          </a:xfrm>
          <a:prstGeom prst="rect">
            <a:avLst/>
          </a:prstGeom>
          <a:solidFill>
            <a:srgbClr val="FAB134"/>
          </a:solidFill>
        </p:spPr>
      </p:pic>
      <p:pic>
        <p:nvPicPr>
          <p:cNvPr id="2" name="Audio 1">
            <a:hlinkClick r:id="" action="ppaction://media"/>
            <a:extLst>
              <a:ext uri="{FF2B5EF4-FFF2-40B4-BE49-F238E27FC236}">
                <a16:creationId xmlns:a16="http://schemas.microsoft.com/office/drawing/2014/main" id="{C5873445-A118-418B-A301-56457A324216}"/>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817605378"/>
      </p:ext>
    </p:extLst>
  </p:cSld>
  <p:clrMapOvr>
    <a:masterClrMapping/>
  </p:clrMapOvr>
  <mc:AlternateContent xmlns:mc="http://schemas.openxmlformats.org/markup-compatibility/2006" xmlns:p14="http://schemas.microsoft.com/office/powerpoint/2010/main">
    <mc:Choice Requires="p14">
      <p:transition p14:dur="250" advTm="44313">
        <p:wipe/>
      </p:transition>
    </mc:Choice>
    <mc:Fallback xmlns="">
      <p:transition advTm="4431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922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302" objId="7"/>
        <p14:stopEvt time="41609" objId="7"/>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5"/>
          <p:cNvSpPr txBox="1">
            <a:spLocks noGrp="1"/>
          </p:cNvSpPr>
          <p:nvPr>
            <p:ph type="title"/>
          </p:nvPr>
        </p:nvSpPr>
        <p:spPr>
          <a:xfrm>
            <a:off x="457200" y="274638"/>
            <a:ext cx="8229600" cy="1143000"/>
          </a:xfrm>
        </p:spPr>
        <p:txBody>
          <a:bodyPr spcFirstLastPara="1" lIns="91425" tIns="91425" rIns="91425" bIns="91425" anchorCtr="0">
            <a:normAutofit/>
          </a:bodyPr>
          <a:lstStyle/>
          <a:p>
            <a:r>
              <a:rPr lang="en">
                <a:solidFill>
                  <a:schemeClr val="tx2"/>
                </a:solidFill>
              </a:rPr>
              <a:t>Implications for Clinical Practice</a:t>
            </a:r>
            <a:endParaRPr lang="en-US">
              <a:solidFill>
                <a:schemeClr val="tx2"/>
              </a:solidFill>
            </a:endParaRPr>
          </a:p>
        </p:txBody>
      </p:sp>
      <p:graphicFrame>
        <p:nvGraphicFramePr>
          <p:cNvPr id="130" name="Google Shape;128;p25">
            <a:extLst>
              <a:ext uri="{FF2B5EF4-FFF2-40B4-BE49-F238E27FC236}">
                <a16:creationId xmlns:a16="http://schemas.microsoft.com/office/drawing/2014/main" id="{DE03532F-E145-4F59-A1BC-1DB295BA782B}"/>
              </a:ext>
            </a:extLst>
          </p:cNvPr>
          <p:cNvGraphicFramePr>
            <a:graphicFrameLocks noGrp="1"/>
          </p:cNvGraphicFramePr>
          <p:nvPr>
            <p:ph idx="1"/>
            <p:extLst>
              <p:ext uri="{D42A27DB-BD31-4B8C-83A1-F6EECF244321}">
                <p14:modId xmlns:p14="http://schemas.microsoft.com/office/powerpoint/2010/main" val="2738839276"/>
              </p:ext>
            </p:extLst>
          </p:nvPr>
        </p:nvGraphicFramePr>
        <p:xfrm>
          <a:off x="120588" y="1143183"/>
          <a:ext cx="8686800" cy="58228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extBox 1">
            <a:extLst>
              <a:ext uri="{FF2B5EF4-FFF2-40B4-BE49-F238E27FC236}">
                <a16:creationId xmlns:a16="http://schemas.microsoft.com/office/drawing/2014/main" id="{85DBF0E7-54F4-4921-81BF-7882389945D1}"/>
              </a:ext>
            </a:extLst>
          </p:cNvPr>
          <p:cNvSpPr txBox="1"/>
          <p:nvPr/>
        </p:nvSpPr>
        <p:spPr>
          <a:xfrm>
            <a:off x="268941" y="6045798"/>
            <a:ext cx="4141694" cy="369332"/>
          </a:xfrm>
          <a:prstGeom prst="rect">
            <a:avLst/>
          </a:prstGeom>
          <a:noFill/>
        </p:spPr>
        <p:txBody>
          <a:bodyPr wrap="square" rtlCol="0">
            <a:spAutoFit/>
          </a:bodyPr>
          <a:lstStyle/>
          <a:p>
            <a:r>
              <a:rPr lang="en-US"/>
              <a:t>Sue &amp; Sue, 2016</a:t>
            </a:r>
          </a:p>
        </p:txBody>
      </p:sp>
      <p:pic>
        <p:nvPicPr>
          <p:cNvPr id="4" name="Recorded Sound">
            <a:hlinkClick r:id="" action="ppaction://media"/>
            <a:extLst>
              <a:ext uri="{FF2B5EF4-FFF2-40B4-BE49-F238E27FC236}">
                <a16:creationId xmlns:a16="http://schemas.microsoft.com/office/drawing/2014/main" id="{C0296950-8B78-4597-9F0A-4BDBD1358020}"/>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20025" y="274638"/>
            <a:ext cx="487363" cy="487363"/>
          </a:xfrm>
          <a:prstGeom prst="rect">
            <a:avLst/>
          </a:prstGeom>
          <a:solidFill>
            <a:srgbClr val="FAB134"/>
          </a:solidFill>
        </p:spPr>
      </p:pic>
      <p:pic>
        <p:nvPicPr>
          <p:cNvPr id="3" name="Audio 2">
            <a:hlinkClick r:id="" action="ppaction://media"/>
            <a:extLst>
              <a:ext uri="{FF2B5EF4-FFF2-40B4-BE49-F238E27FC236}">
                <a16:creationId xmlns:a16="http://schemas.microsoft.com/office/drawing/2014/main" id="{DFAEC8F5-8FB9-4871-BDD3-E50EB127A761}"/>
              </a:ext>
            </a:extLst>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243515417"/>
      </p:ext>
    </p:extLst>
  </p:cSld>
  <p:clrMapOvr>
    <a:masterClrMapping/>
  </p:clrMapOvr>
  <mc:AlternateContent xmlns:mc="http://schemas.openxmlformats.org/markup-compatibility/2006" xmlns:p14="http://schemas.microsoft.com/office/powerpoint/2010/main">
    <mc:Choice Requires="p14">
      <p:transition p14:dur="250" advTm="21952">
        <p:wipe/>
      </p:transition>
    </mc:Choice>
    <mc:Fallback xmlns="">
      <p:transition advTm="21952">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9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272" objId="4"/>
        <p14:stopEvt time="16353" objId="4"/>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4" name="Picture 3">
            <a:extLst>
              <a:ext uri="{FF2B5EF4-FFF2-40B4-BE49-F238E27FC236}">
                <a16:creationId xmlns:a16="http://schemas.microsoft.com/office/drawing/2014/main" id="{92C9C286-F796-4056-A680-8ACFE2122D03}"/>
              </a:ext>
            </a:extLst>
          </p:cNvPr>
          <p:cNvPicPr>
            <a:picLocks noChangeAspect="1"/>
          </p:cNvPicPr>
          <p:nvPr/>
        </p:nvPicPr>
        <p:blipFill>
          <a:blip r:embed="rId5"/>
          <a:stretch>
            <a:fillRect/>
          </a:stretch>
        </p:blipFill>
        <p:spPr>
          <a:xfrm>
            <a:off x="311700" y="1458061"/>
            <a:ext cx="3875273" cy="2323108"/>
          </a:xfrm>
          <a:prstGeom prst="rect">
            <a:avLst/>
          </a:prstGeom>
        </p:spPr>
      </p:pic>
      <p:graphicFrame>
        <p:nvGraphicFramePr>
          <p:cNvPr id="2" name="Diagram 1">
            <a:extLst>
              <a:ext uri="{FF2B5EF4-FFF2-40B4-BE49-F238E27FC236}">
                <a16:creationId xmlns:a16="http://schemas.microsoft.com/office/drawing/2014/main" id="{22532255-04DF-2B4D-8F8F-9053790EFF0E}"/>
              </a:ext>
            </a:extLst>
          </p:cNvPr>
          <p:cNvGraphicFramePr/>
          <p:nvPr>
            <p:extLst>
              <p:ext uri="{D42A27DB-BD31-4B8C-83A1-F6EECF244321}">
                <p14:modId xmlns:p14="http://schemas.microsoft.com/office/powerpoint/2010/main" val="1502280308"/>
              </p:ext>
            </p:extLst>
          </p:nvPr>
        </p:nvGraphicFramePr>
        <p:xfrm>
          <a:off x="311700" y="1552755"/>
          <a:ext cx="8520600" cy="507233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3" name="Google Shape;133;p26"/>
          <p:cNvSpPr txBox="1">
            <a:spLocks noGrp="1"/>
          </p:cNvSpPr>
          <p:nvPr>
            <p:ph type="title"/>
          </p:nvPr>
        </p:nvSpPr>
        <p:spPr>
          <a:xfrm>
            <a:off x="190930" y="387875"/>
            <a:ext cx="8520600" cy="572700"/>
          </a:xfrm>
          <a:prstGeom prst="rect">
            <a:avLst/>
          </a:prstGeom>
        </p:spPr>
        <p:txBody>
          <a:bodyPr spcFirstLastPara="1" wrap="square" lIns="91425" tIns="91425" rIns="91425" bIns="91425" anchor="t" anchorCtr="0">
            <a:noAutofit/>
          </a:bodyPr>
          <a:lstStyle/>
          <a:p>
            <a:pPr algn="l"/>
            <a:r>
              <a:rPr lang="en">
                <a:solidFill>
                  <a:schemeClr val="tx2"/>
                </a:solidFill>
              </a:rPr>
              <a:t>Implications for Clinical Practice</a:t>
            </a:r>
            <a:endParaRPr>
              <a:solidFill>
                <a:schemeClr val="tx2"/>
              </a:solidFill>
            </a:endParaRPr>
          </a:p>
        </p:txBody>
      </p:sp>
      <p:sp>
        <p:nvSpPr>
          <p:cNvPr id="6" name="TextBox 5">
            <a:extLst>
              <a:ext uri="{FF2B5EF4-FFF2-40B4-BE49-F238E27FC236}">
                <a16:creationId xmlns:a16="http://schemas.microsoft.com/office/drawing/2014/main" id="{28BB3DEE-51F3-4E9F-98F1-516A9685131A}"/>
              </a:ext>
            </a:extLst>
          </p:cNvPr>
          <p:cNvSpPr txBox="1"/>
          <p:nvPr/>
        </p:nvSpPr>
        <p:spPr>
          <a:xfrm>
            <a:off x="268941" y="6045798"/>
            <a:ext cx="4141694" cy="369332"/>
          </a:xfrm>
          <a:prstGeom prst="rect">
            <a:avLst/>
          </a:prstGeom>
          <a:noFill/>
        </p:spPr>
        <p:txBody>
          <a:bodyPr wrap="square" rtlCol="0">
            <a:spAutoFit/>
          </a:bodyPr>
          <a:lstStyle/>
          <a:p>
            <a:r>
              <a:rPr lang="en-US"/>
              <a:t>Sue &amp; Sue, 2016</a:t>
            </a:r>
          </a:p>
        </p:txBody>
      </p:sp>
      <p:pic>
        <p:nvPicPr>
          <p:cNvPr id="3" name="Audio 2">
            <a:hlinkClick r:id="" action="ppaction://media"/>
            <a:extLst>
              <a:ext uri="{FF2B5EF4-FFF2-40B4-BE49-F238E27FC236}">
                <a16:creationId xmlns:a16="http://schemas.microsoft.com/office/drawing/2014/main" id="{996A08AC-F0EF-432F-9AA9-4238829EC5A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80341161"/>
      </p:ext>
    </p:extLst>
  </p:cSld>
  <p:clrMapOvr>
    <a:masterClrMapping/>
  </p:clrMapOvr>
  <mc:AlternateContent xmlns:mc="http://schemas.openxmlformats.org/markup-compatibility/2006" xmlns:p14="http://schemas.microsoft.com/office/powerpoint/2010/main">
    <mc:Choice Requires="p14">
      <p:transition p14:dur="250" advTm="3864">
        <p:wipe/>
      </p:transition>
    </mc:Choice>
    <mc:Fallback xmlns="">
      <p:transition advTm="3864">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5"/>
          <p:cNvSpPr txBox="1">
            <a:spLocks noGrp="1"/>
          </p:cNvSpPr>
          <p:nvPr>
            <p:ph type="title"/>
          </p:nvPr>
        </p:nvSpPr>
        <p:spPr>
          <a:xfrm>
            <a:off x="457200" y="274638"/>
            <a:ext cx="8229600" cy="1143000"/>
          </a:xfrm>
        </p:spPr>
        <p:txBody>
          <a:bodyPr spcFirstLastPara="1" lIns="91425" tIns="91425" rIns="91425" bIns="91425" anchorCtr="0">
            <a:normAutofit/>
          </a:bodyPr>
          <a:lstStyle/>
          <a:p>
            <a:r>
              <a:rPr lang="en">
                <a:solidFill>
                  <a:schemeClr val="tx2"/>
                </a:solidFill>
              </a:rPr>
              <a:t>Implications for Clinical Practice</a:t>
            </a:r>
            <a:endParaRPr lang="en-US">
              <a:solidFill>
                <a:schemeClr val="tx2"/>
              </a:solidFill>
            </a:endParaRPr>
          </a:p>
        </p:txBody>
      </p:sp>
      <p:pic>
        <p:nvPicPr>
          <p:cNvPr id="7" name="Picture 6">
            <a:extLst>
              <a:ext uri="{FF2B5EF4-FFF2-40B4-BE49-F238E27FC236}">
                <a16:creationId xmlns:a16="http://schemas.microsoft.com/office/drawing/2014/main" id="{49EDEBAA-FCD8-445A-BBD8-51A0BBDE1765}"/>
              </a:ext>
            </a:extLst>
          </p:cNvPr>
          <p:cNvPicPr>
            <a:picLocks noChangeAspect="1"/>
          </p:cNvPicPr>
          <p:nvPr/>
        </p:nvPicPr>
        <p:blipFill rotWithShape="1">
          <a:blip r:embed="rId5"/>
          <a:srcRect t="26864" b="23742"/>
          <a:stretch/>
        </p:blipFill>
        <p:spPr>
          <a:xfrm>
            <a:off x="3352641" y="2286202"/>
            <a:ext cx="2154511" cy="2933730"/>
          </a:xfrm>
          <a:prstGeom prst="rect">
            <a:avLst/>
          </a:prstGeom>
        </p:spPr>
      </p:pic>
      <p:grpSp>
        <p:nvGrpSpPr>
          <p:cNvPr id="11" name="Group 10">
            <a:extLst>
              <a:ext uri="{FF2B5EF4-FFF2-40B4-BE49-F238E27FC236}">
                <a16:creationId xmlns:a16="http://schemas.microsoft.com/office/drawing/2014/main" id="{28F387FD-CEC9-424C-9F85-98E6E80DC68A}"/>
              </a:ext>
            </a:extLst>
          </p:cNvPr>
          <p:cNvGrpSpPr/>
          <p:nvPr/>
        </p:nvGrpSpPr>
        <p:grpSpPr>
          <a:xfrm>
            <a:off x="6248083" y="3429000"/>
            <a:ext cx="2438717" cy="2933729"/>
            <a:chOff x="6073631" y="362310"/>
            <a:chExt cx="1576810" cy="4347710"/>
          </a:xfrm>
        </p:grpSpPr>
        <p:sp>
          <p:nvSpPr>
            <p:cNvPr id="12" name="Rectangle 11">
              <a:extLst>
                <a:ext uri="{FF2B5EF4-FFF2-40B4-BE49-F238E27FC236}">
                  <a16:creationId xmlns:a16="http://schemas.microsoft.com/office/drawing/2014/main" id="{796E26B2-B675-414C-A702-2F995B94D0C5}"/>
                </a:ext>
              </a:extLst>
            </p:cNvPr>
            <p:cNvSpPr/>
            <p:nvPr/>
          </p:nvSpPr>
          <p:spPr>
            <a:xfrm>
              <a:off x="6073631" y="362310"/>
              <a:ext cx="1576810" cy="4347710"/>
            </a:xfrm>
            <a:prstGeom prst="rect">
              <a:avLst/>
            </a:prstGeom>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sp>
        <p:sp>
          <p:nvSpPr>
            <p:cNvPr id="13" name="TextBox 12">
              <a:extLst>
                <a:ext uri="{FF2B5EF4-FFF2-40B4-BE49-F238E27FC236}">
                  <a16:creationId xmlns:a16="http://schemas.microsoft.com/office/drawing/2014/main" id="{9F9CDAFC-FFAA-4231-8674-AA603BDD8D61}"/>
                </a:ext>
              </a:extLst>
            </p:cNvPr>
            <p:cNvSpPr txBox="1"/>
            <p:nvPr/>
          </p:nvSpPr>
          <p:spPr>
            <a:xfrm>
              <a:off x="6073631" y="362310"/>
              <a:ext cx="1576810" cy="43477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2000" b="0" i="0" kern="1200">
                  <a:latin typeface="Optima" panose="02000503060000020004" pitchFamily="2" charset="0"/>
                </a:rPr>
                <a:t>Understand that one's multicultural orientation, cultural humility, is very important to successful multicultural counseling. </a:t>
              </a:r>
              <a:endParaRPr lang="en-US" sz="2000" kern="1200">
                <a:latin typeface="Optima" panose="02000503060000020004" pitchFamily="2" charset="0"/>
              </a:endParaRPr>
            </a:p>
          </p:txBody>
        </p:sp>
      </p:grpSp>
      <p:pic>
        <p:nvPicPr>
          <p:cNvPr id="8" name="Picture 7">
            <a:extLst>
              <a:ext uri="{FF2B5EF4-FFF2-40B4-BE49-F238E27FC236}">
                <a16:creationId xmlns:a16="http://schemas.microsoft.com/office/drawing/2014/main" id="{D753133E-3756-49AD-8858-E655AD311ADA}"/>
              </a:ext>
            </a:extLst>
          </p:cNvPr>
          <p:cNvPicPr>
            <a:picLocks noChangeAspect="1"/>
          </p:cNvPicPr>
          <p:nvPr/>
        </p:nvPicPr>
        <p:blipFill rotWithShape="1">
          <a:blip r:embed="rId6"/>
          <a:srcRect t="23099" b="21763"/>
          <a:stretch/>
        </p:blipFill>
        <p:spPr>
          <a:xfrm>
            <a:off x="576332" y="1417638"/>
            <a:ext cx="2154511" cy="2706131"/>
          </a:xfrm>
          <a:prstGeom prst="rect">
            <a:avLst/>
          </a:prstGeom>
        </p:spPr>
      </p:pic>
      <p:sp>
        <p:nvSpPr>
          <p:cNvPr id="17" name="TextBox 16">
            <a:extLst>
              <a:ext uri="{FF2B5EF4-FFF2-40B4-BE49-F238E27FC236}">
                <a16:creationId xmlns:a16="http://schemas.microsoft.com/office/drawing/2014/main" id="{2E933A21-BDAA-4B3A-8B75-55F4D77256B8}"/>
              </a:ext>
            </a:extLst>
          </p:cNvPr>
          <p:cNvSpPr txBox="1"/>
          <p:nvPr/>
        </p:nvSpPr>
        <p:spPr>
          <a:xfrm>
            <a:off x="268941" y="6045798"/>
            <a:ext cx="4141694" cy="369332"/>
          </a:xfrm>
          <a:prstGeom prst="rect">
            <a:avLst/>
          </a:prstGeom>
          <a:noFill/>
        </p:spPr>
        <p:txBody>
          <a:bodyPr wrap="square" rtlCol="0">
            <a:spAutoFit/>
          </a:bodyPr>
          <a:lstStyle/>
          <a:p>
            <a:r>
              <a:rPr lang="en-US"/>
              <a:t>Sue &amp; Sue, 2016</a:t>
            </a:r>
          </a:p>
        </p:txBody>
      </p:sp>
      <p:pic>
        <p:nvPicPr>
          <p:cNvPr id="2" name="Audio 1">
            <a:hlinkClick r:id="" action="ppaction://media"/>
            <a:extLst>
              <a:ext uri="{FF2B5EF4-FFF2-40B4-BE49-F238E27FC236}">
                <a16:creationId xmlns:a16="http://schemas.microsoft.com/office/drawing/2014/main" id="{797E316B-817E-41E8-96AE-1799665B13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22098992"/>
      </p:ext>
    </p:extLst>
  </p:cSld>
  <p:clrMapOvr>
    <a:masterClrMapping/>
  </p:clrMapOvr>
  <mc:AlternateContent xmlns:mc="http://schemas.openxmlformats.org/markup-compatibility/2006" xmlns:p14="http://schemas.microsoft.com/office/powerpoint/2010/main">
    <mc:Choice Requires="p14">
      <p:transition p14:dur="250" advTm="4839">
        <p:wipe/>
      </p:transition>
    </mc:Choice>
    <mc:Fallback xmlns="">
      <p:transition advTm="4839">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9144000" cy="433212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Optima" panose="02000503060000020004" pitchFamily="2" charset="0"/>
            </a:endParaRPr>
          </a:p>
        </p:txBody>
      </p:sp>
      <p:pic>
        <p:nvPicPr>
          <p:cNvPr id="3076" name="Picture 4">
            <a:extLst>
              <a:ext uri="{FF2B5EF4-FFF2-40B4-BE49-F238E27FC236}">
                <a16:creationId xmlns:a16="http://schemas.microsoft.com/office/drawing/2014/main" id="{22AF4C7C-BD4E-4A43-8F2D-0224C5A012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468"/>
            <a:ext cx="9144000" cy="6309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p:nvPr/>
        </p:nvPicPr>
        <p:blipFill>
          <a:blip r:embed="rId9">
            <a:extLst>
              <a:ext uri="{28A0092B-C50C-407E-A947-70E740481C1C}">
                <a14:useLocalDpi xmlns:a14="http://schemas.microsoft.com/office/drawing/2010/main" val="0"/>
              </a:ext>
            </a:extLst>
          </a:blip>
          <a:srcRect/>
          <a:stretch>
            <a:fillRect/>
          </a:stretch>
        </p:blipFill>
        <p:spPr bwMode="auto">
          <a:xfrm>
            <a:off x="0" y="4162785"/>
            <a:ext cx="9144000" cy="1255888"/>
          </a:xfrm>
          <a:prstGeom prst="rect">
            <a:avLst/>
          </a:prstGeom>
          <a:noFill/>
          <a:ln>
            <a:noFill/>
          </a:ln>
        </p:spPr>
      </p:pic>
      <p:sp>
        <p:nvSpPr>
          <p:cNvPr id="2" name="Title 1"/>
          <p:cNvSpPr>
            <a:spLocks noGrp="1"/>
          </p:cNvSpPr>
          <p:nvPr>
            <p:ph type="ctrTitle"/>
          </p:nvPr>
        </p:nvSpPr>
        <p:spPr>
          <a:xfrm>
            <a:off x="0" y="4401980"/>
            <a:ext cx="9144000" cy="648758"/>
          </a:xfrm>
        </p:spPr>
        <p:txBody>
          <a:bodyPr/>
          <a:lstStyle/>
          <a:p>
            <a:r>
              <a:rPr lang="en-US" sz="3200" b="1">
                <a:solidFill>
                  <a:srgbClr val="FFFFFF"/>
                </a:solidFill>
                <a:cs typeface="Helvetica"/>
              </a:rPr>
              <a:t>Part II: Multicultural Considerations for Group Interventions</a:t>
            </a:r>
            <a:br>
              <a:rPr lang="en-US" sz="3200" b="1">
                <a:solidFill>
                  <a:srgbClr val="FFFFFF"/>
                </a:solidFill>
                <a:cs typeface="Helvetica"/>
              </a:rPr>
            </a:br>
            <a:endParaRPr lang="en-US" sz="3200" b="1">
              <a:solidFill>
                <a:srgbClr val="FFFFFF"/>
              </a:solidFill>
              <a:cs typeface="Helvetica"/>
            </a:endParaRPr>
          </a:p>
        </p:txBody>
      </p:sp>
      <p:pic>
        <p:nvPicPr>
          <p:cNvPr id="4" name="Picture 3"/>
          <p:cNvPicPr/>
          <p:nvPr/>
        </p:nvPicPr>
        <p:blipFill>
          <a:blip r:embed="rId10">
            <a:extLst>
              <a:ext uri="{28A0092B-C50C-407E-A947-70E740481C1C}">
                <a14:useLocalDpi xmlns:a14="http://schemas.microsoft.com/office/drawing/2010/main" val="0"/>
              </a:ext>
            </a:extLst>
          </a:blip>
          <a:srcRect/>
          <a:stretch>
            <a:fillRect/>
          </a:stretch>
        </p:blipFill>
        <p:spPr bwMode="auto">
          <a:xfrm>
            <a:off x="5734457" y="5658556"/>
            <a:ext cx="3188724" cy="936944"/>
          </a:xfrm>
          <a:prstGeom prst="rect">
            <a:avLst/>
          </a:prstGeom>
          <a:noFill/>
          <a:ln>
            <a:noFill/>
          </a:ln>
        </p:spPr>
      </p:pic>
      <p:pic>
        <p:nvPicPr>
          <p:cNvPr id="5" name="Picture 4"/>
          <p:cNvPicPr/>
          <p:nvPr/>
        </p:nvPicPr>
        <p:blipFill>
          <a:blip r:embed="rId9">
            <a:extLst>
              <a:ext uri="{28A0092B-C50C-407E-A947-70E740481C1C}">
                <a14:useLocalDpi xmlns:a14="http://schemas.microsoft.com/office/drawing/2010/main" val="0"/>
              </a:ext>
            </a:extLst>
          </a:blip>
          <a:srcRect/>
          <a:stretch>
            <a:fillRect/>
          </a:stretch>
        </p:blipFill>
        <p:spPr bwMode="auto">
          <a:xfrm>
            <a:off x="0" y="6758755"/>
            <a:ext cx="9144000" cy="99246"/>
          </a:xfrm>
          <a:prstGeom prst="rect">
            <a:avLst/>
          </a:prstGeom>
          <a:noFill/>
          <a:ln>
            <a:noFill/>
          </a:ln>
        </p:spPr>
      </p:pic>
      <p:pic>
        <p:nvPicPr>
          <p:cNvPr id="9" name="Recorded Sound">
            <a:hlinkClick r:id="" action="ppaction://media"/>
            <a:extLst>
              <a:ext uri="{FF2B5EF4-FFF2-40B4-BE49-F238E27FC236}">
                <a16:creationId xmlns:a16="http://schemas.microsoft.com/office/drawing/2014/main" id="{177A0DB9-72CA-4D10-90B4-C1CB06F14F73}"/>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435818" y="262500"/>
            <a:ext cx="487363" cy="487363"/>
          </a:xfrm>
          <a:prstGeom prst="rect">
            <a:avLst/>
          </a:prstGeom>
          <a:solidFill>
            <a:srgbClr val="FAB134"/>
          </a:solidFill>
        </p:spPr>
      </p:pic>
      <p:pic>
        <p:nvPicPr>
          <p:cNvPr id="3" name="Audio 2">
            <a:hlinkClick r:id="" action="ppaction://media"/>
            <a:extLst>
              <a:ext uri="{FF2B5EF4-FFF2-40B4-BE49-F238E27FC236}">
                <a16:creationId xmlns:a16="http://schemas.microsoft.com/office/drawing/2014/main" id="{A56A9B64-9D46-400B-8A8D-9F360741B198}"/>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941765999"/>
      </p:ext>
    </p:extLst>
  </p:cSld>
  <p:clrMapOvr>
    <a:masterClrMapping/>
  </p:clrMapOvr>
  <mc:AlternateContent xmlns:mc="http://schemas.openxmlformats.org/markup-compatibility/2006" xmlns:p14="http://schemas.microsoft.com/office/powerpoint/2010/main">
    <mc:Choice Requires="p14">
      <p:transition p14:dur="250" advTm="24971">
        <p:wipe/>
      </p:transition>
    </mc:Choice>
    <mc:Fallback xmlns="">
      <p:transition advTm="24971">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02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825" objId="9"/>
        <p14:stopEvt time="22927" objId="9"/>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55EC30B-CA0A-4340-A644-870CBE032361}"/>
              </a:ext>
            </a:extLst>
          </p:cNvPr>
          <p:cNvSpPr>
            <a:spLocks noGrp="1"/>
          </p:cNvSpPr>
          <p:nvPr>
            <p:ph type="title"/>
          </p:nvPr>
        </p:nvSpPr>
        <p:spPr>
          <a:xfrm>
            <a:off x="457200" y="274638"/>
            <a:ext cx="8229600" cy="1143000"/>
          </a:xfrm>
        </p:spPr>
        <p:txBody>
          <a:bodyPr/>
          <a:lstStyle/>
          <a:p>
            <a:endParaRPr lang="en-US"/>
          </a:p>
        </p:txBody>
      </p:sp>
      <p:sp>
        <p:nvSpPr>
          <p:cNvPr id="3" name="Content Placeholder 2">
            <a:extLst>
              <a:ext uri="{FF2B5EF4-FFF2-40B4-BE49-F238E27FC236}">
                <a16:creationId xmlns:a16="http://schemas.microsoft.com/office/drawing/2014/main" id="{A907AF79-EF3E-4663-A375-931E5F487302}"/>
              </a:ext>
            </a:extLst>
          </p:cNvPr>
          <p:cNvSpPr>
            <a:spLocks noGrp="1"/>
          </p:cNvSpPr>
          <p:nvPr>
            <p:ph sz="half" idx="1"/>
          </p:nvPr>
        </p:nvSpPr>
        <p:spPr>
          <a:xfrm>
            <a:off x="457200" y="1600200"/>
            <a:ext cx="4038600" cy="4525963"/>
          </a:xfrm>
        </p:spPr>
        <p:txBody>
          <a:bodyPr>
            <a:normAutofit/>
          </a:bodyPr>
          <a:lstStyle/>
          <a:p>
            <a:pPr marL="0" indent="0">
              <a:buNone/>
            </a:pPr>
            <a:endParaRPr lang="en-US"/>
          </a:p>
          <a:p>
            <a:pPr marL="0" indent="0">
              <a:buNone/>
            </a:pPr>
            <a:endParaRPr lang="en-US"/>
          </a:p>
          <a:p>
            <a:pPr marL="0" indent="0">
              <a:buNone/>
            </a:pPr>
            <a:endParaRPr lang="en-US"/>
          </a:p>
          <a:p>
            <a:pPr marL="0" indent="0">
              <a:buNone/>
            </a:pPr>
            <a:endParaRPr lang="en-US"/>
          </a:p>
          <a:p>
            <a:pPr marL="0" indent="0">
              <a:buNone/>
            </a:pPr>
            <a:r>
              <a:rPr lang="en-US">
                <a:hlinkClick r:id="rId4"/>
              </a:rPr>
              <a:t>Culturally Informed Groups with Drs. Hess &amp; Pejic</a:t>
            </a:r>
            <a:endParaRPr lang="en-US"/>
          </a:p>
        </p:txBody>
      </p:sp>
      <p:pic>
        <p:nvPicPr>
          <p:cNvPr id="4" name="Picture 3">
            <a:extLst>
              <a:ext uri="{FF2B5EF4-FFF2-40B4-BE49-F238E27FC236}">
                <a16:creationId xmlns:a16="http://schemas.microsoft.com/office/drawing/2014/main" id="{5467FCFF-A31A-49E6-B300-7D1DED44C91A}"/>
              </a:ext>
            </a:extLst>
          </p:cNvPr>
          <p:cNvPicPr>
            <a:picLocks noChangeAspect="1"/>
          </p:cNvPicPr>
          <p:nvPr/>
        </p:nvPicPr>
        <p:blipFill>
          <a:blip r:embed="rId5"/>
          <a:stretch>
            <a:fillRect/>
          </a:stretch>
        </p:blipFill>
        <p:spPr>
          <a:xfrm>
            <a:off x="4648200" y="1748731"/>
            <a:ext cx="4038600" cy="4228900"/>
          </a:xfrm>
          <a:prstGeom prst="rect">
            <a:avLst/>
          </a:prstGeom>
          <a:noFill/>
        </p:spPr>
      </p:pic>
      <p:pic>
        <p:nvPicPr>
          <p:cNvPr id="2" name="Audio 1">
            <a:hlinkClick r:id="" action="ppaction://media"/>
            <a:extLst>
              <a:ext uri="{FF2B5EF4-FFF2-40B4-BE49-F238E27FC236}">
                <a16:creationId xmlns:a16="http://schemas.microsoft.com/office/drawing/2014/main" id="{7CDDA608-51A5-4ECA-8D8C-7DE2E30EAA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6924235"/>
      </p:ext>
    </p:extLst>
  </p:cSld>
  <p:clrMapOvr>
    <a:masterClrMapping/>
  </p:clrMapOvr>
  <mc:AlternateContent xmlns:mc="http://schemas.openxmlformats.org/markup-compatibility/2006" xmlns:p14="http://schemas.microsoft.com/office/powerpoint/2010/main">
    <mc:Choice Requires="p14">
      <p:transition spd="slow" p14:dur="2000" advTm="5977"/>
    </mc:Choice>
    <mc:Fallback xmlns="">
      <p:transition spd="slow" advTm="5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a:stretch>
            <a:fillRect/>
          </a:stretch>
        </p:blipFill>
        <p:spPr>
          <a:xfrm>
            <a:off x="-282219" y="0"/>
            <a:ext cx="5067300" cy="939800"/>
          </a:xfrm>
          <a:prstGeom prst="rect">
            <a:avLst/>
          </a:prstGeom>
        </p:spPr>
      </p:pic>
      <p:sp>
        <p:nvSpPr>
          <p:cNvPr id="8" name="Title 1"/>
          <p:cNvSpPr txBox="1">
            <a:spLocks/>
          </p:cNvSpPr>
          <p:nvPr/>
        </p:nvSpPr>
        <p:spPr>
          <a:xfrm>
            <a:off x="190479" y="169333"/>
            <a:ext cx="4367407" cy="6487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a:solidFill>
                  <a:srgbClr val="FFFFFF"/>
                </a:solidFill>
                <a:latin typeface="Helvetica"/>
                <a:cs typeface="Helvetica"/>
              </a:rPr>
              <a:t>Pre-training survey</a:t>
            </a:r>
          </a:p>
        </p:txBody>
      </p:sp>
      <p:sp>
        <p:nvSpPr>
          <p:cNvPr id="9" name="Text Box 19"/>
          <p:cNvSpPr txBox="1"/>
          <p:nvPr/>
        </p:nvSpPr>
        <p:spPr>
          <a:xfrm>
            <a:off x="183426" y="1441061"/>
            <a:ext cx="8420247" cy="1130690"/>
          </a:xfrm>
          <a:prstGeom prst="rect">
            <a:avLst/>
          </a:prstGeom>
          <a:noFill/>
          <a:ln>
            <a:noFill/>
          </a:ln>
          <a:effectLst/>
          <a:extLst>
            <a:ext uri="{C572A759-6A51-4108-AA02-DFA0A04FC94B}">
              <ma14:wrappingTextBoxFlag xmlns=""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0"/>
              </a:spcAft>
            </a:pPr>
            <a:r>
              <a:rPr lang="en-US" sz="2400" b="1">
                <a:solidFill>
                  <a:schemeClr val="accent1">
                    <a:lumMod val="75000"/>
                  </a:schemeClr>
                </a:solidFill>
                <a:effectLst/>
                <a:latin typeface="Optima" panose="02000503060000020004" pitchFamily="2" charset="0"/>
                <a:ea typeface="ヒラギノ丸ゴ Pro W4"/>
                <a:cs typeface="Times New Roman"/>
              </a:rPr>
              <a:t>Please fill out the survey below regarding past experience with group interventions.</a:t>
            </a:r>
            <a:endParaRPr lang="en-US" sz="2400">
              <a:solidFill>
                <a:schemeClr val="accent1">
                  <a:lumMod val="75000"/>
                </a:schemeClr>
              </a:solidFill>
              <a:effectLst/>
              <a:latin typeface="Optima" panose="02000503060000020004" pitchFamily="2" charset="0"/>
              <a:ea typeface="ヒラギノ丸ゴ Pro W4"/>
              <a:cs typeface="Times New Roman"/>
            </a:endParaRPr>
          </a:p>
        </p:txBody>
      </p:sp>
      <p:sp>
        <p:nvSpPr>
          <p:cNvPr id="2" name="TextBox 1">
            <a:extLst>
              <a:ext uri="{FF2B5EF4-FFF2-40B4-BE49-F238E27FC236}">
                <a16:creationId xmlns:a16="http://schemas.microsoft.com/office/drawing/2014/main" id="{B3E20E91-C4A6-D34C-9113-F404CF5DADD2}"/>
              </a:ext>
            </a:extLst>
          </p:cNvPr>
          <p:cNvSpPr txBox="1"/>
          <p:nvPr/>
        </p:nvSpPr>
        <p:spPr>
          <a:xfrm>
            <a:off x="314325" y="2900363"/>
            <a:ext cx="8158163" cy="369332"/>
          </a:xfrm>
          <a:prstGeom prst="rect">
            <a:avLst/>
          </a:prstGeom>
          <a:noFill/>
        </p:spPr>
        <p:txBody>
          <a:bodyPr wrap="square" lIns="91440" tIns="45720" rIns="91440" bIns="45720" rtlCol="0" anchor="t">
            <a:spAutoFit/>
          </a:bodyPr>
          <a:lstStyle/>
          <a:p>
            <a:pPr algn="ctr"/>
            <a:r>
              <a:rPr lang="en-US">
                <a:ea typeface="+mn-lt"/>
                <a:cs typeface="+mn-lt"/>
                <a:hlinkClick r:id="rId8"/>
              </a:rPr>
              <a:t>Pre-training Survey</a:t>
            </a:r>
            <a:endParaRPr lang="en-US"/>
          </a:p>
        </p:txBody>
      </p:sp>
      <p:pic>
        <p:nvPicPr>
          <p:cNvPr id="4" name="Recorded Sound">
            <a:hlinkClick r:id="" action="ppaction://media"/>
            <a:extLst>
              <a:ext uri="{FF2B5EF4-FFF2-40B4-BE49-F238E27FC236}">
                <a16:creationId xmlns:a16="http://schemas.microsoft.com/office/drawing/2014/main" id="{2DD306ED-6FF7-44B4-9352-6EC180D14D9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242468" y="347252"/>
            <a:ext cx="487363" cy="487363"/>
          </a:xfrm>
          <a:prstGeom prst="rect">
            <a:avLst/>
          </a:prstGeom>
          <a:solidFill>
            <a:srgbClr val="FAB134"/>
          </a:solidFill>
        </p:spPr>
      </p:pic>
      <p:pic>
        <p:nvPicPr>
          <p:cNvPr id="3" name="Audio 2">
            <a:hlinkClick r:id="" action="ppaction://media"/>
            <a:extLst>
              <a:ext uri="{FF2B5EF4-FFF2-40B4-BE49-F238E27FC236}">
                <a16:creationId xmlns:a16="http://schemas.microsoft.com/office/drawing/2014/main" id="{7C8BDD85-B928-436B-846D-17793928B939}"/>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749983926"/>
      </p:ext>
    </p:extLst>
  </p:cSld>
  <p:clrMapOvr>
    <a:masterClrMapping/>
  </p:clrMapOvr>
  <mc:AlternateContent xmlns:mc="http://schemas.openxmlformats.org/markup-compatibility/2006" xmlns:p14="http://schemas.microsoft.com/office/powerpoint/2010/main">
    <mc:Choice Requires="p14">
      <p:transition spd="slow" p14:dur="2000" advTm="34421"/>
    </mc:Choice>
    <mc:Fallback xmlns="">
      <p:transition spd="slow" advTm="34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8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054" objId="4"/>
        <p14:stopEvt time="33024" objId="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4B480-A2A8-4954-949A-4CC0A88DCE9F}"/>
              </a:ext>
            </a:extLst>
          </p:cNvPr>
          <p:cNvSpPr>
            <a:spLocks noGrp="1"/>
          </p:cNvSpPr>
          <p:nvPr>
            <p:ph type="title"/>
          </p:nvPr>
        </p:nvSpPr>
        <p:spPr/>
        <p:txBody>
          <a:bodyPr/>
          <a:lstStyle/>
          <a:p>
            <a:r>
              <a:rPr lang="en-US">
                <a:solidFill>
                  <a:schemeClr val="tx2"/>
                </a:solidFill>
                <a:latin typeface="Optima" panose="02000503060000020004"/>
              </a:rPr>
              <a:t>Check-in</a:t>
            </a:r>
          </a:p>
        </p:txBody>
      </p:sp>
      <p:sp>
        <p:nvSpPr>
          <p:cNvPr id="3" name="Content Placeholder 2">
            <a:extLst>
              <a:ext uri="{FF2B5EF4-FFF2-40B4-BE49-F238E27FC236}">
                <a16:creationId xmlns:a16="http://schemas.microsoft.com/office/drawing/2014/main" id="{F04EE5E6-82C9-4167-96D8-BF7E3BBFB81B}"/>
              </a:ext>
            </a:extLst>
          </p:cNvPr>
          <p:cNvSpPr>
            <a:spLocks noGrp="1"/>
          </p:cNvSpPr>
          <p:nvPr>
            <p:ph sz="half" idx="1"/>
          </p:nvPr>
        </p:nvSpPr>
        <p:spPr>
          <a:xfrm>
            <a:off x="457200" y="1600201"/>
            <a:ext cx="8103870" cy="4423410"/>
          </a:xfrm>
        </p:spPr>
        <p:txBody>
          <a:bodyPr/>
          <a:lstStyle/>
          <a:p>
            <a:pPr marL="514350" indent="-514350">
              <a:buAutoNum type="arabicPeriod"/>
            </a:pPr>
            <a:r>
              <a:rPr lang="en-US" sz="2600" b="0" i="0">
                <a:solidFill>
                  <a:schemeClr val="tx2"/>
                </a:solidFill>
                <a:effectLst/>
                <a:latin typeface="Optima" panose="02000503060000020004"/>
              </a:rPr>
              <a:t>When was the last time you had to think about your ethnicity, race, gender identity, ability level, religion, and/or sexual orientation? What provoked you to think about it or acknowledge it?</a:t>
            </a:r>
          </a:p>
          <a:p>
            <a:pPr marL="514350" indent="-514350">
              <a:buFont typeface="Arial"/>
              <a:buAutoNum type="arabicPeriod"/>
            </a:pPr>
            <a:r>
              <a:rPr lang="en-US" sz="2600" b="0" i="0">
                <a:solidFill>
                  <a:schemeClr val="tx2"/>
                </a:solidFill>
                <a:effectLst/>
                <a:latin typeface="Optima" panose="02000503060000020004"/>
              </a:rPr>
              <a:t>How do you respond when others make negative statements towards individuals of a different ethnicity, race, gender, ability level, religion, sexual orientation, and/or gender identity than yourself?</a:t>
            </a:r>
          </a:p>
          <a:p>
            <a:pPr marL="514350" indent="-514350">
              <a:buFont typeface="Arial"/>
              <a:buAutoNum type="arabicPeriod"/>
            </a:pPr>
            <a:r>
              <a:rPr lang="en-US" sz="2600" b="0" i="0">
                <a:solidFill>
                  <a:schemeClr val="tx2"/>
                </a:solidFill>
                <a:effectLst/>
                <a:latin typeface="Optima" panose="02000503060000020004"/>
              </a:rPr>
              <a:t>If you recognized your privilege, what did you do with this realization? </a:t>
            </a:r>
          </a:p>
          <a:p>
            <a:pPr marL="0" indent="0">
              <a:buNone/>
            </a:pPr>
            <a:r>
              <a:rPr lang="en-US" sz="2000" b="0" i="0">
                <a:solidFill>
                  <a:schemeClr val="tx2"/>
                </a:solidFill>
                <a:effectLst/>
                <a:latin typeface="Optima" panose="02000503060000020004"/>
              </a:rPr>
              <a:t>Reflection Questions obtained from: </a:t>
            </a:r>
            <a:r>
              <a:rPr lang="en-US" sz="1800">
                <a:hlinkClick r:id="rId7"/>
              </a:rPr>
              <a:t>National Association of School Psychologists. (2016). Understanding Race and Privilege [handout]. Bethesda, MD: Author.</a:t>
            </a:r>
            <a:endParaRPr lang="en-US" sz="1800"/>
          </a:p>
          <a:p>
            <a:pPr marL="514350" indent="-514350">
              <a:buFont typeface="Arial"/>
              <a:buAutoNum type="arabicPeriod"/>
            </a:pPr>
            <a:endParaRPr lang="en-US" sz="2600" b="0" i="0">
              <a:solidFill>
                <a:schemeClr val="tx2"/>
              </a:solidFill>
              <a:effectLst/>
              <a:latin typeface="Optima" panose="02000503060000020004"/>
            </a:endParaRPr>
          </a:p>
          <a:p>
            <a:pPr marL="514350" indent="-514350">
              <a:buFont typeface="Arial"/>
              <a:buAutoNum type="arabicPeriod"/>
            </a:pPr>
            <a:endParaRPr lang="en-US" b="0" i="0">
              <a:solidFill>
                <a:schemeClr val="tx2"/>
              </a:solidFill>
              <a:effectLst/>
              <a:latin typeface="Optima" panose="02000503060000020004"/>
            </a:endParaRPr>
          </a:p>
          <a:p>
            <a:pPr marL="514350" indent="-514350">
              <a:buAutoNum type="arabicPeriod"/>
            </a:pPr>
            <a:endParaRPr lang="en-US" b="0" i="0">
              <a:solidFill>
                <a:schemeClr val="tx2"/>
              </a:solidFill>
              <a:effectLst/>
              <a:latin typeface="Optima" panose="02000503060000020004"/>
            </a:endParaRPr>
          </a:p>
          <a:p>
            <a:pPr marL="0" indent="0">
              <a:buNone/>
            </a:pPr>
            <a:endParaRPr lang="en-US">
              <a:solidFill>
                <a:schemeClr val="tx2"/>
              </a:solidFill>
            </a:endParaRPr>
          </a:p>
        </p:txBody>
      </p:sp>
      <p:pic>
        <p:nvPicPr>
          <p:cNvPr id="6" name="Recorded Sound">
            <a:hlinkClick r:id="" action="ppaction://media"/>
            <a:extLst>
              <a:ext uri="{FF2B5EF4-FFF2-40B4-BE49-F238E27FC236}">
                <a16:creationId xmlns:a16="http://schemas.microsoft.com/office/drawing/2014/main" id="{6600A6FC-2479-4985-B023-69BA48F792B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3118" y="274638"/>
            <a:ext cx="487363" cy="487363"/>
          </a:xfrm>
          <a:prstGeom prst="rect">
            <a:avLst/>
          </a:prstGeom>
          <a:solidFill>
            <a:srgbClr val="FAB134"/>
          </a:solidFill>
        </p:spPr>
      </p:pic>
      <p:pic>
        <p:nvPicPr>
          <p:cNvPr id="4" name="Audio 3">
            <a:hlinkClick r:id="" action="ppaction://media"/>
            <a:extLst>
              <a:ext uri="{FF2B5EF4-FFF2-40B4-BE49-F238E27FC236}">
                <a16:creationId xmlns:a16="http://schemas.microsoft.com/office/drawing/2014/main" id="{3E31E853-BDA8-4CD5-A3D2-B3017AF9EE1E}"/>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897099522"/>
      </p:ext>
    </p:extLst>
  </p:cSld>
  <p:clrMapOvr>
    <a:masterClrMapping/>
  </p:clrMapOvr>
  <mc:AlternateContent xmlns:mc="http://schemas.openxmlformats.org/markup-compatibility/2006" xmlns:p14="http://schemas.microsoft.com/office/powerpoint/2010/main">
    <mc:Choice Requires="p14">
      <p:transition spd="slow" p14:dur="2000" advTm="33702"/>
    </mc:Choice>
    <mc:Fallback xmlns="">
      <p:transition spd="slow" advTm="33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9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8652" objId="6"/>
        <p14:stopEvt time="28665" objId="6"/>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1294D-C3F4-4CF7-B912-8B082D2331D3}"/>
              </a:ext>
            </a:extLst>
          </p:cNvPr>
          <p:cNvSpPr>
            <a:spLocks noGrp="1"/>
          </p:cNvSpPr>
          <p:nvPr>
            <p:ph type="title"/>
          </p:nvPr>
        </p:nvSpPr>
        <p:spPr/>
        <p:txBody>
          <a:bodyPr/>
          <a:lstStyle/>
          <a:p>
            <a:endParaRPr lang="en-US">
              <a:solidFill>
                <a:schemeClr val="tx2"/>
              </a:solidFill>
            </a:endParaRPr>
          </a:p>
        </p:txBody>
      </p:sp>
      <p:sp>
        <p:nvSpPr>
          <p:cNvPr id="3" name="Content Placeholder 2">
            <a:extLst>
              <a:ext uri="{FF2B5EF4-FFF2-40B4-BE49-F238E27FC236}">
                <a16:creationId xmlns:a16="http://schemas.microsoft.com/office/drawing/2014/main" id="{49AE90C2-F4FD-4AF6-900F-91CEEF2218E0}"/>
              </a:ext>
            </a:extLst>
          </p:cNvPr>
          <p:cNvSpPr>
            <a:spLocks noGrp="1"/>
          </p:cNvSpPr>
          <p:nvPr>
            <p:ph sz="half" idx="1"/>
          </p:nvPr>
        </p:nvSpPr>
        <p:spPr>
          <a:xfrm>
            <a:off x="457200" y="1600200"/>
            <a:ext cx="8229600" cy="4525963"/>
          </a:xfrm>
        </p:spPr>
        <p:txBody>
          <a:bodyPr/>
          <a:lstStyle/>
          <a:p>
            <a:pPr marL="0" indent="0">
              <a:buNone/>
            </a:pPr>
            <a:endParaRPr lang="en-US"/>
          </a:p>
          <a:p>
            <a:pPr marL="0" indent="0">
              <a:buNone/>
            </a:pPr>
            <a:r>
              <a:rPr lang="en-US">
                <a:solidFill>
                  <a:schemeClr val="tx2"/>
                </a:solidFill>
              </a:rPr>
              <a:t>“</a:t>
            </a:r>
            <a:r>
              <a:rPr lang="en-US" sz="2400" b="0" i="0">
                <a:solidFill>
                  <a:schemeClr val="tx2"/>
                </a:solidFill>
                <a:effectLst/>
                <a:latin typeface="Optima" panose="02000503060000020004"/>
              </a:rPr>
              <a:t>Understanding and engaging in self-reflection and discussions about privilege is an essential step to addressing individual and systemic inequities in our society. We must be aware of and honest about our personal perspectives and how these may or may not contribute to biases that in turn may contribute, even unintentionally, to prejudice, inequity, isolation, poverty, and violence. Schools present an ideal context for helping to guide conversations and learning opportunities for students.”</a:t>
            </a:r>
          </a:p>
          <a:p>
            <a:pPr marL="0" indent="0">
              <a:buNone/>
            </a:pPr>
            <a:endParaRPr lang="en-US" sz="2400">
              <a:solidFill>
                <a:schemeClr val="tx2"/>
              </a:solidFill>
              <a:latin typeface="Optima" panose="02000503060000020004"/>
            </a:endParaRPr>
          </a:p>
          <a:p>
            <a:pPr marL="0" indent="0">
              <a:buNone/>
            </a:pPr>
            <a:r>
              <a:rPr lang="en-US" sz="1600" b="0" i="0">
                <a:solidFill>
                  <a:schemeClr val="tx2"/>
                </a:solidFill>
                <a:effectLst/>
                <a:latin typeface="Optima" panose="02000503060000020004"/>
              </a:rPr>
              <a:t>National Association of School Psychologists. (2016). </a:t>
            </a:r>
            <a:r>
              <a:rPr lang="en-US" sz="1600" b="0" i="1">
                <a:solidFill>
                  <a:schemeClr val="tx2"/>
                </a:solidFill>
                <a:effectLst/>
                <a:latin typeface="Optima" panose="02000503060000020004"/>
              </a:rPr>
              <a:t>Understanding Race and Privilege</a:t>
            </a:r>
            <a:r>
              <a:rPr lang="en-US" sz="1600" b="0" i="0">
                <a:solidFill>
                  <a:schemeClr val="tx2"/>
                </a:solidFill>
                <a:effectLst/>
                <a:latin typeface="Optima" panose="02000503060000020004"/>
              </a:rPr>
              <a:t> [handout]. Bethesda, MD: Author.</a:t>
            </a:r>
            <a:endParaRPr lang="en-US" sz="2400">
              <a:solidFill>
                <a:schemeClr val="tx2"/>
              </a:solidFill>
              <a:latin typeface="Optima" panose="02000503060000020004"/>
            </a:endParaRPr>
          </a:p>
        </p:txBody>
      </p:sp>
      <p:pic>
        <p:nvPicPr>
          <p:cNvPr id="4" name="Audio 3">
            <a:hlinkClick r:id="" action="ppaction://media"/>
            <a:extLst>
              <a:ext uri="{FF2B5EF4-FFF2-40B4-BE49-F238E27FC236}">
                <a16:creationId xmlns:a16="http://schemas.microsoft.com/office/drawing/2014/main" id="{B122C354-5C47-436C-91C9-B798EB5506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03149024"/>
      </p:ext>
    </p:extLst>
  </p:cSld>
  <p:clrMapOvr>
    <a:masterClrMapping/>
  </p:clrMapOvr>
  <mc:AlternateContent xmlns:mc="http://schemas.openxmlformats.org/markup-compatibility/2006" xmlns:p14="http://schemas.microsoft.com/office/powerpoint/2010/main">
    <mc:Choice Requires="p14">
      <p:transition spd="slow" p14:dur="2000" advTm="5652"/>
    </mc:Choice>
    <mc:Fallback xmlns="">
      <p:transition spd="slow" advTm="5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9144000" cy="433212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Optima" panose="02000503060000020004" pitchFamily="2" charset="0"/>
            </a:endParaRPr>
          </a:p>
        </p:txBody>
      </p:sp>
      <p:pic>
        <p:nvPicPr>
          <p:cNvPr id="6" name="Picture 5"/>
          <p:cNvPicPr/>
          <p:nvPr/>
        </p:nvPicPr>
        <p:blipFill>
          <a:blip r:embed="rId8">
            <a:extLst>
              <a:ext uri="{28A0092B-C50C-407E-A947-70E740481C1C}">
                <a14:useLocalDpi xmlns:a14="http://schemas.microsoft.com/office/drawing/2010/main" val="0"/>
              </a:ext>
            </a:extLst>
          </a:blip>
          <a:srcRect/>
          <a:stretch>
            <a:fillRect/>
          </a:stretch>
        </p:blipFill>
        <p:spPr bwMode="auto">
          <a:xfrm>
            <a:off x="0" y="4162785"/>
            <a:ext cx="9144000" cy="1255888"/>
          </a:xfrm>
          <a:prstGeom prst="rect">
            <a:avLst/>
          </a:prstGeom>
          <a:noFill/>
          <a:ln>
            <a:noFill/>
          </a:ln>
        </p:spPr>
      </p:pic>
      <p:sp>
        <p:nvSpPr>
          <p:cNvPr id="2" name="Title 1"/>
          <p:cNvSpPr>
            <a:spLocks noGrp="1"/>
          </p:cNvSpPr>
          <p:nvPr>
            <p:ph type="ctrTitle"/>
          </p:nvPr>
        </p:nvSpPr>
        <p:spPr>
          <a:xfrm>
            <a:off x="0" y="4401980"/>
            <a:ext cx="9144000" cy="648758"/>
          </a:xfrm>
        </p:spPr>
        <p:txBody>
          <a:bodyPr/>
          <a:lstStyle/>
          <a:p>
            <a:r>
              <a:rPr lang="en-US" sz="3200" b="1">
                <a:solidFill>
                  <a:srgbClr val="FFFFFF"/>
                </a:solidFill>
                <a:cs typeface="Helvetica"/>
              </a:rPr>
              <a:t>Part III: Recruiting for Child and Parent Groups</a:t>
            </a:r>
            <a:br>
              <a:rPr lang="en-US" sz="3200" b="1">
                <a:solidFill>
                  <a:srgbClr val="FFFFFF"/>
                </a:solidFill>
                <a:cs typeface="Helvetica"/>
              </a:rPr>
            </a:br>
            <a:endParaRPr lang="en-US" sz="3200" b="1">
              <a:solidFill>
                <a:srgbClr val="FFFFFF"/>
              </a:solidFill>
              <a:cs typeface="Helvetica"/>
            </a:endParaRPr>
          </a:p>
        </p:txBody>
      </p:sp>
      <p:pic>
        <p:nvPicPr>
          <p:cNvPr id="4" name="Picture 3"/>
          <p:cNvPicPr/>
          <p:nvPr/>
        </p:nvPicPr>
        <p:blipFill>
          <a:blip r:embed="rId9">
            <a:extLst>
              <a:ext uri="{28A0092B-C50C-407E-A947-70E740481C1C}">
                <a14:useLocalDpi xmlns:a14="http://schemas.microsoft.com/office/drawing/2010/main" val="0"/>
              </a:ext>
            </a:extLst>
          </a:blip>
          <a:srcRect/>
          <a:stretch>
            <a:fillRect/>
          </a:stretch>
        </p:blipFill>
        <p:spPr bwMode="auto">
          <a:xfrm>
            <a:off x="5734457" y="5658556"/>
            <a:ext cx="3188724" cy="936944"/>
          </a:xfrm>
          <a:prstGeom prst="rect">
            <a:avLst/>
          </a:prstGeom>
          <a:noFill/>
          <a:ln>
            <a:noFill/>
          </a:ln>
        </p:spPr>
      </p:pic>
      <p:pic>
        <p:nvPicPr>
          <p:cNvPr id="5" name="Picture 4"/>
          <p:cNvPicPr/>
          <p:nvPr/>
        </p:nvPicPr>
        <p:blipFill>
          <a:blip r:embed="rId8">
            <a:extLst>
              <a:ext uri="{28A0092B-C50C-407E-A947-70E740481C1C}">
                <a14:useLocalDpi xmlns:a14="http://schemas.microsoft.com/office/drawing/2010/main" val="0"/>
              </a:ext>
            </a:extLst>
          </a:blip>
          <a:srcRect/>
          <a:stretch>
            <a:fillRect/>
          </a:stretch>
        </p:blipFill>
        <p:spPr bwMode="auto">
          <a:xfrm>
            <a:off x="0" y="6758755"/>
            <a:ext cx="9144000" cy="99246"/>
          </a:xfrm>
          <a:prstGeom prst="rect">
            <a:avLst/>
          </a:prstGeom>
          <a:noFill/>
          <a:ln>
            <a:noFill/>
          </a:ln>
        </p:spPr>
      </p:pic>
      <p:sp>
        <p:nvSpPr>
          <p:cNvPr id="8" name="Text Box 2"/>
          <p:cNvSpPr txBox="1"/>
          <p:nvPr/>
        </p:nvSpPr>
        <p:spPr>
          <a:xfrm>
            <a:off x="3687096" y="2136774"/>
            <a:ext cx="1769808" cy="416465"/>
          </a:xfrm>
          <a:prstGeom prst="rect">
            <a:avLst/>
          </a:prstGeom>
          <a:noFill/>
          <a:ln>
            <a:noFill/>
          </a:ln>
          <a:effectLst/>
          <a:extLst>
            <a:ext uri="{C572A759-6A51-4108-AA02-DFA0A04FC94B}">
              <ma14:wrappingTextBoxFlag xmlns=""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0000"/>
                </a:solidFill>
                <a:effectLst/>
                <a:latin typeface="Optima" panose="02000503060000020004" pitchFamily="2" charset="0"/>
                <a:ea typeface="ヒラギノ丸ゴ Pro W4"/>
                <a:cs typeface="Times New Roman"/>
              </a:rPr>
              <a:t>Place image(s) in this area.</a:t>
            </a:r>
            <a:endParaRPr lang="en-US" sz="1100">
              <a:solidFill>
                <a:srgbClr val="262626"/>
              </a:solidFill>
              <a:effectLst/>
              <a:latin typeface="Optima" panose="02000503060000020004" pitchFamily="2" charset="0"/>
              <a:ea typeface="ヒラギノ丸ゴ Pro W4"/>
              <a:cs typeface="Times New Roman"/>
            </a:endParaRPr>
          </a:p>
        </p:txBody>
      </p:sp>
      <p:pic>
        <p:nvPicPr>
          <p:cNvPr id="3" name="Picture 2">
            <a:extLst>
              <a:ext uri="{FF2B5EF4-FFF2-40B4-BE49-F238E27FC236}">
                <a16:creationId xmlns:a16="http://schemas.microsoft.com/office/drawing/2014/main" id="{8426A596-05B1-A14A-8280-7F97534826CF}"/>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5300"/>
                    </a14:imgEffect>
                    <a14:imgEffect>
                      <a14:brightnessContrast contrast="40000"/>
                    </a14:imgEffect>
                  </a14:imgLayer>
                </a14:imgProps>
              </a:ext>
            </a:extLst>
          </a:blip>
          <a:stretch>
            <a:fillRect/>
          </a:stretch>
        </p:blipFill>
        <p:spPr>
          <a:xfrm>
            <a:off x="1466492" y="154770"/>
            <a:ext cx="6023626" cy="3972101"/>
          </a:xfrm>
          <a:prstGeom prst="rect">
            <a:avLst/>
          </a:prstGeom>
          <a:effectLst>
            <a:glow>
              <a:schemeClr val="accent1"/>
            </a:glow>
            <a:softEdge rad="228600"/>
          </a:effectLst>
        </p:spPr>
      </p:pic>
      <p:pic>
        <p:nvPicPr>
          <p:cNvPr id="9" name="Recorded Sound">
            <a:hlinkClick r:id="" action="ppaction://media"/>
            <a:extLst>
              <a:ext uri="{FF2B5EF4-FFF2-40B4-BE49-F238E27FC236}">
                <a16:creationId xmlns:a16="http://schemas.microsoft.com/office/drawing/2014/main" id="{94F9700C-EA3B-49D6-BEBE-38BB56597E6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435818" y="154770"/>
            <a:ext cx="487363" cy="487363"/>
          </a:xfrm>
          <a:prstGeom prst="rect">
            <a:avLst/>
          </a:prstGeom>
          <a:solidFill>
            <a:srgbClr val="FAB134"/>
          </a:solidFill>
        </p:spPr>
      </p:pic>
      <p:pic>
        <p:nvPicPr>
          <p:cNvPr id="10" name="Audio 9">
            <a:hlinkClick r:id="" action="ppaction://media"/>
            <a:extLst>
              <a:ext uri="{FF2B5EF4-FFF2-40B4-BE49-F238E27FC236}">
                <a16:creationId xmlns:a16="http://schemas.microsoft.com/office/drawing/2014/main" id="{4625B9A2-F6AA-4EA3-A67B-057B12B85E42}"/>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680991496"/>
      </p:ext>
    </p:extLst>
  </p:cSld>
  <p:clrMapOvr>
    <a:masterClrMapping/>
  </p:clrMapOvr>
  <mc:AlternateContent xmlns:mc="http://schemas.openxmlformats.org/markup-compatibility/2006" xmlns:p14="http://schemas.microsoft.com/office/powerpoint/2010/main">
    <mc:Choice Requires="p14">
      <p:transition p14:dur="250" advTm="24274">
        <p:wipe/>
      </p:transition>
    </mc:Choice>
    <mc:Fallback xmlns="">
      <p:transition advTm="24274">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77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3105" objId="9"/>
        <p14:stopEvt time="20977" objId="9"/>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88CD6D-1E4C-47F2-856B-798A1EE3BF37}"/>
              </a:ext>
            </a:extLst>
          </p:cNvPr>
          <p:cNvSpPr>
            <a:spLocks noGrp="1"/>
          </p:cNvSpPr>
          <p:nvPr>
            <p:ph idx="1"/>
          </p:nvPr>
        </p:nvSpPr>
        <p:spPr/>
        <p:txBody>
          <a:bodyPr/>
          <a:lstStyle/>
          <a:p>
            <a:pPr marL="85725" indent="0">
              <a:buNone/>
            </a:pPr>
            <a:endParaRPr lang="en-US" sz="1500"/>
          </a:p>
          <a:p>
            <a:pPr marL="85725" indent="0">
              <a:buNone/>
            </a:pPr>
            <a:endParaRPr lang="en-US" sz="1500"/>
          </a:p>
          <a:p>
            <a:pPr marL="85725" indent="0">
              <a:buNone/>
            </a:pPr>
            <a:endParaRPr lang="en-US" sz="1500"/>
          </a:p>
          <a:p>
            <a:endParaRPr lang="en-US" sz="1500"/>
          </a:p>
          <a:p>
            <a:pPr marL="0" indent="0">
              <a:buNone/>
            </a:pPr>
            <a:endParaRPr lang="en-US"/>
          </a:p>
        </p:txBody>
      </p:sp>
      <p:pic>
        <p:nvPicPr>
          <p:cNvPr id="8" name="Picture 7" descr="Text&#10;&#10;Description automatically generated">
            <a:extLst>
              <a:ext uri="{FF2B5EF4-FFF2-40B4-BE49-F238E27FC236}">
                <a16:creationId xmlns:a16="http://schemas.microsoft.com/office/drawing/2014/main" id="{740753EE-D0F3-4C46-83D1-5066BAAC38CD}"/>
              </a:ext>
            </a:extLst>
          </p:cNvPr>
          <p:cNvPicPr>
            <a:picLocks noChangeAspect="1"/>
          </p:cNvPicPr>
          <p:nvPr/>
        </p:nvPicPr>
        <p:blipFill>
          <a:blip r:embed="rId7"/>
          <a:stretch>
            <a:fillRect/>
          </a:stretch>
        </p:blipFill>
        <p:spPr>
          <a:xfrm>
            <a:off x="2609850" y="850900"/>
            <a:ext cx="3924300" cy="5156200"/>
          </a:xfrm>
          <a:prstGeom prst="rect">
            <a:avLst/>
          </a:prstGeom>
        </p:spPr>
      </p:pic>
      <p:pic>
        <p:nvPicPr>
          <p:cNvPr id="4" name="Recorded Sound">
            <a:hlinkClick r:id="" action="ppaction://media"/>
            <a:extLst>
              <a:ext uri="{FF2B5EF4-FFF2-40B4-BE49-F238E27FC236}">
                <a16:creationId xmlns:a16="http://schemas.microsoft.com/office/drawing/2014/main" id="{19F14A7B-FB6A-48A6-8672-A09145569BA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3118" y="244474"/>
            <a:ext cx="487363" cy="487363"/>
          </a:xfrm>
          <a:prstGeom prst="rect">
            <a:avLst/>
          </a:prstGeom>
          <a:solidFill>
            <a:srgbClr val="FAB134"/>
          </a:solidFill>
        </p:spPr>
      </p:pic>
      <p:pic>
        <p:nvPicPr>
          <p:cNvPr id="2" name="Audio 1">
            <a:hlinkClick r:id="" action="ppaction://media"/>
            <a:extLst>
              <a:ext uri="{FF2B5EF4-FFF2-40B4-BE49-F238E27FC236}">
                <a16:creationId xmlns:a16="http://schemas.microsoft.com/office/drawing/2014/main" id="{CB50E5E0-0C1B-4F41-9F88-2C04AA5AB9B3}"/>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691080157"/>
      </p:ext>
    </p:extLst>
  </p:cSld>
  <p:clrMapOvr>
    <a:masterClrMapping/>
  </p:clrMapOvr>
  <mc:AlternateContent xmlns:mc="http://schemas.openxmlformats.org/markup-compatibility/2006" xmlns:p14="http://schemas.microsoft.com/office/powerpoint/2010/main">
    <mc:Choice Requires="p14">
      <p:transition spd="slow" p14:dur="2000" advTm="29801"/>
    </mc:Choice>
    <mc:Fallback xmlns="">
      <p:transition spd="slow" advTm="29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8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527" objId="4"/>
        <p14:stopEvt time="27411" objId="4"/>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8"/>
          <p:cNvSpPr txBox="1">
            <a:spLocks noGrp="1"/>
          </p:cNvSpPr>
          <p:nvPr>
            <p:ph type="title"/>
          </p:nvPr>
        </p:nvSpPr>
        <p:spPr>
          <a:xfrm>
            <a:off x="311700" y="593367"/>
            <a:ext cx="8520600" cy="763600"/>
          </a:xfrm>
        </p:spPr>
        <p:txBody>
          <a:bodyPr spcFirstLastPara="1" wrap="square" lIns="91425" tIns="91425" rIns="91425" bIns="91425" anchor="t" anchorCtr="0">
            <a:normAutofit/>
          </a:bodyPr>
          <a:lstStyle/>
          <a:p>
            <a:pPr>
              <a:lnSpc>
                <a:spcPct val="90000"/>
              </a:lnSpc>
            </a:pPr>
            <a:r>
              <a:rPr lang="en-US" sz="4100" b="1">
                <a:solidFill>
                  <a:schemeClr val="tx2"/>
                </a:solidFill>
              </a:rPr>
              <a:t>Recruiting for Child Groups</a:t>
            </a:r>
          </a:p>
        </p:txBody>
      </p:sp>
      <p:sp>
        <p:nvSpPr>
          <p:cNvPr id="146" name="Google Shape;146;p28"/>
          <p:cNvSpPr txBox="1">
            <a:spLocks noGrp="1"/>
          </p:cNvSpPr>
          <p:nvPr>
            <p:ph type="body" idx="1"/>
          </p:nvPr>
        </p:nvSpPr>
        <p:spPr>
          <a:xfrm>
            <a:off x="311700" y="1536633"/>
            <a:ext cx="8520600" cy="509337"/>
          </a:xfrm>
        </p:spPr>
        <p:txBody>
          <a:bodyPr spcFirstLastPara="1" wrap="square" lIns="91425" tIns="91425" rIns="91425" bIns="91425" anchor="t" anchorCtr="0">
            <a:normAutofit fontScale="92500" lnSpcReduction="20000"/>
          </a:bodyPr>
          <a:lstStyle/>
          <a:p>
            <a:pPr marL="0" indent="0">
              <a:lnSpc>
                <a:spcPct val="90000"/>
              </a:lnSpc>
              <a:buNone/>
            </a:pPr>
            <a:r>
              <a:rPr lang="en" b="1">
                <a:solidFill>
                  <a:schemeClr val="tx2"/>
                </a:solidFill>
              </a:rPr>
              <a:t>Step 1:</a:t>
            </a:r>
            <a:r>
              <a:rPr lang="en">
                <a:solidFill>
                  <a:schemeClr val="tx2"/>
                </a:solidFill>
              </a:rPr>
              <a:t> Involving School Staff</a:t>
            </a:r>
            <a:endParaRPr lang="en-US">
              <a:solidFill>
                <a:schemeClr val="tx2"/>
              </a:solidFill>
            </a:endParaRPr>
          </a:p>
          <a:p>
            <a:pPr marL="0" indent="0">
              <a:lnSpc>
                <a:spcPct val="90000"/>
              </a:lnSpc>
              <a:spcBef>
                <a:spcPts val="1600"/>
              </a:spcBef>
              <a:spcAft>
                <a:spcPts val="1600"/>
              </a:spcAft>
              <a:buNone/>
            </a:pPr>
            <a:endParaRPr lang="en-US">
              <a:solidFill>
                <a:schemeClr val="tx2"/>
              </a:solidFill>
            </a:endParaRPr>
          </a:p>
        </p:txBody>
      </p:sp>
      <p:sp>
        <p:nvSpPr>
          <p:cNvPr id="2" name="TextBox 1">
            <a:extLst>
              <a:ext uri="{FF2B5EF4-FFF2-40B4-BE49-F238E27FC236}">
                <a16:creationId xmlns:a16="http://schemas.microsoft.com/office/drawing/2014/main" id="{BE821AD4-E0C4-43F4-BAA3-745E6E8D5DB1}"/>
              </a:ext>
            </a:extLst>
          </p:cNvPr>
          <p:cNvSpPr txBox="1"/>
          <p:nvPr/>
        </p:nvSpPr>
        <p:spPr>
          <a:xfrm>
            <a:off x="311700" y="2446020"/>
            <a:ext cx="8520600" cy="3477875"/>
          </a:xfrm>
          <a:prstGeom prst="rect">
            <a:avLst/>
          </a:prstGeom>
          <a:noFill/>
        </p:spPr>
        <p:txBody>
          <a:bodyPr wrap="square" rtlCol="0">
            <a:spAutoFit/>
          </a:bodyPr>
          <a:lstStyle/>
          <a:p>
            <a:r>
              <a:rPr lang="en-US" sz="2200">
                <a:solidFill>
                  <a:schemeClr val="tx2"/>
                </a:solidFill>
                <a:latin typeface="Optima" panose="02000503060000020004"/>
              </a:rPr>
              <a:t>Some helpful tips to consider when reaching out to general education teachers</a:t>
            </a:r>
          </a:p>
          <a:p>
            <a:pPr marL="285750" indent="-285750">
              <a:buFont typeface="Wingdings" panose="05000000000000000000" pitchFamily="2" charset="2"/>
              <a:buChar char="Ø"/>
            </a:pPr>
            <a:r>
              <a:rPr lang="en-US" sz="2200">
                <a:solidFill>
                  <a:schemeClr val="tx2"/>
                </a:solidFill>
                <a:latin typeface="Optima" panose="02000503060000020004"/>
              </a:rPr>
              <a:t>Roster</a:t>
            </a:r>
          </a:p>
          <a:p>
            <a:pPr marL="285750" indent="-285750">
              <a:buFont typeface="Wingdings" panose="05000000000000000000" pitchFamily="2" charset="2"/>
              <a:buChar char="Ø"/>
            </a:pPr>
            <a:r>
              <a:rPr lang="en-US" sz="2200">
                <a:solidFill>
                  <a:schemeClr val="tx2"/>
                </a:solidFill>
                <a:latin typeface="Optima" panose="02000503060000020004"/>
              </a:rPr>
              <a:t>Purpose and process</a:t>
            </a:r>
          </a:p>
          <a:p>
            <a:pPr marL="742950" lvl="1" indent="-285750">
              <a:buFont typeface="Wingdings" panose="05000000000000000000" pitchFamily="2" charset="2"/>
              <a:buChar char="Ø"/>
            </a:pPr>
            <a:r>
              <a:rPr lang="en-US" sz="2200">
                <a:solidFill>
                  <a:schemeClr val="tx2"/>
                </a:solidFill>
                <a:latin typeface="Optima" panose="02000503060000020004"/>
              </a:rPr>
              <a:t>Program summary form</a:t>
            </a:r>
          </a:p>
          <a:p>
            <a:pPr marL="285750" indent="-285750">
              <a:buFont typeface="Wingdings" panose="05000000000000000000" pitchFamily="2" charset="2"/>
              <a:buChar char="Ø"/>
            </a:pPr>
            <a:r>
              <a:rPr lang="en-US" sz="2200">
                <a:solidFill>
                  <a:schemeClr val="tx2"/>
                </a:solidFill>
                <a:latin typeface="Optima" panose="02000503060000020004"/>
              </a:rPr>
              <a:t>Teacher’s role</a:t>
            </a:r>
          </a:p>
          <a:p>
            <a:pPr marL="742950" lvl="1" indent="-285750">
              <a:buFont typeface="Wingdings" panose="05000000000000000000" pitchFamily="2" charset="2"/>
              <a:buChar char="Ø"/>
            </a:pPr>
            <a:r>
              <a:rPr lang="en-US" sz="2200">
                <a:solidFill>
                  <a:schemeClr val="tx2"/>
                </a:solidFill>
                <a:latin typeface="Optima" panose="02000503060000020004"/>
              </a:rPr>
              <a:t>Consent form(s)</a:t>
            </a:r>
          </a:p>
          <a:p>
            <a:pPr marL="742950" lvl="1" indent="-285750">
              <a:buFont typeface="Wingdings" panose="05000000000000000000" pitchFamily="2" charset="2"/>
              <a:buChar char="Ø"/>
            </a:pPr>
            <a:r>
              <a:rPr lang="en-US" sz="2200">
                <a:solidFill>
                  <a:schemeClr val="tx2"/>
                </a:solidFill>
                <a:latin typeface="Optima" panose="02000503060000020004"/>
              </a:rPr>
              <a:t>Nomination form(s)</a:t>
            </a:r>
          </a:p>
          <a:p>
            <a:pPr marL="285750" indent="-285750">
              <a:buFont typeface="Wingdings" panose="05000000000000000000" pitchFamily="2" charset="2"/>
              <a:buChar char="Ø"/>
            </a:pPr>
            <a:r>
              <a:rPr lang="en-US" sz="2200">
                <a:solidFill>
                  <a:schemeClr val="tx2"/>
                </a:solidFill>
                <a:latin typeface="Optima" panose="02000503060000020004"/>
              </a:rPr>
              <a:t>Teacher’s input on parent involvement</a:t>
            </a:r>
          </a:p>
          <a:p>
            <a:pPr marL="285750" indent="-285750">
              <a:buFont typeface="Wingdings" panose="05000000000000000000" pitchFamily="2" charset="2"/>
              <a:buChar char="Ø"/>
            </a:pPr>
            <a:r>
              <a:rPr lang="en-US" sz="2200">
                <a:solidFill>
                  <a:schemeClr val="tx2"/>
                </a:solidFill>
                <a:latin typeface="Optima" panose="02000503060000020004"/>
              </a:rPr>
              <a:t>Incentives for the teacher</a:t>
            </a:r>
          </a:p>
        </p:txBody>
      </p:sp>
      <p:pic>
        <p:nvPicPr>
          <p:cNvPr id="3" name="Recorded Sound">
            <a:hlinkClick r:id="" action="ppaction://media"/>
            <a:extLst>
              <a:ext uri="{FF2B5EF4-FFF2-40B4-BE49-F238E27FC236}">
                <a16:creationId xmlns:a16="http://schemas.microsoft.com/office/drawing/2014/main" id="{2B9A2E65-3EEA-4356-9288-1B221D2AE6F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59527" y="193317"/>
            <a:ext cx="487363" cy="487363"/>
          </a:xfrm>
          <a:prstGeom prst="rect">
            <a:avLst/>
          </a:prstGeom>
          <a:solidFill>
            <a:srgbClr val="FAB134"/>
          </a:solidFill>
        </p:spPr>
      </p:pic>
      <p:pic>
        <p:nvPicPr>
          <p:cNvPr id="4" name="Audio 3">
            <a:hlinkClick r:id="" action="ppaction://media"/>
            <a:extLst>
              <a:ext uri="{FF2B5EF4-FFF2-40B4-BE49-F238E27FC236}">
                <a16:creationId xmlns:a16="http://schemas.microsoft.com/office/drawing/2014/main" id="{D3A6BAF5-5D12-4171-A825-F58A650AF19F}"/>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54584631"/>
      </p:ext>
    </p:extLst>
  </p:cSld>
  <p:clrMapOvr>
    <a:masterClrMapping/>
  </p:clrMapOvr>
  <mc:AlternateContent xmlns:mc="http://schemas.openxmlformats.org/markup-compatibility/2006" xmlns:p14="http://schemas.microsoft.com/office/powerpoint/2010/main">
    <mc:Choice Requires="p14">
      <p:transition p14:dur="250" advTm="214771">
        <p:wipe/>
      </p:transition>
    </mc:Choice>
    <mc:Fallback xmlns="">
      <p:transition advTm="214771">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93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335" objId="3"/>
        <p14:stopEvt time="212753" objId="3"/>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8"/>
          <p:cNvSpPr txBox="1">
            <a:spLocks noGrp="1"/>
          </p:cNvSpPr>
          <p:nvPr>
            <p:ph type="title"/>
          </p:nvPr>
        </p:nvSpPr>
        <p:spPr>
          <a:xfrm>
            <a:off x="311700" y="593367"/>
            <a:ext cx="8520600" cy="763600"/>
          </a:xfrm>
        </p:spPr>
        <p:txBody>
          <a:bodyPr spcFirstLastPara="1" wrap="square" lIns="91425" tIns="91425" rIns="91425" bIns="91425" anchor="t" anchorCtr="0">
            <a:normAutofit/>
          </a:bodyPr>
          <a:lstStyle/>
          <a:p>
            <a:pPr>
              <a:lnSpc>
                <a:spcPct val="90000"/>
              </a:lnSpc>
            </a:pPr>
            <a:r>
              <a:rPr lang="en-US" sz="4100" b="1">
                <a:solidFill>
                  <a:schemeClr val="tx2"/>
                </a:solidFill>
              </a:rPr>
              <a:t>Recruiting for Child Groups</a:t>
            </a:r>
          </a:p>
        </p:txBody>
      </p:sp>
      <p:sp>
        <p:nvSpPr>
          <p:cNvPr id="146" name="Google Shape;146;p28"/>
          <p:cNvSpPr txBox="1">
            <a:spLocks noGrp="1"/>
          </p:cNvSpPr>
          <p:nvPr>
            <p:ph type="body" idx="1"/>
          </p:nvPr>
        </p:nvSpPr>
        <p:spPr>
          <a:xfrm>
            <a:off x="311700" y="1536633"/>
            <a:ext cx="8520600" cy="4555200"/>
          </a:xfrm>
        </p:spPr>
        <p:txBody>
          <a:bodyPr spcFirstLastPara="1" wrap="square" lIns="91425" tIns="91425" rIns="91425" bIns="91425" anchor="t" anchorCtr="0">
            <a:normAutofit/>
          </a:bodyPr>
          <a:lstStyle/>
          <a:p>
            <a:pPr marL="0" indent="0">
              <a:lnSpc>
                <a:spcPct val="90000"/>
              </a:lnSpc>
              <a:spcBef>
                <a:spcPts val="1600"/>
              </a:spcBef>
              <a:buClr>
                <a:schemeClr val="dk1"/>
              </a:buClr>
              <a:buSzPts val="1100"/>
              <a:buNone/>
            </a:pPr>
            <a:endParaRPr lang="en" b="1">
              <a:solidFill>
                <a:schemeClr val="tx2"/>
              </a:solidFill>
            </a:endParaRPr>
          </a:p>
          <a:p>
            <a:pPr marL="0" indent="0">
              <a:lnSpc>
                <a:spcPct val="90000"/>
              </a:lnSpc>
              <a:spcBef>
                <a:spcPts val="1600"/>
              </a:spcBef>
              <a:buClr>
                <a:schemeClr val="dk1"/>
              </a:buClr>
              <a:buSzPts val="1100"/>
              <a:buNone/>
            </a:pPr>
            <a:endParaRPr lang="en" b="1">
              <a:solidFill>
                <a:schemeClr val="tx2"/>
              </a:solidFill>
            </a:endParaRPr>
          </a:p>
          <a:p>
            <a:pPr marL="0" indent="0">
              <a:lnSpc>
                <a:spcPct val="90000"/>
              </a:lnSpc>
              <a:spcBef>
                <a:spcPts val="1600"/>
              </a:spcBef>
              <a:buClr>
                <a:schemeClr val="dk1"/>
              </a:buClr>
              <a:buSzPts val="1100"/>
              <a:buNone/>
            </a:pPr>
            <a:r>
              <a:rPr lang="en" b="1">
                <a:solidFill>
                  <a:schemeClr val="tx2"/>
                </a:solidFill>
              </a:rPr>
              <a:t>Step 2:</a:t>
            </a:r>
            <a:r>
              <a:rPr lang="en">
                <a:solidFill>
                  <a:schemeClr val="tx2"/>
                </a:solidFill>
              </a:rPr>
              <a:t> Selecting Prospective Group Members	</a:t>
            </a:r>
            <a:endParaRPr lang="en-US">
              <a:solidFill>
                <a:schemeClr val="tx2"/>
              </a:solidFill>
            </a:endParaRPr>
          </a:p>
          <a:p>
            <a:pPr marL="0" indent="0">
              <a:lnSpc>
                <a:spcPct val="90000"/>
              </a:lnSpc>
              <a:spcBef>
                <a:spcPts val="1600"/>
              </a:spcBef>
              <a:buNone/>
            </a:pPr>
            <a:r>
              <a:rPr lang="en" b="1">
                <a:solidFill>
                  <a:schemeClr val="tx2"/>
                </a:solidFill>
              </a:rPr>
              <a:t>Step 3:</a:t>
            </a:r>
            <a:r>
              <a:rPr lang="en">
                <a:solidFill>
                  <a:schemeClr val="tx2"/>
                </a:solidFill>
              </a:rPr>
              <a:t> Setting Group Meeting Times</a:t>
            </a:r>
            <a:endParaRPr lang="en-US">
              <a:solidFill>
                <a:schemeClr val="tx2"/>
              </a:solidFill>
            </a:endParaRPr>
          </a:p>
          <a:p>
            <a:pPr marL="0" indent="0">
              <a:lnSpc>
                <a:spcPct val="90000"/>
              </a:lnSpc>
              <a:spcBef>
                <a:spcPts val="1600"/>
              </a:spcBef>
              <a:buNone/>
            </a:pPr>
            <a:r>
              <a:rPr lang="en" b="1">
                <a:solidFill>
                  <a:schemeClr val="tx2"/>
                </a:solidFill>
              </a:rPr>
              <a:t>Step 4:</a:t>
            </a:r>
            <a:r>
              <a:rPr lang="en">
                <a:solidFill>
                  <a:schemeClr val="tx2"/>
                </a:solidFill>
              </a:rPr>
              <a:t> Identifying a Meeting Room</a:t>
            </a:r>
          </a:p>
        </p:txBody>
      </p:sp>
      <p:pic>
        <p:nvPicPr>
          <p:cNvPr id="2" name="Recorded Sound">
            <a:hlinkClick r:id="" action="ppaction://media"/>
            <a:extLst>
              <a:ext uri="{FF2B5EF4-FFF2-40B4-BE49-F238E27FC236}">
                <a16:creationId xmlns:a16="http://schemas.microsoft.com/office/drawing/2014/main" id="{FED0C019-6365-42CC-B904-6DF671DE7F3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44937" y="349685"/>
            <a:ext cx="487363" cy="487363"/>
          </a:xfrm>
          <a:prstGeom prst="rect">
            <a:avLst/>
          </a:prstGeom>
          <a:solidFill>
            <a:srgbClr val="FAB134"/>
          </a:solidFill>
        </p:spPr>
      </p:pic>
      <p:pic>
        <p:nvPicPr>
          <p:cNvPr id="3" name="Audio 2">
            <a:hlinkClick r:id="" action="ppaction://media"/>
            <a:extLst>
              <a:ext uri="{FF2B5EF4-FFF2-40B4-BE49-F238E27FC236}">
                <a16:creationId xmlns:a16="http://schemas.microsoft.com/office/drawing/2014/main" id="{60D5F923-F64C-40A5-A6F2-245AADB20AC4}"/>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554246610"/>
      </p:ext>
    </p:extLst>
  </p:cSld>
  <p:clrMapOvr>
    <a:masterClrMapping/>
  </p:clrMapOvr>
  <mc:AlternateContent xmlns:mc="http://schemas.openxmlformats.org/markup-compatibility/2006" xmlns:p14="http://schemas.microsoft.com/office/powerpoint/2010/main">
    <mc:Choice Requires="p14">
      <p:transition p14:dur="250" advTm="86597">
        <p:wipe/>
      </p:transition>
    </mc:Choice>
    <mc:Fallback xmlns="">
      <p:transition advTm="86597">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27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623" objId="2"/>
        <p14:stopEvt time="84434" objId="2"/>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8"/>
          <p:cNvSpPr txBox="1">
            <a:spLocks noGrp="1"/>
          </p:cNvSpPr>
          <p:nvPr>
            <p:ph type="title"/>
          </p:nvPr>
        </p:nvSpPr>
        <p:spPr>
          <a:xfrm>
            <a:off x="311700" y="593367"/>
            <a:ext cx="8520600" cy="763600"/>
          </a:xfrm>
        </p:spPr>
        <p:txBody>
          <a:bodyPr spcFirstLastPara="1" wrap="square" lIns="91425" tIns="91425" rIns="91425" bIns="91425" anchor="t" anchorCtr="0">
            <a:normAutofit/>
          </a:bodyPr>
          <a:lstStyle/>
          <a:p>
            <a:pPr>
              <a:lnSpc>
                <a:spcPct val="90000"/>
              </a:lnSpc>
            </a:pPr>
            <a:r>
              <a:rPr lang="en-US" sz="4100" b="1">
                <a:solidFill>
                  <a:schemeClr val="tx2"/>
                </a:solidFill>
              </a:rPr>
              <a:t>Recruiting for Child Groups</a:t>
            </a:r>
          </a:p>
        </p:txBody>
      </p:sp>
      <p:sp>
        <p:nvSpPr>
          <p:cNvPr id="146" name="Google Shape;146;p28"/>
          <p:cNvSpPr txBox="1">
            <a:spLocks noGrp="1"/>
          </p:cNvSpPr>
          <p:nvPr>
            <p:ph type="body" idx="1"/>
          </p:nvPr>
        </p:nvSpPr>
        <p:spPr>
          <a:xfrm>
            <a:off x="311700" y="1536633"/>
            <a:ext cx="8520600" cy="4555200"/>
          </a:xfrm>
        </p:spPr>
        <p:txBody>
          <a:bodyPr spcFirstLastPara="1" wrap="square" lIns="91425" tIns="91425" rIns="91425" bIns="91425" anchor="t" anchorCtr="0">
            <a:normAutofit/>
          </a:bodyPr>
          <a:lstStyle/>
          <a:p>
            <a:pPr marL="0" indent="0">
              <a:lnSpc>
                <a:spcPct val="90000"/>
              </a:lnSpc>
              <a:spcBef>
                <a:spcPts val="1600"/>
              </a:spcBef>
              <a:buNone/>
            </a:pPr>
            <a:endParaRPr lang="en" b="1">
              <a:solidFill>
                <a:schemeClr val="tx2"/>
              </a:solidFill>
            </a:endParaRPr>
          </a:p>
          <a:p>
            <a:pPr marL="0" indent="0">
              <a:lnSpc>
                <a:spcPct val="90000"/>
              </a:lnSpc>
              <a:spcBef>
                <a:spcPts val="1600"/>
              </a:spcBef>
              <a:buNone/>
            </a:pPr>
            <a:endParaRPr lang="en" b="1">
              <a:solidFill>
                <a:schemeClr val="tx2"/>
              </a:solidFill>
            </a:endParaRPr>
          </a:p>
          <a:p>
            <a:pPr marL="0" indent="0">
              <a:lnSpc>
                <a:spcPct val="90000"/>
              </a:lnSpc>
              <a:spcBef>
                <a:spcPts val="1600"/>
              </a:spcBef>
              <a:buNone/>
            </a:pPr>
            <a:r>
              <a:rPr lang="en" b="1">
                <a:solidFill>
                  <a:schemeClr val="tx2"/>
                </a:solidFill>
              </a:rPr>
              <a:t>Step 5:</a:t>
            </a:r>
            <a:r>
              <a:rPr lang="en">
                <a:solidFill>
                  <a:schemeClr val="tx2"/>
                </a:solidFill>
              </a:rPr>
              <a:t> Contacting Parents</a:t>
            </a:r>
            <a:endParaRPr lang="en-US">
              <a:solidFill>
                <a:schemeClr val="tx2"/>
              </a:solidFill>
            </a:endParaRPr>
          </a:p>
          <a:p>
            <a:pPr marL="0" indent="0">
              <a:lnSpc>
                <a:spcPct val="90000"/>
              </a:lnSpc>
              <a:spcBef>
                <a:spcPts val="1600"/>
              </a:spcBef>
              <a:buNone/>
            </a:pPr>
            <a:r>
              <a:rPr lang="en" b="1">
                <a:solidFill>
                  <a:schemeClr val="tx2"/>
                </a:solidFill>
              </a:rPr>
              <a:t>Step 6:</a:t>
            </a:r>
            <a:r>
              <a:rPr lang="en">
                <a:solidFill>
                  <a:schemeClr val="tx2"/>
                </a:solidFill>
              </a:rPr>
              <a:t> Obtaining Parental Consent</a:t>
            </a:r>
            <a:endParaRPr lang="en-US">
              <a:solidFill>
                <a:schemeClr val="tx2"/>
              </a:solidFill>
            </a:endParaRPr>
          </a:p>
          <a:p>
            <a:pPr marL="0" indent="0">
              <a:lnSpc>
                <a:spcPct val="90000"/>
              </a:lnSpc>
              <a:spcBef>
                <a:spcPts val="1600"/>
              </a:spcBef>
              <a:buClr>
                <a:schemeClr val="dk1"/>
              </a:buClr>
              <a:buSzPts val="1100"/>
              <a:buNone/>
            </a:pPr>
            <a:r>
              <a:rPr lang="en" b="1">
                <a:solidFill>
                  <a:schemeClr val="tx2"/>
                </a:solidFill>
              </a:rPr>
              <a:t>Step 7: </a:t>
            </a:r>
            <a:r>
              <a:rPr lang="en">
                <a:solidFill>
                  <a:schemeClr val="tx2"/>
                </a:solidFill>
              </a:rPr>
              <a:t>Obtaining Student Assent</a:t>
            </a:r>
            <a:endParaRPr lang="en-US">
              <a:solidFill>
                <a:schemeClr val="tx2"/>
              </a:solidFill>
            </a:endParaRPr>
          </a:p>
          <a:p>
            <a:pPr marL="0" indent="0">
              <a:lnSpc>
                <a:spcPct val="90000"/>
              </a:lnSpc>
              <a:spcBef>
                <a:spcPts val="1600"/>
              </a:spcBef>
              <a:spcAft>
                <a:spcPts val="1600"/>
              </a:spcAft>
              <a:buNone/>
            </a:pPr>
            <a:endParaRPr lang="en-US">
              <a:solidFill>
                <a:schemeClr val="tx2"/>
              </a:solidFill>
            </a:endParaRPr>
          </a:p>
        </p:txBody>
      </p:sp>
      <p:pic>
        <p:nvPicPr>
          <p:cNvPr id="2" name="Recorded Sound">
            <a:hlinkClick r:id="" action="ppaction://media"/>
            <a:extLst>
              <a:ext uri="{FF2B5EF4-FFF2-40B4-BE49-F238E27FC236}">
                <a16:creationId xmlns:a16="http://schemas.microsoft.com/office/drawing/2014/main" id="{8EF4EFAE-41C3-497C-9CF7-0FC1B6BC93C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7968" y="276115"/>
            <a:ext cx="487363" cy="487363"/>
          </a:xfrm>
          <a:prstGeom prst="rect">
            <a:avLst/>
          </a:prstGeom>
          <a:solidFill>
            <a:srgbClr val="FAB134"/>
          </a:solidFill>
        </p:spPr>
      </p:pic>
      <p:pic>
        <p:nvPicPr>
          <p:cNvPr id="3" name="Audio 2">
            <a:hlinkClick r:id="" action="ppaction://media"/>
            <a:extLst>
              <a:ext uri="{FF2B5EF4-FFF2-40B4-BE49-F238E27FC236}">
                <a16:creationId xmlns:a16="http://schemas.microsoft.com/office/drawing/2014/main" id="{78D7EF47-2A4F-483F-BF7A-AF9118EAF616}"/>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485600206"/>
      </p:ext>
    </p:extLst>
  </p:cSld>
  <p:clrMapOvr>
    <a:masterClrMapping/>
  </p:clrMapOvr>
  <mc:AlternateContent xmlns:mc="http://schemas.openxmlformats.org/markup-compatibility/2006" xmlns:p14="http://schemas.microsoft.com/office/powerpoint/2010/main">
    <mc:Choice Requires="p14">
      <p:transition p14:dur="250" advTm="145181">
        <p:wipe/>
      </p:transition>
    </mc:Choice>
    <mc:Fallback xmlns="">
      <p:transition advTm="145181">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77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342" objId="2"/>
        <p14:stopEvt time="139148" objId="2"/>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4DBDE-9F93-482B-BAE3-68B70233BE2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633D4C7-8AED-449C-BD2E-0C936DDFF27C}"/>
              </a:ext>
            </a:extLst>
          </p:cNvPr>
          <p:cNvSpPr>
            <a:spLocks noGrp="1"/>
          </p:cNvSpPr>
          <p:nvPr>
            <p:ph idx="1"/>
          </p:nvPr>
        </p:nvSpPr>
        <p:spPr/>
        <p:txBody>
          <a:bodyPr/>
          <a:lstStyle/>
          <a:p>
            <a:pPr marL="0" indent="0">
              <a:buNone/>
            </a:pPr>
            <a:endParaRPr lang="en-US" sz="1800" b="0" i="0" u="none" strike="noStrike">
              <a:solidFill>
                <a:srgbClr val="000000"/>
              </a:solidFill>
              <a:effectLst/>
              <a:latin typeface="Arial" panose="020B0604020202020204" pitchFamily="34" charset="0"/>
            </a:endParaRPr>
          </a:p>
          <a:p>
            <a:pPr marL="0" indent="0">
              <a:buNone/>
            </a:pPr>
            <a:endParaRPr lang="en-US" sz="1800">
              <a:solidFill>
                <a:srgbClr val="000000"/>
              </a:solidFill>
              <a:latin typeface="Arial" panose="020B0604020202020204" pitchFamily="34" charset="0"/>
            </a:endParaRPr>
          </a:p>
          <a:p>
            <a:pPr marL="0" indent="0">
              <a:buNone/>
            </a:pPr>
            <a:r>
              <a:rPr lang="en-US" sz="2000" b="0" i="0" u="none" strike="noStrike">
                <a:solidFill>
                  <a:schemeClr val="tx2"/>
                </a:solidFill>
                <a:effectLst/>
                <a:latin typeface="Arial" panose="020B0604020202020204" pitchFamily="34" charset="0"/>
              </a:rPr>
              <a:t>“Your teacher mentioned that you were having some trouble getting along with others in the classroom. I know you were sent to the office last week for getting into a fight with another student. So, we want to help you work on getting along with others. I would like you to join me once a week in a group meeting with other students to help you learn ways to stay calm, get along with others, and learn problem-solving skills. Students who have been in this group in the past have had fun and learned a lot about how to problem solve and cope with difficult school issues. How does this sound to you?”</a:t>
            </a:r>
            <a:endParaRPr lang="en-US" sz="2000">
              <a:solidFill>
                <a:schemeClr val="tx2"/>
              </a:solidFill>
            </a:endParaRPr>
          </a:p>
        </p:txBody>
      </p:sp>
      <p:pic>
        <p:nvPicPr>
          <p:cNvPr id="4" name="Audio 3">
            <a:hlinkClick r:id="" action="ppaction://media"/>
            <a:extLst>
              <a:ext uri="{FF2B5EF4-FFF2-40B4-BE49-F238E27FC236}">
                <a16:creationId xmlns:a16="http://schemas.microsoft.com/office/drawing/2014/main" id="{E042D4E1-E1C6-4F66-9E59-B4DDBBA2BC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13696113"/>
      </p:ext>
    </p:extLst>
  </p:cSld>
  <p:clrMapOvr>
    <a:masterClrMapping/>
  </p:clrMapOvr>
  <mc:AlternateContent xmlns:mc="http://schemas.openxmlformats.org/markup-compatibility/2006" xmlns:p14="http://schemas.microsoft.com/office/powerpoint/2010/main">
    <mc:Choice Requires="p14">
      <p:transition spd="slow" p14:dur="2000" advTm="11828"/>
    </mc:Choice>
    <mc:Fallback xmlns="">
      <p:transition spd="slow" advTm="11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2" name="Google Shape;152;p29"/>
          <p:cNvSpPr txBox="1">
            <a:spLocks noGrp="1"/>
          </p:cNvSpPr>
          <p:nvPr>
            <p:ph idx="1"/>
          </p:nvPr>
        </p:nvSpPr>
        <p:spPr>
          <a:prstGeom prst="rect">
            <a:avLst/>
          </a:prstGeom>
        </p:spPr>
        <p:txBody>
          <a:bodyPr spcFirstLastPara="1" wrap="square" lIns="91425" tIns="91425" rIns="91425" bIns="91425" anchor="t" anchorCtr="0">
            <a:noAutofit/>
          </a:bodyPr>
          <a:lstStyle/>
          <a:p>
            <a:pPr marL="355600">
              <a:spcBef>
                <a:spcPts val="1600"/>
              </a:spcBef>
              <a:buSzPts val="1600"/>
            </a:pPr>
            <a:r>
              <a:rPr lang="en" sz="2200">
                <a:solidFill>
                  <a:schemeClr val="tx2"/>
                </a:solidFill>
              </a:rPr>
              <a:t>Frequent check-ins</a:t>
            </a:r>
            <a:endParaRPr sz="2200">
              <a:solidFill>
                <a:schemeClr val="tx2"/>
              </a:solidFill>
            </a:endParaRPr>
          </a:p>
          <a:p>
            <a:pPr indent="-330200">
              <a:buSzPts val="1600"/>
            </a:pPr>
            <a:r>
              <a:rPr lang="en" sz="2200">
                <a:solidFill>
                  <a:schemeClr val="tx2"/>
                </a:solidFill>
              </a:rPr>
              <a:t>If students have not returned parental consent within 2 days:</a:t>
            </a:r>
            <a:br>
              <a:rPr lang="en" sz="2200">
                <a:solidFill>
                  <a:schemeClr val="tx2"/>
                </a:solidFill>
              </a:rPr>
            </a:br>
            <a:endParaRPr sz="2200">
              <a:solidFill>
                <a:schemeClr val="tx2"/>
              </a:solidFill>
            </a:endParaRPr>
          </a:p>
          <a:p>
            <a:pPr lvl="1">
              <a:spcBef>
                <a:spcPts val="0"/>
              </a:spcBef>
            </a:pPr>
            <a:r>
              <a:rPr lang="en" sz="2200">
                <a:solidFill>
                  <a:schemeClr val="tx2"/>
                </a:solidFill>
                <a:latin typeface="Optima" panose="02000503060000020004" pitchFamily="2" charset="0"/>
              </a:rPr>
              <a:t>Reminders</a:t>
            </a:r>
            <a:br>
              <a:rPr lang="en" sz="2200">
                <a:solidFill>
                  <a:schemeClr val="tx2"/>
                </a:solidFill>
                <a:latin typeface="Optima" panose="02000503060000020004" pitchFamily="2" charset="0"/>
              </a:rPr>
            </a:br>
            <a:endParaRPr sz="2200">
              <a:solidFill>
                <a:schemeClr val="tx2"/>
              </a:solidFill>
              <a:latin typeface="Optima" panose="02000503060000020004" pitchFamily="2" charset="0"/>
            </a:endParaRPr>
          </a:p>
          <a:p>
            <a:pPr lvl="1">
              <a:spcBef>
                <a:spcPts val="0"/>
              </a:spcBef>
            </a:pPr>
            <a:r>
              <a:rPr lang="en" sz="2200">
                <a:solidFill>
                  <a:schemeClr val="tx2"/>
                </a:solidFill>
                <a:latin typeface="Optima" panose="02000503060000020004" pitchFamily="2" charset="0"/>
              </a:rPr>
              <a:t>Contact each parent</a:t>
            </a:r>
            <a:br>
              <a:rPr lang="en" sz="2200">
                <a:solidFill>
                  <a:schemeClr val="tx2"/>
                </a:solidFill>
                <a:latin typeface="Optima" panose="02000503060000020004" pitchFamily="2" charset="0"/>
              </a:rPr>
            </a:br>
            <a:endParaRPr lang="en" sz="2200">
              <a:solidFill>
                <a:schemeClr val="tx2"/>
              </a:solidFill>
            </a:endParaRPr>
          </a:p>
          <a:p>
            <a:pPr>
              <a:spcBef>
                <a:spcPts val="0"/>
              </a:spcBef>
            </a:pPr>
            <a:r>
              <a:rPr lang="en-US" sz="2200" b="0" i="0" u="none" strike="noStrike">
                <a:solidFill>
                  <a:schemeClr val="tx2"/>
                </a:solidFill>
                <a:effectLst/>
                <a:latin typeface="Optima" panose="02000503060000020004"/>
              </a:rPr>
              <a:t>Reminder should state: Return signed consent ASAP, there is incentive waiting for them </a:t>
            </a:r>
            <a:r>
              <a:rPr lang="en-US" sz="2200" b="1" i="1" u="none" strike="noStrike">
                <a:solidFill>
                  <a:schemeClr val="tx2"/>
                </a:solidFill>
                <a:effectLst/>
                <a:latin typeface="Optima" panose="02000503060000020004"/>
              </a:rPr>
              <a:t>regardless of the parent’s decision, </a:t>
            </a:r>
            <a:r>
              <a:rPr lang="en-US" sz="2200" b="0" i="0" u="none" strike="noStrike">
                <a:solidFill>
                  <a:schemeClr val="tx2"/>
                </a:solidFill>
                <a:effectLst/>
                <a:latin typeface="Optima" panose="02000503060000020004"/>
              </a:rPr>
              <a:t>if it is returned by (set date).</a:t>
            </a:r>
            <a:endParaRPr sz="2200">
              <a:solidFill>
                <a:schemeClr val="tx2"/>
              </a:solidFill>
              <a:latin typeface="Optima" panose="02000503060000020004"/>
            </a:endParaRPr>
          </a:p>
        </p:txBody>
      </p:sp>
      <p:sp>
        <p:nvSpPr>
          <p:cNvPr id="3" name="Title 2">
            <a:extLst>
              <a:ext uri="{FF2B5EF4-FFF2-40B4-BE49-F238E27FC236}">
                <a16:creationId xmlns:a16="http://schemas.microsoft.com/office/drawing/2014/main" id="{08F5BE3E-B4D7-3C40-A23E-57FEC5742DD3}"/>
              </a:ext>
            </a:extLst>
          </p:cNvPr>
          <p:cNvSpPr>
            <a:spLocks noGrp="1"/>
          </p:cNvSpPr>
          <p:nvPr>
            <p:ph type="title"/>
          </p:nvPr>
        </p:nvSpPr>
        <p:spPr/>
        <p:txBody>
          <a:bodyPr/>
          <a:lstStyle/>
          <a:p>
            <a:r>
              <a:rPr lang="en-US" b="1">
                <a:solidFill>
                  <a:schemeClr val="tx2"/>
                </a:solidFill>
              </a:rPr>
              <a:t>Overcoming Child</a:t>
            </a:r>
            <a:br>
              <a:rPr lang="en-US" b="1">
                <a:solidFill>
                  <a:schemeClr val="tx2"/>
                </a:solidFill>
              </a:rPr>
            </a:br>
            <a:r>
              <a:rPr lang="en-US" b="1">
                <a:solidFill>
                  <a:schemeClr val="tx2"/>
                </a:solidFill>
              </a:rPr>
              <a:t>Recruitment Barriers</a:t>
            </a:r>
            <a:br>
              <a:rPr lang="en-US" b="1">
                <a:solidFill>
                  <a:schemeClr val="tx2"/>
                </a:solidFill>
              </a:rPr>
            </a:br>
            <a:endParaRPr lang="en-US"/>
          </a:p>
        </p:txBody>
      </p:sp>
      <p:pic>
        <p:nvPicPr>
          <p:cNvPr id="2" name="Recorded Sound">
            <a:hlinkClick r:id="" action="ppaction://media"/>
            <a:extLst>
              <a:ext uri="{FF2B5EF4-FFF2-40B4-BE49-F238E27FC236}">
                <a16:creationId xmlns:a16="http://schemas.microsoft.com/office/drawing/2014/main" id="{B2469BE3-AE87-4FE0-A6CA-8560BEFE8B4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3118" y="274638"/>
            <a:ext cx="487363" cy="487363"/>
          </a:xfrm>
          <a:prstGeom prst="rect">
            <a:avLst/>
          </a:prstGeom>
          <a:solidFill>
            <a:srgbClr val="FAB134"/>
          </a:solidFill>
        </p:spPr>
      </p:pic>
      <p:pic>
        <p:nvPicPr>
          <p:cNvPr id="4" name="Audio 3">
            <a:hlinkClick r:id="" action="ppaction://media"/>
            <a:extLst>
              <a:ext uri="{FF2B5EF4-FFF2-40B4-BE49-F238E27FC236}">
                <a16:creationId xmlns:a16="http://schemas.microsoft.com/office/drawing/2014/main" id="{08194A61-C517-427C-9B3A-FAEB51C10942}"/>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55285556"/>
      </p:ext>
    </p:extLst>
  </p:cSld>
  <p:clrMapOvr>
    <a:masterClrMapping/>
  </p:clrMapOvr>
  <mc:AlternateContent xmlns:mc="http://schemas.openxmlformats.org/markup-compatibility/2006" xmlns:p14="http://schemas.microsoft.com/office/powerpoint/2010/main">
    <mc:Choice Requires="p14">
      <p:transition p14:dur="250" advTm="100622">
        <p:wipe/>
      </p:transition>
    </mc:Choice>
    <mc:Fallback xmlns="">
      <p:transition advTm="100622">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19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256" objId="2"/>
        <p14:stopEvt time="95248" objId="2"/>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0"/>
          <p:cNvSpPr txBox="1">
            <a:spLocks noGrp="1"/>
          </p:cNvSpPr>
          <p:nvPr>
            <p:ph type="title"/>
          </p:nvPr>
        </p:nvSpPr>
        <p:spPr>
          <a:prstGeom prst="rect">
            <a:avLst/>
          </a:prstGeom>
        </p:spPr>
        <p:txBody>
          <a:bodyPr spcFirstLastPara="1" wrap="square" lIns="91425" tIns="91425" rIns="91425" bIns="91425" anchor="t" anchorCtr="0">
            <a:noAutofit/>
          </a:bodyPr>
          <a:lstStyle/>
          <a:p>
            <a:r>
              <a:rPr lang="en" b="1">
                <a:solidFill>
                  <a:schemeClr val="tx2"/>
                </a:solidFill>
              </a:rPr>
              <a:t>O</a:t>
            </a:r>
            <a:r>
              <a:rPr lang="en-US" b="1">
                <a:solidFill>
                  <a:schemeClr val="tx2"/>
                </a:solidFill>
              </a:rPr>
              <a:t>v</a:t>
            </a:r>
            <a:r>
              <a:rPr lang="en" b="1">
                <a:solidFill>
                  <a:schemeClr val="tx2"/>
                </a:solidFill>
              </a:rPr>
              <a:t>ercoming Barriers </a:t>
            </a:r>
            <a:endParaRPr b="1">
              <a:solidFill>
                <a:schemeClr val="tx2"/>
              </a:solidFill>
            </a:endParaRPr>
          </a:p>
        </p:txBody>
      </p:sp>
      <p:sp>
        <p:nvSpPr>
          <p:cNvPr id="158" name="Google Shape;158;p30"/>
          <p:cNvSpPr txBox="1">
            <a:spLocks noGrp="1"/>
          </p:cNvSpPr>
          <p:nvPr>
            <p:ph idx="1"/>
          </p:nvPr>
        </p:nvSpPr>
        <p:spPr>
          <a:xfrm>
            <a:off x="457200" y="1417638"/>
            <a:ext cx="8229600" cy="4525963"/>
          </a:xfrm>
          <a:prstGeom prst="rect">
            <a:avLst/>
          </a:prstGeom>
        </p:spPr>
        <p:txBody>
          <a:bodyPr spcFirstLastPara="1" wrap="square" lIns="91425" tIns="91425" rIns="91425" bIns="91425" anchor="t" anchorCtr="0">
            <a:noAutofit/>
          </a:bodyPr>
          <a:lstStyle/>
          <a:p>
            <a:endParaRPr lang="en" sz="2000">
              <a:solidFill>
                <a:schemeClr val="tx2"/>
              </a:solidFill>
            </a:endParaRPr>
          </a:p>
          <a:p>
            <a:endParaRPr lang="en" sz="2000">
              <a:solidFill>
                <a:schemeClr val="tx2"/>
              </a:solidFill>
            </a:endParaRPr>
          </a:p>
          <a:p>
            <a:pPr marL="0" indent="0">
              <a:buNone/>
            </a:pPr>
            <a:endParaRPr lang="en" sz="2000">
              <a:solidFill>
                <a:schemeClr val="tx2"/>
              </a:solidFill>
            </a:endParaRPr>
          </a:p>
          <a:p>
            <a:r>
              <a:rPr lang="en" sz="2400">
                <a:solidFill>
                  <a:schemeClr val="tx2"/>
                </a:solidFill>
              </a:rPr>
              <a:t>Parent gives consent, but student refuses…</a:t>
            </a:r>
            <a:endParaRPr sz="2400">
              <a:solidFill>
                <a:schemeClr val="tx2"/>
              </a:solidFill>
            </a:endParaRPr>
          </a:p>
          <a:p>
            <a:pPr marL="457200" lvl="1" indent="0">
              <a:spcBef>
                <a:spcPts val="0"/>
              </a:spcBef>
              <a:buNone/>
            </a:pPr>
            <a:endParaRPr sz="2400">
              <a:solidFill>
                <a:schemeClr val="tx2"/>
              </a:solidFill>
              <a:latin typeface="Optima" panose="02000503060000020004" pitchFamily="2" charset="0"/>
            </a:endParaRPr>
          </a:p>
          <a:p>
            <a:r>
              <a:rPr lang="en" sz="2400">
                <a:solidFill>
                  <a:schemeClr val="tx2"/>
                </a:solidFill>
              </a:rPr>
              <a:t>Parent does not give consent, but student is interested…</a:t>
            </a:r>
          </a:p>
          <a:p>
            <a:endParaRPr lang="en" sz="2400">
              <a:solidFill>
                <a:schemeClr val="tx2"/>
              </a:solidFill>
            </a:endParaRPr>
          </a:p>
          <a:p>
            <a:r>
              <a:rPr lang="en" sz="2400">
                <a:solidFill>
                  <a:schemeClr val="tx2"/>
                </a:solidFill>
              </a:rPr>
              <a:t>When the student wants to participate, but the group is full…</a:t>
            </a:r>
            <a:endParaRPr sz="2400">
              <a:solidFill>
                <a:schemeClr val="tx2"/>
              </a:solidFill>
            </a:endParaRPr>
          </a:p>
        </p:txBody>
      </p:sp>
      <p:pic>
        <p:nvPicPr>
          <p:cNvPr id="2" name="Recorded Sound">
            <a:hlinkClick r:id="" action="ppaction://media"/>
            <a:extLst>
              <a:ext uri="{FF2B5EF4-FFF2-40B4-BE49-F238E27FC236}">
                <a16:creationId xmlns:a16="http://schemas.microsoft.com/office/drawing/2014/main" id="{87ED5B94-85A4-4570-AE57-2F085281423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99437" y="274638"/>
            <a:ext cx="487363" cy="487363"/>
          </a:xfrm>
          <a:prstGeom prst="rect">
            <a:avLst/>
          </a:prstGeom>
          <a:solidFill>
            <a:srgbClr val="FAB134"/>
          </a:solidFill>
        </p:spPr>
      </p:pic>
      <p:pic>
        <p:nvPicPr>
          <p:cNvPr id="3" name="Audio 2">
            <a:hlinkClick r:id="" action="ppaction://media"/>
            <a:extLst>
              <a:ext uri="{FF2B5EF4-FFF2-40B4-BE49-F238E27FC236}">
                <a16:creationId xmlns:a16="http://schemas.microsoft.com/office/drawing/2014/main" id="{AE736359-C407-4ABA-8CB1-825794D40A8B}"/>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901150625"/>
      </p:ext>
    </p:extLst>
  </p:cSld>
  <p:clrMapOvr>
    <a:masterClrMapping/>
  </p:clrMapOvr>
  <mc:AlternateContent xmlns:mc="http://schemas.openxmlformats.org/markup-compatibility/2006" xmlns:p14="http://schemas.microsoft.com/office/powerpoint/2010/main">
    <mc:Choice Requires="p14">
      <p:transition p14:dur="250" advTm="96303">
        <p:wipe/>
      </p:transition>
    </mc:Choice>
    <mc:Fallback xmlns="">
      <p:transition advTm="9630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13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163" objId="2"/>
        <p14:stopEvt time="92630"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9144000" cy="433212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Optima" panose="02000503060000020004" pitchFamily="2" charset="0"/>
            </a:endParaRPr>
          </a:p>
        </p:txBody>
      </p:sp>
      <p:pic>
        <p:nvPicPr>
          <p:cNvPr id="9" name="Picture 2" descr="Image preview">
            <a:extLst>
              <a:ext uri="{FF2B5EF4-FFF2-40B4-BE49-F238E27FC236}">
                <a16:creationId xmlns:a16="http://schemas.microsoft.com/office/drawing/2014/main" id="{844B7015-714A-48D4-A07E-2F4431C676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7937"/>
            <a:ext cx="9143999" cy="609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p:nvPr/>
        </p:nvPicPr>
        <p:blipFill>
          <a:blip r:embed="rId6">
            <a:extLst>
              <a:ext uri="{28A0092B-C50C-407E-A947-70E740481C1C}">
                <a14:useLocalDpi xmlns:a14="http://schemas.microsoft.com/office/drawing/2010/main" val="0"/>
              </a:ext>
            </a:extLst>
          </a:blip>
          <a:srcRect/>
          <a:stretch>
            <a:fillRect/>
          </a:stretch>
        </p:blipFill>
        <p:spPr bwMode="auto">
          <a:xfrm>
            <a:off x="0" y="4162785"/>
            <a:ext cx="9144000" cy="1255888"/>
          </a:xfrm>
          <a:prstGeom prst="rect">
            <a:avLst/>
          </a:prstGeom>
          <a:noFill/>
          <a:ln>
            <a:noFill/>
          </a:ln>
        </p:spPr>
      </p:pic>
      <p:sp>
        <p:nvSpPr>
          <p:cNvPr id="2" name="Title 1"/>
          <p:cNvSpPr>
            <a:spLocks noGrp="1"/>
          </p:cNvSpPr>
          <p:nvPr>
            <p:ph type="ctrTitle"/>
          </p:nvPr>
        </p:nvSpPr>
        <p:spPr>
          <a:xfrm>
            <a:off x="0" y="4401980"/>
            <a:ext cx="9144000" cy="648758"/>
          </a:xfrm>
        </p:spPr>
        <p:txBody>
          <a:bodyPr/>
          <a:lstStyle/>
          <a:p>
            <a:r>
              <a:rPr lang="en-US" sz="3200" b="1">
                <a:solidFill>
                  <a:srgbClr val="FFFFFF"/>
                </a:solidFill>
                <a:cs typeface="Helvetica"/>
              </a:rPr>
              <a:t>Part I: Cultural Competence in Therapeutic Practice</a:t>
            </a:r>
            <a:br>
              <a:rPr lang="en-US" sz="3200" b="1">
                <a:solidFill>
                  <a:srgbClr val="FFFFFF"/>
                </a:solidFill>
                <a:cs typeface="Helvetica"/>
              </a:rPr>
            </a:br>
            <a:endParaRPr lang="en-US" sz="3200" b="1">
              <a:solidFill>
                <a:srgbClr val="FFFFFF"/>
              </a:solidFill>
              <a:cs typeface="Helvetica"/>
            </a:endParaRPr>
          </a:p>
        </p:txBody>
      </p:sp>
      <p:pic>
        <p:nvPicPr>
          <p:cNvPr id="4" name="Picture 3"/>
          <p:cNvPicPr/>
          <p:nvPr/>
        </p:nvPicPr>
        <p:blipFill>
          <a:blip r:embed="rId7">
            <a:extLst>
              <a:ext uri="{28A0092B-C50C-407E-A947-70E740481C1C}">
                <a14:useLocalDpi xmlns:a14="http://schemas.microsoft.com/office/drawing/2010/main" val="0"/>
              </a:ext>
            </a:extLst>
          </a:blip>
          <a:srcRect/>
          <a:stretch>
            <a:fillRect/>
          </a:stretch>
        </p:blipFill>
        <p:spPr bwMode="auto">
          <a:xfrm>
            <a:off x="5734457" y="5658556"/>
            <a:ext cx="3188724" cy="936944"/>
          </a:xfrm>
          <a:prstGeom prst="rect">
            <a:avLst/>
          </a:prstGeom>
          <a:noFill/>
          <a:ln>
            <a:noFill/>
          </a:ln>
        </p:spPr>
      </p:pic>
      <p:pic>
        <p:nvPicPr>
          <p:cNvPr id="5" name="Picture 4"/>
          <p:cNvPicPr/>
          <p:nvPr/>
        </p:nvPicPr>
        <p:blipFill>
          <a:blip r:embed="rId6">
            <a:extLst>
              <a:ext uri="{28A0092B-C50C-407E-A947-70E740481C1C}">
                <a14:useLocalDpi xmlns:a14="http://schemas.microsoft.com/office/drawing/2010/main" val="0"/>
              </a:ext>
            </a:extLst>
          </a:blip>
          <a:srcRect/>
          <a:stretch>
            <a:fillRect/>
          </a:stretch>
        </p:blipFill>
        <p:spPr bwMode="auto">
          <a:xfrm>
            <a:off x="0" y="6758755"/>
            <a:ext cx="9144000" cy="99246"/>
          </a:xfrm>
          <a:prstGeom prst="rect">
            <a:avLst/>
          </a:prstGeom>
          <a:noFill/>
          <a:ln>
            <a:noFill/>
          </a:ln>
        </p:spPr>
      </p:pic>
      <p:pic>
        <p:nvPicPr>
          <p:cNvPr id="3" name="Audio 2">
            <a:hlinkClick r:id="" action="ppaction://media"/>
            <a:extLst>
              <a:ext uri="{FF2B5EF4-FFF2-40B4-BE49-F238E27FC236}">
                <a16:creationId xmlns:a16="http://schemas.microsoft.com/office/drawing/2014/main" id="{ADAC6C23-5373-4EAB-8BB7-6249FB20DC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61051453"/>
      </p:ext>
    </p:extLst>
  </p:cSld>
  <p:clrMapOvr>
    <a:masterClrMapping/>
  </p:clrMapOvr>
  <mc:AlternateContent xmlns:mc="http://schemas.openxmlformats.org/markup-compatibility/2006" xmlns:p14="http://schemas.microsoft.com/office/powerpoint/2010/main">
    <mc:Choice Requires="p14">
      <p:transition p14:dur="250" advTm="5304">
        <p:wipe/>
      </p:transition>
    </mc:Choice>
    <mc:Fallback xmlns="">
      <p:transition advTm="5304">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1"/>
          <p:cNvSpPr txBox="1">
            <a:spLocks noGrp="1"/>
          </p:cNvSpPr>
          <p:nvPr>
            <p:ph type="title"/>
          </p:nvPr>
        </p:nvSpPr>
        <p:spPr>
          <a:xfrm>
            <a:off x="457200" y="274638"/>
            <a:ext cx="8229600" cy="1143000"/>
          </a:xfrm>
        </p:spPr>
        <p:txBody>
          <a:bodyPr spcFirstLastPara="1" lIns="91425" tIns="91425" rIns="91425" bIns="91425" anchorCtr="0">
            <a:normAutofit/>
          </a:bodyPr>
          <a:lstStyle/>
          <a:p>
            <a:r>
              <a:rPr lang="en-US" b="1">
                <a:solidFill>
                  <a:schemeClr val="tx2"/>
                </a:solidFill>
              </a:rPr>
              <a:t>Recruiting for Parent Groups</a:t>
            </a:r>
          </a:p>
        </p:txBody>
      </p:sp>
      <p:sp>
        <p:nvSpPr>
          <p:cNvPr id="164" name="Google Shape;164;p31"/>
          <p:cNvSpPr txBox="1">
            <a:spLocks noGrp="1"/>
          </p:cNvSpPr>
          <p:nvPr>
            <p:ph sz="half" idx="1"/>
          </p:nvPr>
        </p:nvSpPr>
        <p:spPr>
          <a:xfrm>
            <a:off x="457200" y="1600200"/>
            <a:ext cx="4038600" cy="4525963"/>
          </a:xfrm>
        </p:spPr>
        <p:txBody>
          <a:bodyPr spcFirstLastPara="1" lIns="91425" tIns="91425" rIns="91425" bIns="91425" anchorCtr="0">
            <a:normAutofit/>
          </a:bodyPr>
          <a:lstStyle/>
          <a:p>
            <a:pPr marL="0" indent="0">
              <a:lnSpc>
                <a:spcPct val="90000"/>
              </a:lnSpc>
              <a:buNone/>
            </a:pPr>
            <a:r>
              <a:rPr lang="en-US" sz="2200" b="1">
                <a:solidFill>
                  <a:schemeClr val="tx2"/>
                </a:solidFill>
              </a:rPr>
              <a:t>Step 1: </a:t>
            </a:r>
            <a:r>
              <a:rPr lang="en-US" sz="2200">
                <a:solidFill>
                  <a:schemeClr val="tx2"/>
                </a:solidFill>
              </a:rPr>
              <a:t>Survey the Parents for Workable Group Meeting Days and Times</a:t>
            </a:r>
          </a:p>
          <a:p>
            <a:pPr marL="0" indent="0">
              <a:lnSpc>
                <a:spcPct val="90000"/>
              </a:lnSpc>
              <a:spcBef>
                <a:spcPts val="1600"/>
              </a:spcBef>
              <a:buNone/>
            </a:pPr>
            <a:r>
              <a:rPr lang="en-US" sz="2200" b="1">
                <a:solidFill>
                  <a:schemeClr val="tx2"/>
                </a:solidFill>
              </a:rPr>
              <a:t>Step 2: </a:t>
            </a:r>
            <a:r>
              <a:rPr lang="en-US" sz="2200">
                <a:solidFill>
                  <a:schemeClr val="tx2"/>
                </a:solidFill>
              </a:rPr>
              <a:t>Set a Group Meeting Time</a:t>
            </a:r>
          </a:p>
          <a:p>
            <a:pPr marL="0" indent="0">
              <a:lnSpc>
                <a:spcPct val="90000"/>
              </a:lnSpc>
              <a:spcBef>
                <a:spcPts val="1600"/>
              </a:spcBef>
              <a:buNone/>
            </a:pPr>
            <a:r>
              <a:rPr lang="en-US" sz="2200" b="1">
                <a:solidFill>
                  <a:schemeClr val="tx2"/>
                </a:solidFill>
              </a:rPr>
              <a:t>Step 3:</a:t>
            </a:r>
            <a:r>
              <a:rPr lang="en-US" sz="2200">
                <a:solidFill>
                  <a:schemeClr val="tx2"/>
                </a:solidFill>
              </a:rPr>
              <a:t> Identify a Meeting Place</a:t>
            </a:r>
            <a:br>
              <a:rPr lang="en-US" sz="2200">
                <a:solidFill>
                  <a:schemeClr val="tx2"/>
                </a:solidFill>
              </a:rPr>
            </a:br>
            <a:endParaRPr lang="en-US" sz="2200">
              <a:solidFill>
                <a:schemeClr val="tx2"/>
              </a:solidFill>
            </a:endParaRPr>
          </a:p>
          <a:p>
            <a:pPr marL="0" indent="0">
              <a:lnSpc>
                <a:spcPct val="90000"/>
              </a:lnSpc>
              <a:spcBef>
                <a:spcPts val="1600"/>
              </a:spcBef>
              <a:buNone/>
            </a:pPr>
            <a:r>
              <a:rPr lang="en-US" sz="2200" b="1">
                <a:solidFill>
                  <a:schemeClr val="tx2"/>
                </a:solidFill>
              </a:rPr>
              <a:t>NOTE: </a:t>
            </a:r>
            <a:r>
              <a:rPr lang="en-US" sz="2200">
                <a:solidFill>
                  <a:schemeClr val="tx2"/>
                </a:solidFill>
              </a:rPr>
              <a:t>it may be appropriate to hold meetings outside of school (i.e., churches or community centers).</a:t>
            </a:r>
          </a:p>
          <a:p>
            <a:pPr marL="0" indent="0">
              <a:lnSpc>
                <a:spcPct val="90000"/>
              </a:lnSpc>
              <a:spcBef>
                <a:spcPts val="1600"/>
              </a:spcBef>
              <a:spcAft>
                <a:spcPts val="1600"/>
              </a:spcAft>
              <a:buNone/>
            </a:pPr>
            <a:endParaRPr lang="en-US" sz="2200">
              <a:solidFill>
                <a:schemeClr val="tx2"/>
              </a:solidFill>
            </a:endParaRPr>
          </a:p>
        </p:txBody>
      </p:sp>
      <p:pic>
        <p:nvPicPr>
          <p:cNvPr id="2" name="Picture 1">
            <a:extLst>
              <a:ext uri="{FF2B5EF4-FFF2-40B4-BE49-F238E27FC236}">
                <a16:creationId xmlns:a16="http://schemas.microsoft.com/office/drawing/2014/main" id="{C23515F0-5DF5-714F-9B3B-E06AD591AD9C}"/>
              </a:ext>
            </a:extLst>
          </p:cNvPr>
          <p:cNvPicPr>
            <a:picLocks noChangeAspect="1"/>
          </p:cNvPicPr>
          <p:nvPr/>
        </p:nvPicPr>
        <p:blipFill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sharpenSoften amount="-25000"/>
                    </a14:imgEffect>
                  </a14:imgLayer>
                </a14:imgProps>
              </a:ext>
            </a:extLst>
          </a:blip>
          <a:srcRect l="23873" r="16747"/>
          <a:stretch/>
        </p:blipFill>
        <p:spPr>
          <a:xfrm>
            <a:off x="4648200" y="1600200"/>
            <a:ext cx="4038600" cy="4525963"/>
          </a:xfrm>
          <a:prstGeom prst="rect">
            <a:avLst/>
          </a:prstGeom>
          <a:noFill/>
          <a:effectLst>
            <a:softEdge rad="152400"/>
          </a:effectLst>
        </p:spPr>
      </p:pic>
      <p:pic>
        <p:nvPicPr>
          <p:cNvPr id="3" name="Recorded Sound">
            <a:hlinkClick r:id="" action="ppaction://media"/>
            <a:extLst>
              <a:ext uri="{FF2B5EF4-FFF2-40B4-BE49-F238E27FC236}">
                <a16:creationId xmlns:a16="http://schemas.microsoft.com/office/drawing/2014/main" id="{4048C26A-E2C3-40A5-AA6C-D45EB8788CFA}"/>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443118" y="274638"/>
            <a:ext cx="487363" cy="487363"/>
          </a:xfrm>
          <a:prstGeom prst="rect">
            <a:avLst/>
          </a:prstGeom>
          <a:solidFill>
            <a:srgbClr val="FAB134"/>
          </a:solidFill>
        </p:spPr>
      </p:pic>
      <p:pic>
        <p:nvPicPr>
          <p:cNvPr id="4" name="Audio 3">
            <a:hlinkClick r:id="" action="ppaction://media"/>
            <a:extLst>
              <a:ext uri="{FF2B5EF4-FFF2-40B4-BE49-F238E27FC236}">
                <a16:creationId xmlns:a16="http://schemas.microsoft.com/office/drawing/2014/main" id="{43E66BEA-C776-42D7-A0C4-45754061E7A8}"/>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917885931"/>
      </p:ext>
    </p:extLst>
  </p:cSld>
  <p:clrMapOvr>
    <a:masterClrMapping/>
  </p:clrMapOvr>
  <mc:AlternateContent xmlns:mc="http://schemas.openxmlformats.org/markup-compatibility/2006" xmlns:p14="http://schemas.microsoft.com/office/powerpoint/2010/main">
    <mc:Choice Requires="p14">
      <p:transition p14:dur="250" advTm="114205">
        <p:wipe/>
      </p:transition>
    </mc:Choice>
    <mc:Fallback xmlns="">
      <p:transition advTm="114205">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06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179" objId="3"/>
        <p14:stopEvt time="112865" objId="3"/>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F1669-2CE5-4762-8399-B2C99B1AA0E9}"/>
              </a:ext>
            </a:extLst>
          </p:cNvPr>
          <p:cNvSpPr>
            <a:spLocks noGrp="1"/>
          </p:cNvSpPr>
          <p:nvPr>
            <p:ph type="title"/>
          </p:nvPr>
        </p:nvSpPr>
        <p:spPr/>
        <p:txBody>
          <a:bodyPr/>
          <a:lstStyle/>
          <a:p>
            <a:endParaRPr lang="en-US"/>
          </a:p>
        </p:txBody>
      </p:sp>
      <p:pic>
        <p:nvPicPr>
          <p:cNvPr id="6" name="Content Placeholder 5" descr="Text, letter&#10;&#10;Description automatically generated">
            <a:extLst>
              <a:ext uri="{FF2B5EF4-FFF2-40B4-BE49-F238E27FC236}">
                <a16:creationId xmlns:a16="http://schemas.microsoft.com/office/drawing/2014/main" id="{DC70E842-38A3-42CE-8543-BC9F527E48A0}"/>
              </a:ext>
            </a:extLst>
          </p:cNvPr>
          <p:cNvPicPr>
            <a:picLocks noGrp="1" noChangeAspect="1"/>
          </p:cNvPicPr>
          <p:nvPr>
            <p:ph sz="half" idx="1"/>
          </p:nvPr>
        </p:nvPicPr>
        <p:blipFill>
          <a:blip r:embed="rId4"/>
          <a:stretch>
            <a:fillRect/>
          </a:stretch>
        </p:blipFill>
        <p:spPr>
          <a:xfrm>
            <a:off x="1914187" y="-160742"/>
            <a:ext cx="5315626" cy="5041557"/>
          </a:xfrm>
        </p:spPr>
      </p:pic>
      <p:sp>
        <p:nvSpPr>
          <p:cNvPr id="4" name="Content Placeholder 3">
            <a:extLst>
              <a:ext uri="{FF2B5EF4-FFF2-40B4-BE49-F238E27FC236}">
                <a16:creationId xmlns:a16="http://schemas.microsoft.com/office/drawing/2014/main" id="{0331FEDD-5D93-47B3-9749-A41B59326383}"/>
              </a:ext>
            </a:extLst>
          </p:cNvPr>
          <p:cNvSpPr>
            <a:spLocks noGrp="1"/>
          </p:cNvSpPr>
          <p:nvPr>
            <p:ph sz="half" idx="2"/>
          </p:nvPr>
        </p:nvSpPr>
        <p:spPr/>
        <p:txBody>
          <a:bodyPr/>
          <a:lstStyle/>
          <a:p>
            <a:endParaRPr lang="en-US"/>
          </a:p>
        </p:txBody>
      </p:sp>
      <p:pic>
        <p:nvPicPr>
          <p:cNvPr id="7" name="Picture 6">
            <a:extLst>
              <a:ext uri="{FF2B5EF4-FFF2-40B4-BE49-F238E27FC236}">
                <a16:creationId xmlns:a16="http://schemas.microsoft.com/office/drawing/2014/main" id="{0E859DCB-1390-40FD-A088-396946147A1A}"/>
              </a:ext>
            </a:extLst>
          </p:cNvPr>
          <p:cNvPicPr>
            <a:picLocks noChangeAspect="1"/>
          </p:cNvPicPr>
          <p:nvPr/>
        </p:nvPicPr>
        <p:blipFill>
          <a:blip r:embed="rId5"/>
          <a:stretch>
            <a:fillRect/>
          </a:stretch>
        </p:blipFill>
        <p:spPr>
          <a:xfrm>
            <a:off x="1914187" y="4880815"/>
            <a:ext cx="5315626" cy="1906657"/>
          </a:xfrm>
          <a:prstGeom prst="rect">
            <a:avLst/>
          </a:prstGeom>
        </p:spPr>
      </p:pic>
      <p:pic>
        <p:nvPicPr>
          <p:cNvPr id="3" name="Audio 2">
            <a:hlinkClick r:id="" action="ppaction://media"/>
            <a:extLst>
              <a:ext uri="{FF2B5EF4-FFF2-40B4-BE49-F238E27FC236}">
                <a16:creationId xmlns:a16="http://schemas.microsoft.com/office/drawing/2014/main" id="{1ACF1AA2-2FF9-4C00-A431-DE6470E42C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72187795"/>
      </p:ext>
    </p:extLst>
  </p:cSld>
  <p:clrMapOvr>
    <a:masterClrMapping/>
  </p:clrMapOvr>
  <mc:AlternateContent xmlns:mc="http://schemas.openxmlformats.org/markup-compatibility/2006" xmlns:p14="http://schemas.microsoft.com/office/powerpoint/2010/main">
    <mc:Choice Requires="p14">
      <p:transition spd="slow" p14:dur="2000" advTm="7138"/>
    </mc:Choice>
    <mc:Fallback xmlns="">
      <p:transition spd="slow" advTm="7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2"/>
          <p:cNvSpPr txBox="1">
            <a:spLocks noGrp="1"/>
          </p:cNvSpPr>
          <p:nvPr>
            <p:ph type="title"/>
          </p:nvPr>
        </p:nvSpPr>
        <p:spPr>
          <a:xfrm>
            <a:off x="457200" y="274638"/>
            <a:ext cx="8229600" cy="1143000"/>
          </a:xfrm>
        </p:spPr>
        <p:txBody>
          <a:bodyPr spcFirstLastPara="1" lIns="91425" tIns="91425" rIns="91425" bIns="91425" anchorCtr="0">
            <a:normAutofit/>
          </a:bodyPr>
          <a:lstStyle/>
          <a:p>
            <a:r>
              <a:rPr lang="en-US">
                <a:solidFill>
                  <a:schemeClr val="tx2"/>
                </a:solidFill>
              </a:rPr>
              <a:t>Recruiting for Parent Groups </a:t>
            </a:r>
          </a:p>
        </p:txBody>
      </p:sp>
      <p:pic>
        <p:nvPicPr>
          <p:cNvPr id="2" name="Picture 1" descr="Text&#10;&#10;Description automatically generated">
            <a:extLst>
              <a:ext uri="{FF2B5EF4-FFF2-40B4-BE49-F238E27FC236}">
                <a16:creationId xmlns:a16="http://schemas.microsoft.com/office/drawing/2014/main" id="{27BA7BCB-0735-774E-95CD-CF5C7D344CE6}"/>
              </a:ext>
            </a:extLst>
          </p:cNvPr>
          <p:cNvPicPr>
            <a:picLocks noChangeAspect="1"/>
          </p:cNvPicPr>
          <p:nvPr/>
        </p:nvPicPr>
        <p:blipFill>
          <a:blip r:embed="rId8">
            <a:duotone>
              <a:schemeClr val="accent1">
                <a:shade val="45000"/>
                <a:satMod val="135000"/>
              </a:schemeClr>
              <a:prstClr val="white"/>
            </a:duotone>
          </a:blip>
          <a:stretch>
            <a:fillRect/>
          </a:stretch>
        </p:blipFill>
        <p:spPr>
          <a:xfrm>
            <a:off x="728347" y="1600200"/>
            <a:ext cx="3496306" cy="4525963"/>
          </a:xfrm>
          <a:prstGeom prst="rect">
            <a:avLst/>
          </a:prstGeom>
          <a:noFill/>
        </p:spPr>
      </p:pic>
      <p:sp>
        <p:nvSpPr>
          <p:cNvPr id="170" name="Google Shape;170;p32"/>
          <p:cNvSpPr txBox="1">
            <a:spLocks noGrp="1"/>
          </p:cNvSpPr>
          <p:nvPr>
            <p:ph sz="half" idx="2"/>
          </p:nvPr>
        </p:nvSpPr>
        <p:spPr>
          <a:xfrm>
            <a:off x="4648200" y="1600200"/>
            <a:ext cx="4038600" cy="4525963"/>
          </a:xfrm>
        </p:spPr>
        <p:txBody>
          <a:bodyPr spcFirstLastPara="1" lIns="91425" tIns="91425" rIns="91425" bIns="91425" anchorCtr="0">
            <a:normAutofit/>
          </a:bodyPr>
          <a:lstStyle/>
          <a:p>
            <a:pPr marL="0" indent="0">
              <a:buNone/>
            </a:pPr>
            <a:r>
              <a:rPr lang="en-US" b="1">
                <a:solidFill>
                  <a:schemeClr val="tx2"/>
                </a:solidFill>
              </a:rPr>
              <a:t>Involving More Parents in the Group</a:t>
            </a:r>
          </a:p>
          <a:p>
            <a:pPr>
              <a:spcBef>
                <a:spcPts val="1600"/>
              </a:spcBef>
            </a:pPr>
            <a:r>
              <a:rPr lang="en-US">
                <a:solidFill>
                  <a:schemeClr val="tx2"/>
                </a:solidFill>
              </a:rPr>
              <a:t>Create fliers</a:t>
            </a:r>
            <a:br>
              <a:rPr lang="en-US">
                <a:solidFill>
                  <a:schemeClr val="tx2"/>
                </a:solidFill>
              </a:rPr>
            </a:br>
            <a:endParaRPr lang="en-US">
              <a:solidFill>
                <a:schemeClr val="tx2"/>
              </a:solidFill>
            </a:endParaRPr>
          </a:p>
          <a:p>
            <a:r>
              <a:rPr lang="en-US">
                <a:solidFill>
                  <a:schemeClr val="tx2"/>
                </a:solidFill>
              </a:rPr>
              <a:t>Attend Back-to-School nights and other activities</a:t>
            </a:r>
            <a:br>
              <a:rPr lang="en-US">
                <a:solidFill>
                  <a:schemeClr val="tx2"/>
                </a:solidFill>
              </a:rPr>
            </a:br>
            <a:endParaRPr lang="en-US">
              <a:solidFill>
                <a:schemeClr val="tx2"/>
              </a:solidFill>
            </a:endParaRPr>
          </a:p>
          <a:p>
            <a:r>
              <a:rPr lang="en-US">
                <a:solidFill>
                  <a:schemeClr val="tx2"/>
                </a:solidFill>
              </a:rPr>
              <a:t>Involve teachers</a:t>
            </a:r>
          </a:p>
        </p:txBody>
      </p:sp>
      <p:pic>
        <p:nvPicPr>
          <p:cNvPr id="3" name="Recorded Sound">
            <a:hlinkClick r:id="" action="ppaction://media"/>
            <a:extLst>
              <a:ext uri="{FF2B5EF4-FFF2-40B4-BE49-F238E27FC236}">
                <a16:creationId xmlns:a16="http://schemas.microsoft.com/office/drawing/2014/main" id="{086677F8-06FD-4E08-82BB-D9F4F711F63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3118" y="244474"/>
            <a:ext cx="487363" cy="487363"/>
          </a:xfrm>
          <a:prstGeom prst="rect">
            <a:avLst/>
          </a:prstGeom>
          <a:solidFill>
            <a:srgbClr val="FAB134"/>
          </a:solidFill>
        </p:spPr>
      </p:pic>
      <p:pic>
        <p:nvPicPr>
          <p:cNvPr id="4" name="Audio 3">
            <a:hlinkClick r:id="" action="ppaction://media"/>
            <a:extLst>
              <a:ext uri="{FF2B5EF4-FFF2-40B4-BE49-F238E27FC236}">
                <a16:creationId xmlns:a16="http://schemas.microsoft.com/office/drawing/2014/main" id="{3673139A-0AB0-4F6F-BFFF-3AD9C14B547A}"/>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645706102"/>
      </p:ext>
    </p:extLst>
  </p:cSld>
  <p:clrMapOvr>
    <a:masterClrMapping/>
  </p:clrMapOvr>
  <mc:AlternateContent xmlns:mc="http://schemas.openxmlformats.org/markup-compatibility/2006" xmlns:p14="http://schemas.microsoft.com/office/powerpoint/2010/main">
    <mc:Choice Requires="p14">
      <p:transition p14:dur="250" advTm="27827">
        <p:wipe/>
      </p:transition>
    </mc:Choice>
    <mc:Fallback xmlns="">
      <p:transition advTm="27827">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1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074" objId="3"/>
        <p14:stopEvt time="24268" objId="3"/>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3"/>
          <p:cNvSpPr txBox="1">
            <a:spLocks noGrp="1"/>
          </p:cNvSpPr>
          <p:nvPr>
            <p:ph type="title"/>
          </p:nvPr>
        </p:nvSpPr>
        <p:spPr>
          <a:prstGeom prst="rect">
            <a:avLst/>
          </a:prstGeom>
        </p:spPr>
        <p:txBody>
          <a:bodyPr spcFirstLastPara="1" wrap="square" lIns="91425" tIns="91425" rIns="91425" bIns="91425" anchor="t" anchorCtr="0">
            <a:noAutofit/>
          </a:bodyPr>
          <a:lstStyle/>
          <a:p>
            <a:r>
              <a:rPr lang="en">
                <a:solidFill>
                  <a:schemeClr val="tx2"/>
                </a:solidFill>
              </a:rPr>
              <a:t>Recruiting for Parent Groups</a:t>
            </a:r>
            <a:endParaRPr>
              <a:solidFill>
                <a:schemeClr val="tx2"/>
              </a:solidFill>
            </a:endParaRPr>
          </a:p>
        </p:txBody>
      </p:sp>
      <p:sp>
        <p:nvSpPr>
          <p:cNvPr id="176" name="Google Shape;176;p33"/>
          <p:cNvSpPr txBox="1">
            <a:spLocks noGrp="1"/>
          </p:cNvSpPr>
          <p:nvPr>
            <p:ph idx="1"/>
          </p:nvPr>
        </p:nvSpPr>
        <p:spPr>
          <a:prstGeom prst="rect">
            <a:avLst/>
          </a:prstGeom>
        </p:spPr>
        <p:txBody>
          <a:bodyPr spcFirstLastPara="1" wrap="square" lIns="91425" tIns="91425" rIns="91425" bIns="91425" anchor="t" anchorCtr="0">
            <a:noAutofit/>
          </a:bodyPr>
          <a:lstStyle/>
          <a:p>
            <a:pPr marL="0" indent="0">
              <a:buNone/>
            </a:pPr>
            <a:r>
              <a:rPr lang="en" sz="1800" b="1">
                <a:solidFill>
                  <a:schemeClr val="tx2"/>
                </a:solidFill>
              </a:rPr>
              <a:t>Overcoming Parent Group Recruitment Barriers:</a:t>
            </a:r>
            <a:endParaRPr sz="1800" b="1">
              <a:solidFill>
                <a:schemeClr val="tx2"/>
              </a:solidFill>
            </a:endParaRPr>
          </a:p>
          <a:p>
            <a:pPr indent="-317500">
              <a:spcBef>
                <a:spcPts val="1600"/>
              </a:spcBef>
              <a:buSzPts val="1400"/>
            </a:pPr>
            <a:r>
              <a:rPr lang="en" sz="1800">
                <a:solidFill>
                  <a:schemeClr val="tx2"/>
                </a:solidFill>
              </a:rPr>
              <a:t>Di</a:t>
            </a:r>
            <a:r>
              <a:rPr lang="en-US" sz="1800" err="1">
                <a:solidFill>
                  <a:schemeClr val="tx2"/>
                </a:solidFill>
              </a:rPr>
              <a:t>fficulty</a:t>
            </a:r>
            <a:r>
              <a:rPr lang="en-US" sz="1800">
                <a:solidFill>
                  <a:schemeClr val="tx2"/>
                </a:solidFill>
              </a:rPr>
              <a:t> Contacting Parents</a:t>
            </a:r>
            <a:br>
              <a:rPr lang="en-US" sz="1800">
                <a:solidFill>
                  <a:schemeClr val="tx2"/>
                </a:solidFill>
              </a:rPr>
            </a:br>
            <a:endParaRPr lang="en-US" sz="1800">
              <a:solidFill>
                <a:schemeClr val="tx2"/>
              </a:solidFill>
            </a:endParaRPr>
          </a:p>
          <a:p>
            <a:pPr indent="-317500">
              <a:buSzPts val="1400"/>
            </a:pPr>
            <a:r>
              <a:rPr lang="en-US" sz="1800">
                <a:solidFill>
                  <a:schemeClr val="tx2"/>
                </a:solidFill>
              </a:rPr>
              <a:t>Parent Time Constraints and Other Commitments</a:t>
            </a:r>
            <a:br>
              <a:rPr lang="en-US" sz="1800">
                <a:solidFill>
                  <a:schemeClr val="tx2"/>
                </a:solidFill>
              </a:rPr>
            </a:br>
            <a:endParaRPr lang="en-US" sz="1800">
              <a:solidFill>
                <a:schemeClr val="tx2"/>
              </a:solidFill>
            </a:endParaRPr>
          </a:p>
          <a:p>
            <a:pPr indent="-317500">
              <a:buSzPts val="1400"/>
            </a:pPr>
            <a:r>
              <a:rPr lang="en-US" sz="1800">
                <a:solidFill>
                  <a:schemeClr val="tx2"/>
                </a:solidFill>
              </a:rPr>
              <a:t>Finding Child Care</a:t>
            </a:r>
            <a:br>
              <a:rPr lang="en-US" sz="1800">
                <a:solidFill>
                  <a:schemeClr val="tx2"/>
                </a:solidFill>
              </a:rPr>
            </a:br>
            <a:endParaRPr lang="en-US" sz="1800">
              <a:solidFill>
                <a:schemeClr val="tx2"/>
              </a:solidFill>
            </a:endParaRPr>
          </a:p>
          <a:p>
            <a:pPr indent="-317500">
              <a:buSzPts val="1400"/>
            </a:pPr>
            <a:r>
              <a:rPr lang="en-US" sz="1800">
                <a:solidFill>
                  <a:schemeClr val="tx2"/>
                </a:solidFill>
              </a:rPr>
              <a:t>Transportation</a:t>
            </a:r>
            <a:br>
              <a:rPr lang="en-US" sz="1800">
                <a:solidFill>
                  <a:schemeClr val="tx2"/>
                </a:solidFill>
              </a:rPr>
            </a:br>
            <a:endParaRPr lang="en-US" sz="1800">
              <a:solidFill>
                <a:schemeClr val="tx2"/>
              </a:solidFill>
            </a:endParaRPr>
          </a:p>
          <a:p>
            <a:pPr indent="-317500">
              <a:buSzPts val="1400"/>
            </a:pPr>
            <a:r>
              <a:rPr lang="en-US" sz="1800">
                <a:solidFill>
                  <a:schemeClr val="tx2"/>
                </a:solidFill>
              </a:rPr>
              <a:t>Remembering Commitment to the Group</a:t>
            </a:r>
            <a:br>
              <a:rPr lang="en-US" sz="1800">
                <a:solidFill>
                  <a:schemeClr val="tx2"/>
                </a:solidFill>
              </a:rPr>
            </a:br>
            <a:endParaRPr lang="en-US" sz="1800">
              <a:solidFill>
                <a:schemeClr val="tx2"/>
              </a:solidFill>
            </a:endParaRPr>
          </a:p>
          <a:p>
            <a:pPr indent="-317500">
              <a:buSzPts val="1400"/>
            </a:pPr>
            <a:r>
              <a:rPr lang="en-US" sz="1800">
                <a:solidFill>
                  <a:schemeClr val="tx2"/>
                </a:solidFill>
              </a:rPr>
              <a:t>Uncertainty About the Group</a:t>
            </a:r>
          </a:p>
        </p:txBody>
      </p:sp>
      <p:sp>
        <p:nvSpPr>
          <p:cNvPr id="177" name="Google Shape;177;p33"/>
          <p:cNvSpPr txBox="1"/>
          <p:nvPr/>
        </p:nvSpPr>
        <p:spPr>
          <a:xfrm>
            <a:off x="6014604" y="1600200"/>
            <a:ext cx="3000000" cy="3000000"/>
          </a:xfrm>
          <a:prstGeom prst="rect">
            <a:avLst/>
          </a:prstGeom>
          <a:noFill/>
          <a:ln>
            <a:noFill/>
          </a:ln>
        </p:spPr>
        <p:txBody>
          <a:bodyPr spcFirstLastPara="1" wrap="square" lIns="91425" tIns="91425" rIns="91425" bIns="91425" anchor="t" anchorCtr="0">
            <a:noAutofit/>
          </a:bodyPr>
          <a:lstStyle/>
          <a:p>
            <a:pPr>
              <a:lnSpc>
                <a:spcPct val="115000"/>
              </a:lnSpc>
            </a:pPr>
            <a:endParaRPr>
              <a:solidFill>
                <a:schemeClr val="tx2"/>
              </a:solidFill>
              <a:latin typeface="Optima" panose="02000503060000020004" pitchFamily="2" charset="0"/>
            </a:endParaRPr>
          </a:p>
          <a:p>
            <a:pPr marL="457200" indent="-317500">
              <a:lnSpc>
                <a:spcPct val="115000"/>
              </a:lnSpc>
              <a:spcBef>
                <a:spcPts val="1600"/>
              </a:spcBef>
              <a:buSzPts val="1400"/>
              <a:buChar char="●"/>
            </a:pPr>
            <a:r>
              <a:rPr lang="en">
                <a:solidFill>
                  <a:schemeClr val="tx2"/>
                </a:solidFill>
                <a:latin typeface="Optima" panose="02000503060000020004" pitchFamily="2" charset="0"/>
              </a:rPr>
              <a:t>Sending Home Materials</a:t>
            </a:r>
            <a:br>
              <a:rPr lang="en">
                <a:solidFill>
                  <a:schemeClr val="tx2"/>
                </a:solidFill>
                <a:latin typeface="Optima" panose="02000503060000020004" pitchFamily="2" charset="0"/>
              </a:rPr>
            </a:br>
            <a:endParaRPr>
              <a:solidFill>
                <a:schemeClr val="tx2"/>
              </a:solidFill>
              <a:latin typeface="Optima" panose="02000503060000020004" pitchFamily="2" charset="0"/>
            </a:endParaRPr>
          </a:p>
          <a:p>
            <a:pPr marL="457200" indent="-317500">
              <a:lnSpc>
                <a:spcPct val="115000"/>
              </a:lnSpc>
              <a:buSzPts val="1400"/>
              <a:buChar char="●"/>
            </a:pPr>
            <a:r>
              <a:rPr lang="en">
                <a:solidFill>
                  <a:schemeClr val="tx2"/>
                </a:solidFill>
                <a:latin typeface="Optima" panose="02000503060000020004" pitchFamily="2" charset="0"/>
              </a:rPr>
              <a:t>Multiple Caregivers</a:t>
            </a:r>
            <a:endParaRPr>
              <a:solidFill>
                <a:schemeClr val="tx2"/>
              </a:solidFill>
              <a:latin typeface="Optima" panose="02000503060000020004" pitchFamily="2" charset="0"/>
            </a:endParaRPr>
          </a:p>
        </p:txBody>
      </p:sp>
      <p:pic>
        <p:nvPicPr>
          <p:cNvPr id="2" name="Picture 1">
            <a:extLst>
              <a:ext uri="{FF2B5EF4-FFF2-40B4-BE49-F238E27FC236}">
                <a16:creationId xmlns:a16="http://schemas.microsoft.com/office/drawing/2014/main" id="{1FEB639F-6C5B-EA43-940A-45FCEE9970C0}"/>
              </a:ext>
            </a:extLst>
          </p:cNvPr>
          <p:cNvPicPr>
            <a:picLocks noChangeAspect="1"/>
          </p:cNvPicPr>
          <p:nvPr/>
        </p:nvPicPr>
        <p:blipFill>
          <a:blip r:embed="rId8"/>
          <a:stretch>
            <a:fillRect/>
          </a:stretch>
        </p:blipFill>
        <p:spPr>
          <a:xfrm>
            <a:off x="5327700" y="3554263"/>
            <a:ext cx="3359100" cy="2754462"/>
          </a:xfrm>
          <a:prstGeom prst="rect">
            <a:avLst/>
          </a:prstGeom>
        </p:spPr>
      </p:pic>
      <p:pic>
        <p:nvPicPr>
          <p:cNvPr id="3" name="Recorded Sound">
            <a:hlinkClick r:id="" action="ppaction://media"/>
            <a:extLst>
              <a:ext uri="{FF2B5EF4-FFF2-40B4-BE49-F238E27FC236}">
                <a16:creationId xmlns:a16="http://schemas.microsoft.com/office/drawing/2014/main" id="{4EF8EAEA-C82C-4C9F-BBEC-1A1E1E8AAE8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3118" y="274638"/>
            <a:ext cx="487363" cy="487363"/>
          </a:xfrm>
          <a:prstGeom prst="rect">
            <a:avLst/>
          </a:prstGeom>
          <a:solidFill>
            <a:srgbClr val="FAB134"/>
          </a:solidFill>
        </p:spPr>
      </p:pic>
      <p:pic>
        <p:nvPicPr>
          <p:cNvPr id="4" name="Audio 3">
            <a:hlinkClick r:id="" action="ppaction://media"/>
            <a:extLst>
              <a:ext uri="{FF2B5EF4-FFF2-40B4-BE49-F238E27FC236}">
                <a16:creationId xmlns:a16="http://schemas.microsoft.com/office/drawing/2014/main" id="{7EBFFFC0-1CC2-4F02-8D2D-34B0D2F12DC3}"/>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571155091"/>
      </p:ext>
    </p:extLst>
  </p:cSld>
  <p:clrMapOvr>
    <a:masterClrMapping/>
  </p:clrMapOvr>
  <mc:AlternateContent xmlns:mc="http://schemas.openxmlformats.org/markup-compatibility/2006" xmlns:p14="http://schemas.microsoft.com/office/powerpoint/2010/main">
    <mc:Choice Requires="p14">
      <p:transition p14:dur="250" advTm="89731">
        <p:wipe/>
      </p:transition>
    </mc:Choice>
    <mc:Fallback xmlns="">
      <p:transition advTm="89731">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59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988" objId="3"/>
        <p14:stopEvt time="78007" objId="3"/>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4"/>
          <p:cNvSpPr txBox="1">
            <a:spLocks noGrp="1"/>
          </p:cNvSpPr>
          <p:nvPr>
            <p:ph type="title"/>
          </p:nvPr>
        </p:nvSpPr>
        <p:spPr>
          <a:prstGeom prst="rect">
            <a:avLst/>
          </a:prstGeom>
        </p:spPr>
        <p:txBody>
          <a:bodyPr spcFirstLastPara="1" wrap="square" lIns="91425" tIns="91425" rIns="91425" bIns="91425" anchor="t" anchorCtr="0">
            <a:noAutofit/>
          </a:bodyPr>
          <a:lstStyle/>
          <a:p>
            <a:pPr algn="l"/>
            <a:r>
              <a:rPr lang="en" sz="3600">
                <a:solidFill>
                  <a:schemeClr val="tx2"/>
                </a:solidFill>
              </a:rPr>
              <a:t>Recruiting for Child/Parent Groups</a:t>
            </a:r>
            <a:endParaRPr sz="3600">
              <a:solidFill>
                <a:schemeClr val="tx2"/>
              </a:solidFill>
            </a:endParaRPr>
          </a:p>
        </p:txBody>
      </p:sp>
      <p:sp>
        <p:nvSpPr>
          <p:cNvPr id="183" name="Google Shape;183;p34"/>
          <p:cNvSpPr txBox="1">
            <a:spLocks noGrp="1"/>
          </p:cNvSpPr>
          <p:nvPr>
            <p:ph idx="1"/>
          </p:nvPr>
        </p:nvSpPr>
        <p:spPr>
          <a:xfrm>
            <a:off x="457200" y="1417638"/>
            <a:ext cx="8229600" cy="4525963"/>
          </a:xfrm>
          <a:prstGeom prst="rect">
            <a:avLst/>
          </a:prstGeom>
        </p:spPr>
        <p:txBody>
          <a:bodyPr spcFirstLastPara="1" wrap="square" lIns="91425" tIns="91425" rIns="91425" bIns="91425" anchor="t" anchorCtr="0">
            <a:noAutofit/>
          </a:bodyPr>
          <a:lstStyle/>
          <a:p>
            <a:pPr marL="0" indent="0">
              <a:buNone/>
            </a:pPr>
            <a:r>
              <a:rPr lang="en" sz="2400" b="1">
                <a:solidFill>
                  <a:schemeClr val="tx2"/>
                </a:solidFill>
              </a:rPr>
              <a:t>Managing Your Time:</a:t>
            </a:r>
            <a:endParaRPr sz="2400" b="1">
              <a:solidFill>
                <a:schemeClr val="tx2"/>
              </a:solidFill>
            </a:endParaRPr>
          </a:p>
          <a:p>
            <a:pPr>
              <a:spcBef>
                <a:spcPts val="1600"/>
              </a:spcBef>
            </a:pPr>
            <a:r>
              <a:rPr lang="en" sz="2400">
                <a:solidFill>
                  <a:schemeClr val="tx2"/>
                </a:solidFill>
              </a:rPr>
              <a:t>Prioritize recruitment</a:t>
            </a:r>
            <a:br>
              <a:rPr lang="en" sz="2400">
                <a:solidFill>
                  <a:schemeClr val="tx2"/>
                </a:solidFill>
              </a:rPr>
            </a:br>
            <a:endParaRPr lang="en" sz="2400">
              <a:solidFill>
                <a:schemeClr val="tx2"/>
              </a:solidFill>
            </a:endParaRPr>
          </a:p>
          <a:p>
            <a:pPr>
              <a:spcBef>
                <a:spcPts val="1600"/>
              </a:spcBef>
            </a:pPr>
            <a:r>
              <a:rPr lang="en" sz="2400">
                <a:solidFill>
                  <a:schemeClr val="tx2"/>
                </a:solidFill>
              </a:rPr>
              <a:t>Block out time for administrative tasks</a:t>
            </a:r>
            <a:br>
              <a:rPr lang="en" sz="2400">
                <a:solidFill>
                  <a:schemeClr val="tx2"/>
                </a:solidFill>
              </a:rPr>
            </a:br>
            <a:br>
              <a:rPr lang="en" sz="2400">
                <a:solidFill>
                  <a:schemeClr val="tx2"/>
                </a:solidFill>
              </a:rPr>
            </a:br>
            <a:endParaRPr sz="2400">
              <a:solidFill>
                <a:schemeClr val="tx2"/>
              </a:solidFill>
            </a:endParaRPr>
          </a:p>
          <a:p>
            <a:r>
              <a:rPr lang="en" sz="2400">
                <a:solidFill>
                  <a:schemeClr val="tx2"/>
                </a:solidFill>
              </a:rPr>
              <a:t>Challenge yourself to contact and engage families that are difficult to reach</a:t>
            </a:r>
          </a:p>
        </p:txBody>
      </p:sp>
      <p:pic>
        <p:nvPicPr>
          <p:cNvPr id="3" name="Recorded Sound">
            <a:hlinkClick r:id="" action="ppaction://media"/>
            <a:extLst>
              <a:ext uri="{FF2B5EF4-FFF2-40B4-BE49-F238E27FC236}">
                <a16:creationId xmlns:a16="http://schemas.microsoft.com/office/drawing/2014/main" id="{50AAF62E-6F48-48FC-BA44-1BC5332ED69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99437" y="274638"/>
            <a:ext cx="487363" cy="487363"/>
          </a:xfrm>
          <a:prstGeom prst="rect">
            <a:avLst/>
          </a:prstGeom>
          <a:solidFill>
            <a:srgbClr val="FAB134"/>
          </a:solidFill>
        </p:spPr>
      </p:pic>
      <p:pic>
        <p:nvPicPr>
          <p:cNvPr id="2" name="Audio 1">
            <a:hlinkClick r:id="" action="ppaction://media"/>
            <a:extLst>
              <a:ext uri="{FF2B5EF4-FFF2-40B4-BE49-F238E27FC236}">
                <a16:creationId xmlns:a16="http://schemas.microsoft.com/office/drawing/2014/main" id="{995E2B1B-1B86-41CE-9113-12BAAA5C0EBC}"/>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093216908"/>
      </p:ext>
    </p:extLst>
  </p:cSld>
  <p:clrMapOvr>
    <a:masterClrMapping/>
  </p:clrMapOvr>
  <mc:AlternateContent xmlns:mc="http://schemas.openxmlformats.org/markup-compatibility/2006" xmlns:p14="http://schemas.microsoft.com/office/powerpoint/2010/main">
    <mc:Choice Requires="p14">
      <p:transition p14:dur="250" advTm="32703">
        <p:wipe/>
      </p:transition>
    </mc:Choice>
    <mc:Fallback xmlns="">
      <p:transition advTm="3270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7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848" objId="3"/>
        <p14:stopEvt time="27662" objId="3"/>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7E121-D55C-4ADE-85B7-C83A3E0823ED}"/>
              </a:ext>
            </a:extLst>
          </p:cNvPr>
          <p:cNvSpPr>
            <a:spLocks noGrp="1"/>
          </p:cNvSpPr>
          <p:nvPr>
            <p:ph type="title"/>
          </p:nvPr>
        </p:nvSpPr>
        <p:spPr/>
        <p:txBody>
          <a:bodyPr/>
          <a:lstStyle/>
          <a:p>
            <a:pPr algn="ctr"/>
            <a:r>
              <a:rPr lang="en-US">
                <a:solidFill>
                  <a:schemeClr val="tx2"/>
                </a:solidFill>
                <a:latin typeface="Optima" panose="02000503060000020004" pitchFamily="2" charset="0"/>
              </a:rPr>
              <a:t>Check-in</a:t>
            </a:r>
          </a:p>
        </p:txBody>
      </p:sp>
      <p:sp>
        <p:nvSpPr>
          <p:cNvPr id="3" name="Content Placeholder 2">
            <a:extLst>
              <a:ext uri="{FF2B5EF4-FFF2-40B4-BE49-F238E27FC236}">
                <a16:creationId xmlns:a16="http://schemas.microsoft.com/office/drawing/2014/main" id="{684CB8FF-AF54-466A-A668-953822135352}"/>
              </a:ext>
            </a:extLst>
          </p:cNvPr>
          <p:cNvSpPr>
            <a:spLocks noGrp="1"/>
          </p:cNvSpPr>
          <p:nvPr>
            <p:ph idx="1"/>
          </p:nvPr>
        </p:nvSpPr>
        <p:spPr/>
        <p:txBody>
          <a:bodyPr/>
          <a:lstStyle/>
          <a:p>
            <a:pPr rtl="0">
              <a:spcBef>
                <a:spcPts val="0"/>
              </a:spcBef>
              <a:spcAft>
                <a:spcPts val="0"/>
              </a:spcAft>
              <a:buFont typeface="+mj-lt"/>
              <a:buAutoNum type="arabicPeriod"/>
            </a:pPr>
            <a:r>
              <a:rPr lang="en-US" sz="2400" b="0" i="0" u="none" strike="noStrike">
                <a:solidFill>
                  <a:schemeClr val="tx2"/>
                </a:solidFill>
                <a:effectLst/>
                <a:latin typeface="Optima" panose="02000503060000020004"/>
              </a:rPr>
              <a:t>What are some additional ways that you can recruit for your group that have not already been mentioned in the slides?</a:t>
            </a:r>
            <a:br>
              <a:rPr lang="en-US" sz="2400" b="0" i="0" u="none" strike="noStrike">
                <a:solidFill>
                  <a:schemeClr val="tx2"/>
                </a:solidFill>
                <a:effectLst/>
                <a:latin typeface="Optima" panose="02000503060000020004"/>
              </a:rPr>
            </a:br>
            <a:endParaRPr lang="en-US" sz="2400">
              <a:solidFill>
                <a:schemeClr val="tx2"/>
              </a:solidFill>
              <a:latin typeface="Optima" panose="02000503060000020004"/>
            </a:endParaRPr>
          </a:p>
          <a:p>
            <a:pPr rtl="0">
              <a:spcBef>
                <a:spcPts val="0"/>
              </a:spcBef>
              <a:spcAft>
                <a:spcPts val="0"/>
              </a:spcAft>
              <a:buFont typeface="+mj-lt"/>
              <a:buAutoNum type="arabicPeriod"/>
            </a:pPr>
            <a:r>
              <a:rPr lang="en-US" sz="2400" b="0" i="0" u="none" strike="noStrike">
                <a:solidFill>
                  <a:schemeClr val="tx2"/>
                </a:solidFill>
                <a:effectLst/>
                <a:latin typeface="Optima" panose="02000503060000020004"/>
              </a:rPr>
              <a:t>What are some ways that should NOT go about recruiting for your group?</a:t>
            </a:r>
            <a:br>
              <a:rPr lang="en-US" sz="2400" b="0" i="0" u="none" strike="noStrike">
                <a:solidFill>
                  <a:schemeClr val="tx2"/>
                </a:solidFill>
                <a:effectLst/>
                <a:latin typeface="Optima" panose="02000503060000020004"/>
              </a:rPr>
            </a:br>
            <a:endParaRPr lang="en-US" sz="2400">
              <a:solidFill>
                <a:schemeClr val="tx2"/>
              </a:solidFill>
              <a:latin typeface="Optima" panose="02000503060000020004"/>
            </a:endParaRPr>
          </a:p>
          <a:p>
            <a:pPr rtl="0">
              <a:spcBef>
                <a:spcPts val="0"/>
              </a:spcBef>
              <a:spcAft>
                <a:spcPts val="0"/>
              </a:spcAft>
              <a:buFont typeface="+mj-lt"/>
              <a:buAutoNum type="arabicPeriod"/>
            </a:pPr>
            <a:r>
              <a:rPr lang="en-US" sz="2400" b="0" i="0" u="none" strike="noStrike">
                <a:solidFill>
                  <a:schemeClr val="tx2"/>
                </a:solidFill>
                <a:effectLst/>
                <a:latin typeface="Optima" panose="02000503060000020004"/>
              </a:rPr>
              <a:t>What are some challenges you might face when trying to involve different staff in the recruitment process?</a:t>
            </a:r>
            <a:br>
              <a:rPr lang="en-US" sz="1400"/>
            </a:br>
            <a:endParaRPr lang="en-US" sz="2400">
              <a:solidFill>
                <a:schemeClr val="tx2"/>
              </a:solidFill>
              <a:latin typeface="Optima" panose="02000503060000020004" pitchFamily="2" charset="0"/>
            </a:endParaRPr>
          </a:p>
        </p:txBody>
      </p:sp>
      <p:sp>
        <p:nvSpPr>
          <p:cNvPr id="4" name="Rectangle 3">
            <a:extLst>
              <a:ext uri="{FF2B5EF4-FFF2-40B4-BE49-F238E27FC236}">
                <a16:creationId xmlns:a16="http://schemas.microsoft.com/office/drawing/2014/main" id="{13BC42B7-C6A5-394C-ADD0-6941068D9C7E}"/>
              </a:ext>
            </a:extLst>
          </p:cNvPr>
          <p:cNvSpPr/>
          <p:nvPr/>
        </p:nvSpPr>
        <p:spPr>
          <a:xfrm>
            <a:off x="0" y="6369840"/>
            <a:ext cx="6648071" cy="369332"/>
          </a:xfrm>
          <a:prstGeom prst="rect">
            <a:avLst/>
          </a:prstGeom>
        </p:spPr>
        <p:txBody>
          <a:bodyPr wrap="square">
            <a:spAutoFit/>
          </a:bodyPr>
          <a:lstStyle/>
          <a:p>
            <a:r>
              <a:rPr lang="en-US">
                <a:solidFill>
                  <a:schemeClr val="bg1">
                    <a:lumMod val="75000"/>
                  </a:schemeClr>
                </a:solidFill>
                <a:latin typeface="Optima" panose="02000503060000020004" pitchFamily="2" charset="0"/>
              </a:rPr>
              <a:t>Group Rules, Structure, and Logistics</a:t>
            </a:r>
            <a:endParaRPr lang="en-US">
              <a:solidFill>
                <a:schemeClr val="bg1">
                  <a:lumMod val="75000"/>
                </a:schemeClr>
              </a:solidFill>
            </a:endParaRPr>
          </a:p>
        </p:txBody>
      </p:sp>
      <p:pic>
        <p:nvPicPr>
          <p:cNvPr id="6" name="Recorded Sound">
            <a:hlinkClick r:id="" action="ppaction://media"/>
            <a:extLst>
              <a:ext uri="{FF2B5EF4-FFF2-40B4-BE49-F238E27FC236}">
                <a16:creationId xmlns:a16="http://schemas.microsoft.com/office/drawing/2014/main" id="{2C31747F-B8E3-428D-AEBB-4758750D389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99437" y="274638"/>
            <a:ext cx="487363" cy="487363"/>
          </a:xfrm>
          <a:prstGeom prst="rect">
            <a:avLst/>
          </a:prstGeom>
          <a:solidFill>
            <a:srgbClr val="FAB134"/>
          </a:solidFill>
        </p:spPr>
      </p:pic>
      <p:pic>
        <p:nvPicPr>
          <p:cNvPr id="5" name="Audio 4">
            <a:hlinkClick r:id="" action="ppaction://media"/>
            <a:extLst>
              <a:ext uri="{FF2B5EF4-FFF2-40B4-BE49-F238E27FC236}">
                <a16:creationId xmlns:a16="http://schemas.microsoft.com/office/drawing/2014/main" id="{B8018483-175F-41EF-8ABE-F4F9B7D8F4B3}"/>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535534588"/>
      </p:ext>
    </p:extLst>
  </p:cSld>
  <p:clrMapOvr>
    <a:masterClrMapping/>
  </p:clrMapOvr>
  <mc:AlternateContent xmlns:mc="http://schemas.openxmlformats.org/markup-compatibility/2006" xmlns:p14="http://schemas.microsoft.com/office/powerpoint/2010/main">
    <mc:Choice Requires="p14">
      <p:transition spd="slow" p14:dur="2000" advTm="18702"/>
    </mc:Choice>
    <mc:Fallback xmlns="">
      <p:transition spd="slow" advTm="18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3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771" objId="6"/>
        <p14:stopEvt time="9240" objId="6"/>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2" name="Title 1">
            <a:extLst>
              <a:ext uri="{FF2B5EF4-FFF2-40B4-BE49-F238E27FC236}">
                <a16:creationId xmlns:a16="http://schemas.microsoft.com/office/drawing/2014/main" id="{03EBCE55-4E09-4247-B176-A93C0E6CCCEE}"/>
              </a:ext>
            </a:extLst>
          </p:cNvPr>
          <p:cNvSpPr>
            <a:spLocks noGrp="1"/>
          </p:cNvSpPr>
          <p:nvPr>
            <p:ph type="ctrTitle"/>
          </p:nvPr>
        </p:nvSpPr>
        <p:spPr/>
        <p:txBody>
          <a:bodyPr/>
          <a:lstStyle/>
          <a:p>
            <a:r>
              <a:rPr lang="en-US">
                <a:solidFill>
                  <a:schemeClr val="tx2"/>
                </a:solidFill>
              </a:rPr>
              <a:t>Applied Practice!</a:t>
            </a:r>
            <a:br>
              <a:rPr lang="en-US">
                <a:solidFill>
                  <a:schemeClr val="tx2"/>
                </a:solidFill>
              </a:rPr>
            </a:br>
            <a:br>
              <a:rPr lang="en-US">
                <a:solidFill>
                  <a:schemeClr val="tx2"/>
                </a:solidFill>
              </a:rPr>
            </a:br>
            <a:r>
              <a:rPr lang="en-US" sz="2800">
                <a:solidFill>
                  <a:schemeClr val="tx2"/>
                </a:solidFill>
              </a:rPr>
              <a:t>Think about how you would respond to the following scenarios…</a:t>
            </a:r>
            <a:endParaRPr lang="en-US">
              <a:solidFill>
                <a:schemeClr val="tx2"/>
              </a:solidFill>
            </a:endParaRPr>
          </a:p>
        </p:txBody>
      </p:sp>
      <p:sp>
        <p:nvSpPr>
          <p:cNvPr id="189" name="Google Shape;189;p35"/>
          <p:cNvSpPr txBox="1">
            <a:spLocks noGrp="1"/>
          </p:cNvSpPr>
          <p:nvPr>
            <p:ph type="subTitle" idx="1"/>
          </p:nvPr>
        </p:nvSpPr>
        <p:spPr>
          <a:prstGeom prst="rect">
            <a:avLst/>
          </a:prstGeom>
        </p:spPr>
        <p:txBody>
          <a:bodyPr spcFirstLastPara="1" wrap="square" lIns="91425" tIns="91425" rIns="91425" bIns="91425" anchor="t" anchorCtr="0">
            <a:noAutofit/>
          </a:bodyPr>
          <a:lstStyle/>
          <a:p>
            <a:pPr marL="0" indent="0">
              <a:buNone/>
            </a:pPr>
            <a:endParaRPr/>
          </a:p>
          <a:p>
            <a:pPr marL="0" indent="0">
              <a:spcBef>
                <a:spcPts val="1600"/>
              </a:spcBef>
              <a:buNone/>
            </a:pPr>
            <a:endParaRPr/>
          </a:p>
        </p:txBody>
      </p:sp>
      <p:pic>
        <p:nvPicPr>
          <p:cNvPr id="4" name="Recorded Sound">
            <a:hlinkClick r:id="" action="ppaction://media"/>
            <a:extLst>
              <a:ext uri="{FF2B5EF4-FFF2-40B4-BE49-F238E27FC236}">
                <a16:creationId xmlns:a16="http://schemas.microsoft.com/office/drawing/2014/main" id="{6DC79304-256B-48AA-9B67-08B0C6C920F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58200" y="236930"/>
            <a:ext cx="487363" cy="487363"/>
          </a:xfrm>
          <a:prstGeom prst="rect">
            <a:avLst/>
          </a:prstGeom>
          <a:solidFill>
            <a:srgbClr val="FAB134"/>
          </a:solidFill>
        </p:spPr>
      </p:pic>
      <p:pic>
        <p:nvPicPr>
          <p:cNvPr id="3" name="Audio 2">
            <a:hlinkClick r:id="" action="ppaction://media"/>
            <a:extLst>
              <a:ext uri="{FF2B5EF4-FFF2-40B4-BE49-F238E27FC236}">
                <a16:creationId xmlns:a16="http://schemas.microsoft.com/office/drawing/2014/main" id="{F114273C-48E3-4C19-9ACC-F6407138E846}"/>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736189665"/>
      </p:ext>
    </p:extLst>
  </p:cSld>
  <p:clrMapOvr>
    <a:masterClrMapping/>
  </p:clrMapOvr>
  <mc:AlternateContent xmlns:mc="http://schemas.openxmlformats.org/markup-compatibility/2006" xmlns:p14="http://schemas.microsoft.com/office/powerpoint/2010/main">
    <mc:Choice Requires="p14">
      <p:transition p14:dur="250" advTm="21302">
        <p:wipe/>
      </p:transition>
    </mc:Choice>
    <mc:Fallback xmlns="">
      <p:transition advTm="21302">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911" objId="4"/>
        <p14:stopEvt time="15907" objId="4"/>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6"/>
          <p:cNvSpPr txBox="1">
            <a:spLocks noGrp="1"/>
          </p:cNvSpPr>
          <p:nvPr>
            <p:ph type="title"/>
          </p:nvPr>
        </p:nvSpPr>
        <p:spPr>
          <a:prstGeom prst="rect">
            <a:avLst/>
          </a:prstGeom>
        </p:spPr>
        <p:txBody>
          <a:bodyPr spcFirstLastPara="1" wrap="square" lIns="91425" tIns="91425" rIns="91425" bIns="91425" anchor="t" anchorCtr="0">
            <a:noAutofit/>
          </a:bodyPr>
          <a:lstStyle/>
          <a:p>
            <a:pPr algn="l"/>
            <a:r>
              <a:rPr lang="en">
                <a:solidFill>
                  <a:schemeClr val="tx2"/>
                </a:solidFill>
              </a:rPr>
              <a:t>Scenario 1</a:t>
            </a:r>
            <a:endParaRPr>
              <a:solidFill>
                <a:schemeClr val="tx2"/>
              </a:solidFill>
            </a:endParaRPr>
          </a:p>
        </p:txBody>
      </p:sp>
      <p:sp>
        <p:nvSpPr>
          <p:cNvPr id="195" name="Google Shape;195;p36"/>
          <p:cNvSpPr txBox="1">
            <a:spLocks noGrp="1"/>
          </p:cNvSpPr>
          <p:nvPr>
            <p:ph idx="1"/>
          </p:nvPr>
        </p:nvSpPr>
        <p:spPr>
          <a:prstGeom prst="rect">
            <a:avLst/>
          </a:prstGeom>
        </p:spPr>
        <p:txBody>
          <a:bodyPr spcFirstLastPara="1" wrap="square" lIns="91425" tIns="91425" rIns="91425" bIns="91425" anchor="t" anchorCtr="0">
            <a:noAutofit/>
          </a:bodyPr>
          <a:lstStyle/>
          <a:p>
            <a:pPr marL="0" indent="457200">
              <a:spcBef>
                <a:spcPts val="1600"/>
              </a:spcBef>
              <a:spcAft>
                <a:spcPts val="1600"/>
              </a:spcAft>
              <a:buNone/>
            </a:pPr>
            <a:endParaRPr lang="en">
              <a:solidFill>
                <a:schemeClr val="tx2"/>
              </a:solidFill>
            </a:endParaRPr>
          </a:p>
          <a:p>
            <a:pPr marL="0" indent="457200">
              <a:spcBef>
                <a:spcPts val="1600"/>
              </a:spcBef>
              <a:spcAft>
                <a:spcPts val="1600"/>
              </a:spcAft>
              <a:buNone/>
            </a:pPr>
            <a:r>
              <a:rPr lang="en">
                <a:solidFill>
                  <a:schemeClr val="tx2"/>
                </a:solidFill>
              </a:rPr>
              <a:t>A parent is not interested in his or her child participating in the group. The parent states that his or her child does not need the group. As the group leader, process the concerns that may be causing the lack of commitment to participating in the group.</a:t>
            </a:r>
            <a:endParaRPr>
              <a:solidFill>
                <a:schemeClr val="tx2"/>
              </a:solidFill>
            </a:endParaRPr>
          </a:p>
        </p:txBody>
      </p:sp>
      <p:pic>
        <p:nvPicPr>
          <p:cNvPr id="2" name="Audio 1">
            <a:hlinkClick r:id="" action="ppaction://media"/>
            <a:extLst>
              <a:ext uri="{FF2B5EF4-FFF2-40B4-BE49-F238E27FC236}">
                <a16:creationId xmlns:a16="http://schemas.microsoft.com/office/drawing/2014/main" id="{69B85D20-8B80-4CEC-B1C3-72374708B7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86979547"/>
      </p:ext>
    </p:extLst>
  </p:cSld>
  <p:clrMapOvr>
    <a:masterClrMapping/>
  </p:clrMapOvr>
  <mc:AlternateContent xmlns:mc="http://schemas.openxmlformats.org/markup-compatibility/2006" xmlns:p14="http://schemas.microsoft.com/office/powerpoint/2010/main">
    <mc:Choice Requires="p14">
      <p:transition p14:dur="250" advTm="11480">
        <p:wipe/>
      </p:transition>
    </mc:Choice>
    <mc:Fallback xmlns="">
      <p:transition advTm="1148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8"/>
          <p:cNvSpPr txBox="1">
            <a:spLocks noGrp="1"/>
          </p:cNvSpPr>
          <p:nvPr>
            <p:ph type="title"/>
          </p:nvPr>
        </p:nvSpPr>
        <p:spPr>
          <a:prstGeom prst="rect">
            <a:avLst/>
          </a:prstGeom>
        </p:spPr>
        <p:txBody>
          <a:bodyPr spcFirstLastPara="1" wrap="square" lIns="91425" tIns="91425" rIns="91425" bIns="91425" anchor="t" anchorCtr="0">
            <a:noAutofit/>
          </a:bodyPr>
          <a:lstStyle/>
          <a:p>
            <a:pPr algn="l"/>
            <a:r>
              <a:rPr lang="en">
                <a:solidFill>
                  <a:schemeClr val="tx2"/>
                </a:solidFill>
              </a:rPr>
              <a:t>Scenario 2</a:t>
            </a:r>
            <a:endParaRPr>
              <a:solidFill>
                <a:schemeClr val="tx2"/>
              </a:solidFill>
            </a:endParaRPr>
          </a:p>
        </p:txBody>
      </p:sp>
      <p:sp>
        <p:nvSpPr>
          <p:cNvPr id="207" name="Google Shape;207;p38"/>
          <p:cNvSpPr txBox="1">
            <a:spLocks noGrp="1"/>
          </p:cNvSpPr>
          <p:nvPr>
            <p:ph idx="1"/>
          </p:nvPr>
        </p:nvSpPr>
        <p:spPr>
          <a:prstGeom prst="rect">
            <a:avLst/>
          </a:prstGeom>
        </p:spPr>
        <p:txBody>
          <a:bodyPr spcFirstLastPara="1" wrap="square" lIns="91425" tIns="91425" rIns="91425" bIns="91425" anchor="t" anchorCtr="0">
            <a:noAutofit/>
          </a:bodyPr>
          <a:lstStyle/>
          <a:p>
            <a:pPr marL="0" indent="0">
              <a:buNone/>
            </a:pPr>
            <a:endParaRPr sz="2800">
              <a:solidFill>
                <a:schemeClr val="tx2"/>
              </a:solidFill>
            </a:endParaRPr>
          </a:p>
          <a:p>
            <a:pPr marL="0" indent="457200">
              <a:spcBef>
                <a:spcPts val="1600"/>
              </a:spcBef>
              <a:spcAft>
                <a:spcPts val="1600"/>
              </a:spcAft>
              <a:buNone/>
            </a:pPr>
            <a:r>
              <a:rPr lang="en" sz="2800">
                <a:solidFill>
                  <a:schemeClr val="tx2"/>
                </a:solidFill>
              </a:rPr>
              <a:t>The parent agrees that his or her child will benefit, but has a list of reasons why attending the parent group will be difficult. For instance, the parent has a full-time job and there are no groups offered during a convenient time. Or there could be no child care offered during the parent group. Try to come up with solutions to the barriers offered.</a:t>
            </a:r>
            <a:endParaRPr sz="2800">
              <a:solidFill>
                <a:schemeClr val="tx2"/>
              </a:solidFill>
            </a:endParaRPr>
          </a:p>
        </p:txBody>
      </p:sp>
      <p:pic>
        <p:nvPicPr>
          <p:cNvPr id="2" name="Audio 1">
            <a:hlinkClick r:id="" action="ppaction://media"/>
            <a:extLst>
              <a:ext uri="{FF2B5EF4-FFF2-40B4-BE49-F238E27FC236}">
                <a16:creationId xmlns:a16="http://schemas.microsoft.com/office/drawing/2014/main" id="{EC7CE7BF-B4CF-4C6D-AC16-D6D0BFB43A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23214000"/>
      </p:ext>
    </p:extLst>
  </p:cSld>
  <p:clrMapOvr>
    <a:masterClrMapping/>
  </p:clrMapOvr>
  <mc:AlternateContent xmlns:mc="http://schemas.openxmlformats.org/markup-compatibility/2006" xmlns:p14="http://schemas.microsoft.com/office/powerpoint/2010/main">
    <mc:Choice Requires="p14">
      <p:transition p14:dur="250" advTm="10830">
        <p:wipe/>
      </p:transition>
    </mc:Choice>
    <mc:Fallback xmlns="">
      <p:transition advTm="1083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9"/>
          <p:cNvSpPr txBox="1">
            <a:spLocks noGrp="1"/>
          </p:cNvSpPr>
          <p:nvPr>
            <p:ph type="title"/>
          </p:nvPr>
        </p:nvSpPr>
        <p:spPr>
          <a:prstGeom prst="rect">
            <a:avLst/>
          </a:prstGeom>
        </p:spPr>
        <p:txBody>
          <a:bodyPr spcFirstLastPara="1" wrap="square" lIns="91425" tIns="91425" rIns="91425" bIns="91425" anchor="t" anchorCtr="0">
            <a:noAutofit/>
          </a:bodyPr>
          <a:lstStyle/>
          <a:p>
            <a:pPr algn="l"/>
            <a:r>
              <a:rPr lang="en">
                <a:solidFill>
                  <a:schemeClr val="tx2"/>
                </a:solidFill>
              </a:rPr>
              <a:t>Scenario 4</a:t>
            </a:r>
            <a:endParaRPr>
              <a:solidFill>
                <a:schemeClr val="tx2"/>
              </a:solidFill>
            </a:endParaRPr>
          </a:p>
        </p:txBody>
      </p:sp>
      <p:sp>
        <p:nvSpPr>
          <p:cNvPr id="213" name="Google Shape;213;p39"/>
          <p:cNvSpPr txBox="1">
            <a:spLocks noGrp="1"/>
          </p:cNvSpPr>
          <p:nvPr>
            <p:ph idx="1"/>
          </p:nvPr>
        </p:nvSpPr>
        <p:spPr>
          <a:prstGeom prst="rect">
            <a:avLst/>
          </a:prstGeom>
        </p:spPr>
        <p:txBody>
          <a:bodyPr spcFirstLastPara="1" wrap="square" lIns="91425" tIns="91425" rIns="91425" bIns="91425" anchor="t" anchorCtr="0">
            <a:noAutofit/>
          </a:bodyPr>
          <a:lstStyle/>
          <a:p>
            <a:pPr marL="0" indent="0">
              <a:spcBef>
                <a:spcPts val="1600"/>
              </a:spcBef>
              <a:buNone/>
            </a:pPr>
            <a:endParaRPr>
              <a:solidFill>
                <a:schemeClr val="tx2"/>
              </a:solidFill>
            </a:endParaRPr>
          </a:p>
          <a:p>
            <a:pPr marL="0" indent="457200">
              <a:spcBef>
                <a:spcPts val="1600"/>
              </a:spcBef>
              <a:spcAft>
                <a:spcPts val="1600"/>
              </a:spcAft>
              <a:buNone/>
            </a:pPr>
            <a:r>
              <a:rPr lang="en">
                <a:solidFill>
                  <a:schemeClr val="tx2"/>
                </a:solidFill>
              </a:rPr>
              <a:t>The parent is willing to have his or her child in the group, is interested in being in the parent group, and asks no difficult questions. As the group leader, process with the parent the barriers to attending a parent group.</a:t>
            </a:r>
            <a:endParaRPr>
              <a:solidFill>
                <a:schemeClr val="tx2"/>
              </a:solidFill>
            </a:endParaRPr>
          </a:p>
        </p:txBody>
      </p:sp>
      <p:pic>
        <p:nvPicPr>
          <p:cNvPr id="2" name="Audio 1">
            <a:hlinkClick r:id="" action="ppaction://media"/>
            <a:extLst>
              <a:ext uri="{FF2B5EF4-FFF2-40B4-BE49-F238E27FC236}">
                <a16:creationId xmlns:a16="http://schemas.microsoft.com/office/drawing/2014/main" id="{3ADED4B7-F174-4914-984A-480FEE0BFC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68477186"/>
      </p:ext>
    </p:extLst>
  </p:cSld>
  <p:clrMapOvr>
    <a:masterClrMapping/>
  </p:clrMapOvr>
  <mc:AlternateContent xmlns:mc="http://schemas.openxmlformats.org/markup-compatibility/2006" xmlns:p14="http://schemas.microsoft.com/office/powerpoint/2010/main">
    <mc:Choice Requires="p14">
      <p:transition p14:dur="250" advTm="10784">
        <p:wipe/>
      </p:transition>
    </mc:Choice>
    <mc:Fallback xmlns="">
      <p:transition advTm="10784">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57200" y="274638"/>
            <a:ext cx="8229600" cy="1143000"/>
          </a:xfrm>
        </p:spPr>
        <p:txBody>
          <a:bodyPr spcFirstLastPara="1" lIns="91425" tIns="91425" rIns="91425" bIns="91425" anchorCtr="0">
            <a:normAutofit/>
          </a:bodyPr>
          <a:lstStyle/>
          <a:p>
            <a:r>
              <a:rPr lang="en">
                <a:solidFill>
                  <a:schemeClr val="tx2"/>
                </a:solidFill>
              </a:rPr>
              <a:t>What is Culture?</a:t>
            </a:r>
            <a:endParaRPr lang="en-US">
              <a:solidFill>
                <a:schemeClr val="tx2"/>
              </a:solidFill>
            </a:endParaRPr>
          </a:p>
        </p:txBody>
      </p:sp>
      <p:pic>
        <p:nvPicPr>
          <p:cNvPr id="2" name="Picture 1">
            <a:extLst>
              <a:ext uri="{FF2B5EF4-FFF2-40B4-BE49-F238E27FC236}">
                <a16:creationId xmlns:a16="http://schemas.microsoft.com/office/drawing/2014/main" id="{F4558F7B-C3C3-3A4E-86D9-B488F3CD8AC4}"/>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Texturizer/>
                    </a14:imgEffect>
                    <a14:imgEffect>
                      <a14:sharpenSoften amount="-25000"/>
                    </a14:imgEffect>
                    <a14:imgEffect>
                      <a14:colorTemperature colorTemp="8800"/>
                    </a14:imgEffect>
                  </a14:imgLayer>
                </a14:imgProps>
              </a:ext>
            </a:extLst>
          </a:blip>
          <a:srcRect l="52642" r="877"/>
          <a:stretch/>
        </p:blipFill>
        <p:spPr>
          <a:xfrm>
            <a:off x="457200" y="1600200"/>
            <a:ext cx="4038600" cy="4525963"/>
          </a:xfrm>
          <a:prstGeom prst="rect">
            <a:avLst/>
          </a:prstGeom>
          <a:noFill/>
          <a:effectLst>
            <a:softEdge rad="50800"/>
          </a:effectLst>
        </p:spPr>
      </p:pic>
      <p:sp>
        <p:nvSpPr>
          <p:cNvPr id="61" name="Google Shape;61;p14"/>
          <p:cNvSpPr txBox="1">
            <a:spLocks noGrp="1"/>
          </p:cNvSpPr>
          <p:nvPr>
            <p:ph sz="half" idx="2"/>
          </p:nvPr>
        </p:nvSpPr>
        <p:spPr>
          <a:xfrm>
            <a:off x="4648200" y="1600200"/>
            <a:ext cx="4038600" cy="4525963"/>
          </a:xfrm>
        </p:spPr>
        <p:txBody>
          <a:bodyPr spcFirstLastPara="1" lIns="91425" tIns="91425" rIns="91425" bIns="91425" anchorCtr="0">
            <a:normAutofit/>
          </a:bodyPr>
          <a:lstStyle/>
          <a:p>
            <a:pPr marL="0" indent="0">
              <a:spcBef>
                <a:spcPts val="1600"/>
              </a:spcBef>
              <a:buNone/>
            </a:pPr>
            <a:r>
              <a:rPr lang="en-US">
                <a:solidFill>
                  <a:schemeClr val="tx2"/>
                </a:solidFill>
                <a:highlight>
                  <a:srgbClr val="FFFFFF"/>
                </a:highlight>
              </a:rPr>
              <a:t>Customs, arts, social institutions, and achievements of a particular nation, people, or other social group. </a:t>
            </a:r>
            <a:r>
              <a:rPr lang="en-US" i="1">
                <a:solidFill>
                  <a:schemeClr val="tx2"/>
                </a:solidFill>
                <a:highlight>
                  <a:srgbClr val="FFFFFF"/>
                </a:highlight>
              </a:rPr>
              <a:t>(Oxford Press)</a:t>
            </a:r>
          </a:p>
        </p:txBody>
      </p:sp>
      <p:pic>
        <p:nvPicPr>
          <p:cNvPr id="3" name="Recorded Sound">
            <a:hlinkClick r:id="" action="ppaction://media"/>
            <a:extLst>
              <a:ext uri="{FF2B5EF4-FFF2-40B4-BE49-F238E27FC236}">
                <a16:creationId xmlns:a16="http://schemas.microsoft.com/office/drawing/2014/main" id="{9F0A98F8-C07A-429E-AE84-82C045B7B1A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443118" y="244474"/>
            <a:ext cx="487363" cy="487363"/>
          </a:xfrm>
          <a:prstGeom prst="rect">
            <a:avLst/>
          </a:prstGeom>
          <a:solidFill>
            <a:srgbClr val="FAB134"/>
          </a:solidFill>
        </p:spPr>
      </p:pic>
      <p:pic>
        <p:nvPicPr>
          <p:cNvPr id="4" name="Audio 3">
            <a:hlinkClick r:id="" action="ppaction://media"/>
            <a:extLst>
              <a:ext uri="{FF2B5EF4-FFF2-40B4-BE49-F238E27FC236}">
                <a16:creationId xmlns:a16="http://schemas.microsoft.com/office/drawing/2014/main" id="{43B2C9F8-5469-4CD9-ADFA-F9786B369F9D}"/>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317530586"/>
      </p:ext>
    </p:extLst>
  </p:cSld>
  <p:clrMapOvr>
    <a:masterClrMapping/>
  </p:clrMapOvr>
  <mc:AlternateContent xmlns:mc="http://schemas.openxmlformats.org/markup-compatibility/2006" xmlns:p14="http://schemas.microsoft.com/office/powerpoint/2010/main">
    <mc:Choice Requires="p14">
      <p:transition p14:dur="250" advTm="33795">
        <p:wipe/>
      </p:transition>
    </mc:Choice>
    <mc:Fallback xmlns="">
      <p:transition advTm="33795">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75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767" objId="3"/>
        <p14:stopEvt time="30413" objId="3"/>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9CAB9-A42D-4B52-8F0A-7DBF2351B14D}"/>
              </a:ext>
            </a:extLst>
          </p:cNvPr>
          <p:cNvSpPr>
            <a:spLocks noGrp="1"/>
          </p:cNvSpPr>
          <p:nvPr>
            <p:ph type="title"/>
          </p:nvPr>
        </p:nvSpPr>
        <p:spPr/>
        <p:txBody>
          <a:bodyPr/>
          <a:lstStyle/>
          <a:p>
            <a:r>
              <a:rPr lang="en-US">
                <a:solidFill>
                  <a:schemeClr val="tx2"/>
                </a:solidFill>
                <a:latin typeface="Optima" panose="02000503060000020004" pitchFamily="2" charset="0"/>
              </a:rPr>
              <a:t>Reflection</a:t>
            </a:r>
          </a:p>
        </p:txBody>
      </p:sp>
      <p:sp>
        <p:nvSpPr>
          <p:cNvPr id="3" name="Content Placeholder 2">
            <a:extLst>
              <a:ext uri="{FF2B5EF4-FFF2-40B4-BE49-F238E27FC236}">
                <a16:creationId xmlns:a16="http://schemas.microsoft.com/office/drawing/2014/main" id="{52174872-B929-44A2-A02A-65EB823AE3E9}"/>
              </a:ext>
            </a:extLst>
          </p:cNvPr>
          <p:cNvSpPr>
            <a:spLocks noGrp="1"/>
          </p:cNvSpPr>
          <p:nvPr>
            <p:ph idx="1"/>
          </p:nvPr>
        </p:nvSpPr>
        <p:spPr>
          <a:xfrm>
            <a:off x="457200" y="1300397"/>
            <a:ext cx="8229600" cy="4525963"/>
          </a:xfrm>
        </p:spPr>
        <p:txBody>
          <a:bodyPr/>
          <a:lstStyle/>
          <a:p>
            <a:pPr fontAlgn="base">
              <a:buFont typeface="Wingdings" pitchFamily="2" charset="2"/>
              <a:buChar char="§"/>
            </a:pPr>
            <a:r>
              <a:rPr lang="en-US" i="1">
                <a:solidFill>
                  <a:schemeClr val="tx2"/>
                </a:solidFill>
                <a:latin typeface="Optima" panose="02000503060000020004" pitchFamily="2" charset="0"/>
              </a:rPr>
              <a:t>How are the ideas and information presented connected to what you already knew?</a:t>
            </a:r>
          </a:p>
          <a:p>
            <a:pPr fontAlgn="base">
              <a:buFont typeface="Wingdings" pitchFamily="2" charset="2"/>
              <a:buChar char="§"/>
            </a:pPr>
            <a:r>
              <a:rPr lang="en-US" i="1">
                <a:solidFill>
                  <a:schemeClr val="tx2"/>
                </a:solidFill>
                <a:latin typeface="Optima" panose="02000503060000020004" pitchFamily="2" charset="0"/>
              </a:rPr>
              <a:t>What new ideas did you get that extended or broadened your thinking in new directions?</a:t>
            </a:r>
          </a:p>
          <a:p>
            <a:pPr fontAlgn="base">
              <a:buFont typeface="Wingdings" pitchFamily="2" charset="2"/>
              <a:buChar char="§"/>
            </a:pPr>
            <a:r>
              <a:rPr lang="en-US" i="1">
                <a:solidFill>
                  <a:schemeClr val="tx2"/>
                </a:solidFill>
                <a:latin typeface="Optima" panose="02000503060000020004" pitchFamily="2" charset="0"/>
              </a:rPr>
              <a:t>What challenges or puzzles have come up in your mind from the ideas and information presented?</a:t>
            </a:r>
          </a:p>
          <a:p>
            <a:pPr>
              <a:buFont typeface="Wingdings" pitchFamily="2" charset="2"/>
              <a:buChar char="§"/>
            </a:pPr>
            <a:endParaRPr lang="en-US"/>
          </a:p>
        </p:txBody>
      </p:sp>
      <p:sp>
        <p:nvSpPr>
          <p:cNvPr id="4" name="Rectangle 3">
            <a:extLst>
              <a:ext uri="{FF2B5EF4-FFF2-40B4-BE49-F238E27FC236}">
                <a16:creationId xmlns:a16="http://schemas.microsoft.com/office/drawing/2014/main" id="{02071640-39A3-3F49-8521-F376C2F226C7}"/>
              </a:ext>
            </a:extLst>
          </p:cNvPr>
          <p:cNvSpPr/>
          <p:nvPr/>
        </p:nvSpPr>
        <p:spPr>
          <a:xfrm>
            <a:off x="0" y="6369840"/>
            <a:ext cx="6648071" cy="369332"/>
          </a:xfrm>
          <a:prstGeom prst="rect">
            <a:avLst/>
          </a:prstGeom>
        </p:spPr>
        <p:txBody>
          <a:bodyPr wrap="square">
            <a:spAutoFit/>
          </a:bodyPr>
          <a:lstStyle/>
          <a:p>
            <a:r>
              <a:rPr lang="en-US">
                <a:solidFill>
                  <a:schemeClr val="bg1">
                    <a:lumMod val="75000"/>
                  </a:schemeClr>
                </a:solidFill>
                <a:latin typeface="Optima" panose="02000503060000020004" pitchFamily="2" charset="0"/>
              </a:rPr>
              <a:t>Group Rules, Structure, and Logistics</a:t>
            </a:r>
            <a:endParaRPr lang="en-US">
              <a:solidFill>
                <a:schemeClr val="bg1">
                  <a:lumMod val="75000"/>
                </a:schemeClr>
              </a:solidFill>
            </a:endParaRPr>
          </a:p>
        </p:txBody>
      </p:sp>
      <p:pic>
        <p:nvPicPr>
          <p:cNvPr id="6" name="Recorded Sound">
            <a:hlinkClick r:id="" action="ppaction://media"/>
            <a:extLst>
              <a:ext uri="{FF2B5EF4-FFF2-40B4-BE49-F238E27FC236}">
                <a16:creationId xmlns:a16="http://schemas.microsoft.com/office/drawing/2014/main" id="{47D4E280-5DD4-4844-9781-C2CF4198303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3118" y="269554"/>
            <a:ext cx="487363" cy="487363"/>
          </a:xfrm>
          <a:prstGeom prst="rect">
            <a:avLst/>
          </a:prstGeom>
          <a:solidFill>
            <a:srgbClr val="FAB134"/>
          </a:solidFill>
        </p:spPr>
      </p:pic>
      <p:pic>
        <p:nvPicPr>
          <p:cNvPr id="5" name="Audio 4">
            <a:hlinkClick r:id="" action="ppaction://media"/>
            <a:extLst>
              <a:ext uri="{FF2B5EF4-FFF2-40B4-BE49-F238E27FC236}">
                <a16:creationId xmlns:a16="http://schemas.microsoft.com/office/drawing/2014/main" id="{0034C9C0-9D81-4E14-A042-F54DC4624802}"/>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045043385"/>
      </p:ext>
    </p:extLst>
  </p:cSld>
  <p:clrMapOvr>
    <a:masterClrMapping/>
  </p:clrMapOvr>
  <mc:AlternateContent xmlns:mc="http://schemas.openxmlformats.org/markup-compatibility/2006" xmlns:p14="http://schemas.microsoft.com/office/powerpoint/2010/main">
    <mc:Choice Requires="p14">
      <p:transition spd="slow" p14:dur="2000" advTm="23485"/>
    </mc:Choice>
    <mc:Fallback xmlns="">
      <p:transition spd="slow" advTm="23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5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2698" objId="6"/>
        <p14:stopEvt time="16353" objId="6"/>
      </p14:showEvt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a:stretch>
            <a:fillRect/>
          </a:stretch>
        </p:blipFill>
        <p:spPr>
          <a:xfrm>
            <a:off x="-282219" y="0"/>
            <a:ext cx="5067300" cy="939800"/>
          </a:xfrm>
          <a:prstGeom prst="rect">
            <a:avLst/>
          </a:prstGeom>
        </p:spPr>
      </p:pic>
      <p:sp>
        <p:nvSpPr>
          <p:cNvPr id="8" name="Title 1"/>
          <p:cNvSpPr txBox="1">
            <a:spLocks/>
          </p:cNvSpPr>
          <p:nvPr/>
        </p:nvSpPr>
        <p:spPr>
          <a:xfrm>
            <a:off x="190479" y="169333"/>
            <a:ext cx="4367407" cy="6487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a:solidFill>
                  <a:srgbClr val="FFFFFF"/>
                </a:solidFill>
                <a:latin typeface="Helvetica"/>
                <a:cs typeface="Helvetica"/>
              </a:rPr>
              <a:t>Post-training survey</a:t>
            </a:r>
          </a:p>
        </p:txBody>
      </p:sp>
      <p:sp>
        <p:nvSpPr>
          <p:cNvPr id="9" name="Text Box 19"/>
          <p:cNvSpPr txBox="1"/>
          <p:nvPr/>
        </p:nvSpPr>
        <p:spPr>
          <a:xfrm>
            <a:off x="183426" y="1441061"/>
            <a:ext cx="8420247" cy="1130690"/>
          </a:xfrm>
          <a:prstGeom prst="rect">
            <a:avLst/>
          </a:prstGeom>
          <a:noFill/>
          <a:ln>
            <a:noFill/>
          </a:ln>
          <a:effectLst/>
          <a:extLst>
            <a:ext uri="{C572A759-6A51-4108-AA02-DFA0A04FC94B}">
              <ma14:wrappingTextBoxFlag xmlns=""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0"/>
              </a:spcAft>
            </a:pPr>
            <a:r>
              <a:rPr lang="en-US" sz="2400" b="1">
                <a:solidFill>
                  <a:schemeClr val="accent1">
                    <a:lumMod val="75000"/>
                  </a:schemeClr>
                </a:solidFill>
                <a:effectLst/>
                <a:latin typeface="Optima" panose="02000503060000020004" pitchFamily="2" charset="0"/>
                <a:ea typeface="ヒラギノ丸ゴ Pro W4"/>
                <a:cs typeface="Times New Roman"/>
              </a:rPr>
              <a:t>Please fill out the survey below regarding how you feel about your ability to implement group interventions with fidelity after completing this training.</a:t>
            </a:r>
            <a:endParaRPr lang="en-US" sz="2400">
              <a:solidFill>
                <a:schemeClr val="accent1">
                  <a:lumMod val="75000"/>
                </a:schemeClr>
              </a:solidFill>
              <a:effectLst/>
              <a:latin typeface="Optima" panose="02000503060000020004" pitchFamily="2" charset="0"/>
              <a:ea typeface="ヒラギノ丸ゴ Pro W4"/>
              <a:cs typeface="Times New Roman"/>
            </a:endParaRPr>
          </a:p>
        </p:txBody>
      </p:sp>
      <p:sp>
        <p:nvSpPr>
          <p:cNvPr id="2" name="TextBox 1">
            <a:extLst>
              <a:ext uri="{FF2B5EF4-FFF2-40B4-BE49-F238E27FC236}">
                <a16:creationId xmlns:a16="http://schemas.microsoft.com/office/drawing/2014/main" id="{B3E20E91-C4A6-D34C-9113-F404CF5DADD2}"/>
              </a:ext>
            </a:extLst>
          </p:cNvPr>
          <p:cNvSpPr txBox="1"/>
          <p:nvPr/>
        </p:nvSpPr>
        <p:spPr>
          <a:xfrm>
            <a:off x="314467" y="3586163"/>
            <a:ext cx="8158163" cy="369332"/>
          </a:xfrm>
          <a:prstGeom prst="rect">
            <a:avLst/>
          </a:prstGeom>
          <a:noFill/>
        </p:spPr>
        <p:txBody>
          <a:bodyPr wrap="square" lIns="91440" tIns="45720" rIns="91440" bIns="45720" rtlCol="0" anchor="t">
            <a:spAutoFit/>
          </a:bodyPr>
          <a:lstStyle/>
          <a:p>
            <a:pPr algn="ctr"/>
            <a:r>
              <a:rPr lang="en-US">
                <a:solidFill>
                  <a:schemeClr val="tx2"/>
                </a:solidFill>
                <a:latin typeface="72"/>
                <a:hlinkClick r:id="rId8">
                  <a:extLst>
                    <a:ext uri="{A12FA001-AC4F-418D-AE19-62706E023703}">
                      <ahyp:hlinkClr xmlns:ahyp="http://schemas.microsoft.com/office/drawing/2018/hyperlinkcolor" val="tx"/>
                    </a:ext>
                  </a:extLst>
                </a:hlinkClick>
              </a:rPr>
              <a:t>Post-training Survey</a:t>
            </a:r>
            <a:endParaRPr lang="en-US">
              <a:solidFill>
                <a:schemeClr val="tx2"/>
              </a:solidFill>
              <a:latin typeface="Optima" panose="02000503060000020004" pitchFamily="2" charset="0"/>
            </a:endParaRPr>
          </a:p>
        </p:txBody>
      </p:sp>
      <p:pic>
        <p:nvPicPr>
          <p:cNvPr id="4" name="Recorded Sound">
            <a:hlinkClick r:id="" action="ppaction://media"/>
            <a:extLst>
              <a:ext uri="{FF2B5EF4-FFF2-40B4-BE49-F238E27FC236}">
                <a16:creationId xmlns:a16="http://schemas.microsoft.com/office/drawing/2014/main" id="{75DC522B-D06F-4096-8086-C820F1D4DCD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66158" y="202811"/>
            <a:ext cx="487363" cy="487363"/>
          </a:xfrm>
          <a:prstGeom prst="rect">
            <a:avLst/>
          </a:prstGeom>
          <a:solidFill>
            <a:srgbClr val="FAB134"/>
          </a:solidFill>
        </p:spPr>
      </p:pic>
      <p:pic>
        <p:nvPicPr>
          <p:cNvPr id="3" name="Audio 2">
            <a:hlinkClick r:id="" action="ppaction://media"/>
            <a:extLst>
              <a:ext uri="{FF2B5EF4-FFF2-40B4-BE49-F238E27FC236}">
                <a16:creationId xmlns:a16="http://schemas.microsoft.com/office/drawing/2014/main" id="{805D39E0-306B-4042-B5AB-6CEEB8DB8EE5}"/>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425272423"/>
      </p:ext>
    </p:extLst>
  </p:cSld>
  <p:clrMapOvr>
    <a:masterClrMapping/>
  </p:clrMapOvr>
  <mc:AlternateContent xmlns:mc="http://schemas.openxmlformats.org/markup-compatibility/2006" xmlns:p14="http://schemas.microsoft.com/office/powerpoint/2010/main">
    <mc:Choice Requires="p14">
      <p:transition spd="slow" p14:dur="2000" advTm="30172"/>
    </mc:Choice>
    <mc:Fallback xmlns="">
      <p:transition spd="slow" advTm="30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4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038" objId="4"/>
        <p14:stopEvt time="26565" objId="4"/>
      </p14:showEvt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0" y="4315944"/>
            <a:ext cx="9144000" cy="2542057"/>
          </a:xfrm>
          <a:prstGeom prst="rect">
            <a:avLst/>
          </a:prstGeom>
          <a:noFill/>
          <a:ln>
            <a:noFill/>
          </a:ln>
        </p:spPr>
      </p:pic>
      <p:sp>
        <p:nvSpPr>
          <p:cNvPr id="16" name="Rectangle 15"/>
          <p:cNvSpPr/>
          <p:nvPr/>
        </p:nvSpPr>
        <p:spPr>
          <a:xfrm>
            <a:off x="0" y="4138333"/>
            <a:ext cx="9144000" cy="284177"/>
          </a:xfrm>
          <a:prstGeom prst="rect">
            <a:avLst/>
          </a:prstGeom>
          <a:solidFill>
            <a:srgbClr val="F8B1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itle 1"/>
          <p:cNvSpPr>
            <a:spLocks noGrp="1"/>
          </p:cNvSpPr>
          <p:nvPr>
            <p:ph type="ctrTitle"/>
          </p:nvPr>
        </p:nvSpPr>
        <p:spPr>
          <a:xfrm>
            <a:off x="0" y="1039741"/>
            <a:ext cx="9144000" cy="648758"/>
          </a:xfrm>
        </p:spPr>
        <p:txBody>
          <a:bodyPr/>
          <a:lstStyle/>
          <a:p>
            <a:r>
              <a:rPr lang="en-US" sz="5400" b="1">
                <a:solidFill>
                  <a:srgbClr val="192E50"/>
                </a:solidFill>
                <a:latin typeface="Helvetica"/>
                <a:cs typeface="Helvetica"/>
              </a:rPr>
              <a:t>Thank you!</a:t>
            </a:r>
          </a:p>
        </p:txBody>
      </p:sp>
      <p:pic>
        <p:nvPicPr>
          <p:cNvPr id="5" name="Picture 4"/>
          <p:cNvPicPr/>
          <p:nvPr/>
        </p:nvPicPr>
        <p:blipFill>
          <a:blip r:embed="rId5">
            <a:extLst>
              <a:ext uri="{28A0092B-C50C-407E-A947-70E740481C1C}">
                <a14:useLocalDpi xmlns:a14="http://schemas.microsoft.com/office/drawing/2010/main" val="0"/>
              </a:ext>
            </a:extLst>
          </a:blip>
          <a:srcRect/>
          <a:stretch>
            <a:fillRect/>
          </a:stretch>
        </p:blipFill>
        <p:spPr bwMode="auto">
          <a:xfrm>
            <a:off x="0" y="6758755"/>
            <a:ext cx="9144000" cy="99246"/>
          </a:xfrm>
          <a:prstGeom prst="rect">
            <a:avLst/>
          </a:prstGeom>
          <a:noFill/>
          <a:ln>
            <a:noFill/>
          </a:ln>
        </p:spPr>
      </p:pic>
      <p:pic>
        <p:nvPicPr>
          <p:cNvPr id="11" name="Picture 10"/>
          <p:cNvPicPr>
            <a:picLocks noChangeAspect="1"/>
          </p:cNvPicPr>
          <p:nvPr/>
        </p:nvPicPr>
        <p:blipFill>
          <a:blip r:embed="rId6"/>
          <a:stretch>
            <a:fillRect/>
          </a:stretch>
        </p:blipFill>
        <p:spPr>
          <a:xfrm>
            <a:off x="3096105" y="3321322"/>
            <a:ext cx="2951790" cy="2847610"/>
          </a:xfrm>
          <a:prstGeom prst="rect">
            <a:avLst/>
          </a:prstGeom>
        </p:spPr>
      </p:pic>
      <p:pic>
        <p:nvPicPr>
          <p:cNvPr id="3" name="Audio 2">
            <a:hlinkClick r:id="" action="ppaction://media"/>
            <a:extLst>
              <a:ext uri="{FF2B5EF4-FFF2-40B4-BE49-F238E27FC236}">
                <a16:creationId xmlns:a16="http://schemas.microsoft.com/office/drawing/2014/main" id="{41204A8C-E30A-4EAE-A48D-723A7FF7DC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14589718"/>
      </p:ext>
    </p:extLst>
  </p:cSld>
  <p:clrMapOvr>
    <a:masterClrMapping/>
  </p:clrMapOvr>
  <mc:AlternateContent xmlns:mc="http://schemas.openxmlformats.org/markup-compatibility/2006" xmlns:p14="http://schemas.microsoft.com/office/powerpoint/2010/main">
    <mc:Choice Requires="p14">
      <p:transition spd="slow" p14:dur="2000" advTm="3144"/>
    </mc:Choice>
    <mc:Fallback xmlns="">
      <p:transition spd="slow" advTm="3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CFD0D-56F1-44E2-89C3-9963696F40B4}"/>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89DAD1EE-0CEA-47DB-912B-33688FA2D280}"/>
              </a:ext>
            </a:extLst>
          </p:cNvPr>
          <p:cNvSpPr>
            <a:spLocks noGrp="1"/>
          </p:cNvSpPr>
          <p:nvPr>
            <p:ph idx="1"/>
          </p:nvPr>
        </p:nvSpPr>
        <p:spPr/>
        <p:txBody>
          <a:bodyPr lIns="91440" tIns="45720" rIns="91440" bIns="45720" anchor="t"/>
          <a:lstStyle/>
          <a:p>
            <a:pPr>
              <a:buNone/>
            </a:pPr>
            <a:r>
              <a:rPr lang="en-US" sz="1200">
                <a:latin typeface="Optima"/>
              </a:rPr>
              <a:t>Atkinson, D. R., Morten, G., &amp; Sue, D. W. (1993). Within-group differences among racial/ethnic minorities. In D. R. Atkinson, G. Morten, &amp; D. W. Sue (Eds.), </a:t>
            </a:r>
            <a:r>
              <a:rPr lang="en-US" sz="1200" i="1">
                <a:latin typeface="Optima"/>
              </a:rPr>
              <a:t>Counseling American minorities: A cross-cultural perspective</a:t>
            </a:r>
            <a:r>
              <a:rPr lang="en-US" sz="1200">
                <a:latin typeface="Optima"/>
              </a:rPr>
              <a:t> (4th ed., pp. 41–74). Madison, WI: Brown &amp; Benchmark. </a:t>
            </a:r>
            <a:endParaRPr lang="en-US"/>
          </a:p>
          <a:p>
            <a:pPr>
              <a:buNone/>
            </a:pPr>
            <a:endParaRPr lang="en-US" sz="1200">
              <a:latin typeface="Optima"/>
            </a:endParaRPr>
          </a:p>
          <a:p>
            <a:pPr>
              <a:buNone/>
            </a:pPr>
            <a:r>
              <a:rPr lang="en-US" sz="1200">
                <a:latin typeface="Optima"/>
              </a:rPr>
              <a:t>Caldairou-Bessette, P. (2015). M. J. Ratts &amp; P. B. Pederson, Counseling for Multiculturalism and Social Justice: Integration, Theory and Application. </a:t>
            </a:r>
            <a:r>
              <a:rPr lang="en-US" sz="1200" i="1">
                <a:latin typeface="Optima"/>
              </a:rPr>
              <a:t>Transcultural Psychiatry,</a:t>
            </a:r>
            <a:r>
              <a:rPr lang="en-US" sz="1200">
                <a:latin typeface="Optima"/>
              </a:rPr>
              <a:t> </a:t>
            </a:r>
            <a:r>
              <a:rPr lang="en-US" sz="1200" i="1">
                <a:latin typeface="Optima"/>
              </a:rPr>
              <a:t>52</a:t>
            </a:r>
            <a:r>
              <a:rPr lang="en-US" sz="1200">
                <a:latin typeface="Optima"/>
              </a:rPr>
              <a:t>(6). doi:10.1177/1363461515612353 </a:t>
            </a:r>
            <a:endParaRPr lang="en-US"/>
          </a:p>
          <a:p>
            <a:pPr>
              <a:buNone/>
            </a:pPr>
            <a:endParaRPr lang="en-US" sz="1200"/>
          </a:p>
          <a:p>
            <a:pPr>
              <a:buNone/>
            </a:pPr>
            <a:r>
              <a:rPr lang="en-US" sz="1200">
                <a:latin typeface="Optima"/>
              </a:rPr>
              <a:t>Chao, R. C., Wei, M., Spanierman, L., Longo, J., &amp; Northart, D. (2015). White racial attitudes and white empathy: The moderation of openness to diversity. The Counseling Psychologist, 43, 94 –120. </a:t>
            </a:r>
            <a:r>
              <a:rPr lang="en-US" sz="1200">
                <a:latin typeface="Optima"/>
                <a:hlinkClick r:id="rId4"/>
              </a:rPr>
              <a:t>http://dx.doi.org/</a:t>
            </a:r>
            <a:r>
              <a:rPr lang="en-US" sz="1200">
                <a:latin typeface="Optima"/>
              </a:rPr>
              <a:t> 10.1177/0011000014546871 </a:t>
            </a:r>
            <a:endParaRPr lang="en-US"/>
          </a:p>
          <a:p>
            <a:pPr>
              <a:buNone/>
            </a:pPr>
            <a:endParaRPr lang="en-US" sz="1200"/>
          </a:p>
          <a:p>
            <a:pPr>
              <a:buNone/>
            </a:pPr>
            <a:r>
              <a:rPr lang="en-US" sz="1200">
                <a:latin typeface="Optima"/>
              </a:rPr>
              <a:t>Cross, T. L., B. J. Bazron, K. W. Dennis, and M. R. Isaacs. 1989. </a:t>
            </a:r>
            <a:r>
              <a:rPr lang="en-US" sz="1200" i="1">
                <a:latin typeface="Optima"/>
              </a:rPr>
              <a:t>Towards a Culturally Competent System of Care: A Monograph on Effective Services for Minority Children Who Are Severely Emotionally Disturbed</a:t>
            </a:r>
            <a:r>
              <a:rPr lang="en-US" sz="1200">
                <a:latin typeface="Optima"/>
              </a:rPr>
              <a:t>. Washington, DC: CASSP Technical Assistance Center, Georgetown University Child Development Center. </a:t>
            </a:r>
          </a:p>
          <a:p>
            <a:pPr>
              <a:buNone/>
            </a:pPr>
            <a:endParaRPr lang="en-US" sz="1200">
              <a:latin typeface="Optima"/>
            </a:endParaRPr>
          </a:p>
          <a:p>
            <a:pPr>
              <a:buNone/>
            </a:pPr>
            <a:r>
              <a:rPr lang="en-US" sz="1200"/>
              <a:t>Keperling, J. P. (2017). </a:t>
            </a:r>
            <a:r>
              <a:rPr lang="en-US" sz="1200" i="1"/>
              <a:t>Group interventions in schools: A guide for practitioners</a:t>
            </a:r>
            <a:r>
              <a:rPr lang="en-US" sz="1200"/>
              <a:t>. New York, NY: The Guilford Press. </a:t>
            </a:r>
            <a:endParaRPr lang="en-US"/>
          </a:p>
          <a:p>
            <a:pPr>
              <a:buNone/>
            </a:pPr>
            <a:endParaRPr lang="en-US" sz="1200">
              <a:latin typeface="Optima"/>
            </a:endParaRPr>
          </a:p>
          <a:p>
            <a:pPr>
              <a:buNone/>
            </a:pPr>
            <a:r>
              <a:rPr lang="en-US" sz="1200">
                <a:latin typeface="Optima"/>
              </a:rPr>
              <a:t>Marsella, A. J. (1993). Counseling and psychotherapy with Japanese Americans: Cross-cultural considerations. </a:t>
            </a:r>
            <a:r>
              <a:rPr lang="en-US" sz="1200" i="1">
                <a:latin typeface="Optima"/>
              </a:rPr>
              <a:t>American Journal of Orthopsychiatry,</a:t>
            </a:r>
            <a:r>
              <a:rPr lang="en-US" sz="1200">
                <a:latin typeface="Optima"/>
              </a:rPr>
              <a:t> </a:t>
            </a:r>
            <a:r>
              <a:rPr lang="en-US" sz="1200" i="1">
                <a:latin typeface="Optima"/>
              </a:rPr>
              <a:t>63</a:t>
            </a:r>
            <a:r>
              <a:rPr lang="en-US" sz="1200">
                <a:latin typeface="Optima"/>
              </a:rPr>
              <a:t>(2), 200-208. doi:10.1037/h0079431 </a:t>
            </a:r>
            <a:endParaRPr lang="en-US"/>
          </a:p>
          <a:p>
            <a:pPr>
              <a:buNone/>
            </a:pPr>
            <a:endParaRPr lang="en-US" sz="1200"/>
          </a:p>
          <a:p>
            <a:pPr>
              <a:buNone/>
            </a:pPr>
            <a:r>
              <a:rPr lang="en-US" sz="1200"/>
              <a:t>Parham, T. A., Ajamu, A., &amp; White, J. L. (2011). Psychology of Blacks: Centering our perspectives in the African consciousness. Boston, MA: Prentice Hall. </a:t>
            </a:r>
            <a:endParaRPr lang="en-US"/>
          </a:p>
        </p:txBody>
      </p:sp>
      <p:pic>
        <p:nvPicPr>
          <p:cNvPr id="4" name="Audio 3">
            <a:hlinkClick r:id="" action="ppaction://media"/>
            <a:extLst>
              <a:ext uri="{FF2B5EF4-FFF2-40B4-BE49-F238E27FC236}">
                <a16:creationId xmlns:a16="http://schemas.microsoft.com/office/drawing/2014/main" id="{0C82AE50-CE54-4741-9739-B1A6B23082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60075292"/>
      </p:ext>
    </p:extLst>
  </p:cSld>
  <p:clrMapOvr>
    <a:masterClrMapping/>
  </p:clrMapOvr>
  <mc:AlternateContent xmlns:mc="http://schemas.openxmlformats.org/markup-compatibility/2006" xmlns:p14="http://schemas.microsoft.com/office/powerpoint/2010/main">
    <mc:Choice Requires="p14">
      <p:transition spd="slow" p14:dur="2000" advTm="1449"/>
    </mc:Choice>
    <mc:Fallback xmlns="">
      <p:transition spd="slow" advTm="1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235DA-D88D-461E-A4E4-DC52A4C5BCF2}"/>
              </a:ext>
            </a:extLst>
          </p:cNvPr>
          <p:cNvSpPr>
            <a:spLocks noGrp="1"/>
          </p:cNvSpPr>
          <p:nvPr>
            <p:ph type="title"/>
          </p:nvPr>
        </p:nvSpPr>
        <p:spPr/>
        <p:txBody>
          <a:bodyPr lIns="91440" tIns="45720" rIns="91440" bIns="45720" anchor="t"/>
          <a:lstStyle/>
          <a:p>
            <a:r>
              <a:rPr lang="en-US">
                <a:latin typeface="Optima"/>
              </a:rPr>
              <a:t>References (Cont.)</a:t>
            </a:r>
            <a:endParaRPr lang="en-US"/>
          </a:p>
        </p:txBody>
      </p:sp>
      <p:sp>
        <p:nvSpPr>
          <p:cNvPr id="3" name="Content Placeholder 2">
            <a:extLst>
              <a:ext uri="{FF2B5EF4-FFF2-40B4-BE49-F238E27FC236}">
                <a16:creationId xmlns:a16="http://schemas.microsoft.com/office/drawing/2014/main" id="{DB1D2029-6DAF-4C4D-AB70-E32F5F68A424}"/>
              </a:ext>
            </a:extLst>
          </p:cNvPr>
          <p:cNvSpPr>
            <a:spLocks noGrp="1"/>
          </p:cNvSpPr>
          <p:nvPr>
            <p:ph idx="1"/>
          </p:nvPr>
        </p:nvSpPr>
        <p:spPr/>
        <p:txBody>
          <a:bodyPr lIns="91440" tIns="45720" rIns="91440" bIns="45720" anchor="t"/>
          <a:lstStyle/>
          <a:p>
            <a:pPr>
              <a:buNone/>
            </a:pPr>
            <a:r>
              <a:rPr lang="en-US" sz="1200">
                <a:latin typeface="Optima"/>
              </a:rPr>
              <a:t>Ponterotto, J. G., Utsey, S. O., &amp; Pedersen, P. (2006). </a:t>
            </a:r>
            <a:r>
              <a:rPr lang="en-US" sz="1200" i="1">
                <a:latin typeface="Optima"/>
              </a:rPr>
              <a:t>Preventing prejudice: A guide for counselors, educators, and parents</a:t>
            </a:r>
            <a:r>
              <a:rPr lang="en-US" sz="1200">
                <a:latin typeface="Optima"/>
              </a:rPr>
              <a:t>. London: SAGE. </a:t>
            </a:r>
            <a:endParaRPr lang="en-US" sz="1200"/>
          </a:p>
          <a:p>
            <a:pPr>
              <a:buNone/>
            </a:pPr>
            <a:r>
              <a:rPr lang="en-US" sz="1200">
                <a:latin typeface="Optima"/>
              </a:rPr>
              <a:t>President’s Commission on Mental Health. (1979). </a:t>
            </a:r>
            <a:r>
              <a:rPr lang="en-US" sz="1200" i="1">
                <a:latin typeface="Optima"/>
              </a:rPr>
              <a:t>Report from the President’s Commission on Mental Health</a:t>
            </a:r>
            <a:r>
              <a:rPr lang="en-US" sz="1200">
                <a:latin typeface="Optima"/>
              </a:rPr>
              <a:t>. Washington, DC U. S. Government Printing Office. </a:t>
            </a:r>
            <a:endParaRPr lang="en-US" sz="1200"/>
          </a:p>
          <a:p>
            <a:pPr>
              <a:buNone/>
            </a:pPr>
            <a:r>
              <a:rPr lang="en-US" sz="1200">
                <a:latin typeface="Optima"/>
              </a:rPr>
              <a:t>Ratts, M. J., &amp; Pedersen, P. B. (2014). Counseling for multiculturalism and social justice: Integration, theory, and application (4th ed.). Alexandria, VA: American Counseling Association. </a:t>
            </a:r>
            <a:endParaRPr lang="en-US" sz="1200"/>
          </a:p>
          <a:p>
            <a:pPr>
              <a:buNone/>
            </a:pPr>
            <a:r>
              <a:rPr lang="en-US" sz="1200">
                <a:latin typeface="Optima"/>
              </a:rPr>
              <a:t>Ratts, M. J., Singh, A. A., Nassar-McMillan, S., Butler, S. K., &amp; McCullough, J. R. (2015a). Multicultural and Social Justice Counseling Competencies. Retrieved from </a:t>
            </a:r>
            <a:r>
              <a:rPr lang="en-US" sz="1200">
                <a:latin typeface="Optima"/>
                <a:hlinkClick r:id="rId4"/>
              </a:rPr>
              <a:t>http://www</a:t>
            </a:r>
            <a:r>
              <a:rPr lang="en-US" sz="1200">
                <a:latin typeface="Optima"/>
              </a:rPr>
              <a:t>. counseling.org/docs/default-source/competencies/multicultural-and-social-justicecounseling-competencies.pdf?sfvrsn=201 </a:t>
            </a:r>
            <a:endParaRPr lang="en-US" sz="1200"/>
          </a:p>
          <a:p>
            <a:pPr>
              <a:buNone/>
            </a:pPr>
            <a:r>
              <a:rPr lang="en-US" sz="1200">
                <a:latin typeface="Optima"/>
              </a:rPr>
              <a:t>Ridley, C. R. (2005). </a:t>
            </a:r>
            <a:r>
              <a:rPr lang="en-US" sz="1200" i="1">
                <a:latin typeface="Optima"/>
              </a:rPr>
              <a:t>Overcoming unintentional racism in counseling and therapy: A practitioner's guide to intentional intervention</a:t>
            </a:r>
            <a:r>
              <a:rPr lang="en-US" sz="1200">
                <a:latin typeface="Optima"/>
              </a:rPr>
              <a:t>. Thousand Oaks, CA: Sage. </a:t>
            </a:r>
            <a:endParaRPr lang="en-US" sz="1200"/>
          </a:p>
          <a:p>
            <a:pPr>
              <a:buNone/>
            </a:pPr>
            <a:r>
              <a:rPr lang="en-US" sz="1200">
                <a:latin typeface="Optima"/>
              </a:rPr>
              <a:t>Sue, D. W., &amp; Sue, D. (2016). </a:t>
            </a:r>
            <a:r>
              <a:rPr lang="en-US" sz="1200" i="1">
                <a:latin typeface="Optima"/>
              </a:rPr>
              <a:t>Counseling the culturally diverse: Theory and practice</a:t>
            </a:r>
            <a:r>
              <a:rPr lang="en-US" sz="1200">
                <a:latin typeface="Optima"/>
              </a:rPr>
              <a:t>. Hoboken, NJ: John Wiley &amp; Sons. </a:t>
            </a:r>
            <a:endParaRPr lang="en-US" sz="1200"/>
          </a:p>
          <a:p>
            <a:pPr>
              <a:buNone/>
            </a:pPr>
            <a:r>
              <a:rPr lang="en-US" sz="1200">
                <a:latin typeface="Optima"/>
              </a:rPr>
              <a:t>Sue, D. W., &amp; Torino, G. C. (2005). Racial– cultural competence: Awareness, knowledge, and skills. In R. T. Carter (Ed.), Handbook of racial– cultural psychology and counseling: Vol. 2. Training and practice (pp. 3–18). Hoboken, NJ: Wiley. </a:t>
            </a:r>
            <a:endParaRPr lang="en-US" sz="1200"/>
          </a:p>
          <a:p>
            <a:pPr marL="0" indent="0">
              <a:buNone/>
            </a:pPr>
            <a:r>
              <a:rPr lang="en-US" sz="1200">
                <a:latin typeface="Optima"/>
              </a:rPr>
              <a:t>Thomas A, Sillen S. Racism and psychiatry. New York: Citadel Press; 1991. Original work published 1972. </a:t>
            </a:r>
            <a:endParaRPr lang="en-US" sz="1200"/>
          </a:p>
        </p:txBody>
      </p:sp>
      <p:pic>
        <p:nvPicPr>
          <p:cNvPr id="4" name="Audio 3">
            <a:hlinkClick r:id="" action="ppaction://media"/>
            <a:extLst>
              <a:ext uri="{FF2B5EF4-FFF2-40B4-BE49-F238E27FC236}">
                <a16:creationId xmlns:a16="http://schemas.microsoft.com/office/drawing/2014/main" id="{1E348A1E-E2D6-4F4A-B983-E63850A012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37145072"/>
      </p:ext>
    </p:extLst>
  </p:cSld>
  <p:clrMapOvr>
    <a:masterClrMapping/>
  </p:clrMapOvr>
  <mc:AlternateContent xmlns:mc="http://schemas.openxmlformats.org/markup-compatibility/2006" xmlns:p14="http://schemas.microsoft.com/office/powerpoint/2010/main">
    <mc:Choice Requires="p14">
      <p:transition spd="slow" p14:dur="2000" advTm="2192"/>
    </mc:Choice>
    <mc:Fallback xmlns="">
      <p:transition spd="slow" advTm="2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57200" y="274638"/>
            <a:ext cx="8229600" cy="1143000"/>
          </a:xfrm>
        </p:spPr>
        <p:txBody>
          <a:bodyPr spcFirstLastPara="1" lIns="91425" tIns="91425" rIns="91425" bIns="91425" anchorCtr="0">
            <a:normAutofit/>
          </a:bodyPr>
          <a:lstStyle/>
          <a:p>
            <a:pPr>
              <a:lnSpc>
                <a:spcPct val="90000"/>
              </a:lnSpc>
            </a:pPr>
            <a:r>
              <a:rPr lang="en-US" sz="3400">
                <a:solidFill>
                  <a:schemeClr val="tx2"/>
                </a:solidFill>
              </a:rPr>
              <a:t>Why is Culture Important to Consider in Psychotherapy</a:t>
            </a:r>
            <a:r>
              <a:rPr lang="en-US" sz="3400"/>
              <a:t>?</a:t>
            </a:r>
          </a:p>
        </p:txBody>
      </p:sp>
      <p:sp>
        <p:nvSpPr>
          <p:cNvPr id="67" name="Google Shape;67;p15"/>
          <p:cNvSpPr txBox="1">
            <a:spLocks noGrp="1"/>
          </p:cNvSpPr>
          <p:nvPr>
            <p:ph sz="half" idx="1"/>
          </p:nvPr>
        </p:nvSpPr>
        <p:spPr>
          <a:xfrm>
            <a:off x="1216057" y="1526503"/>
            <a:ext cx="2846109" cy="4525963"/>
          </a:xfrm>
        </p:spPr>
        <p:txBody>
          <a:bodyPr spcFirstLastPara="1" lIns="91425" tIns="91425" rIns="91425" bIns="91425" anchorCtr="0">
            <a:normAutofit/>
          </a:bodyPr>
          <a:lstStyle/>
          <a:p>
            <a:pPr>
              <a:lnSpc>
                <a:spcPct val="90000"/>
              </a:lnSpc>
            </a:pPr>
            <a:endParaRPr lang="en-US" sz="2000">
              <a:solidFill>
                <a:schemeClr val="tx2"/>
              </a:solidFill>
            </a:endParaRPr>
          </a:p>
          <a:p>
            <a:pPr>
              <a:lnSpc>
                <a:spcPct val="90000"/>
              </a:lnSpc>
            </a:pPr>
            <a:endParaRPr lang="en-US" sz="2000">
              <a:solidFill>
                <a:schemeClr val="tx2"/>
              </a:solidFill>
            </a:endParaRPr>
          </a:p>
          <a:p>
            <a:pPr>
              <a:lnSpc>
                <a:spcPct val="90000"/>
              </a:lnSpc>
            </a:pPr>
            <a:endParaRPr lang="en-US" sz="2000">
              <a:solidFill>
                <a:schemeClr val="tx2"/>
              </a:solidFill>
            </a:endParaRPr>
          </a:p>
          <a:p>
            <a:pPr>
              <a:lnSpc>
                <a:spcPct val="90000"/>
              </a:lnSpc>
            </a:pPr>
            <a:endParaRPr lang="en-US" sz="2000">
              <a:solidFill>
                <a:schemeClr val="tx2"/>
              </a:solidFill>
            </a:endParaRPr>
          </a:p>
          <a:p>
            <a:pPr marL="0" indent="0">
              <a:lnSpc>
                <a:spcPct val="90000"/>
              </a:lnSpc>
              <a:buNone/>
            </a:pPr>
            <a:r>
              <a:rPr lang="en-US" sz="2000">
                <a:solidFill>
                  <a:schemeClr val="tx2"/>
                </a:solidFill>
              </a:rPr>
              <a:t>Ethnocultural difference influence a wide variety of domains critical to the psychotherapeutic process.</a:t>
            </a:r>
            <a:br>
              <a:rPr lang="en-US" sz="2000">
                <a:solidFill>
                  <a:schemeClr val="tx2"/>
                </a:solidFill>
              </a:rPr>
            </a:br>
            <a:endParaRPr lang="en-US" sz="2000">
              <a:solidFill>
                <a:schemeClr val="tx2"/>
              </a:solidFill>
            </a:endParaRPr>
          </a:p>
          <a:p>
            <a:pPr marL="0" indent="0">
              <a:lnSpc>
                <a:spcPct val="90000"/>
              </a:lnSpc>
              <a:buNone/>
            </a:pPr>
            <a:r>
              <a:rPr lang="en-US" sz="1400">
                <a:solidFill>
                  <a:schemeClr val="tx2"/>
                </a:solidFill>
              </a:rPr>
              <a:t>(Marsella,1993)</a:t>
            </a:r>
          </a:p>
        </p:txBody>
      </p:sp>
      <p:pic>
        <p:nvPicPr>
          <p:cNvPr id="2" name="Content Placeholder 1">
            <a:extLst>
              <a:ext uri="{FF2B5EF4-FFF2-40B4-BE49-F238E27FC236}">
                <a16:creationId xmlns:a16="http://schemas.microsoft.com/office/drawing/2014/main" id="{3B0131BB-F21B-9747-89A7-DF6F4A88B2B8}"/>
              </a:ext>
            </a:extLst>
          </p:cNvPr>
          <p:cNvPicPr>
            <a:picLocks noGrp="1" noChangeAspect="1"/>
          </p:cNvPicPr>
          <p:nvPr>
            <p:ph sz="half" idx="2"/>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Lst>
          </a:blip>
          <a:stretch>
            <a:fillRect/>
          </a:stretch>
        </p:blipFill>
        <p:spPr>
          <a:xfrm>
            <a:off x="4650704" y="1846385"/>
            <a:ext cx="3886200" cy="3886200"/>
          </a:xfrm>
          <a:prstGeom prst="rect">
            <a:avLst/>
          </a:prstGeom>
          <a:effectLst>
            <a:softEdge rad="177800"/>
          </a:effectLst>
        </p:spPr>
      </p:pic>
      <p:pic>
        <p:nvPicPr>
          <p:cNvPr id="4" name="Recorded Sound">
            <a:hlinkClick r:id="" action="ppaction://media"/>
            <a:extLst>
              <a:ext uri="{FF2B5EF4-FFF2-40B4-BE49-F238E27FC236}">
                <a16:creationId xmlns:a16="http://schemas.microsoft.com/office/drawing/2014/main" id="{62552D0A-A867-4C84-B5B9-A62CD5043FBA}"/>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293222" y="274638"/>
            <a:ext cx="487363" cy="487363"/>
          </a:xfrm>
          <a:prstGeom prst="rect">
            <a:avLst/>
          </a:prstGeom>
          <a:solidFill>
            <a:srgbClr val="FAB134"/>
          </a:solidFill>
        </p:spPr>
      </p:pic>
      <p:pic>
        <p:nvPicPr>
          <p:cNvPr id="3" name="Audio 2">
            <a:hlinkClick r:id="" action="ppaction://media"/>
            <a:extLst>
              <a:ext uri="{FF2B5EF4-FFF2-40B4-BE49-F238E27FC236}">
                <a16:creationId xmlns:a16="http://schemas.microsoft.com/office/drawing/2014/main" id="{17A8AEBF-80DF-4BF3-8E71-CDC12FD26081}"/>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624084647"/>
      </p:ext>
    </p:extLst>
  </p:cSld>
  <p:clrMapOvr>
    <a:masterClrMapping/>
  </p:clrMapOvr>
  <mc:AlternateContent xmlns:mc="http://schemas.openxmlformats.org/markup-compatibility/2006" xmlns:p14="http://schemas.microsoft.com/office/powerpoint/2010/main">
    <mc:Choice Requires="p14">
      <p:transition p14:dur="250" advTm="28802">
        <p:wipe/>
      </p:transition>
    </mc:Choice>
    <mc:Fallback xmlns="">
      <p:transition advTm="28802">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6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256" objId="4"/>
        <p14:stopEvt time="21012"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315180" y="183356"/>
            <a:ext cx="5486400" cy="566738"/>
          </a:xfrm>
        </p:spPr>
        <p:txBody>
          <a:bodyPr spcFirstLastPara="1" lIns="91425" tIns="91425" rIns="91425" bIns="91425" anchor="b" anchorCtr="0">
            <a:normAutofit/>
          </a:bodyPr>
          <a:lstStyle/>
          <a:p>
            <a:r>
              <a:rPr lang="en-US" b="0" i="0" kern="1200">
                <a:solidFill>
                  <a:schemeClr val="tx2"/>
                </a:solidFill>
                <a:latin typeface="Optima" panose="02000503060000020004" pitchFamily="2" charset="0"/>
                <a:ea typeface="+mj-ea"/>
                <a:cs typeface="+mj-cs"/>
              </a:rPr>
              <a:t>What is Cultural Competence?</a:t>
            </a:r>
          </a:p>
        </p:txBody>
      </p:sp>
      <p:pic>
        <p:nvPicPr>
          <p:cNvPr id="3" name="Picture 2">
            <a:extLst>
              <a:ext uri="{FF2B5EF4-FFF2-40B4-BE49-F238E27FC236}">
                <a16:creationId xmlns:a16="http://schemas.microsoft.com/office/drawing/2014/main" id="{67A40470-5298-324B-AEDE-BB05162CA6F1}"/>
              </a:ext>
            </a:extLst>
          </p:cNvPr>
          <p:cNvPicPr>
            <a:picLocks noChangeAspect="1"/>
          </p:cNvPicPr>
          <p:nvPr/>
        </p:nvPicPr>
        <p:blipFill>
          <a:blip r:embed="rId5"/>
          <a:stretch>
            <a:fillRect/>
          </a:stretch>
        </p:blipFill>
        <p:spPr>
          <a:xfrm>
            <a:off x="1792288" y="960437"/>
            <a:ext cx="5486400" cy="2286000"/>
          </a:xfrm>
          <a:prstGeom prst="rect">
            <a:avLst/>
          </a:prstGeom>
          <a:noFill/>
        </p:spPr>
      </p:pic>
      <p:sp>
        <p:nvSpPr>
          <p:cNvPr id="74" name="Google Shape;74;p16"/>
          <p:cNvSpPr txBox="1"/>
          <p:nvPr/>
        </p:nvSpPr>
        <p:spPr>
          <a:xfrm>
            <a:off x="615463" y="3456781"/>
            <a:ext cx="8194430" cy="3031942"/>
          </a:xfrm>
          <a:prstGeom prst="rect">
            <a:avLst/>
          </a:prstGeom>
        </p:spPr>
        <p:txBody>
          <a:bodyPr spcFirstLastPara="1" lIns="91425" tIns="91425" rIns="91425" bIns="91425" anchorCtr="0">
            <a:normAutofit fontScale="92500" lnSpcReduction="10000"/>
          </a:bodyPr>
          <a:lstStyle/>
          <a:p>
            <a:pPr algn="ctr">
              <a:lnSpc>
                <a:spcPct val="90000"/>
              </a:lnSpc>
              <a:spcBef>
                <a:spcPct val="20000"/>
              </a:spcBef>
              <a:spcAft>
                <a:spcPts val="600"/>
              </a:spcAft>
              <a:buSzPts val="1800"/>
            </a:pPr>
            <a:r>
              <a:rPr lang="en-US" sz="2400" b="0" i="0" kern="1200">
                <a:solidFill>
                  <a:schemeClr val="tx2"/>
                </a:solidFill>
                <a:latin typeface="Optima" panose="02000503060000020004" pitchFamily="2" charset="0"/>
                <a:ea typeface="+mn-ea"/>
                <a:cs typeface="+mn-cs"/>
              </a:rPr>
              <a:t>“Cultural competence is the ability to engage in actions or create conditions that maximize the optimal development of client and client systems. Multicultural counseling competence is defined as the counselor's acquisition of awareness, knowledge, and skills needed to function effectively in a pluralistic democratic society (ability to communicate, interact, negotiate, and intervene on behalf of clients from diverse backgrounds), and on an organizational/societal level, advocating effectively to develop new theories, practices, policies, and organizational structures that are more responsive to all groups” </a:t>
            </a:r>
          </a:p>
          <a:p>
            <a:pPr algn="ctr">
              <a:lnSpc>
                <a:spcPct val="90000"/>
              </a:lnSpc>
              <a:spcBef>
                <a:spcPct val="20000"/>
              </a:spcBef>
              <a:spcAft>
                <a:spcPts val="600"/>
              </a:spcAft>
              <a:buSzPts val="1800"/>
            </a:pPr>
            <a:r>
              <a:rPr lang="en-US" sz="1300" b="0" i="0" kern="1200">
                <a:solidFill>
                  <a:schemeClr val="tx2"/>
                </a:solidFill>
                <a:latin typeface="Optima" panose="02000503060000020004" pitchFamily="2" charset="0"/>
                <a:ea typeface="+mn-ea"/>
                <a:cs typeface="+mn-cs"/>
              </a:rPr>
              <a:t>(D. W. Sue &amp; Torino, 2005).</a:t>
            </a:r>
          </a:p>
        </p:txBody>
      </p:sp>
      <p:pic>
        <p:nvPicPr>
          <p:cNvPr id="2" name="Audio 1">
            <a:hlinkClick r:id="" action="ppaction://media"/>
            <a:extLst>
              <a:ext uri="{FF2B5EF4-FFF2-40B4-BE49-F238E27FC236}">
                <a16:creationId xmlns:a16="http://schemas.microsoft.com/office/drawing/2014/main" id="{1C080449-FCC6-49D0-9CD7-8D626E614E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46332527"/>
      </p:ext>
    </p:extLst>
  </p:cSld>
  <p:clrMapOvr>
    <a:masterClrMapping/>
  </p:clrMapOvr>
  <mc:AlternateContent xmlns:mc="http://schemas.openxmlformats.org/markup-compatibility/2006" xmlns:p14="http://schemas.microsoft.com/office/powerpoint/2010/main">
    <mc:Choice Requires="p14">
      <p:transition p14:dur="250" advTm="14708">
        <p:wipe/>
      </p:transition>
    </mc:Choice>
    <mc:Fallback xmlns="">
      <p:transition advTm="14708">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311700" y="593367"/>
            <a:ext cx="8520600" cy="763600"/>
          </a:xfrm>
        </p:spPr>
        <p:txBody>
          <a:bodyPr spcFirstLastPara="1" wrap="square" lIns="91425" tIns="91425" rIns="91425" bIns="91425" anchor="t" anchorCtr="0">
            <a:normAutofit/>
          </a:bodyPr>
          <a:lstStyle/>
          <a:p>
            <a:pPr>
              <a:lnSpc>
                <a:spcPct val="90000"/>
              </a:lnSpc>
            </a:pPr>
            <a:r>
              <a:rPr lang="en-US" sz="3400">
                <a:solidFill>
                  <a:schemeClr val="tx2"/>
                </a:solidFill>
              </a:rPr>
              <a:t>Different Dimensions of Cultural Competence</a:t>
            </a:r>
          </a:p>
        </p:txBody>
      </p:sp>
      <p:graphicFrame>
        <p:nvGraphicFramePr>
          <p:cNvPr id="2" name="Diagram 1">
            <a:extLst>
              <a:ext uri="{FF2B5EF4-FFF2-40B4-BE49-F238E27FC236}">
                <a16:creationId xmlns:a16="http://schemas.microsoft.com/office/drawing/2014/main" id="{F995A376-1762-C847-83A4-D7412848B734}"/>
              </a:ext>
            </a:extLst>
          </p:cNvPr>
          <p:cNvGraphicFramePr/>
          <p:nvPr>
            <p:extLst>
              <p:ext uri="{D42A27DB-BD31-4B8C-83A1-F6EECF244321}">
                <p14:modId xmlns:p14="http://schemas.microsoft.com/office/powerpoint/2010/main" val="3777793440"/>
              </p:ext>
            </p:extLst>
          </p:nvPr>
        </p:nvGraphicFramePr>
        <p:xfrm>
          <a:off x="311700" y="1536633"/>
          <a:ext cx="8520600" cy="4555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Recorded Sound">
            <a:hlinkClick r:id="" action="ppaction://media"/>
            <a:extLst>
              <a:ext uri="{FF2B5EF4-FFF2-40B4-BE49-F238E27FC236}">
                <a16:creationId xmlns:a16="http://schemas.microsoft.com/office/drawing/2014/main" id="{019D4108-BDF7-49E7-BC3B-17D2B5E51F1E}"/>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420241" y="259853"/>
            <a:ext cx="487363" cy="487363"/>
          </a:xfrm>
          <a:prstGeom prst="rect">
            <a:avLst/>
          </a:prstGeom>
          <a:solidFill>
            <a:srgbClr val="FAB134"/>
          </a:solidFill>
        </p:spPr>
      </p:pic>
      <p:sp>
        <p:nvSpPr>
          <p:cNvPr id="8" name="TextBox 7">
            <a:extLst>
              <a:ext uri="{FF2B5EF4-FFF2-40B4-BE49-F238E27FC236}">
                <a16:creationId xmlns:a16="http://schemas.microsoft.com/office/drawing/2014/main" id="{A15E18B4-83B6-4922-80E1-71EA52B135CB}"/>
              </a:ext>
            </a:extLst>
          </p:cNvPr>
          <p:cNvSpPr txBox="1"/>
          <p:nvPr/>
        </p:nvSpPr>
        <p:spPr>
          <a:xfrm>
            <a:off x="6837871" y="5730815"/>
            <a:ext cx="20818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Sue &amp; Torino, 2005</a:t>
            </a:r>
          </a:p>
        </p:txBody>
      </p:sp>
      <p:pic>
        <p:nvPicPr>
          <p:cNvPr id="4" name="Audio 3">
            <a:hlinkClick r:id="" action="ppaction://media"/>
            <a:extLst>
              <a:ext uri="{FF2B5EF4-FFF2-40B4-BE49-F238E27FC236}">
                <a16:creationId xmlns:a16="http://schemas.microsoft.com/office/drawing/2014/main" id="{DA2CBD04-02CB-431E-8C65-F0E4F66830FD}"/>
              </a:ext>
            </a:extLst>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322888464"/>
      </p:ext>
    </p:extLst>
  </p:cSld>
  <p:clrMapOvr>
    <a:masterClrMapping/>
  </p:clrMapOvr>
  <mc:AlternateContent xmlns:mc="http://schemas.openxmlformats.org/markup-compatibility/2006" xmlns:p14="http://schemas.microsoft.com/office/powerpoint/2010/main">
    <mc:Choice Requires="p14">
      <p:transition p14:dur="250" advTm="157418">
        <p:wipe/>
      </p:transition>
    </mc:Choice>
    <mc:Fallback xmlns="">
      <p:transition advTm="157418">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1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161" objId="3"/>
        <p14:stopEvt time="154576"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prstGeom prst="rect">
            <a:avLst/>
          </a:prstGeom>
        </p:spPr>
        <p:txBody>
          <a:bodyPr spcFirstLastPara="1" wrap="square" lIns="91425" tIns="91425" rIns="91425" bIns="91425" anchor="t" anchorCtr="0">
            <a:noAutofit/>
          </a:bodyPr>
          <a:lstStyle/>
          <a:p>
            <a:pPr algn="l"/>
            <a:r>
              <a:rPr lang="en" sz="3600">
                <a:solidFill>
                  <a:schemeClr val="tx2"/>
                </a:solidFill>
              </a:rPr>
              <a:t>Two Different Levels of Cultural Competence</a:t>
            </a:r>
            <a:endParaRPr>
              <a:solidFill>
                <a:schemeClr val="tx2"/>
              </a:solidFill>
            </a:endParaRPr>
          </a:p>
        </p:txBody>
      </p:sp>
      <p:graphicFrame>
        <p:nvGraphicFramePr>
          <p:cNvPr id="2" name="Content Placeholder 1">
            <a:extLst>
              <a:ext uri="{FF2B5EF4-FFF2-40B4-BE49-F238E27FC236}">
                <a16:creationId xmlns:a16="http://schemas.microsoft.com/office/drawing/2014/main" id="{B1C88468-75BF-4146-AE20-ACA331D0CA14}"/>
              </a:ext>
            </a:extLst>
          </p:cNvPr>
          <p:cNvGraphicFramePr>
            <a:graphicFrameLocks noGrp="1"/>
          </p:cNvGraphicFramePr>
          <p:nvPr>
            <p:ph idx="1"/>
            <p:extLst>
              <p:ext uri="{D42A27DB-BD31-4B8C-83A1-F6EECF244321}">
                <p14:modId xmlns:p14="http://schemas.microsoft.com/office/powerpoint/2010/main" val="400063646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Recorded Sound">
            <a:hlinkClick r:id="" action="ppaction://media"/>
            <a:extLst>
              <a:ext uri="{FF2B5EF4-FFF2-40B4-BE49-F238E27FC236}">
                <a16:creationId xmlns:a16="http://schemas.microsoft.com/office/drawing/2014/main" id="{9C5F4314-3F48-4AEF-9765-0CA41B0A8BFB}"/>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443118" y="274638"/>
            <a:ext cx="487363" cy="487363"/>
          </a:xfrm>
          <a:prstGeom prst="rect">
            <a:avLst/>
          </a:prstGeom>
          <a:solidFill>
            <a:srgbClr val="FAB134"/>
          </a:solidFill>
        </p:spPr>
      </p:pic>
      <p:sp>
        <p:nvSpPr>
          <p:cNvPr id="7" name="TextBox 6">
            <a:extLst>
              <a:ext uri="{FF2B5EF4-FFF2-40B4-BE49-F238E27FC236}">
                <a16:creationId xmlns:a16="http://schemas.microsoft.com/office/drawing/2014/main" id="{4364CE80-09F1-4910-B020-9BA075F60A55}"/>
              </a:ext>
            </a:extLst>
          </p:cNvPr>
          <p:cNvSpPr txBox="1"/>
          <p:nvPr/>
        </p:nvSpPr>
        <p:spPr>
          <a:xfrm>
            <a:off x="6837871" y="5730815"/>
            <a:ext cx="20818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Sue &amp; Sue, 2016</a:t>
            </a:r>
          </a:p>
        </p:txBody>
      </p:sp>
      <p:pic>
        <p:nvPicPr>
          <p:cNvPr id="4" name="Audio 3">
            <a:hlinkClick r:id="" action="ppaction://media"/>
            <a:extLst>
              <a:ext uri="{FF2B5EF4-FFF2-40B4-BE49-F238E27FC236}">
                <a16:creationId xmlns:a16="http://schemas.microsoft.com/office/drawing/2014/main" id="{A98FE861-8568-4921-85E2-32B273718770}"/>
              </a:ext>
            </a:extLst>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149533372"/>
      </p:ext>
    </p:extLst>
  </p:cSld>
  <p:clrMapOvr>
    <a:masterClrMapping/>
  </p:clrMapOvr>
  <mc:AlternateContent xmlns:mc="http://schemas.openxmlformats.org/markup-compatibility/2006" xmlns:p14="http://schemas.microsoft.com/office/powerpoint/2010/main">
    <mc:Choice Requires="p14">
      <p:transition p14:dur="250" advTm="23137">
        <p:wipe/>
      </p:transition>
    </mc:Choice>
    <mc:Fallback xmlns="">
      <p:transition advTm="23137">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1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313" objId="3"/>
        <p14:stopEvt time="20534"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457200" y="274638"/>
            <a:ext cx="8229600" cy="1143000"/>
          </a:xfrm>
        </p:spPr>
        <p:txBody>
          <a:bodyPr spcFirstLastPara="1" lIns="91425" tIns="91425" rIns="91425" bIns="91425" anchorCtr="0">
            <a:normAutofit/>
          </a:bodyPr>
          <a:lstStyle/>
          <a:p>
            <a:pPr>
              <a:lnSpc>
                <a:spcPct val="90000"/>
              </a:lnSpc>
            </a:pPr>
            <a:r>
              <a:rPr lang="en-US" sz="3700">
                <a:solidFill>
                  <a:schemeClr val="tx2"/>
                </a:solidFill>
              </a:rPr>
              <a:t>Competence in Alternative Helping Roles</a:t>
            </a:r>
          </a:p>
        </p:txBody>
      </p:sp>
      <p:pic>
        <p:nvPicPr>
          <p:cNvPr id="2" name="Content Placeholder 1">
            <a:extLst>
              <a:ext uri="{FF2B5EF4-FFF2-40B4-BE49-F238E27FC236}">
                <a16:creationId xmlns:a16="http://schemas.microsoft.com/office/drawing/2014/main" id="{47C63C22-6A54-6847-8807-E3AA7EC935DA}"/>
              </a:ext>
            </a:extLst>
          </p:cNvPr>
          <p:cNvPicPr>
            <a:picLocks noGrp="1" noChangeAspect="1"/>
          </p:cNvPicPr>
          <p:nvPr>
            <p:ph sz="half" idx="1"/>
          </p:nvPr>
        </p:nvPicPr>
        <p:blipFill>
          <a:blip r:embed="rId8"/>
          <a:stretch>
            <a:fillRect/>
          </a:stretch>
        </p:blipFill>
        <p:spPr>
          <a:xfrm>
            <a:off x="457200" y="2081117"/>
            <a:ext cx="4038600" cy="2695765"/>
          </a:xfrm>
          <a:prstGeom prst="rect">
            <a:avLst/>
          </a:prstGeom>
          <a:noFill/>
          <a:effectLst>
            <a:softEdge rad="114300"/>
          </a:effectLst>
        </p:spPr>
      </p:pic>
      <p:sp>
        <p:nvSpPr>
          <p:cNvPr id="92" name="Google Shape;92;p19"/>
          <p:cNvSpPr txBox="1">
            <a:spLocks noGrp="1"/>
          </p:cNvSpPr>
          <p:nvPr>
            <p:ph sz="half" idx="2"/>
          </p:nvPr>
        </p:nvSpPr>
        <p:spPr>
          <a:xfrm>
            <a:off x="4648200" y="1417638"/>
            <a:ext cx="4038600" cy="5128636"/>
          </a:xfrm>
        </p:spPr>
        <p:txBody>
          <a:bodyPr spcFirstLastPara="1" lIns="91425" tIns="91425" rIns="91425" bIns="91425" anchor="t" anchorCtr="0">
            <a:normAutofit/>
          </a:bodyPr>
          <a:lstStyle/>
          <a:p>
            <a:pPr>
              <a:lnSpc>
                <a:spcPct val="90000"/>
              </a:lnSpc>
              <a:spcBef>
                <a:spcPts val="1600"/>
              </a:spcBef>
            </a:pPr>
            <a:r>
              <a:rPr lang="en-US" sz="1800">
                <a:solidFill>
                  <a:schemeClr val="tx2"/>
                </a:solidFill>
                <a:latin typeface="Optima"/>
              </a:rPr>
              <a:t>More than one-to-one therapy</a:t>
            </a:r>
            <a:br>
              <a:rPr lang="en-US" sz="1800"/>
            </a:br>
            <a:endParaRPr lang="en-US" sz="1800">
              <a:solidFill>
                <a:schemeClr val="tx2"/>
              </a:solidFill>
            </a:endParaRPr>
          </a:p>
          <a:p>
            <a:pPr>
              <a:lnSpc>
                <a:spcPct val="90000"/>
              </a:lnSpc>
            </a:pPr>
            <a:r>
              <a:rPr lang="en-US" sz="1800">
                <a:solidFill>
                  <a:schemeClr val="tx2"/>
                </a:solidFill>
                <a:latin typeface="Optima"/>
              </a:rPr>
              <a:t>Consultant, change agent, teacher, advocate</a:t>
            </a:r>
            <a:br>
              <a:rPr lang="en-US" sz="1800"/>
            </a:br>
            <a:endParaRPr lang="en-US" sz="1800">
              <a:solidFill>
                <a:schemeClr val="tx2"/>
              </a:solidFill>
            </a:endParaRPr>
          </a:p>
          <a:p>
            <a:pPr>
              <a:lnSpc>
                <a:spcPct val="90000"/>
              </a:lnSpc>
            </a:pPr>
            <a:r>
              <a:rPr lang="en-US" sz="1800">
                <a:solidFill>
                  <a:schemeClr val="tx2"/>
                </a:solidFill>
              </a:rPr>
              <a:t>More alternatives:</a:t>
            </a:r>
          </a:p>
          <a:p>
            <a:pPr lvl="1">
              <a:lnSpc>
                <a:spcPct val="90000"/>
              </a:lnSpc>
              <a:spcBef>
                <a:spcPts val="0"/>
              </a:spcBef>
            </a:pPr>
            <a:r>
              <a:rPr lang="en-US" sz="1800">
                <a:solidFill>
                  <a:schemeClr val="tx2"/>
                </a:solidFill>
              </a:rPr>
              <a:t>Having a more active helping style</a:t>
            </a:r>
          </a:p>
          <a:p>
            <a:pPr lvl="1">
              <a:lnSpc>
                <a:spcPct val="90000"/>
              </a:lnSpc>
              <a:spcBef>
                <a:spcPts val="0"/>
              </a:spcBef>
            </a:pPr>
            <a:r>
              <a:rPr lang="en-US" sz="1800">
                <a:solidFill>
                  <a:schemeClr val="tx2"/>
                </a:solidFill>
              </a:rPr>
              <a:t>Working outside the office</a:t>
            </a:r>
          </a:p>
          <a:p>
            <a:pPr lvl="1">
              <a:lnSpc>
                <a:spcPct val="90000"/>
              </a:lnSpc>
              <a:spcBef>
                <a:spcPts val="0"/>
              </a:spcBef>
            </a:pPr>
            <a:r>
              <a:rPr lang="en-US" sz="1800">
                <a:solidFill>
                  <a:schemeClr val="tx2"/>
                </a:solidFill>
              </a:rPr>
              <a:t>Environmental focus</a:t>
            </a:r>
          </a:p>
          <a:p>
            <a:pPr lvl="1">
              <a:lnSpc>
                <a:spcPct val="90000"/>
              </a:lnSpc>
              <a:spcBef>
                <a:spcPts val="0"/>
              </a:spcBef>
            </a:pPr>
            <a:r>
              <a:rPr lang="en-US" sz="1800">
                <a:solidFill>
                  <a:schemeClr val="tx2"/>
                </a:solidFill>
              </a:rPr>
              <a:t>Encountering vs. having</a:t>
            </a:r>
          </a:p>
          <a:p>
            <a:pPr lvl="1">
              <a:lnSpc>
                <a:spcPct val="90000"/>
              </a:lnSpc>
              <a:spcBef>
                <a:spcPts val="0"/>
              </a:spcBef>
            </a:pPr>
            <a:r>
              <a:rPr lang="en-US" sz="1800">
                <a:solidFill>
                  <a:schemeClr val="tx2"/>
                </a:solidFill>
              </a:rPr>
              <a:t>Prevention over remediation</a:t>
            </a:r>
          </a:p>
          <a:p>
            <a:pPr lvl="1">
              <a:lnSpc>
                <a:spcPct val="90000"/>
              </a:lnSpc>
              <a:spcBef>
                <a:spcPts val="0"/>
              </a:spcBef>
            </a:pPr>
            <a:r>
              <a:rPr lang="en-US" sz="1800">
                <a:solidFill>
                  <a:schemeClr val="tx2"/>
                </a:solidFill>
              </a:rPr>
              <a:t>Shouldering responsibility</a:t>
            </a:r>
          </a:p>
          <a:p>
            <a:pPr marL="457200" lvl="1" indent="0">
              <a:lnSpc>
                <a:spcPct val="90000"/>
              </a:lnSpc>
              <a:spcBef>
                <a:spcPts val="0"/>
              </a:spcBef>
              <a:buNone/>
            </a:pPr>
            <a:endParaRPr lang="en-US" sz="1800">
              <a:solidFill>
                <a:schemeClr val="tx2"/>
              </a:solidFill>
            </a:endParaRPr>
          </a:p>
          <a:p>
            <a:pPr marL="457200" lvl="1" indent="0">
              <a:lnSpc>
                <a:spcPct val="90000"/>
              </a:lnSpc>
              <a:spcBef>
                <a:spcPts val="0"/>
              </a:spcBef>
              <a:buNone/>
            </a:pPr>
            <a:r>
              <a:rPr lang="en-US" sz="1800">
                <a:solidFill>
                  <a:schemeClr val="tx2"/>
                </a:solidFill>
                <a:latin typeface="Optima"/>
              </a:rPr>
              <a:t>(Sue &amp; Sue, 2016)</a:t>
            </a:r>
          </a:p>
          <a:p>
            <a:pPr marL="457200" lvl="1" indent="0">
              <a:lnSpc>
                <a:spcPct val="90000"/>
              </a:lnSpc>
              <a:spcBef>
                <a:spcPts val="0"/>
              </a:spcBef>
              <a:buNone/>
            </a:pPr>
            <a:endParaRPr lang="en-US" sz="1800">
              <a:solidFill>
                <a:schemeClr val="tx2"/>
              </a:solidFill>
              <a:highlight>
                <a:srgbClr val="FFFF00"/>
              </a:highlight>
              <a:latin typeface="Optima"/>
            </a:endParaRPr>
          </a:p>
        </p:txBody>
      </p:sp>
      <p:pic>
        <p:nvPicPr>
          <p:cNvPr id="3" name="Recorded Sound">
            <a:hlinkClick r:id="" action="ppaction://media"/>
            <a:extLst>
              <a:ext uri="{FF2B5EF4-FFF2-40B4-BE49-F238E27FC236}">
                <a16:creationId xmlns:a16="http://schemas.microsoft.com/office/drawing/2014/main" id="{5404CECF-148E-41CC-9D48-10CF5B8476D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3118" y="115094"/>
            <a:ext cx="487363" cy="487363"/>
          </a:xfrm>
          <a:prstGeom prst="rect">
            <a:avLst/>
          </a:prstGeom>
          <a:solidFill>
            <a:srgbClr val="FAB134"/>
          </a:solidFill>
        </p:spPr>
      </p:pic>
      <p:pic>
        <p:nvPicPr>
          <p:cNvPr id="4" name="Audio 3">
            <a:hlinkClick r:id="" action="ppaction://media"/>
            <a:extLst>
              <a:ext uri="{FF2B5EF4-FFF2-40B4-BE49-F238E27FC236}">
                <a16:creationId xmlns:a16="http://schemas.microsoft.com/office/drawing/2014/main" id="{45330571-4340-40D9-9C3D-07C5893059B2}"/>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003058637"/>
      </p:ext>
    </p:extLst>
  </p:cSld>
  <p:clrMapOvr>
    <a:masterClrMapping/>
  </p:clrMapOvr>
  <mc:AlternateContent xmlns:mc="http://schemas.openxmlformats.org/markup-compatibility/2006" xmlns:p14="http://schemas.microsoft.com/office/powerpoint/2010/main">
    <mc:Choice Requires="p14">
      <p:transition p14:dur="250" advTm="51720">
        <p:wipe/>
      </p:transition>
    </mc:Choice>
    <mc:Fallback xmlns="">
      <p:transition advTm="5172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65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291" objId="3"/>
        <p14:stopEvt time="48926" objId="3"/>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7"/>
</p:tagLst>
</file>

<file path=ppt/tags/tag10.xml><?xml version="1.0" encoding="utf-8"?>
<p:tagLst xmlns:a="http://schemas.openxmlformats.org/drawingml/2006/main" xmlns:r="http://schemas.openxmlformats.org/officeDocument/2006/relationships" xmlns:p="http://schemas.openxmlformats.org/presentationml/2006/main">
  <p:tag name="TIMING" val="|2.2"/>
</p:tagLst>
</file>

<file path=ppt/tags/tag11.xml><?xml version="1.0" encoding="utf-8"?>
<p:tagLst xmlns:a="http://schemas.openxmlformats.org/drawingml/2006/main" xmlns:r="http://schemas.openxmlformats.org/officeDocument/2006/relationships" xmlns:p="http://schemas.openxmlformats.org/presentationml/2006/main">
  <p:tag name="TIMING" val="|2.7"/>
</p:tagLst>
</file>

<file path=ppt/tags/tag12.xml><?xml version="1.0" encoding="utf-8"?>
<p:tagLst xmlns:a="http://schemas.openxmlformats.org/drawingml/2006/main" xmlns:r="http://schemas.openxmlformats.org/officeDocument/2006/relationships" xmlns:p="http://schemas.openxmlformats.org/presentationml/2006/main">
  <p:tag name="TIMING" val="|8.6"/>
</p:tagLst>
</file>

<file path=ppt/tags/tag13.xml><?xml version="1.0" encoding="utf-8"?>
<p:tagLst xmlns:a="http://schemas.openxmlformats.org/drawingml/2006/main" xmlns:r="http://schemas.openxmlformats.org/officeDocument/2006/relationships" xmlns:p="http://schemas.openxmlformats.org/presentationml/2006/main">
  <p:tag name="TIMING" val="|3"/>
</p:tagLst>
</file>

<file path=ppt/tags/tag14.xml><?xml version="1.0" encoding="utf-8"?>
<p:tagLst xmlns:a="http://schemas.openxmlformats.org/drawingml/2006/main" xmlns:r="http://schemas.openxmlformats.org/officeDocument/2006/relationships" xmlns:p="http://schemas.openxmlformats.org/presentationml/2006/main">
  <p:tag name="TIMING" val="|1.4"/>
</p:tagLst>
</file>

<file path=ppt/tags/tag15.xml><?xml version="1.0" encoding="utf-8"?>
<p:tagLst xmlns:a="http://schemas.openxmlformats.org/drawingml/2006/main" xmlns:r="http://schemas.openxmlformats.org/officeDocument/2006/relationships" xmlns:p="http://schemas.openxmlformats.org/presentationml/2006/main">
  <p:tag name="TIMING" val="|3.2"/>
</p:tagLst>
</file>

<file path=ppt/tags/tag16.xml><?xml version="1.0" encoding="utf-8"?>
<p:tagLst xmlns:a="http://schemas.openxmlformats.org/drawingml/2006/main" xmlns:r="http://schemas.openxmlformats.org/officeDocument/2006/relationships" xmlns:p="http://schemas.openxmlformats.org/presentationml/2006/main">
  <p:tag name="TIMING" val="|1.5"/>
</p:tagLst>
</file>

<file path=ppt/tags/tag17.xml><?xml version="1.0" encoding="utf-8"?>
<p:tagLst xmlns:a="http://schemas.openxmlformats.org/drawingml/2006/main" xmlns:r="http://schemas.openxmlformats.org/officeDocument/2006/relationships" xmlns:p="http://schemas.openxmlformats.org/presentationml/2006/main">
  <p:tag name="TIMING" val="|1.2"/>
</p:tagLst>
</file>

<file path=ppt/tags/tag18.xml><?xml version="1.0" encoding="utf-8"?>
<p:tagLst xmlns:a="http://schemas.openxmlformats.org/drawingml/2006/main" xmlns:r="http://schemas.openxmlformats.org/officeDocument/2006/relationships" xmlns:p="http://schemas.openxmlformats.org/presentationml/2006/main">
  <p:tag name="TIMING" val="|3.2"/>
</p:tagLst>
</file>

<file path=ppt/tags/tag19.xml><?xml version="1.0" encoding="utf-8"?>
<p:tagLst xmlns:a="http://schemas.openxmlformats.org/drawingml/2006/main" xmlns:r="http://schemas.openxmlformats.org/officeDocument/2006/relationships" xmlns:p="http://schemas.openxmlformats.org/presentationml/2006/main">
  <p:tag name="TIMING" val="|1.1"/>
</p:tagLst>
</file>

<file path=ppt/tags/tag2.xml><?xml version="1.0" encoding="utf-8"?>
<p:tagLst xmlns:a="http://schemas.openxmlformats.org/drawingml/2006/main" xmlns:r="http://schemas.openxmlformats.org/officeDocument/2006/relationships" xmlns:p="http://schemas.openxmlformats.org/presentationml/2006/main">
  <p:tag name="TIMING" val="|2"/>
</p:tagLst>
</file>

<file path=ppt/tags/tag20.xml><?xml version="1.0" encoding="utf-8"?>
<p:tagLst xmlns:a="http://schemas.openxmlformats.org/drawingml/2006/main" xmlns:r="http://schemas.openxmlformats.org/officeDocument/2006/relationships" xmlns:p="http://schemas.openxmlformats.org/presentationml/2006/main">
  <p:tag name="TIMING" val="|2.1"/>
</p:tagLst>
</file>

<file path=ppt/tags/tag21.xml><?xml version="1.0" encoding="utf-8"?>
<p:tagLst xmlns:a="http://schemas.openxmlformats.org/drawingml/2006/main" xmlns:r="http://schemas.openxmlformats.org/officeDocument/2006/relationships" xmlns:p="http://schemas.openxmlformats.org/presentationml/2006/main">
  <p:tag name="TIMING" val="|2"/>
</p:tagLst>
</file>

<file path=ppt/tags/tag22.xml><?xml version="1.0" encoding="utf-8"?>
<p:tagLst xmlns:a="http://schemas.openxmlformats.org/drawingml/2006/main" xmlns:r="http://schemas.openxmlformats.org/officeDocument/2006/relationships" xmlns:p="http://schemas.openxmlformats.org/presentationml/2006/main">
  <p:tag name="TIMING" val="|1.9"/>
</p:tagLst>
</file>

<file path=ppt/tags/tag23.xml><?xml version="1.0" encoding="utf-8"?>
<p:tagLst xmlns:a="http://schemas.openxmlformats.org/drawingml/2006/main" xmlns:r="http://schemas.openxmlformats.org/officeDocument/2006/relationships" xmlns:p="http://schemas.openxmlformats.org/presentationml/2006/main">
  <p:tag name="TIMING" val="|0.7"/>
</p:tagLst>
</file>

<file path=ppt/tags/tag24.xml><?xml version="1.0" encoding="utf-8"?>
<p:tagLst xmlns:a="http://schemas.openxmlformats.org/drawingml/2006/main" xmlns:r="http://schemas.openxmlformats.org/officeDocument/2006/relationships" xmlns:p="http://schemas.openxmlformats.org/presentationml/2006/main">
  <p:tag name="TIMING" val="|1.7"/>
</p:tagLst>
</file>

<file path=ppt/tags/tag25.xml><?xml version="1.0" encoding="utf-8"?>
<p:tagLst xmlns:a="http://schemas.openxmlformats.org/drawingml/2006/main" xmlns:r="http://schemas.openxmlformats.org/officeDocument/2006/relationships" xmlns:p="http://schemas.openxmlformats.org/presentationml/2006/main">
  <p:tag name="TIMING" val="|2.8"/>
</p:tagLst>
</file>

<file path=ppt/tags/tag26.xml><?xml version="1.0" encoding="utf-8"?>
<p:tagLst xmlns:a="http://schemas.openxmlformats.org/drawingml/2006/main" xmlns:r="http://schemas.openxmlformats.org/officeDocument/2006/relationships" xmlns:p="http://schemas.openxmlformats.org/presentationml/2006/main">
  <p:tag name="TIMING" val="|2.6"/>
</p:tagLst>
</file>

<file path=ppt/tags/tag27.xml><?xml version="1.0" encoding="utf-8"?>
<p:tagLst xmlns:a="http://schemas.openxmlformats.org/drawingml/2006/main" xmlns:r="http://schemas.openxmlformats.org/officeDocument/2006/relationships" xmlns:p="http://schemas.openxmlformats.org/presentationml/2006/main">
  <p:tag name="TIMING" val="|1.9"/>
</p:tagLst>
</file>

<file path=ppt/tags/tag3.xml><?xml version="1.0" encoding="utf-8"?>
<p:tagLst xmlns:a="http://schemas.openxmlformats.org/drawingml/2006/main" xmlns:r="http://schemas.openxmlformats.org/officeDocument/2006/relationships" xmlns:p="http://schemas.openxmlformats.org/presentationml/2006/main">
  <p:tag name="TIMING" val="|2.7"/>
</p:tagLst>
</file>

<file path=ppt/tags/tag4.xml><?xml version="1.0" encoding="utf-8"?>
<p:tagLst xmlns:a="http://schemas.openxmlformats.org/drawingml/2006/main" xmlns:r="http://schemas.openxmlformats.org/officeDocument/2006/relationships" xmlns:p="http://schemas.openxmlformats.org/presentationml/2006/main">
  <p:tag name="TIMING" val="|2.2"/>
</p:tagLst>
</file>

<file path=ppt/tags/tag5.xml><?xml version="1.0" encoding="utf-8"?>
<p:tagLst xmlns:a="http://schemas.openxmlformats.org/drawingml/2006/main" xmlns:r="http://schemas.openxmlformats.org/officeDocument/2006/relationships" xmlns:p="http://schemas.openxmlformats.org/presentationml/2006/main">
  <p:tag name="TIMING" val="|3.1"/>
</p:tagLst>
</file>

<file path=ppt/tags/tag6.xml><?xml version="1.0" encoding="utf-8"?>
<p:tagLst xmlns:a="http://schemas.openxmlformats.org/drawingml/2006/main" xmlns:r="http://schemas.openxmlformats.org/officeDocument/2006/relationships" xmlns:p="http://schemas.openxmlformats.org/presentationml/2006/main">
  <p:tag name="TIMING" val="|2.2"/>
</p:tagLst>
</file>

<file path=ppt/tags/tag7.xml><?xml version="1.0" encoding="utf-8"?>
<p:tagLst xmlns:a="http://schemas.openxmlformats.org/drawingml/2006/main" xmlns:r="http://schemas.openxmlformats.org/officeDocument/2006/relationships" xmlns:p="http://schemas.openxmlformats.org/presentationml/2006/main">
  <p:tag name="TIMING" val="|2.2"/>
</p:tagLst>
</file>

<file path=ppt/tags/tag8.xml><?xml version="1.0" encoding="utf-8"?>
<p:tagLst xmlns:a="http://schemas.openxmlformats.org/drawingml/2006/main" xmlns:r="http://schemas.openxmlformats.org/officeDocument/2006/relationships" xmlns:p="http://schemas.openxmlformats.org/presentationml/2006/main">
  <p:tag name="TIMING" val="|9.3"/>
</p:tagLst>
</file>

<file path=ppt/tags/tag9.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2CC01513DC44E4193534A6DE4DFFAC8" ma:contentTypeVersion="8" ma:contentTypeDescription="Create a new document." ma:contentTypeScope="" ma:versionID="a02bb5d217aa8f615c408012c6d82aff">
  <xsd:schema xmlns:xsd="http://www.w3.org/2001/XMLSchema" xmlns:xs="http://www.w3.org/2001/XMLSchema" xmlns:p="http://schemas.microsoft.com/office/2006/metadata/properties" xmlns:ns3="8e37d561-bb87-4efb-8289-e0d8b5e946f7" xmlns:ns4="1ffd47d2-9816-41da-bbf5-a78233df2aa5" targetNamespace="http://schemas.microsoft.com/office/2006/metadata/properties" ma:root="true" ma:fieldsID="c2a0c112200eab8e0749e2b63c5ecf9b" ns3:_="" ns4:_="">
    <xsd:import namespace="8e37d561-bb87-4efb-8289-e0d8b5e946f7"/>
    <xsd:import namespace="1ffd47d2-9816-41da-bbf5-a78233df2aa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37d561-bb87-4efb-8289-e0d8b5e946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ffd47d2-9816-41da-bbf5-a78233df2aa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84C5DB-E02F-448A-A397-A2FD2E381E0F}">
  <ds:schemaRefs>
    <ds:schemaRef ds:uri="http://schemas.microsoft.com/sharepoint/v3/contenttype/forms"/>
  </ds:schemaRefs>
</ds:datastoreItem>
</file>

<file path=customXml/itemProps2.xml><?xml version="1.0" encoding="utf-8"?>
<ds:datastoreItem xmlns:ds="http://schemas.openxmlformats.org/officeDocument/2006/customXml" ds:itemID="{AE2C0088-8343-42FE-B906-42339D290574}">
  <ds:schemaRefs>
    <ds:schemaRef ds:uri="http://schemas.microsoft.com/office/2006/documentManagement/types"/>
    <ds:schemaRef ds:uri="http://purl.org/dc/elements/1.1/"/>
    <ds:schemaRef ds:uri="http://purl.org/dc/dcmitype/"/>
    <ds:schemaRef ds:uri="http://schemas.microsoft.com/office/infopath/2007/PartnerControls"/>
    <ds:schemaRef ds:uri="http://purl.org/dc/terms/"/>
    <ds:schemaRef ds:uri="http://schemas.openxmlformats.org/package/2006/metadata/core-properties"/>
    <ds:schemaRef ds:uri="http://www.w3.org/XML/1998/namespace"/>
    <ds:schemaRef ds:uri="1ffd47d2-9816-41da-bbf5-a78233df2aa5"/>
    <ds:schemaRef ds:uri="8e37d561-bb87-4efb-8289-e0d8b5e946f7"/>
    <ds:schemaRef ds:uri="http://schemas.microsoft.com/office/2006/metadata/properties"/>
  </ds:schemaRefs>
</ds:datastoreItem>
</file>

<file path=customXml/itemProps3.xml><?xml version="1.0" encoding="utf-8"?>
<ds:datastoreItem xmlns:ds="http://schemas.openxmlformats.org/officeDocument/2006/customXml" ds:itemID="{B9528A5C-1BCD-4F77-BA45-B3F8B7A0E9A2}">
  <ds:schemaRefs>
    <ds:schemaRef ds:uri="1ffd47d2-9816-41da-bbf5-a78233df2aa5"/>
    <ds:schemaRef ds:uri="8e37d561-bb87-4efb-8289-e0d8b5e946f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3682</Words>
  <Application>Microsoft Office PowerPoint</Application>
  <PresentationFormat>On-screen Show (4:3)</PresentationFormat>
  <Paragraphs>277</Paragraphs>
  <Slides>44</Slides>
  <Notes>32</Notes>
  <HiddenSlides>0</HiddenSlides>
  <MMClips>71</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Cultural Considerations in Group Intervention</vt:lpstr>
      <vt:lpstr>PowerPoint Presentation</vt:lpstr>
      <vt:lpstr>Part I: Cultural Competence in Therapeutic Practice </vt:lpstr>
      <vt:lpstr>What is Culture?</vt:lpstr>
      <vt:lpstr>Why is Culture Important to Consider in Psychotherapy?</vt:lpstr>
      <vt:lpstr>What is Cultural Competence?</vt:lpstr>
      <vt:lpstr>Different Dimensions of Cultural Competence</vt:lpstr>
      <vt:lpstr>Two Different Levels of Cultural Competence</vt:lpstr>
      <vt:lpstr>Competence in Alternative Helping Roles</vt:lpstr>
      <vt:lpstr>Culturally Responsive Practitioners</vt:lpstr>
      <vt:lpstr>Common Examples of Cultural Mishaps Among Practitioners  Among Western-trained counseling/mental health professionals </vt:lpstr>
      <vt:lpstr>Common Examples of Cultural Incompetence Among Practitioners</vt:lpstr>
      <vt:lpstr>In Addition to Cultural Competence...</vt:lpstr>
      <vt:lpstr>Social Justice and Cultural Competence</vt:lpstr>
      <vt:lpstr>Implications for Clinical Practice</vt:lpstr>
      <vt:lpstr>Implications for Clinical Practice</vt:lpstr>
      <vt:lpstr>Implications for Clinical Practice</vt:lpstr>
      <vt:lpstr>Part II: Multicultural Considerations for Group Interventions </vt:lpstr>
      <vt:lpstr>PowerPoint Presentation</vt:lpstr>
      <vt:lpstr>Check-in</vt:lpstr>
      <vt:lpstr>PowerPoint Presentation</vt:lpstr>
      <vt:lpstr>Part III: Recruiting for Child and Parent Groups </vt:lpstr>
      <vt:lpstr>PowerPoint Presentation</vt:lpstr>
      <vt:lpstr>Recruiting for Child Groups</vt:lpstr>
      <vt:lpstr>Recruiting for Child Groups</vt:lpstr>
      <vt:lpstr>Recruiting for Child Groups</vt:lpstr>
      <vt:lpstr>PowerPoint Presentation</vt:lpstr>
      <vt:lpstr>Overcoming Child Recruitment Barriers </vt:lpstr>
      <vt:lpstr>Overcoming Barriers </vt:lpstr>
      <vt:lpstr>Recruiting for Parent Groups</vt:lpstr>
      <vt:lpstr>PowerPoint Presentation</vt:lpstr>
      <vt:lpstr>Recruiting for Parent Groups </vt:lpstr>
      <vt:lpstr>Recruiting for Parent Groups</vt:lpstr>
      <vt:lpstr>Recruiting for Child/Parent Groups</vt:lpstr>
      <vt:lpstr>Check-in</vt:lpstr>
      <vt:lpstr>Applied Practice!  Think about how you would respond to the following scenarios…</vt:lpstr>
      <vt:lpstr>Scenario 1</vt:lpstr>
      <vt:lpstr>Scenario 2</vt:lpstr>
      <vt:lpstr>Scenario 4</vt:lpstr>
      <vt:lpstr>Reflection</vt:lpstr>
      <vt:lpstr>PowerPoint Presentation</vt:lpstr>
      <vt:lpstr>Thank you!</vt:lpstr>
      <vt:lpstr>References</vt:lpstr>
      <vt:lpstr>References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Cultural Considerations in Group Intervention</dc:title>
  <dc:creator>Zachary Hein-Silva</dc:creator>
  <cp:lastModifiedBy>Zachary Hein-Silva</cp:lastModifiedBy>
  <cp:revision>5</cp:revision>
  <dcterms:created xsi:type="dcterms:W3CDTF">2020-12-16T21:21:05Z</dcterms:created>
  <dcterms:modified xsi:type="dcterms:W3CDTF">2021-05-26T18:46:10Z</dcterms:modified>
</cp:coreProperties>
</file>